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4665" r:id="rId2"/>
  </p:sldMasterIdLst>
  <p:notesMasterIdLst>
    <p:notesMasterId r:id="rId51"/>
  </p:notesMasterIdLst>
  <p:sldIdLst>
    <p:sldId id="256" r:id="rId3"/>
    <p:sldId id="411" r:id="rId4"/>
    <p:sldId id="453" r:id="rId5"/>
    <p:sldId id="385" r:id="rId6"/>
    <p:sldId id="444" r:id="rId7"/>
    <p:sldId id="454" r:id="rId8"/>
    <p:sldId id="406" r:id="rId9"/>
    <p:sldId id="414" r:id="rId10"/>
    <p:sldId id="415" r:id="rId11"/>
    <p:sldId id="416" r:id="rId12"/>
    <p:sldId id="417" r:id="rId13"/>
    <p:sldId id="418" r:id="rId14"/>
    <p:sldId id="419" r:id="rId15"/>
    <p:sldId id="420" r:id="rId16"/>
    <p:sldId id="447" r:id="rId17"/>
    <p:sldId id="421" r:id="rId18"/>
    <p:sldId id="422" r:id="rId19"/>
    <p:sldId id="446" r:id="rId20"/>
    <p:sldId id="445" r:id="rId21"/>
    <p:sldId id="423" r:id="rId22"/>
    <p:sldId id="425" r:id="rId23"/>
    <p:sldId id="402" r:id="rId24"/>
    <p:sldId id="426" r:id="rId25"/>
    <p:sldId id="427" r:id="rId26"/>
    <p:sldId id="439" r:id="rId27"/>
    <p:sldId id="428" r:id="rId28"/>
    <p:sldId id="429" r:id="rId29"/>
    <p:sldId id="431" r:id="rId30"/>
    <p:sldId id="433" r:id="rId31"/>
    <p:sldId id="435" r:id="rId32"/>
    <p:sldId id="434" r:id="rId33"/>
    <p:sldId id="436" r:id="rId34"/>
    <p:sldId id="437" r:id="rId35"/>
    <p:sldId id="450" r:id="rId36"/>
    <p:sldId id="452" r:id="rId37"/>
    <p:sldId id="438" r:id="rId38"/>
    <p:sldId id="401" r:id="rId39"/>
    <p:sldId id="400" r:id="rId40"/>
    <p:sldId id="982" r:id="rId41"/>
    <p:sldId id="384" r:id="rId42"/>
    <p:sldId id="984" r:id="rId43"/>
    <p:sldId id="1065" r:id="rId44"/>
    <p:sldId id="983" r:id="rId45"/>
    <p:sldId id="989" r:id="rId46"/>
    <p:sldId id="1080" r:id="rId47"/>
    <p:sldId id="455" r:id="rId48"/>
    <p:sldId id="456" r:id="rId49"/>
    <p:sldId id="108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1282EBB-EE4B-9040-ABFB-FF728CF86157}">
          <p14:sldIdLst>
            <p14:sldId id="256"/>
            <p14:sldId id="411"/>
            <p14:sldId id="453"/>
            <p14:sldId id="385"/>
            <p14:sldId id="444"/>
            <p14:sldId id="454"/>
            <p14:sldId id="406"/>
            <p14:sldId id="414"/>
            <p14:sldId id="415"/>
            <p14:sldId id="416"/>
            <p14:sldId id="417"/>
            <p14:sldId id="418"/>
            <p14:sldId id="419"/>
            <p14:sldId id="420"/>
            <p14:sldId id="447"/>
            <p14:sldId id="421"/>
            <p14:sldId id="422"/>
            <p14:sldId id="446"/>
            <p14:sldId id="445"/>
            <p14:sldId id="423"/>
            <p14:sldId id="425"/>
            <p14:sldId id="402"/>
            <p14:sldId id="426"/>
            <p14:sldId id="427"/>
            <p14:sldId id="439"/>
            <p14:sldId id="428"/>
            <p14:sldId id="429"/>
            <p14:sldId id="431"/>
            <p14:sldId id="433"/>
            <p14:sldId id="435"/>
            <p14:sldId id="434"/>
            <p14:sldId id="436"/>
            <p14:sldId id="437"/>
            <p14:sldId id="450"/>
            <p14:sldId id="452"/>
            <p14:sldId id="438"/>
            <p14:sldId id="401"/>
            <p14:sldId id="400"/>
            <p14:sldId id="982"/>
            <p14:sldId id="384"/>
            <p14:sldId id="984"/>
            <p14:sldId id="1065"/>
            <p14:sldId id="983"/>
            <p14:sldId id="989"/>
            <p14:sldId id="1080"/>
            <p14:sldId id="455"/>
            <p14:sldId id="456"/>
            <p14:sldId id="10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21AEB-8C54-4847-8390-B132338951B8}" v="4" dt="2024-01-16T04:59:39.7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8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游ゴシック" panose="020B0400000000000000" pitchFamily="50" charset="-128"/>
                <a:ea typeface="游ゴシック" panose="020B0400000000000000" pitchFamily="50" charset="-128"/>
              </a:defRPr>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游ゴシック" panose="020B0400000000000000" pitchFamily="50" charset="-128"/>
                <a:ea typeface="游ゴシック" panose="020B0400000000000000" pitchFamily="50" charset="-128"/>
              </a:defRPr>
            </a:lvl1pPr>
          </a:lstStyle>
          <a:p>
            <a:fld id="{D872685D-275D-47D1-A07C-17D4F35F238B}" type="datetimeFigureOut">
              <a:rPr kumimoji="1" lang="ja-JP" altLang="en-US" smtClean="0"/>
              <a:pPr/>
              <a:t>2024/1/16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游ゴシック" panose="020B0400000000000000" pitchFamily="50" charset="-128"/>
                <a:ea typeface="游ゴシック" panose="020B0400000000000000"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游ゴシック" panose="020B0400000000000000" pitchFamily="50" charset="-128"/>
                <a:ea typeface="游ゴシック" panose="020B0400000000000000" pitchFamily="50" charset="-128"/>
              </a:defRPr>
            </a:lvl1pPr>
          </a:lstStyle>
          <a:p>
            <a:fld id="{E8E7DF5A-7F4D-4963-9897-D468BA1094EF}" type="slidenum">
              <a:rPr kumimoji="1" lang="ja-JP" altLang="en-US" smtClean="0"/>
              <a:pPr/>
              <a:t>‹#›</a:t>
            </a:fld>
            <a:endParaRPr kumimoji="1" lang="ja-JP" altLang="en-US"/>
          </a:p>
        </p:txBody>
      </p:sp>
    </p:spTree>
    <p:extLst>
      <p:ext uri="{BB962C8B-B14F-4D97-AF65-F5344CB8AC3E}">
        <p14:creationId xmlns:p14="http://schemas.microsoft.com/office/powerpoint/2010/main" val="29205490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E7DF5A-7F4D-4963-9897-D468BA1094EF}" type="slidenum">
              <a:rPr kumimoji="1" lang="ja-JP" altLang="en-US" smtClean="0"/>
              <a:t>1</a:t>
            </a:fld>
            <a:endParaRPr kumimoji="1" lang="ja-JP" altLang="en-US"/>
          </a:p>
        </p:txBody>
      </p:sp>
    </p:spTree>
    <p:extLst>
      <p:ext uri="{BB962C8B-B14F-4D97-AF65-F5344CB8AC3E}">
        <p14:creationId xmlns:p14="http://schemas.microsoft.com/office/powerpoint/2010/main" val="401495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6364BDE-36C6-4C65-8A3C-585E6311C408}" type="slidenum">
              <a:rPr lang="en-US" altLang="ja-JP" smtClean="0"/>
              <a:pPr>
                <a:defRPr/>
              </a:pPr>
              <a:t>44</a:t>
            </a:fld>
            <a:endParaRPr lang="en-US" altLang="ja-JP"/>
          </a:p>
        </p:txBody>
      </p:sp>
    </p:spTree>
    <p:extLst>
      <p:ext uri="{BB962C8B-B14F-4D97-AF65-F5344CB8AC3E}">
        <p14:creationId xmlns:p14="http://schemas.microsoft.com/office/powerpoint/2010/main" val="357025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4</a:t>
            </a:fld>
            <a:endParaRPr kumimoji="1" lang="ja-JP" altLang="en-US"/>
          </a:p>
        </p:txBody>
      </p:sp>
    </p:spTree>
    <p:extLst>
      <p:ext uri="{BB962C8B-B14F-4D97-AF65-F5344CB8AC3E}">
        <p14:creationId xmlns:p14="http://schemas.microsoft.com/office/powerpoint/2010/main" val="73030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7</a:t>
            </a:fld>
            <a:endParaRPr kumimoji="1" lang="ja-JP" altLang="en-US"/>
          </a:p>
        </p:txBody>
      </p:sp>
    </p:spTree>
    <p:extLst>
      <p:ext uri="{BB962C8B-B14F-4D97-AF65-F5344CB8AC3E}">
        <p14:creationId xmlns:p14="http://schemas.microsoft.com/office/powerpoint/2010/main" val="141090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 altLang="ja-JP"/>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22</a:t>
            </a:fld>
            <a:endParaRPr kumimoji="1" lang="ja-JP" altLang="en-US"/>
          </a:p>
        </p:txBody>
      </p:sp>
    </p:spTree>
    <p:extLst>
      <p:ext uri="{BB962C8B-B14F-4D97-AF65-F5344CB8AC3E}">
        <p14:creationId xmlns:p14="http://schemas.microsoft.com/office/powerpoint/2010/main" val="247962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29</a:t>
            </a:fld>
            <a:endParaRPr kumimoji="1" lang="ja-JP" altLang="en-US"/>
          </a:p>
        </p:txBody>
      </p:sp>
    </p:spTree>
    <p:extLst>
      <p:ext uri="{BB962C8B-B14F-4D97-AF65-F5344CB8AC3E}">
        <p14:creationId xmlns:p14="http://schemas.microsoft.com/office/powerpoint/2010/main" val="320917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37</a:t>
            </a:fld>
            <a:endParaRPr kumimoji="1" lang="ja-JP" altLang="en-US"/>
          </a:p>
        </p:txBody>
      </p:sp>
    </p:spTree>
    <p:extLst>
      <p:ext uri="{BB962C8B-B14F-4D97-AF65-F5344CB8AC3E}">
        <p14:creationId xmlns:p14="http://schemas.microsoft.com/office/powerpoint/2010/main" val="260286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40</a:t>
            </a:fld>
            <a:endParaRPr kumimoji="1" lang="ja-JP" altLang="en-US"/>
          </a:p>
        </p:txBody>
      </p:sp>
    </p:spTree>
    <p:extLst>
      <p:ext uri="{BB962C8B-B14F-4D97-AF65-F5344CB8AC3E}">
        <p14:creationId xmlns:p14="http://schemas.microsoft.com/office/powerpoint/2010/main" val="331143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42</a:t>
            </a:fld>
            <a:endParaRPr kumimoji="1" lang="ja-JP" altLang="en-US"/>
          </a:p>
        </p:txBody>
      </p:sp>
    </p:spTree>
    <p:extLst>
      <p:ext uri="{BB962C8B-B14F-4D97-AF65-F5344CB8AC3E}">
        <p14:creationId xmlns:p14="http://schemas.microsoft.com/office/powerpoint/2010/main" val="83042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43</a:t>
            </a:fld>
            <a:endParaRPr kumimoji="1" lang="ja-JP" altLang="en-US"/>
          </a:p>
        </p:txBody>
      </p:sp>
    </p:spTree>
    <p:extLst>
      <p:ext uri="{BB962C8B-B14F-4D97-AF65-F5344CB8AC3E}">
        <p14:creationId xmlns:p14="http://schemas.microsoft.com/office/powerpoint/2010/main" val="2786391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白タイトル_G">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CF648740-5638-5E4E-90AD-6CF7FBB08CD5}"/>
              </a:ext>
            </a:extLst>
          </p:cNvPr>
          <p:cNvPicPr>
            <a:picLocks noChangeAspect="1"/>
          </p:cNvPicPr>
          <p:nvPr/>
        </p:nvPicPr>
        <p:blipFill rotWithShape="1">
          <a:blip r:embed="rId2"/>
          <a:srcRect l="70678"/>
          <a:stretch/>
        </p:blipFill>
        <p:spPr>
          <a:xfrm>
            <a:off x="8458075" y="1412784"/>
            <a:ext cx="3733924" cy="3728017"/>
          </a:xfrm>
          <a:prstGeom prst="rect">
            <a:avLst/>
          </a:prstGeom>
        </p:spPr>
      </p:pic>
      <p:pic>
        <p:nvPicPr>
          <p:cNvPr id="12" name="図 11">
            <a:extLst>
              <a:ext uri="{FF2B5EF4-FFF2-40B4-BE49-F238E27FC236}">
                <a16:creationId xmlns:a16="http://schemas.microsoft.com/office/drawing/2014/main" id="{2533DC90-61DD-D741-84A0-3F8090434FC0}"/>
              </a:ext>
            </a:extLst>
          </p:cNvPr>
          <p:cNvPicPr>
            <a:picLocks noChangeAspect="1"/>
          </p:cNvPicPr>
          <p:nvPr/>
        </p:nvPicPr>
        <p:blipFill>
          <a:blip r:embed="rId3"/>
          <a:stretch>
            <a:fillRect/>
          </a:stretch>
        </p:blipFill>
        <p:spPr>
          <a:xfrm>
            <a:off x="8976320" y="6039938"/>
            <a:ext cx="3233349" cy="89538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0A54FC2E-EB80-D54A-B8EE-988B413C5FA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6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a:srcRect l="70678"/>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9846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07021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本文2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Autofit/>
          </a:bodyPr>
          <a:lstStyle>
            <a:lvl1pPr marL="0" indent="0">
              <a:buFontTx/>
              <a:buNone/>
              <a:defRPr sz="1867" b="0" i="0">
                <a:solidFill>
                  <a:schemeClr val="tx1"/>
                </a:solidFill>
                <a:latin typeface="游ゴシック" panose="020B0400000000000000" pitchFamily="50" charset="-128"/>
                <a:ea typeface="游ゴシック" panose="020B0400000000000000" pitchFamily="50"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DB13CD6F-FF7B-4E4B-9B67-9591FD4893D3}"/>
              </a:ext>
            </a:extLst>
          </p:cNvPr>
          <p:cNvPicPr>
            <a:picLocks noChangeAspect="1"/>
          </p:cNvPicPr>
          <p:nvPr/>
        </p:nvPicPr>
        <p:blipFill rotWithShape="1">
          <a:blip r:embed="rId2"/>
          <a:srcRect l="70678"/>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23F1EE0-CF75-3A46-96C5-D9C1FFB4034D}"/>
              </a:ext>
            </a:extLst>
          </p:cNvPr>
          <p:cNvPicPr>
            <a:picLocks noChangeAspect="1"/>
          </p:cNvPicPr>
          <p:nvPr/>
        </p:nvPicPr>
        <p:blipFill>
          <a:blip r:embed="rId3"/>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5096E36-E941-F041-9C7B-ABA658DE655A}"/>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84876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本文2">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rmAutofit/>
          </a:bodyPr>
          <a:lstStyle>
            <a:lvl1pPr marL="0" indent="0">
              <a:buFontTx/>
              <a:buNone/>
              <a:defRPr sz="1867" b="0" i="0">
                <a:solidFill>
                  <a:schemeClr val="tx1"/>
                </a:solidFill>
                <a:latin typeface="游ゴシック" panose="020B0400000000000000" pitchFamily="50" charset="-128"/>
                <a:ea typeface="游ゴシック" panose="020B0400000000000000" pitchFamily="50"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F362D31B-F510-9844-A644-D665D93ED94B}"/>
              </a:ext>
            </a:extLst>
          </p:cNvPr>
          <p:cNvPicPr>
            <a:picLocks noChangeAspect="1"/>
          </p:cNvPicPr>
          <p:nvPr/>
        </p:nvPicPr>
        <p:blipFill>
          <a:blip r:embed="rId2"/>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B78F847-63D5-9240-8265-9EF51C235B5B}"/>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6561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本文3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游ゴシック" panose="020B0400000000000000" pitchFamily="50" charset="-128"/>
                <a:ea typeface="游ゴシック" panose="020B0400000000000000" pitchFamily="50"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85323A09-7A29-CA42-A73F-0192615720E6}"/>
              </a:ext>
            </a:extLst>
          </p:cNvPr>
          <p:cNvPicPr>
            <a:picLocks noChangeAspect="1"/>
          </p:cNvPicPr>
          <p:nvPr/>
        </p:nvPicPr>
        <p:blipFill rotWithShape="1">
          <a:blip r:embed="rId2"/>
          <a:srcRect l="70678"/>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F5976C4-756C-164C-946F-63E3F0439289}"/>
              </a:ext>
            </a:extLst>
          </p:cNvPr>
          <p:cNvPicPr>
            <a:picLocks noChangeAspect="1"/>
          </p:cNvPicPr>
          <p:nvPr/>
        </p:nvPicPr>
        <p:blipFill>
          <a:blip r:embed="rId3"/>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C165484-D772-AA44-873B-FBFF6F07CEA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19186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本文3">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游ゴシック" panose="020B0400000000000000" pitchFamily="50" charset="-128"/>
                <a:ea typeface="游ゴシック" panose="020B0400000000000000" pitchFamily="50"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3426CD92-511B-3447-A33A-46F3A5DE1FB6}"/>
              </a:ext>
            </a:extLst>
          </p:cNvPr>
          <p:cNvPicPr>
            <a:picLocks noChangeAspect="1"/>
          </p:cNvPicPr>
          <p:nvPr/>
        </p:nvPicPr>
        <p:blipFill>
          <a:blip r:embed="rId2"/>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8D4A585-C10A-644E-813D-AC50A8EAAD2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414797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6" name="図プレースホルダー 5">
            <a:extLst>
              <a:ext uri="{FF2B5EF4-FFF2-40B4-BE49-F238E27FC236}">
                <a16:creationId xmlns:a16="http://schemas.microsoft.com/office/drawing/2014/main" id="{6B47A477-E763-FA46-BA88-A8828B862233}"/>
              </a:ext>
            </a:extLst>
          </p:cNvPr>
          <p:cNvSpPr>
            <a:spLocks noGrp="1"/>
          </p:cNvSpPr>
          <p:nvPr>
            <p:ph type="pic" sz="quarter" idx="11"/>
          </p:nvPr>
        </p:nvSpPr>
        <p:spPr>
          <a:xfrm>
            <a:off x="499800" y="1139037"/>
            <a:ext cx="10972797" cy="4956761"/>
          </a:xfrm>
        </p:spPr>
        <p:txBody>
          <a:bodyPr/>
          <a:lstStyle/>
          <a:p>
            <a:r>
              <a:rPr kumimoji="1" lang="ja-JP" altLang="en-US"/>
              <a:t>アイコンをクリックして図を追加</a:t>
            </a:r>
          </a:p>
        </p:txBody>
      </p:sp>
      <p:sp>
        <p:nvSpPr>
          <p:cNvPr id="9" name="角丸四角形 8">
            <a:extLst>
              <a:ext uri="{FF2B5EF4-FFF2-40B4-BE49-F238E27FC236}">
                <a16:creationId xmlns:a16="http://schemas.microsoft.com/office/drawing/2014/main" id="{60211EFF-9A99-7142-9FAB-433A982EBB9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75583DAC-470D-EF47-A1ED-8C5E2288E70A}"/>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C5462F4-6268-F844-A0C9-A3B379097D34}"/>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3" name="スライド番号プレースホルダー 4">
            <a:extLst>
              <a:ext uri="{FF2B5EF4-FFF2-40B4-BE49-F238E27FC236}">
                <a16:creationId xmlns:a16="http://schemas.microsoft.com/office/drawing/2014/main" id="{810F40D0-3CAF-1E4A-9D09-EC4D1033092D}"/>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8447956C-A959-7E40-97C0-CD2AC54CE096}"/>
              </a:ext>
            </a:extLst>
          </p:cNvPr>
          <p:cNvPicPr>
            <a:picLocks noChangeAspect="1"/>
          </p:cNvPicPr>
          <p:nvPr/>
        </p:nvPicPr>
        <p:blipFill>
          <a:blip r:embed="rId2"/>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51509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説明+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游ゴシック" panose="020B0400000000000000" pitchFamily="50" charset="-128"/>
                <a:ea typeface="游ゴシック" panose="020B0400000000000000" pitchFamily="50" charset="-128"/>
              </a:defRPr>
            </a:lvl1pPr>
          </a:lstStyle>
          <a:p>
            <a:pPr lvl="0"/>
            <a:r>
              <a:rPr kumimoji="1" lang="ja-JP" altLang="en-US"/>
              <a:t>マスター テキストの書式設定</a:t>
            </a:r>
          </a:p>
        </p:txBody>
      </p:sp>
      <p:sp>
        <p:nvSpPr>
          <p:cNvPr id="9" name="図プレースホルダー 5">
            <a:extLst>
              <a:ext uri="{FF2B5EF4-FFF2-40B4-BE49-F238E27FC236}">
                <a16:creationId xmlns:a16="http://schemas.microsoft.com/office/drawing/2014/main" id="{D1184763-3C55-A441-BC56-D3548C54DC94}"/>
              </a:ext>
            </a:extLst>
          </p:cNvPr>
          <p:cNvSpPr>
            <a:spLocks noGrp="1"/>
          </p:cNvSpPr>
          <p:nvPr>
            <p:ph type="pic" sz="quarter" idx="12"/>
          </p:nvPr>
        </p:nvSpPr>
        <p:spPr>
          <a:xfrm>
            <a:off x="499800" y="1499077"/>
            <a:ext cx="10972797" cy="4596721"/>
          </a:xfrm>
        </p:spPr>
        <p:txBody>
          <a:bodyPr/>
          <a:lstStyle/>
          <a:p>
            <a:r>
              <a:rPr kumimoji="1" lang="ja-JP" altLang="en-US"/>
              <a:t>アイコンをクリックして図を追加</a:t>
            </a:r>
          </a:p>
        </p:txBody>
      </p:sp>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8DB501F2-B911-B748-A862-4A61449B1554}"/>
              </a:ext>
            </a:extLst>
          </p:cNvPr>
          <p:cNvPicPr>
            <a:picLocks noChangeAspect="1"/>
          </p:cNvPicPr>
          <p:nvPr/>
        </p:nvPicPr>
        <p:blipFill>
          <a:blip r:embed="rId2"/>
          <a:stretch>
            <a:fillRect/>
          </a:stretch>
        </p:blipFill>
        <p:spPr>
          <a:xfrm>
            <a:off x="47330" y="6537601"/>
            <a:ext cx="1056117" cy="292463"/>
          </a:xfrm>
          <a:prstGeom prst="rect">
            <a:avLst/>
          </a:prstGeom>
        </p:spPr>
      </p:pic>
    </p:spTree>
    <p:extLst>
      <p:ext uri="{BB962C8B-B14F-4D97-AF65-F5344CB8AC3E}">
        <p14:creationId xmlns:p14="http://schemas.microsoft.com/office/powerpoint/2010/main" val="320349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p:nvPicPr>
        <p:blipFill>
          <a:blip r:embed="rId2"/>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30502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p:nvSpPr>
        <p:spPr>
          <a:xfrm>
            <a:off x="5087888" y="6569968"/>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7710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白タイトル_illust">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4" name="直線コネクタ 13">
            <a:extLst>
              <a:ext uri="{FF2B5EF4-FFF2-40B4-BE49-F238E27FC236}">
                <a16:creationId xmlns:a16="http://schemas.microsoft.com/office/drawing/2014/main" id="{FC9D254A-ACEE-0045-B600-E88351923C8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E3414C10-BE9D-C74A-BD11-B4D88D71EE08}"/>
              </a:ext>
            </a:extLst>
          </p:cNvPr>
          <p:cNvPicPr>
            <a:picLocks noChangeAspect="1"/>
          </p:cNvPicPr>
          <p:nvPr/>
        </p:nvPicPr>
        <p:blipFill rotWithShape="1">
          <a:blip r:embed="rId2"/>
          <a:srcRect l="70678"/>
          <a:stretch/>
        </p:blipFill>
        <p:spPr>
          <a:xfrm>
            <a:off x="8458075" y="1412784"/>
            <a:ext cx="3733924" cy="3728017"/>
          </a:xfrm>
          <a:prstGeom prst="rect">
            <a:avLst/>
          </a:prstGeom>
        </p:spPr>
      </p:pic>
      <p:pic>
        <p:nvPicPr>
          <p:cNvPr id="19" name="図 18">
            <a:extLst>
              <a:ext uri="{FF2B5EF4-FFF2-40B4-BE49-F238E27FC236}">
                <a16:creationId xmlns:a16="http://schemas.microsoft.com/office/drawing/2014/main" id="{A195DEE4-87ED-4845-A126-197AF170D211}"/>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0" name="グループ化 19">
            <a:extLst>
              <a:ext uri="{FF2B5EF4-FFF2-40B4-BE49-F238E27FC236}">
                <a16:creationId xmlns:a16="http://schemas.microsoft.com/office/drawing/2014/main" id="{C41FB877-F152-2A4A-8E85-9CC6C46A2EC5}"/>
              </a:ext>
            </a:extLst>
          </p:cNvPr>
          <p:cNvGrpSpPr/>
          <p:nvPr/>
        </p:nvGrpSpPr>
        <p:grpSpPr>
          <a:xfrm>
            <a:off x="3874702" y="4726187"/>
            <a:ext cx="6395341" cy="1134252"/>
            <a:chOff x="539552" y="4771513"/>
            <a:chExt cx="4796506" cy="850689"/>
          </a:xfrm>
        </p:grpSpPr>
        <p:pic>
          <p:nvPicPr>
            <p:cNvPr id="21" name="図 20">
              <a:extLst>
                <a:ext uri="{FF2B5EF4-FFF2-40B4-BE49-F238E27FC236}">
                  <a16:creationId xmlns:a16="http://schemas.microsoft.com/office/drawing/2014/main" id="{10A7689F-CFEC-F049-8FEF-AE21044265A7}"/>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2" name="図 21">
              <a:extLst>
                <a:ext uri="{FF2B5EF4-FFF2-40B4-BE49-F238E27FC236}">
                  <a16:creationId xmlns:a16="http://schemas.microsoft.com/office/drawing/2014/main" id="{CAE84690-589D-6849-9E36-4F653256C5C5}"/>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3" name="図 22">
              <a:extLst>
                <a:ext uri="{FF2B5EF4-FFF2-40B4-BE49-F238E27FC236}">
                  <a16:creationId xmlns:a16="http://schemas.microsoft.com/office/drawing/2014/main" id="{E048FA22-A508-AC48-8C78-B52E6455A851}"/>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4" name="図 23">
              <a:extLst>
                <a:ext uri="{FF2B5EF4-FFF2-40B4-BE49-F238E27FC236}">
                  <a16:creationId xmlns:a16="http://schemas.microsoft.com/office/drawing/2014/main" id="{9777A9C5-2179-4143-ABA8-CD241E0BD940}"/>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225631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83185-5C56-446E-B9DF-347FE7FAB7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ACC6D9C-3850-4E07-B2BD-1A10485AE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9700C5-97C8-408B-8BC1-9E9B4838D298}"/>
              </a:ext>
            </a:extLst>
          </p:cNvPr>
          <p:cNvSpPr>
            <a:spLocks noGrp="1"/>
          </p:cNvSpPr>
          <p:nvPr>
            <p:ph type="dt" sz="half" idx="10"/>
          </p:nvPr>
        </p:nvSpPr>
        <p:spPr/>
        <p:txBody>
          <a:bodyPr/>
          <a:lstStyle>
            <a:lvl1pPr>
              <a:defRPr>
                <a:latin typeface="游ゴシック" panose="020B0400000000000000" pitchFamily="50" charset="-128"/>
                <a:ea typeface="游ゴシック" panose="020B0400000000000000" pitchFamily="50" charset="-128"/>
              </a:defRPr>
            </a:lvl1pPr>
          </a:lstStyle>
          <a:p>
            <a:fld id="{E73C533F-754A-4D8B-8D00-EBD613002B30}" type="datetimeFigureOut">
              <a:rPr kumimoji="1" lang="ja-JP" altLang="en-US" smtClean="0"/>
              <a:pPr/>
              <a:t>2024/1/16</a:t>
            </a:fld>
            <a:endParaRPr kumimoji="1" lang="ja-JP" altLang="en-US"/>
          </a:p>
        </p:txBody>
      </p:sp>
      <p:sp>
        <p:nvSpPr>
          <p:cNvPr id="5" name="フッター プレースホルダー 4">
            <a:extLst>
              <a:ext uri="{FF2B5EF4-FFF2-40B4-BE49-F238E27FC236}">
                <a16:creationId xmlns:a16="http://schemas.microsoft.com/office/drawing/2014/main" id="{08C69289-801F-4A9F-868D-1EDBFCAAD89C}"/>
              </a:ext>
            </a:extLst>
          </p:cNvPr>
          <p:cNvSpPr>
            <a:spLocks noGrp="1"/>
          </p:cNvSpPr>
          <p:nvPr>
            <p:ph type="ftr" sz="quarter" idx="11"/>
          </p:nvPr>
        </p:nvSpPr>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1B70477-C26E-4303-A084-62B2EB6F1333}"/>
              </a:ext>
            </a:extLst>
          </p:cNvPr>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3818D1A1-B0DF-4FB8-B4D1-5C51CF142E1B}" type="slidenum">
              <a:rPr kumimoji="1" lang="ja-JP" altLang="en-US" smtClean="0"/>
              <a:pPr/>
              <a:t>‹#›</a:t>
            </a:fld>
            <a:endParaRPr kumimoji="1" lang="ja-JP" altLang="en-US"/>
          </a:p>
        </p:txBody>
      </p:sp>
    </p:spTree>
    <p:extLst>
      <p:ext uri="{BB962C8B-B14F-4D97-AF65-F5344CB8AC3E}">
        <p14:creationId xmlns:p14="http://schemas.microsoft.com/office/powerpoint/2010/main" val="2305309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2CE9F-1C56-4907-8FB6-91B5379AC2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CE40C7-360A-4007-A256-636DD98CD99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1FA557-B1EC-4EB3-961E-C47C01187FA1}"/>
              </a:ext>
            </a:extLst>
          </p:cNvPr>
          <p:cNvSpPr>
            <a:spLocks noGrp="1"/>
          </p:cNvSpPr>
          <p:nvPr>
            <p:ph type="dt" sz="half" idx="10"/>
          </p:nvPr>
        </p:nvSpPr>
        <p:spPr/>
        <p:txBody>
          <a:bodyPr/>
          <a:lstStyle>
            <a:lvl1pPr>
              <a:defRPr>
                <a:latin typeface="游ゴシック" panose="020B0400000000000000" pitchFamily="50" charset="-128"/>
                <a:ea typeface="游ゴシック" panose="020B0400000000000000" pitchFamily="50" charset="-128"/>
              </a:defRPr>
            </a:lvl1pPr>
          </a:lstStyle>
          <a:p>
            <a:fld id="{0906B525-891A-42EF-B762-5FA3854BFB24}" type="datetimeFigureOut">
              <a:rPr kumimoji="1" lang="ja-JP" altLang="en-US" smtClean="0"/>
              <a:pPr/>
              <a:t>2024/1/16</a:t>
            </a:fld>
            <a:endParaRPr kumimoji="1" lang="ja-JP" altLang="en-US"/>
          </a:p>
        </p:txBody>
      </p:sp>
      <p:sp>
        <p:nvSpPr>
          <p:cNvPr id="5" name="フッター プレースホルダー 4">
            <a:extLst>
              <a:ext uri="{FF2B5EF4-FFF2-40B4-BE49-F238E27FC236}">
                <a16:creationId xmlns:a16="http://schemas.microsoft.com/office/drawing/2014/main" id="{E26DFF18-5DDC-4C0E-81AE-42E16794177C}"/>
              </a:ext>
            </a:extLst>
          </p:cNvPr>
          <p:cNvSpPr>
            <a:spLocks noGrp="1"/>
          </p:cNvSpPr>
          <p:nvPr>
            <p:ph type="ftr" sz="quarter" idx="11"/>
          </p:nvPr>
        </p:nvSpPr>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8D3A17-66A3-4559-9984-3FB823538287}"/>
              </a:ext>
            </a:extLst>
          </p:cNvPr>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A9F7B288-898E-4DF6-9507-0EC53DE5AB71}" type="slidenum">
              <a:rPr kumimoji="1" lang="ja-JP" altLang="en-US" smtClean="0"/>
              <a:pPr/>
              <a:t>‹#›</a:t>
            </a:fld>
            <a:endParaRPr kumimoji="1" lang="ja-JP" altLang="en-US"/>
          </a:p>
        </p:txBody>
      </p:sp>
    </p:spTree>
    <p:extLst>
      <p:ext uri="{BB962C8B-B14F-4D97-AF65-F5344CB8AC3E}">
        <p14:creationId xmlns:p14="http://schemas.microsoft.com/office/powerpoint/2010/main" val="1028128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02621-DED0-4082-8337-83D872B43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121FB9-8428-4D6A-B23A-FB0959702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763D6DE-6AC9-417E-9230-2DCFC85427E8}"/>
              </a:ext>
            </a:extLst>
          </p:cNvPr>
          <p:cNvSpPr>
            <a:spLocks noGrp="1"/>
          </p:cNvSpPr>
          <p:nvPr>
            <p:ph type="dt" sz="half" idx="10"/>
          </p:nvPr>
        </p:nvSpPr>
        <p:spPr/>
        <p:txBody>
          <a:bodyPr/>
          <a:lstStyle>
            <a:lvl1pPr>
              <a:defRPr>
                <a:latin typeface="游ゴシック" panose="020B0400000000000000" pitchFamily="50" charset="-128"/>
                <a:ea typeface="游ゴシック" panose="020B0400000000000000" pitchFamily="50" charset="-128"/>
              </a:defRPr>
            </a:lvl1pPr>
          </a:lstStyle>
          <a:p>
            <a:fld id="{0906B525-891A-42EF-B762-5FA3854BFB24}" type="datetimeFigureOut">
              <a:rPr kumimoji="1" lang="ja-JP" altLang="en-US" smtClean="0"/>
              <a:pPr/>
              <a:t>2024/1/16</a:t>
            </a:fld>
            <a:endParaRPr kumimoji="1" lang="ja-JP" altLang="en-US"/>
          </a:p>
        </p:txBody>
      </p:sp>
      <p:sp>
        <p:nvSpPr>
          <p:cNvPr id="5" name="フッター プレースホルダー 4">
            <a:extLst>
              <a:ext uri="{FF2B5EF4-FFF2-40B4-BE49-F238E27FC236}">
                <a16:creationId xmlns:a16="http://schemas.microsoft.com/office/drawing/2014/main" id="{3F772328-A2E9-4521-881C-83D8C94B2724}"/>
              </a:ext>
            </a:extLst>
          </p:cNvPr>
          <p:cNvSpPr>
            <a:spLocks noGrp="1"/>
          </p:cNvSpPr>
          <p:nvPr>
            <p:ph type="ftr" sz="quarter" idx="11"/>
          </p:nvPr>
        </p:nvSpPr>
        <p:spPr/>
        <p:txBody>
          <a:bodyPr/>
          <a:lstStyle>
            <a:lvl1pPr>
              <a:defRPr>
                <a:latin typeface="游ゴシック" panose="020B0400000000000000" pitchFamily="50" charset="-128"/>
                <a:ea typeface="游ゴシック" panose="020B0400000000000000" pitchFamily="50" charset="-128"/>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4F916A-0893-4C16-B2D7-AE2E448C99FE}"/>
              </a:ext>
            </a:extLst>
          </p:cNvPr>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A9F7B288-898E-4DF6-9507-0EC53DE5AB71}" type="slidenum">
              <a:rPr kumimoji="1" lang="ja-JP" altLang="en-US" smtClean="0"/>
              <a:pPr/>
              <a:t>‹#›</a:t>
            </a:fld>
            <a:endParaRPr kumimoji="1" lang="ja-JP" altLang="en-US"/>
          </a:p>
        </p:txBody>
      </p:sp>
    </p:spTree>
    <p:extLst>
      <p:ext uri="{BB962C8B-B14F-4D97-AF65-F5344CB8AC3E}">
        <p14:creationId xmlns:p14="http://schemas.microsoft.com/office/powerpoint/2010/main" val="1324268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86473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92641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青タイトル_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888C004E-A85D-3845-AEC9-2A8012E464EB}"/>
              </a:ext>
            </a:extLst>
          </p:cNvPr>
          <p:cNvPicPr>
            <a:picLocks noChangeAspect="1"/>
          </p:cNvPicPr>
          <p:nvPr/>
        </p:nvPicPr>
        <p:blipFill rotWithShape="1">
          <a:blip r:embed="rId2">
            <a:lum bright="70000" contrast="-70000"/>
          </a:blip>
          <a:srcRect l="70678"/>
          <a:stretch/>
        </p:blipFill>
        <p:spPr>
          <a:xfrm>
            <a:off x="8458075" y="1406781"/>
            <a:ext cx="3733925" cy="372801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2" name="直線コネクタ 11">
            <a:extLst>
              <a:ext uri="{FF2B5EF4-FFF2-40B4-BE49-F238E27FC236}">
                <a16:creationId xmlns:a16="http://schemas.microsoft.com/office/drawing/2014/main" id="{14C117DC-F0A3-C74B-97D8-652CFA8B8C08}"/>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79C881A-BF86-E14A-8140-1F1DC9242D0B}"/>
              </a:ext>
            </a:extLst>
          </p:cNvPr>
          <p:cNvPicPr>
            <a:picLocks noChangeAspect="1"/>
          </p:cNvPicPr>
          <p:nvPr/>
        </p:nvPicPr>
        <p:blipFill>
          <a:blip r:embed="rId3"/>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194914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青タイトル_illust">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880082EE-DFFF-924D-96F9-21569BA1F850}"/>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0C871F22-8CE5-BF46-BEB8-07BEE4D1C1F2}"/>
              </a:ext>
            </a:extLst>
          </p:cNvPr>
          <p:cNvPicPr>
            <a:picLocks noChangeAspect="1"/>
          </p:cNvPicPr>
          <p:nvPr/>
        </p:nvPicPr>
        <p:blipFill rotWithShape="1">
          <a:blip r:embed="rId2">
            <a:lum bright="70000" contrast="-70000"/>
          </a:blip>
          <a:srcRect l="70678"/>
          <a:stretch/>
        </p:blipFill>
        <p:spPr>
          <a:xfrm>
            <a:off x="8458075" y="1406781"/>
            <a:ext cx="3733925" cy="3728019"/>
          </a:xfrm>
          <a:prstGeom prst="rect">
            <a:avLst/>
          </a:prstGeom>
        </p:spPr>
      </p:pic>
      <p:pic>
        <p:nvPicPr>
          <p:cNvPr id="20" name="図 19">
            <a:extLst>
              <a:ext uri="{FF2B5EF4-FFF2-40B4-BE49-F238E27FC236}">
                <a16:creationId xmlns:a16="http://schemas.microsoft.com/office/drawing/2014/main" id="{E81F458F-9D09-9E43-9666-153AD15F212E}"/>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1" name="グループ化 20">
            <a:extLst>
              <a:ext uri="{FF2B5EF4-FFF2-40B4-BE49-F238E27FC236}">
                <a16:creationId xmlns:a16="http://schemas.microsoft.com/office/drawing/2014/main" id="{6BBA8520-D1D5-4D4F-B17B-1C0DB623FD88}"/>
              </a:ext>
            </a:extLst>
          </p:cNvPr>
          <p:cNvGrpSpPr/>
          <p:nvPr/>
        </p:nvGrpSpPr>
        <p:grpSpPr>
          <a:xfrm>
            <a:off x="3874702" y="4771517"/>
            <a:ext cx="6395341" cy="1134252"/>
            <a:chOff x="539552" y="4771513"/>
            <a:chExt cx="4796506" cy="850689"/>
          </a:xfrm>
        </p:grpSpPr>
        <p:pic>
          <p:nvPicPr>
            <p:cNvPr id="22" name="図 21">
              <a:extLst>
                <a:ext uri="{FF2B5EF4-FFF2-40B4-BE49-F238E27FC236}">
                  <a16:creationId xmlns:a16="http://schemas.microsoft.com/office/drawing/2014/main" id="{4CC0611C-7062-6149-9161-F4122B430082}"/>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3" name="図 22">
              <a:extLst>
                <a:ext uri="{FF2B5EF4-FFF2-40B4-BE49-F238E27FC236}">
                  <a16:creationId xmlns:a16="http://schemas.microsoft.com/office/drawing/2014/main" id="{23CD99F9-2584-2848-A4E0-BF0443E22650}"/>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4" name="図 23">
              <a:extLst>
                <a:ext uri="{FF2B5EF4-FFF2-40B4-BE49-F238E27FC236}">
                  <a16:creationId xmlns:a16="http://schemas.microsoft.com/office/drawing/2014/main" id="{9D66FE07-704C-8C49-87C8-0D1EEEC7295E}"/>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5" name="図 24">
              <a:extLst>
                <a:ext uri="{FF2B5EF4-FFF2-40B4-BE49-F238E27FC236}">
                  <a16:creationId xmlns:a16="http://schemas.microsoft.com/office/drawing/2014/main" id="{36084A79-CDD5-484B-9706-52FD4CB33637}"/>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226016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青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FD1FC959-F617-C945-9EEF-669F3A99BBD1}"/>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1562981-D90C-3144-8D26-B5CF27F7EE6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185398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a:srcRect l="70678"/>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a:stretch>
            <a:fillRect/>
          </a:stretch>
        </p:blipFill>
        <p:spPr>
          <a:xfrm>
            <a:off x="47330" y="6537601"/>
            <a:ext cx="1056117" cy="292463"/>
          </a:xfrm>
          <a:prstGeom prst="rect">
            <a:avLst/>
          </a:prstGeom>
        </p:spPr>
      </p:pic>
    </p:spTree>
    <p:extLst>
      <p:ext uri="{BB962C8B-B14F-4D97-AF65-F5344CB8AC3E}">
        <p14:creationId xmlns:p14="http://schemas.microsoft.com/office/powerpoint/2010/main" val="900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p:nvPicPr>
        <p:blipFill rotWithShape="1">
          <a:blip r:embed="rId2"/>
          <a:srcRect l="70678"/>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p:nvPicPr>
        <p:blipFill>
          <a:blip r:embed="rId3"/>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5924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60"/>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p:nvPicPr>
        <p:blipFill>
          <a:blip r:embed="rId2"/>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2DED40C9-35A3-604C-B57E-2B239CD2D923}"/>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3140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latin typeface="游ゴシック" panose="020B0400000000000000" pitchFamily="50" charset="-128"/>
                <a:ea typeface="游ゴシック" panose="020B0400000000000000" pitchFamily="50" charset="-128"/>
              </a:rPr>
              <a:t>Copyright © Cybozu</a:t>
            </a:r>
            <a:endParaRPr kumimoji="1" lang="ja-JP" altLang="en-US" sz="1200">
              <a:latin typeface="游ゴシック" panose="020B0400000000000000" pitchFamily="50" charset="-128"/>
              <a:ea typeface="游ゴシック" panose="020B0400000000000000" pitchFamily="50" charset="-128"/>
            </a:endParaRPr>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4802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t>Copyright © </a:t>
            </a:r>
            <a:r>
              <a:rPr kumimoji="1" lang="en" altLang="ja-JP" sz="1200" err="1"/>
              <a:t>Cybozu</a:t>
            </a:r>
            <a:endParaRPr kumimoji="1" lang="ja-JP" altLang="en-US" sz="12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rPr>
              <a:pPr/>
              <a:t>‹#›</a:t>
            </a:fld>
            <a:endParaRPr kumimoji="1" lang="ja-JP" altLang="en-US" sz="1200">
              <a:solidFill>
                <a:schemeClr val="bg1"/>
              </a:solidFill>
            </a:endParaRPr>
          </a:p>
        </p:txBody>
      </p:sp>
    </p:spTree>
    <p:extLst>
      <p:ext uri="{BB962C8B-B14F-4D97-AF65-F5344CB8AC3E}">
        <p14:creationId xmlns:p14="http://schemas.microsoft.com/office/powerpoint/2010/main" val="1287911229"/>
      </p:ext>
    </p:extLst>
  </p:cSld>
  <p:clrMap bg1="lt1" tx1="dk1" bg2="lt2" tx2="dk2" accent1="accent1" accent2="accent2" accent3="accent3" accent4="accent4" accent5="accent5" accent6="accent6" hlink="hlink" folHlink="folHlink"/>
  <p:sldLayoutIdLst>
    <p:sldLayoutId id="2147484676" r:id="rId1"/>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jp.cybozu.help/g6/ja/"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cybozu.dev/ja/garoon/news/api-updates/2023-05/" TargetMode="External"/><Relationship Id="rId2" Type="http://schemas.openxmlformats.org/officeDocument/2006/relationships/hyperlink" Target="https://cybozu.dev/ja/garoon/news/api-updates/2023-03/"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cybozu.co.jp/logotypes/trademark/" TargetMode="Externa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cybozu.dev/ja/garoon/news/api-updates/2022-10-deprecated-additional-items-schedule/" TargetMode="External"/><Relationship Id="rId2" Type="http://schemas.openxmlformats.org/officeDocument/2006/relationships/hyperlink" Target="https://cs.cybozu.co.jp/2022/007752.html"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s://cs.cybozu.co.jp/2023/010600.html&#8203;"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https://cs.cybozu.co.jp/2023/007899.html"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garoon.cybozu.co.jp/function/environment/package.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garoon.cybozu.co.jp/function/environment/package/#sect01"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garoon.cybozu.co.jp/function/environment/package.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garoon.cybozu.co.jp/price/package/user.html#versionup" TargetMode="External"/><Relationship Id="rId2" Type="http://schemas.openxmlformats.org/officeDocument/2006/relationships/hyperlink" Target="https://faq.cybozu.info/alphascope/cybozu/web/garoon5/"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faq.cybozu.info/alphascope/cybozu/web/garoon6/Detail.aspx?id=2673" TargetMode="External"/><Relationship Id="rId7" Type="http://schemas.openxmlformats.org/officeDocument/2006/relationships/hyperlink" Target="https://faq.cybozu.info/alphascope/cybozu/web/garoon5/Detail.aspx?id=262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faq.cybozu.info/alphascope/cybozu/web/garoon5/Detail.aspx?id=2593" TargetMode="External"/><Relationship Id="rId5" Type="http://schemas.openxmlformats.org/officeDocument/2006/relationships/hyperlink" Target="https://faq.cybozu.info/alphascope/cybozu/web/garoon5/Detail.aspx?id=2559" TargetMode="External"/><Relationship Id="rId4" Type="http://schemas.openxmlformats.org/officeDocument/2006/relationships/hyperlink" Target="https://faq.cybozu.info/alphascope/cybozu/web/garoon5/Detail.aspx?id=2517"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aroon.cybozu.co.jp/mtcontents/support/package/update/garoon5-191021.html" TargetMode="External"/><Relationship Id="rId2" Type="http://schemas.openxmlformats.org/officeDocument/2006/relationships/hyperlink" Target="https://garoon.cybozu.co.jp/mtcontents/support/package/update/garoon6-231030.html" TargetMode="External"/><Relationship Id="rId1" Type="http://schemas.openxmlformats.org/officeDocument/2006/relationships/slideLayout" Target="../slideLayouts/slideLayout11.xml"/><Relationship Id="rId6" Type="http://schemas.openxmlformats.org/officeDocument/2006/relationships/hyperlink" Target="https://garoon.cybozu.co.jp/mtcontents/support/package/update/garoon5-221031.html" TargetMode="External"/><Relationship Id="rId5" Type="http://schemas.openxmlformats.org/officeDocument/2006/relationships/hyperlink" Target="https://garoon.cybozu.co.jp/mtcontents/support/package/update/garoon5-211115.html" TargetMode="External"/><Relationship Id="rId4" Type="http://schemas.openxmlformats.org/officeDocument/2006/relationships/hyperlink" Target="https://garoon.cybozu.co.jp/mtcontents/support/package/update/garoon5-201106.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partner.cybozu.co.jp/search/?product=garoon&amp;garoonType=%E6%9C%AA%E5%AE%9A&amp;list=1" TargetMode="External"/><Relationship Id="rId2" Type="http://schemas.openxmlformats.org/officeDocument/2006/relationships/hyperlink" Target="https://garoon.cybozu.co.jp/price/package/"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2184705-90FC-4F6E-8121-58DAAE02B8C8}"/>
              </a:ext>
            </a:extLst>
          </p:cNvPr>
          <p:cNvSpPr>
            <a:spLocks noGrp="1"/>
          </p:cNvSpPr>
          <p:nvPr>
            <p:ph type="title"/>
          </p:nvPr>
        </p:nvSpPr>
        <p:spPr>
          <a:xfrm>
            <a:off x="623392" y="1596223"/>
            <a:ext cx="10467641" cy="1700260"/>
          </a:xfrm>
        </p:spPr>
        <p:txBody>
          <a:bodyPr>
            <a:normAutofit/>
          </a:bodyPr>
          <a:lstStyle/>
          <a:p>
            <a:r>
              <a:rPr lang="ja-JP" altLang="en-US" sz="3200">
                <a:latin typeface="游ゴシック"/>
                <a:ea typeface="游ゴシック"/>
              </a:rPr>
              <a:t>パッケージ版 Garoon 6 新機能紹介資料</a:t>
            </a:r>
          </a:p>
        </p:txBody>
      </p:sp>
      <p:sp>
        <p:nvSpPr>
          <p:cNvPr id="5" name="テキスト プレースホルダー 4">
            <a:extLst>
              <a:ext uri="{FF2B5EF4-FFF2-40B4-BE49-F238E27FC236}">
                <a16:creationId xmlns:a16="http://schemas.microsoft.com/office/drawing/2014/main" id="{80F57610-C352-403B-97F7-CE43370DF6DD}"/>
              </a:ext>
            </a:extLst>
          </p:cNvPr>
          <p:cNvSpPr>
            <a:spLocks noGrp="1"/>
          </p:cNvSpPr>
          <p:nvPr>
            <p:ph type="body" sz="quarter" idx="10"/>
          </p:nvPr>
        </p:nvSpPr>
        <p:spPr/>
        <p:txBody>
          <a:bodyPr/>
          <a:lstStyle/>
          <a:p>
            <a:pPr>
              <a:lnSpc>
                <a:spcPct val="100000"/>
              </a:lnSpc>
            </a:pPr>
            <a:r>
              <a:rPr lang="en-US" altLang="ja-JP" dirty="0">
                <a:latin typeface="游ゴシック"/>
                <a:ea typeface="游ゴシック"/>
              </a:rPr>
              <a:t>2023</a:t>
            </a:r>
            <a:r>
              <a:rPr lang="ja-JP" altLang="en-US">
                <a:latin typeface="游ゴシック"/>
                <a:ea typeface="游ゴシック"/>
              </a:rPr>
              <a:t>年</a:t>
            </a:r>
            <a:r>
              <a:rPr lang="en-US" altLang="ja-JP" dirty="0">
                <a:latin typeface="游ゴシック"/>
                <a:ea typeface="游ゴシック"/>
              </a:rPr>
              <a:t>11</a:t>
            </a:r>
            <a:r>
              <a:rPr lang="ja-JP" altLang="en-US">
                <a:latin typeface="游ゴシック"/>
                <a:ea typeface="游ゴシック"/>
              </a:rPr>
              <a:t>月22日</a:t>
            </a:r>
            <a:endParaRPr lang="en-US" altLang="ja-JP">
              <a:latin typeface="游ゴシック" panose="020B0400000000000000" pitchFamily="50" charset="-128"/>
              <a:ea typeface="游ゴシック" panose="020B0400000000000000" pitchFamily="50" charset="-128"/>
            </a:endParaRPr>
          </a:p>
          <a:p>
            <a:pPr>
              <a:lnSpc>
                <a:spcPct val="100000"/>
              </a:lnSpc>
            </a:pPr>
            <a:r>
              <a:rPr lang="ja-JP" altLang="en-US">
                <a:latin typeface="游ゴシック" panose="020B0400000000000000" pitchFamily="50" charset="-128"/>
                <a:ea typeface="游ゴシック" panose="020B0400000000000000" pitchFamily="50" charset="-128"/>
              </a:rPr>
              <a:t>サイボウズ株式会社</a:t>
            </a:r>
          </a:p>
        </p:txBody>
      </p:sp>
    </p:spTree>
    <p:extLst>
      <p:ext uri="{BB962C8B-B14F-4D97-AF65-F5344CB8AC3E}">
        <p14:creationId xmlns:p14="http://schemas.microsoft.com/office/powerpoint/2010/main" val="214912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lstStyle/>
          <a:p>
            <a:r>
              <a:rPr kumimoji="1" lang="ja-JP" altLang="en-US">
                <a:latin typeface="游ゴシック" panose="020B0400000000000000" pitchFamily="50" charset="-128"/>
                <a:ea typeface="游ゴシック" panose="020B0400000000000000" pitchFamily="50" charset="-128"/>
              </a:rPr>
              <a:t>スケジュール　</a:t>
            </a:r>
            <a:r>
              <a:rPr kumimoji="1" lang="ja-JP" altLang="en-US" sz="2000" b="0">
                <a:latin typeface="游ゴシック" panose="020B0400000000000000" pitchFamily="50" charset="-128"/>
                <a:ea typeface="游ゴシック" panose="020B0400000000000000" pitchFamily="50" charset="-128"/>
              </a:rPr>
              <a:t>－繰り返し予定で「</a:t>
            </a:r>
            <a:r>
              <a:rPr kumimoji="1" lang="en-US" altLang="ja-JP" sz="2000" b="0">
                <a:latin typeface="游ゴシック" panose="020B0400000000000000" pitchFamily="50" charset="-128"/>
                <a:ea typeface="游ゴシック" panose="020B0400000000000000" pitchFamily="50" charset="-128"/>
              </a:rPr>
              <a:t>2</a:t>
            </a:r>
            <a:r>
              <a:rPr kumimoji="1" lang="ja-JP" altLang="en-US" sz="2000" b="0">
                <a:latin typeface="游ゴシック" panose="020B0400000000000000" pitchFamily="50" charset="-128"/>
                <a:ea typeface="游ゴシック" panose="020B0400000000000000" pitchFamily="50" charset="-128"/>
              </a:rPr>
              <a:t>週間ごと」「</a:t>
            </a:r>
            <a:r>
              <a:rPr kumimoji="1" lang="en-US" altLang="ja-JP" sz="2000" b="0">
                <a:latin typeface="游ゴシック" panose="020B0400000000000000" pitchFamily="50" charset="-128"/>
                <a:ea typeface="游ゴシック" panose="020B0400000000000000" pitchFamily="50" charset="-128"/>
              </a:rPr>
              <a:t>3</a:t>
            </a:r>
            <a:r>
              <a:rPr kumimoji="1" lang="ja-JP" altLang="en-US" sz="2000" b="0">
                <a:latin typeface="游ゴシック" panose="020B0400000000000000" pitchFamily="50" charset="-128"/>
                <a:ea typeface="游ゴシック" panose="020B0400000000000000" pitchFamily="50" charset="-128"/>
              </a:rPr>
              <a:t>週間ごと」を設定できるように</a:t>
            </a:r>
            <a:endParaRPr kumimoji="1" lang="ja-JP" altLang="en-US">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p:txBody>
          <a:bodyPr vert="horz" lIns="91440" tIns="45720" rIns="91440" bIns="45720" rtlCol="0" anchor="t">
            <a:normAutofit/>
          </a:bodyPr>
          <a:lstStyle/>
          <a:p>
            <a:pPr marL="0" indent="0">
              <a:buNone/>
            </a:pPr>
            <a:r>
              <a:rPr kumimoji="1" lang="ja-JP" altLang="en-US" sz="1800">
                <a:latin typeface="游ゴシック"/>
                <a:ea typeface="游ゴシック"/>
              </a:rPr>
              <a:t>繰り返し予定で選択できる繰り返し条件で「</a:t>
            </a:r>
            <a:r>
              <a:rPr kumimoji="1" lang="en-US" altLang="ja-JP" sz="1800">
                <a:latin typeface="游ゴシック"/>
                <a:ea typeface="游ゴシック"/>
              </a:rPr>
              <a:t>2</a:t>
            </a:r>
            <a:r>
              <a:rPr kumimoji="1" lang="ja-JP" altLang="en-US" sz="1800">
                <a:latin typeface="游ゴシック"/>
                <a:ea typeface="游ゴシック"/>
              </a:rPr>
              <a:t>週間ごと」と「</a:t>
            </a:r>
            <a:r>
              <a:rPr kumimoji="1" lang="en-US" altLang="ja-JP" sz="1800">
                <a:latin typeface="游ゴシック"/>
                <a:ea typeface="游ゴシック"/>
              </a:rPr>
              <a:t>3</a:t>
            </a:r>
            <a:r>
              <a:rPr kumimoji="1" lang="ja-JP" altLang="en-US" sz="1800">
                <a:latin typeface="游ゴシック"/>
                <a:ea typeface="游ゴシック"/>
              </a:rPr>
              <a:t>週間ごと」を設定できます。</a:t>
            </a:r>
          </a:p>
        </p:txBody>
      </p:sp>
      <p:pic>
        <p:nvPicPr>
          <p:cNvPr id="4" name="図 3">
            <a:extLst>
              <a:ext uri="{FF2B5EF4-FFF2-40B4-BE49-F238E27FC236}">
                <a16:creationId xmlns:a16="http://schemas.microsoft.com/office/drawing/2014/main" id="{04B8E446-E3ED-D111-E0F6-4AB9A43E9081}"/>
              </a:ext>
            </a:extLst>
          </p:cNvPr>
          <p:cNvPicPr>
            <a:picLocks noChangeAspect="1"/>
          </p:cNvPicPr>
          <p:nvPr/>
        </p:nvPicPr>
        <p:blipFill>
          <a:blip r:embed="rId2"/>
          <a:stretch>
            <a:fillRect/>
          </a:stretch>
        </p:blipFill>
        <p:spPr>
          <a:xfrm>
            <a:off x="3292563" y="1643831"/>
            <a:ext cx="5062477" cy="4193317"/>
          </a:xfrm>
          <a:prstGeom prst="rect">
            <a:avLst/>
          </a:prstGeom>
        </p:spPr>
      </p:pic>
      <p:sp>
        <p:nvSpPr>
          <p:cNvPr id="7" name="角丸四角形 34">
            <a:extLst>
              <a:ext uri="{FF2B5EF4-FFF2-40B4-BE49-F238E27FC236}">
                <a16:creationId xmlns:a16="http://schemas.microsoft.com/office/drawing/2014/main" id="{3C4D0209-78AD-A93D-3578-A936E8126A5B}"/>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198306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9C328E-CD76-512F-EAD2-976CB8177810}"/>
              </a:ext>
            </a:extLst>
          </p:cNvPr>
          <p:cNvSpPr>
            <a:spLocks noGrp="1"/>
          </p:cNvSpPr>
          <p:nvPr>
            <p:ph type="body" sz="quarter" idx="10"/>
          </p:nvPr>
        </p:nvSpPr>
        <p:spPr/>
        <p:txBody>
          <a:bodyPr vert="horz" lIns="91440" tIns="45720" rIns="91440" bIns="45720" rtlCol="0" anchor="t">
            <a:normAutofit/>
          </a:bodyPr>
          <a:lstStyle/>
          <a:p>
            <a:pPr marL="0" indent="0">
              <a:buNone/>
            </a:pPr>
            <a:r>
              <a:rPr lang="ja-JP" altLang="en-US" sz="1800">
                <a:solidFill>
                  <a:srgbClr val="2A3242"/>
                </a:solidFill>
              </a:rPr>
              <a:t>掲示のコメントに宛先指定（メンション）機能を搭載します。宛先に指定されると、通常の更新通知に加えて、「</a:t>
            </a:r>
            <a:r>
              <a:rPr lang="en-US" sz="1800">
                <a:solidFill>
                  <a:srgbClr val="2A3242"/>
                </a:solidFill>
              </a:rPr>
              <a:t>@</a:t>
            </a:r>
            <a:r>
              <a:rPr lang="ja-JP" altLang="en-US" sz="1800">
                <a:solidFill>
                  <a:srgbClr val="2A3242"/>
                </a:solidFill>
              </a:rPr>
              <a:t>自分宛」の通知が「通知一覧」に表示されます</a:t>
            </a:r>
            <a:r>
              <a:rPr lang="en-US" sz="1800">
                <a:solidFill>
                  <a:srgbClr val="2A3242"/>
                </a:solidFill>
              </a:rPr>
              <a:t>。</a:t>
            </a:r>
            <a:endParaRPr lang="en-US" sz="1800"/>
          </a:p>
        </p:txBody>
      </p:sp>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lstStyle/>
          <a:p>
            <a:r>
              <a:rPr kumimoji="1" lang="ja-JP" altLang="en-US"/>
              <a:t>掲示板　</a:t>
            </a:r>
            <a:r>
              <a:rPr kumimoji="1" lang="ja-JP" altLang="en-US" sz="2000" b="0">
                <a:latin typeface="游ゴシック" panose="020B0400000000000000" pitchFamily="50" charset="-128"/>
                <a:ea typeface="游ゴシック" panose="020B0400000000000000" pitchFamily="50" charset="-128"/>
              </a:rPr>
              <a:t> －</a:t>
            </a:r>
            <a:r>
              <a:rPr kumimoji="1" lang="ja-JP" altLang="en-US" sz="2000" b="0"/>
              <a:t>コメントで宛先指定ができるように</a:t>
            </a:r>
            <a:endParaRPr kumimoji="1" lang="ja-JP" altLang="en-US"/>
          </a:p>
        </p:txBody>
      </p:sp>
      <p:pic>
        <p:nvPicPr>
          <p:cNvPr id="5" name="図 4">
            <a:extLst>
              <a:ext uri="{FF2B5EF4-FFF2-40B4-BE49-F238E27FC236}">
                <a16:creationId xmlns:a16="http://schemas.microsoft.com/office/drawing/2014/main" id="{630ECAEA-0A6F-15DA-13C1-02F875CB567F}"/>
              </a:ext>
            </a:extLst>
          </p:cNvPr>
          <p:cNvPicPr>
            <a:picLocks noChangeAspect="1"/>
          </p:cNvPicPr>
          <p:nvPr/>
        </p:nvPicPr>
        <p:blipFill>
          <a:blip r:embed="rId2"/>
          <a:stretch>
            <a:fillRect/>
          </a:stretch>
        </p:blipFill>
        <p:spPr>
          <a:xfrm>
            <a:off x="3284481" y="1860247"/>
            <a:ext cx="5623037" cy="3983549"/>
          </a:xfrm>
          <a:prstGeom prst="rect">
            <a:avLst/>
          </a:prstGeom>
        </p:spPr>
      </p:pic>
      <p:sp>
        <p:nvSpPr>
          <p:cNvPr id="7" name="角丸四角形 34">
            <a:extLst>
              <a:ext uri="{FF2B5EF4-FFF2-40B4-BE49-F238E27FC236}">
                <a16:creationId xmlns:a16="http://schemas.microsoft.com/office/drawing/2014/main" id="{503DFCD6-E4FF-D649-CAE6-B82B86A3FBDD}"/>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233109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lstStyle/>
          <a:p>
            <a:r>
              <a:rPr lang="ja-JP" altLang="en-US"/>
              <a:t>ポータル</a:t>
            </a:r>
            <a:r>
              <a:rPr kumimoji="1" lang="ja-JP" altLang="en-US"/>
              <a:t>　</a:t>
            </a:r>
            <a:r>
              <a:rPr kumimoji="1" lang="ja-JP" altLang="en-US" sz="2000" b="0"/>
              <a:t>－「グループ週」「グループ日」のポートレットで組織の予定だけを表示可能に</a:t>
            </a:r>
            <a:endParaRPr kumimoji="1" lang="ja-JP" altLang="en-US"/>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p:txBody>
          <a:bodyPr vert="horz" lIns="91440" tIns="45720" rIns="91440" bIns="45720" rtlCol="0" anchor="t">
            <a:normAutofit/>
          </a:bodyPr>
          <a:lstStyle/>
          <a:p>
            <a:pPr marL="0" indent="0">
              <a:buNone/>
            </a:pPr>
            <a:r>
              <a:rPr kumimoji="1" lang="ja-JP" altLang="en-US" sz="1800">
                <a:latin typeface="游ゴシック"/>
                <a:ea typeface="游ゴシック"/>
              </a:rPr>
              <a:t>ポータルを設定するときに、「スケジュール（グループ日表示）」ポートレット・「スケジュール（グループ週表示）」ポートレットで表示する対象として、組織の予定だけを選べます。</a:t>
            </a:r>
          </a:p>
        </p:txBody>
      </p:sp>
      <p:pic>
        <p:nvPicPr>
          <p:cNvPr id="7" name="図 6">
            <a:extLst>
              <a:ext uri="{FF2B5EF4-FFF2-40B4-BE49-F238E27FC236}">
                <a16:creationId xmlns:a16="http://schemas.microsoft.com/office/drawing/2014/main" id="{D45CA9DD-AA99-32FB-DFF0-DF16C13A7F8F}"/>
              </a:ext>
            </a:extLst>
          </p:cNvPr>
          <p:cNvPicPr>
            <a:picLocks noChangeAspect="1"/>
          </p:cNvPicPr>
          <p:nvPr/>
        </p:nvPicPr>
        <p:blipFill>
          <a:blip r:embed="rId2"/>
          <a:stretch>
            <a:fillRect/>
          </a:stretch>
        </p:blipFill>
        <p:spPr>
          <a:xfrm>
            <a:off x="335360" y="1978417"/>
            <a:ext cx="4884278" cy="3065914"/>
          </a:xfrm>
          <a:prstGeom prst="rect">
            <a:avLst/>
          </a:prstGeom>
        </p:spPr>
      </p:pic>
      <p:pic>
        <p:nvPicPr>
          <p:cNvPr id="4" name="図 3">
            <a:extLst>
              <a:ext uri="{FF2B5EF4-FFF2-40B4-BE49-F238E27FC236}">
                <a16:creationId xmlns:a16="http://schemas.microsoft.com/office/drawing/2014/main" id="{A599D99B-E6B6-505E-0359-EE6B2408A492}"/>
              </a:ext>
            </a:extLst>
          </p:cNvPr>
          <p:cNvPicPr>
            <a:picLocks noChangeAspect="1"/>
          </p:cNvPicPr>
          <p:nvPr/>
        </p:nvPicPr>
        <p:blipFill>
          <a:blip r:embed="rId3"/>
          <a:stretch>
            <a:fillRect/>
          </a:stretch>
        </p:blipFill>
        <p:spPr>
          <a:xfrm>
            <a:off x="4627847" y="2636961"/>
            <a:ext cx="6844758" cy="3286309"/>
          </a:xfrm>
          <a:prstGeom prst="rect">
            <a:avLst/>
          </a:prstGeom>
        </p:spPr>
      </p:pic>
      <p:sp>
        <p:nvSpPr>
          <p:cNvPr id="8" name="角丸四角形 34">
            <a:extLst>
              <a:ext uri="{FF2B5EF4-FFF2-40B4-BE49-F238E27FC236}">
                <a16:creationId xmlns:a16="http://schemas.microsoft.com/office/drawing/2014/main" id="{D04B0BCB-A4D4-29B4-BB2D-F81B96EADD72}"/>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273091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a:xfrm>
            <a:off x="335360" y="260649"/>
            <a:ext cx="11624576" cy="577715"/>
          </a:xfrm>
        </p:spPr>
        <p:txBody>
          <a:bodyPr>
            <a:normAutofit/>
          </a:bodyPr>
          <a:lstStyle/>
          <a:p>
            <a:r>
              <a:rPr lang="ja-JP" altLang="en-US"/>
              <a:t>ポータル</a:t>
            </a:r>
            <a:r>
              <a:rPr kumimoji="1" lang="ja-JP" altLang="en-US"/>
              <a:t>　</a:t>
            </a:r>
            <a:r>
              <a:rPr kumimoji="1" lang="ja-JP" altLang="en-US" sz="2000" b="0"/>
              <a:t>－「未確認掲示」ポートレットで選択したカテゴリーの掲示だけを表示できるように</a:t>
            </a:r>
            <a:endParaRPr kumimoji="1" lang="ja-JP" altLang="en-US"/>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p:txBody>
          <a:bodyPr vert="horz" lIns="91440" tIns="45720" rIns="91440" bIns="45720" rtlCol="0" anchor="t">
            <a:normAutofit/>
          </a:bodyPr>
          <a:lstStyle/>
          <a:p>
            <a:pPr marL="0" indent="0">
              <a:buNone/>
            </a:pPr>
            <a:r>
              <a:rPr kumimoji="1" lang="ja-JP" altLang="en-US" sz="1800">
                <a:latin typeface="游ゴシック"/>
                <a:ea typeface="游ゴシック"/>
              </a:rPr>
              <a:t>未読の掲示が表示される「未確認掲示」ポートレットで、特定のカテゴリーの掲示だけを表示できます。ポータル上に、掲示板の特定カテゴリーの未読を表示することで、ユーザーが重要な通知を見逃しにくくなります。</a:t>
            </a:r>
          </a:p>
        </p:txBody>
      </p:sp>
      <p:pic>
        <p:nvPicPr>
          <p:cNvPr id="5" name="図 4">
            <a:extLst>
              <a:ext uri="{FF2B5EF4-FFF2-40B4-BE49-F238E27FC236}">
                <a16:creationId xmlns:a16="http://schemas.microsoft.com/office/drawing/2014/main" id="{21620510-73B4-E3CB-5588-429E04F2F46A}"/>
              </a:ext>
            </a:extLst>
          </p:cNvPr>
          <p:cNvPicPr>
            <a:picLocks noChangeAspect="1"/>
          </p:cNvPicPr>
          <p:nvPr/>
        </p:nvPicPr>
        <p:blipFill>
          <a:blip r:embed="rId2"/>
          <a:stretch>
            <a:fillRect/>
          </a:stretch>
        </p:blipFill>
        <p:spPr>
          <a:xfrm>
            <a:off x="719394" y="2324658"/>
            <a:ext cx="5266811" cy="1234211"/>
          </a:xfrm>
          <a:prstGeom prst="rect">
            <a:avLst/>
          </a:prstGeom>
        </p:spPr>
      </p:pic>
      <p:pic>
        <p:nvPicPr>
          <p:cNvPr id="9" name="図 8">
            <a:extLst>
              <a:ext uri="{FF2B5EF4-FFF2-40B4-BE49-F238E27FC236}">
                <a16:creationId xmlns:a16="http://schemas.microsoft.com/office/drawing/2014/main" id="{3E58705A-8A8E-9478-3131-B0A94B241129}"/>
              </a:ext>
            </a:extLst>
          </p:cNvPr>
          <p:cNvPicPr>
            <a:picLocks noChangeAspect="1"/>
          </p:cNvPicPr>
          <p:nvPr/>
        </p:nvPicPr>
        <p:blipFill>
          <a:blip r:embed="rId3"/>
          <a:stretch>
            <a:fillRect/>
          </a:stretch>
        </p:blipFill>
        <p:spPr>
          <a:xfrm>
            <a:off x="6096000" y="2333383"/>
            <a:ext cx="5134204" cy="3331047"/>
          </a:xfrm>
          <a:prstGeom prst="rect">
            <a:avLst/>
          </a:prstGeom>
        </p:spPr>
      </p:pic>
      <p:sp>
        <p:nvSpPr>
          <p:cNvPr id="7" name="角丸四角形 34">
            <a:extLst>
              <a:ext uri="{FF2B5EF4-FFF2-40B4-BE49-F238E27FC236}">
                <a16:creationId xmlns:a16="http://schemas.microsoft.com/office/drawing/2014/main" id="{C591F0D9-B508-698B-3B73-A187E196E394}"/>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130680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lang="ja-JP" altLang="en-US"/>
              <a:t>管理機能</a:t>
            </a:r>
            <a:r>
              <a:rPr kumimoji="1" lang="ja-JP" altLang="en-US"/>
              <a:t>　</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0972799" cy="4956761"/>
          </a:xfrm>
        </p:spPr>
        <p:txBody>
          <a:bodyPr vert="horz" lIns="91440" tIns="45720" rIns="91440" bIns="45720" rtlCol="0" anchor="t">
            <a:normAutofit/>
          </a:bodyPr>
          <a:lstStyle/>
          <a:p>
            <a:pPr marL="269240" indent="-269240"/>
            <a:r>
              <a:rPr kumimoji="1" lang="ja-JP" altLang="en-US" sz="1800">
                <a:latin typeface="游ゴシック" panose="020B0400000000000000" pitchFamily="50" charset="-128"/>
                <a:ea typeface="游ゴシック" panose="020B0400000000000000" pitchFamily="50" charset="-128"/>
              </a:rPr>
              <a:t>祝日データの自動取り込みが可能に</a:t>
            </a:r>
            <a:endParaRPr lang="en-US" altLang="ja-JP" sz="1800">
              <a:latin typeface="游ゴシック" panose="020B0400000000000000" pitchFamily="50" charset="-128"/>
              <a:ea typeface="游ゴシック" panose="020B0400000000000000" pitchFamily="50" charset="-128"/>
            </a:endParaRPr>
          </a:p>
          <a:p>
            <a:pPr marL="405765" lvl="1" indent="0">
              <a:buNone/>
            </a:pPr>
            <a:r>
              <a:rPr kumimoji="1" lang="en-US" altLang="ja-JP" sz="1800" err="1">
                <a:latin typeface="游ゴシック"/>
                <a:ea typeface="游ゴシック"/>
              </a:rPr>
              <a:t>Garoon</a:t>
            </a:r>
            <a:r>
              <a:rPr kumimoji="1" lang="ja-JP" altLang="en-US" sz="1800">
                <a:latin typeface="游ゴシック"/>
                <a:ea typeface="游ゴシック"/>
              </a:rPr>
              <a:t>システム管理で設定しておくと、日本の祝日データを自動的に取り込めます。</a:t>
            </a:r>
            <a:br>
              <a:rPr lang="en-US" altLang="ja-JP" sz="1800">
                <a:latin typeface="游ゴシック" panose="020B0400000000000000" pitchFamily="50" charset="-128"/>
                <a:ea typeface="游ゴシック" panose="020B0400000000000000" pitchFamily="50" charset="-128"/>
              </a:rPr>
            </a:br>
            <a:r>
              <a:rPr kumimoji="1" lang="ja-JP" altLang="en-US" sz="1800">
                <a:latin typeface="游ゴシック"/>
                <a:ea typeface="游ゴシック"/>
              </a:rPr>
              <a:t>手動で祝日を更新する手間を省けます。</a:t>
            </a:r>
            <a:endParaRPr lang="ja-JP" altLang="en-US" sz="1800">
              <a:latin typeface="游ゴシック"/>
              <a:ea typeface="游ゴシック"/>
            </a:endParaRPr>
          </a:p>
          <a:p>
            <a:pPr marL="405765" lvl="1" indent="0">
              <a:buNone/>
            </a:pPr>
            <a:r>
              <a:rPr kumimoji="1" lang="ja-JP" altLang="en-US" sz="1800">
                <a:latin typeface="游ゴシック" panose="020B0400000000000000" pitchFamily="50" charset="-128"/>
                <a:ea typeface="游ゴシック" panose="020B0400000000000000" pitchFamily="50" charset="-128"/>
              </a:rPr>
              <a:t>なお、自動で取り込む場合でも、登録済みの祝日データと日付、イベントタイプ、およびイベント内容が一致する祝日データは取り込まれないため、二重登録にはなりません。</a:t>
            </a:r>
            <a:endParaRPr lang="en-US" altLang="ja-JP" sz="1800">
              <a:latin typeface="游ゴシック" panose="020B0400000000000000" pitchFamily="50" charset="-128"/>
              <a:ea typeface="游ゴシック" panose="020B0400000000000000" pitchFamily="50" charset="-128"/>
            </a:endParaRPr>
          </a:p>
          <a:p>
            <a:pPr marL="269240" indent="-269240"/>
            <a:r>
              <a:rPr kumimoji="1" lang="ja-JP" altLang="en-US" sz="1800">
                <a:latin typeface="游ゴシック"/>
                <a:ea typeface="游ゴシック"/>
              </a:rPr>
              <a:t>システムメールアカウントが</a:t>
            </a:r>
            <a:r>
              <a:rPr lang="en-US" altLang="ja-JP" sz="1800">
                <a:latin typeface="游ゴシック"/>
                <a:ea typeface="游ゴシック"/>
              </a:rPr>
              <a:t>OAuth</a:t>
            </a:r>
            <a:r>
              <a:rPr kumimoji="1" lang="ja-JP" altLang="en-US" sz="1800">
                <a:latin typeface="游ゴシック"/>
                <a:ea typeface="游ゴシック"/>
              </a:rPr>
              <a:t>認証に対応</a:t>
            </a:r>
            <a:endParaRPr lang="en-US" altLang="en-US" sz="1800">
              <a:latin typeface="游ゴシック"/>
              <a:ea typeface="游ゴシック"/>
            </a:endParaRPr>
          </a:p>
          <a:p>
            <a:pPr marL="405765" lvl="1" indent="0">
              <a:buNone/>
            </a:pPr>
            <a:r>
              <a:rPr lang="en-US" altLang="ja-JP" sz="1800" err="1">
                <a:latin typeface="游ゴシック"/>
                <a:ea typeface="游ゴシック"/>
              </a:rPr>
              <a:t>Garoon</a:t>
            </a:r>
            <a:r>
              <a:rPr kumimoji="1" lang="ja-JP" altLang="en-US" sz="1800">
                <a:latin typeface="游ゴシック"/>
                <a:ea typeface="游ゴシック"/>
              </a:rPr>
              <a:t>がメール通知を送信する際に使用するシステムメールアカウントにおいて、</a:t>
            </a:r>
            <a:r>
              <a:rPr lang="ja-JP" altLang="en-US" sz="1800">
                <a:latin typeface="游ゴシック"/>
                <a:ea typeface="游ゴシック"/>
              </a:rPr>
              <a:t>Google、またはMicrosoftの先進認証（OAuth</a:t>
            </a:r>
            <a:r>
              <a:rPr kumimoji="1" lang="ja-JP" altLang="en-US" sz="1800">
                <a:latin typeface="游ゴシック"/>
                <a:ea typeface="游ゴシック"/>
              </a:rPr>
              <a:t>認証</a:t>
            </a:r>
            <a:r>
              <a:rPr lang="ja-JP" altLang="en-US" sz="1800">
                <a:latin typeface="游ゴシック"/>
                <a:ea typeface="游ゴシック"/>
              </a:rPr>
              <a:t>）</a:t>
            </a:r>
            <a:r>
              <a:rPr kumimoji="1" lang="ja-JP" altLang="en-US" sz="1800">
                <a:latin typeface="游ゴシック"/>
                <a:ea typeface="游ゴシック"/>
              </a:rPr>
              <a:t>が利用できます。</a:t>
            </a:r>
            <a:endParaRPr lang="ja-JP" altLang="en-US" sz="1050">
              <a:latin typeface="游ゴシック"/>
              <a:ea typeface="游ゴシック"/>
            </a:endParaRPr>
          </a:p>
        </p:txBody>
      </p:sp>
      <p:sp>
        <p:nvSpPr>
          <p:cNvPr id="6" name="角丸四角形 34">
            <a:extLst>
              <a:ext uri="{FF2B5EF4-FFF2-40B4-BE49-F238E27FC236}">
                <a16:creationId xmlns:a16="http://schemas.microsoft.com/office/drawing/2014/main" id="{50157561-5A61-A123-FC77-677E1F079053}"/>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29718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lang="ja-JP" altLang="en-US"/>
              <a:t>管理機能</a:t>
            </a:r>
            <a:r>
              <a:rPr kumimoji="1" lang="ja-JP" altLang="en-US"/>
              <a:t>　</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1245968" cy="4956761"/>
          </a:xfrm>
        </p:spPr>
        <p:txBody>
          <a:bodyPr vert="horz" lIns="91440" tIns="45720" rIns="91440" bIns="45720" rtlCol="0" anchor="t">
            <a:normAutofit/>
          </a:bodyPr>
          <a:lstStyle/>
          <a:p>
            <a:pPr marL="269240" indent="-269240"/>
            <a:r>
              <a:rPr kumimoji="1" lang="ja-JP" altLang="en-US" sz="1800">
                <a:latin typeface="游ゴシック" panose="020B0400000000000000" pitchFamily="50" charset="-128"/>
                <a:ea typeface="游ゴシック" panose="020B0400000000000000" pitchFamily="50" charset="-128"/>
              </a:rPr>
              <a:t>ワークフローの管理画面からヘルプ動画に遷移できるように</a:t>
            </a:r>
            <a:endParaRPr lang="en-US" altLang="ja-JP" sz="1800">
              <a:latin typeface="游ゴシック" panose="020B0400000000000000" pitchFamily="50" charset="-128"/>
              <a:ea typeface="游ゴシック" panose="020B0400000000000000" pitchFamily="50" charset="-128"/>
            </a:endParaRPr>
          </a:p>
          <a:p>
            <a:pPr marL="405765" lvl="1" indent="0">
              <a:buNone/>
            </a:pPr>
            <a:r>
              <a:rPr kumimoji="1" lang="ja-JP" altLang="en-US" sz="1800">
                <a:latin typeface="游ゴシック"/>
                <a:ea typeface="游ゴシック"/>
              </a:rPr>
              <a:t>ワークフローの管理画面から１クリックでヘルプ動画に遷移できます。</a:t>
            </a:r>
            <a:endParaRPr lang="ja-JP" altLang="en-US" sz="700">
              <a:latin typeface="游ゴシック"/>
              <a:ea typeface="游ゴシック"/>
            </a:endParaRPr>
          </a:p>
          <a:p>
            <a:pPr marL="405765" lvl="1" indent="0">
              <a:buNone/>
            </a:pPr>
            <a:r>
              <a:rPr kumimoji="1" lang="ja-JP" altLang="en-US" sz="1800">
                <a:latin typeface="游ゴシック"/>
                <a:ea typeface="游ゴシック"/>
              </a:rPr>
              <a:t>申請フォームの作成や承認経路の設定など、ワークフローの運用に必要な設定を動画で確認できます。</a:t>
            </a:r>
            <a:endParaRPr lang="ja-JP"/>
          </a:p>
        </p:txBody>
      </p:sp>
      <p:pic>
        <p:nvPicPr>
          <p:cNvPr id="7" name="図 6" descr="グラフィカル ユーザー インターフェイス, アプリケーション, Teams&#10;&#10;自動的に生成された説明">
            <a:extLst>
              <a:ext uri="{FF2B5EF4-FFF2-40B4-BE49-F238E27FC236}">
                <a16:creationId xmlns:a16="http://schemas.microsoft.com/office/drawing/2014/main" id="{8BEF1152-7D11-37F0-68BC-E0EF2BE34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95" y="2369504"/>
            <a:ext cx="5196265" cy="2028422"/>
          </a:xfrm>
          <a:prstGeom prst="rect">
            <a:avLst/>
          </a:prstGeom>
          <a:ln>
            <a:solidFill>
              <a:schemeClr val="accent6">
                <a:lumMod val="75000"/>
              </a:schemeClr>
            </a:solidFill>
          </a:ln>
        </p:spPr>
      </p:pic>
      <p:pic>
        <p:nvPicPr>
          <p:cNvPr id="5" name="図 4">
            <a:extLst>
              <a:ext uri="{FF2B5EF4-FFF2-40B4-BE49-F238E27FC236}">
                <a16:creationId xmlns:a16="http://schemas.microsoft.com/office/drawing/2014/main" id="{C8A58491-2034-06DC-FAEE-19155A28485D}"/>
              </a:ext>
            </a:extLst>
          </p:cNvPr>
          <p:cNvPicPr>
            <a:picLocks noChangeAspect="1"/>
          </p:cNvPicPr>
          <p:nvPr/>
        </p:nvPicPr>
        <p:blipFill>
          <a:blip r:embed="rId3"/>
          <a:stretch>
            <a:fillRect/>
          </a:stretch>
        </p:blipFill>
        <p:spPr>
          <a:xfrm>
            <a:off x="6013739" y="2860114"/>
            <a:ext cx="4839442" cy="3058933"/>
          </a:xfrm>
          <a:prstGeom prst="rect">
            <a:avLst/>
          </a:prstGeom>
          <a:solidFill>
            <a:schemeClr val="bg1"/>
          </a:solidFill>
          <a:ln>
            <a:solidFill>
              <a:schemeClr val="accent6">
                <a:lumMod val="75000"/>
              </a:schemeClr>
            </a:solidFill>
          </a:ln>
        </p:spPr>
      </p:pic>
      <p:cxnSp>
        <p:nvCxnSpPr>
          <p:cNvPr id="15" name="直線矢印コネクタ 14">
            <a:extLst>
              <a:ext uri="{FF2B5EF4-FFF2-40B4-BE49-F238E27FC236}">
                <a16:creationId xmlns:a16="http://schemas.microsoft.com/office/drawing/2014/main" id="{5FBDFDA1-E9D9-DA2F-910F-CECC4C256F2C}"/>
              </a:ext>
            </a:extLst>
          </p:cNvPr>
          <p:cNvCxnSpPr>
            <a:cxnSpLocks/>
          </p:cNvCxnSpPr>
          <p:nvPr/>
        </p:nvCxnSpPr>
        <p:spPr>
          <a:xfrm>
            <a:off x="4439377" y="3273692"/>
            <a:ext cx="1546827" cy="460690"/>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sp>
        <p:nvSpPr>
          <p:cNvPr id="8" name="角丸四角形 34">
            <a:extLst>
              <a:ext uri="{FF2B5EF4-FFF2-40B4-BE49-F238E27FC236}">
                <a16:creationId xmlns:a16="http://schemas.microsoft.com/office/drawing/2014/main" id="{091C2302-E9FE-2C73-82DC-039F07143295}"/>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129558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kumimoji="1" lang="ja-JP" altLang="en-US"/>
              <a:t>モバイル</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0972799" cy="4956761"/>
          </a:xfrm>
        </p:spPr>
        <p:txBody>
          <a:bodyPr vert="horz" lIns="91440" tIns="45720" rIns="91440" bIns="45720" rtlCol="0" anchor="t">
            <a:normAutofit/>
          </a:bodyPr>
          <a:lstStyle/>
          <a:p>
            <a:pPr marL="269240" indent="-269240"/>
            <a:r>
              <a:rPr kumimoji="1" lang="ja-JP" altLang="en-US" sz="1800">
                <a:latin typeface="游ゴシック"/>
                <a:ea typeface="游ゴシック"/>
              </a:rPr>
              <a:t>モバイル表示で共有</a:t>
            </a:r>
            <a:r>
              <a:rPr kumimoji="1" lang="en-US" altLang="ja-JP" sz="1800" err="1">
                <a:latin typeface="游ゴシック"/>
                <a:ea typeface="游ゴシック"/>
              </a:rPr>
              <a:t>ToDo</a:t>
            </a:r>
            <a:r>
              <a:rPr kumimoji="1" lang="ja-JP" altLang="en-US" sz="1800">
                <a:latin typeface="游ゴシック"/>
                <a:ea typeface="游ゴシック"/>
              </a:rPr>
              <a:t>のコメントで宛先指定が可能に</a:t>
            </a:r>
            <a:endParaRPr lang="en-US" altLang="ja-JP" sz="1800">
              <a:latin typeface="游ゴシック"/>
              <a:ea typeface="游ゴシック"/>
            </a:endParaRPr>
          </a:p>
          <a:p>
            <a:pPr marL="405765" lvl="1" indent="0">
              <a:buNone/>
            </a:pPr>
            <a:r>
              <a:rPr kumimoji="1" lang="ja-JP" altLang="en-US" sz="1800">
                <a:latin typeface="游ゴシック"/>
                <a:ea typeface="游ゴシック"/>
              </a:rPr>
              <a:t>モバイル表示で共有</a:t>
            </a:r>
            <a:r>
              <a:rPr kumimoji="1" lang="en-US" altLang="ja-JP" sz="1800" err="1">
                <a:latin typeface="游ゴシック"/>
                <a:ea typeface="游ゴシック"/>
              </a:rPr>
              <a:t>ToDo</a:t>
            </a:r>
            <a:r>
              <a:rPr kumimoji="1" lang="ja-JP" altLang="en-US" sz="1800">
                <a:latin typeface="游ゴシック"/>
                <a:ea typeface="游ゴシック"/>
              </a:rPr>
              <a:t>のコメントに宛先指定（メンション）できます。宛先に指定されると、通常の更新通知に加えて、「</a:t>
            </a:r>
            <a:r>
              <a:rPr kumimoji="1" lang="en-US" altLang="ja-JP" sz="1800">
                <a:latin typeface="游ゴシック"/>
                <a:ea typeface="游ゴシック"/>
              </a:rPr>
              <a:t>@</a:t>
            </a:r>
            <a:r>
              <a:rPr kumimoji="1" lang="ja-JP" altLang="en-US" sz="1800">
                <a:latin typeface="游ゴシック"/>
                <a:ea typeface="游ゴシック"/>
              </a:rPr>
              <a:t>自分宛」の通知が「通知一覧」に表示されます。</a:t>
            </a:r>
            <a:endParaRPr lang="en-US" altLang="ja-JP" sz="1800">
              <a:latin typeface="游ゴシック"/>
              <a:ea typeface="游ゴシック"/>
            </a:endParaRPr>
          </a:p>
        </p:txBody>
      </p:sp>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3641D4-584F-F1A9-D269-46B03EB14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137" y="2207326"/>
            <a:ext cx="5049132" cy="3604587"/>
          </a:xfrm>
          <a:prstGeom prst="rect">
            <a:avLst/>
          </a:prstGeom>
        </p:spPr>
      </p:pic>
      <p:sp>
        <p:nvSpPr>
          <p:cNvPr id="7" name="角丸四角形 34">
            <a:extLst>
              <a:ext uri="{FF2B5EF4-FFF2-40B4-BE49-F238E27FC236}">
                <a16:creationId xmlns:a16="http://schemas.microsoft.com/office/drawing/2014/main" id="{18420B75-0E12-AA4B-220D-60A6DC8BE4B4}"/>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340739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kumimoji="1" lang="ja-JP" altLang="en-US"/>
              <a:t>その他</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1436256" cy="4956761"/>
          </a:xfrm>
        </p:spPr>
        <p:txBody>
          <a:bodyPr vert="horz" lIns="91440" tIns="45720" rIns="91440" bIns="45720" rtlCol="0" anchor="t">
            <a:normAutofit/>
          </a:bodyPr>
          <a:lstStyle/>
          <a:p>
            <a:pPr marL="269240" indent="-269240"/>
            <a:r>
              <a:rPr kumimoji="1" lang="en-US" altLang="ja-JP" sz="1800">
                <a:latin typeface="游ゴシック"/>
                <a:ea typeface="游ゴシック"/>
              </a:rPr>
              <a:t>PDF</a:t>
            </a:r>
            <a:r>
              <a:rPr kumimoji="1" lang="ja-JP" altLang="en-US" sz="1800">
                <a:latin typeface="游ゴシック"/>
                <a:ea typeface="游ゴシック"/>
              </a:rPr>
              <a:t>ファイルのプレビュー表示が可能に</a:t>
            </a:r>
            <a:endParaRPr lang="en-US" altLang="ja-JP" sz="1800">
              <a:latin typeface="游ゴシック"/>
              <a:ea typeface="游ゴシック"/>
            </a:endParaRPr>
          </a:p>
          <a:p>
            <a:pPr marL="405765" lvl="1" indent="0">
              <a:buNone/>
            </a:pPr>
            <a:r>
              <a:rPr kumimoji="1" lang="en-US" altLang="ja-JP" sz="1800">
                <a:latin typeface="Yu Gothic"/>
                <a:ea typeface="Yu Gothic"/>
              </a:rPr>
              <a:t>PDF</a:t>
            </a:r>
            <a:r>
              <a:rPr kumimoji="1" lang="ja-JP" altLang="en-US" sz="1800">
                <a:latin typeface="Yu Gothic"/>
                <a:ea typeface="Yu Gothic"/>
              </a:rPr>
              <a:t>ファイルをプレビュー表示できます。ファイルをダウンロードすることなく、ブラウザー上で内容を確認できて便利です。</a:t>
            </a:r>
            <a:endParaRPr lang="en-US" altLang="ja-JP" sz="1800">
              <a:latin typeface="Yu Gothic"/>
              <a:ea typeface="Yu Gothic"/>
            </a:endParaRPr>
          </a:p>
          <a:p>
            <a:pPr marL="405765" lvl="1" indent="0">
              <a:buNone/>
            </a:pPr>
            <a:r>
              <a:rPr lang="en-US" altLang="ja-JP" sz="1400">
                <a:latin typeface="Yu Gothic"/>
                <a:ea typeface="Yu Gothic"/>
              </a:rPr>
              <a:t>20MB</a:t>
            </a:r>
            <a:r>
              <a:rPr lang="ja-JP" altLang="en-US" sz="1400">
                <a:latin typeface="Yu Gothic"/>
                <a:ea typeface="Yu Gothic"/>
              </a:rPr>
              <a:t>以上のファイルやパスワードが設定されているファイルはプレビュー表示できません。ダウンロードしてご覧ください。対応ブラウザーは</a:t>
            </a:r>
            <a:r>
              <a:rPr lang="en-US" altLang="ja-JP" sz="1400">
                <a:latin typeface="Yu Gothic"/>
                <a:ea typeface="Yu Gothic"/>
              </a:rPr>
              <a:t>Microsoft Edge</a:t>
            </a:r>
            <a:r>
              <a:rPr lang="ja-JP" altLang="en-US" sz="1400">
                <a:latin typeface="Yu Gothic"/>
                <a:ea typeface="Yu Gothic"/>
              </a:rPr>
              <a:t>、</a:t>
            </a:r>
            <a:r>
              <a:rPr lang="en-US" altLang="ja-JP" sz="1400">
                <a:latin typeface="Yu Gothic"/>
                <a:ea typeface="Yu Gothic"/>
              </a:rPr>
              <a:t>Mozilla Firefox</a:t>
            </a:r>
            <a:r>
              <a:rPr lang="ja-JP" altLang="en-US" sz="1400">
                <a:latin typeface="Yu Gothic"/>
                <a:ea typeface="Yu Gothic"/>
              </a:rPr>
              <a:t>、</a:t>
            </a:r>
            <a:r>
              <a:rPr lang="en-US" altLang="ja-JP" sz="1400">
                <a:latin typeface="Yu Gothic"/>
                <a:ea typeface="Yu Gothic"/>
              </a:rPr>
              <a:t>Google Chrome</a:t>
            </a:r>
            <a:r>
              <a:rPr lang="ja-JP" altLang="en-US" sz="1400">
                <a:latin typeface="Yu Gothic"/>
                <a:ea typeface="Yu Gothic"/>
              </a:rPr>
              <a:t>です。</a:t>
            </a:r>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22E4A125-7223-6C94-A17C-7914A772E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590" y="2831467"/>
            <a:ext cx="6693013" cy="3216306"/>
          </a:xfrm>
          <a:prstGeom prst="rect">
            <a:avLst/>
          </a:prstGeom>
        </p:spPr>
      </p:pic>
      <p:sp>
        <p:nvSpPr>
          <p:cNvPr id="6" name="角丸四角形 34">
            <a:extLst>
              <a:ext uri="{FF2B5EF4-FFF2-40B4-BE49-F238E27FC236}">
                <a16:creationId xmlns:a16="http://schemas.microsoft.com/office/drawing/2014/main" id="{376A80C9-2D4A-6049-4E08-101DA8538584}"/>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427207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kumimoji="1" lang="ja-JP" altLang="en-US"/>
              <a:t>その他</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0972799" cy="4956761"/>
          </a:xfrm>
        </p:spPr>
        <p:txBody>
          <a:bodyPr vert="horz" lIns="91440" tIns="45720" rIns="91440" bIns="45720" rtlCol="0" anchor="t">
            <a:normAutofit/>
          </a:bodyPr>
          <a:lstStyle/>
          <a:p>
            <a:pPr marL="269240" indent="-269240"/>
            <a:r>
              <a:rPr kumimoji="1" lang="ja-JP" altLang="en-US" sz="1800">
                <a:latin typeface="游ゴシック"/>
                <a:ea typeface="游ゴシック"/>
              </a:rPr>
              <a:t>書式編集で表の幅や高さをドラッグ</a:t>
            </a:r>
            <a:r>
              <a:rPr kumimoji="1" lang="en-US" altLang="ja-JP" sz="1800">
                <a:latin typeface="游ゴシック"/>
                <a:ea typeface="游ゴシック"/>
              </a:rPr>
              <a:t>&amp;</a:t>
            </a:r>
            <a:r>
              <a:rPr kumimoji="1" lang="ja-JP" altLang="en-US" sz="1800">
                <a:latin typeface="游ゴシック"/>
                <a:ea typeface="游ゴシック"/>
              </a:rPr>
              <a:t>ドロップで編集できるように</a:t>
            </a:r>
            <a:endParaRPr lang="en-US" altLang="ja-JP" sz="1800">
              <a:latin typeface="游ゴシック"/>
              <a:ea typeface="游ゴシック"/>
            </a:endParaRPr>
          </a:p>
          <a:p>
            <a:pPr marL="405765" lvl="1" indent="0">
              <a:buNone/>
            </a:pPr>
            <a:r>
              <a:rPr kumimoji="1" lang="ja-JP" altLang="en-US" sz="1800">
                <a:latin typeface="游ゴシック"/>
                <a:ea typeface="游ゴシック"/>
              </a:rPr>
              <a:t>書式編集で表の幅や高さをドラッグ</a:t>
            </a:r>
            <a:r>
              <a:rPr kumimoji="1" lang="en-US" altLang="ja-JP" sz="1800">
                <a:latin typeface="游ゴシック"/>
                <a:ea typeface="游ゴシック"/>
              </a:rPr>
              <a:t>&amp;</a:t>
            </a:r>
            <a:r>
              <a:rPr kumimoji="1" lang="ja-JP" altLang="en-US" sz="1800">
                <a:latin typeface="游ゴシック"/>
                <a:ea typeface="游ゴシック"/>
              </a:rPr>
              <a:t>ドロップで自由に編集できます。また、表を挿入したときの表の幅の初期値を、パーセントからピクセル単位に変更しました。</a:t>
            </a:r>
            <a:endParaRPr lang="en-US" altLang="ja-JP" sz="1800">
              <a:latin typeface="游ゴシック"/>
              <a:ea typeface="游ゴシック"/>
            </a:endParaRPr>
          </a:p>
          <a:p>
            <a:pPr marL="0" indent="0">
              <a:buNone/>
            </a:pPr>
            <a:endParaRPr lang="en-US" altLang="ja-JP" sz="1800"/>
          </a:p>
          <a:p>
            <a:pPr marL="0" indent="0">
              <a:buNone/>
            </a:pPr>
            <a:endParaRPr kumimoji="1" lang="en-US" altLang="ja-JP" sz="180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2D8C6DFB-DD5A-56D4-F856-1D127E5CD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589" y="2032052"/>
            <a:ext cx="6701491" cy="4142005"/>
          </a:xfrm>
          <a:prstGeom prst="rect">
            <a:avLst/>
          </a:prstGeom>
        </p:spPr>
      </p:pic>
      <p:sp>
        <p:nvSpPr>
          <p:cNvPr id="7" name="角丸四角形 34">
            <a:extLst>
              <a:ext uri="{FF2B5EF4-FFF2-40B4-BE49-F238E27FC236}">
                <a16:creationId xmlns:a16="http://schemas.microsoft.com/office/drawing/2014/main" id="{C50410A4-7863-E3D1-C932-705215A27097}"/>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81633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kumimoji="1" lang="ja-JP" altLang="en-US"/>
              <a:t>その他</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0972799" cy="4956761"/>
          </a:xfrm>
        </p:spPr>
        <p:txBody>
          <a:bodyPr vert="horz" lIns="91440" tIns="45720" rIns="91440" bIns="45720" rtlCol="0" anchor="t">
            <a:normAutofit/>
          </a:bodyPr>
          <a:lstStyle/>
          <a:p>
            <a:pPr marL="269240" indent="-269240"/>
            <a:r>
              <a:rPr kumimoji="1" lang="ja-JP" altLang="en-US" sz="1800">
                <a:latin typeface="游ゴシック" panose="020B0400000000000000" pitchFamily="50" charset="-128"/>
                <a:ea typeface="游ゴシック" panose="020B0400000000000000" pitchFamily="50" charset="-128"/>
              </a:rPr>
              <a:t>書式編集でカラーピッカーが使えるように</a:t>
            </a:r>
            <a:endParaRPr lang="en-US" altLang="ja-JP" sz="1800"/>
          </a:p>
          <a:p>
            <a:pPr marL="405765" lvl="1" indent="0">
              <a:buNone/>
            </a:pPr>
            <a:r>
              <a:rPr kumimoji="1" lang="ja-JP" altLang="en-US" sz="1800">
                <a:latin typeface="游ゴシック"/>
                <a:ea typeface="游ゴシック"/>
              </a:rPr>
              <a:t>書式編集をバージョンアップし、カラーピッカーや表の詳細設定ができます。</a:t>
            </a:r>
            <a:endParaRPr lang="ja-JP" altLang="en-US" sz="1800">
              <a:latin typeface="游ゴシック"/>
              <a:ea typeface="游ゴシック"/>
            </a:endParaRPr>
          </a:p>
          <a:p>
            <a:pPr marL="269240" indent="-269240"/>
            <a:endParaRPr lang="en-US" altLang="ja-JP" sz="1800"/>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F41315B-D33A-6DAC-8288-6E77A9131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39" y="1798561"/>
            <a:ext cx="5727690" cy="3036366"/>
          </a:xfrm>
          <a:prstGeom prst="rect">
            <a:avLst/>
          </a:prstGeom>
          <a:ln w="3175">
            <a:solidFill>
              <a:schemeClr val="accent6">
                <a:lumMod val="65000"/>
              </a:schemeClr>
            </a:solidFill>
          </a:ln>
        </p:spPr>
      </p:pic>
      <p:sp>
        <p:nvSpPr>
          <p:cNvPr id="10" name="テキスト ボックス 9">
            <a:extLst>
              <a:ext uri="{FF2B5EF4-FFF2-40B4-BE49-F238E27FC236}">
                <a16:creationId xmlns:a16="http://schemas.microsoft.com/office/drawing/2014/main" id="{7D07487D-636C-0E41-293E-5888C3653537}"/>
              </a:ext>
            </a:extLst>
          </p:cNvPr>
          <p:cNvSpPr txBox="1"/>
          <p:nvPr/>
        </p:nvSpPr>
        <p:spPr>
          <a:xfrm>
            <a:off x="815039" y="1806158"/>
            <a:ext cx="2840674" cy="276999"/>
          </a:xfrm>
          <a:prstGeom prst="rect">
            <a:avLst/>
          </a:prstGeom>
          <a:solidFill>
            <a:schemeClr val="accent6">
              <a:lumMod val="85000"/>
            </a:schemeClr>
          </a:solidFill>
          <a:ln w="3175">
            <a:solidFill>
              <a:schemeClr val="accent6">
                <a:lumMod val="65000"/>
              </a:schemeClr>
            </a:solidFill>
          </a:ln>
        </p:spPr>
        <p:txBody>
          <a:bodyPr wrap="square" lIns="91440" tIns="45720" rIns="91440" bIns="45720" rtlCol="0" anchor="ctr">
            <a:spAutoFit/>
          </a:bodyPr>
          <a:lstStyle/>
          <a:p>
            <a:pPr algn="ctr"/>
            <a:r>
              <a:rPr lang="en-US" altLang="ja-JP" sz="1200" b="1" err="1">
                <a:latin typeface="游ゴシック"/>
                <a:ea typeface="游ゴシック"/>
              </a:rPr>
              <a:t>Garoon</a:t>
            </a:r>
            <a:r>
              <a:rPr lang="en-US" altLang="ja-JP" sz="1200" b="1">
                <a:latin typeface="游ゴシック"/>
                <a:ea typeface="游ゴシック"/>
              </a:rPr>
              <a:t> 5</a:t>
            </a:r>
            <a:endParaRPr lang="en-US"/>
          </a:p>
        </p:txBody>
      </p:sp>
      <p:sp>
        <p:nvSpPr>
          <p:cNvPr id="11" name="テキスト ボックス 10">
            <a:extLst>
              <a:ext uri="{FF2B5EF4-FFF2-40B4-BE49-F238E27FC236}">
                <a16:creationId xmlns:a16="http://schemas.microsoft.com/office/drawing/2014/main" id="{12B75C2F-2F92-90DD-BD8D-71C02FD9F8DD}"/>
              </a:ext>
            </a:extLst>
          </p:cNvPr>
          <p:cNvSpPr txBox="1"/>
          <p:nvPr/>
        </p:nvSpPr>
        <p:spPr>
          <a:xfrm>
            <a:off x="3690613" y="1798561"/>
            <a:ext cx="2852116" cy="276999"/>
          </a:xfrm>
          <a:prstGeom prst="rect">
            <a:avLst/>
          </a:prstGeom>
          <a:solidFill>
            <a:srgbClr val="003399"/>
          </a:solidFill>
          <a:ln w="3175">
            <a:solidFill>
              <a:schemeClr val="accent6">
                <a:lumMod val="65000"/>
              </a:schemeClr>
            </a:solidFill>
          </a:ln>
        </p:spPr>
        <p:txBody>
          <a:bodyPr wrap="square" lIns="91440" tIns="45720" rIns="91440" bIns="45720" rtlCol="0" anchor="ctr">
            <a:spAutoFit/>
          </a:bodyPr>
          <a:lstStyle/>
          <a:p>
            <a:pPr algn="ctr"/>
            <a:r>
              <a:rPr lang="en-US" altLang="ja-JP" sz="1200" b="1" err="1">
                <a:solidFill>
                  <a:schemeClr val="bg1"/>
                </a:solidFill>
                <a:latin typeface="游ゴシック"/>
                <a:ea typeface="游ゴシック"/>
              </a:rPr>
              <a:t>Garoon</a:t>
            </a:r>
            <a:r>
              <a:rPr lang="en-US" altLang="ja-JP" sz="1200" b="1">
                <a:solidFill>
                  <a:schemeClr val="bg1"/>
                </a:solidFill>
                <a:latin typeface="游ゴシック"/>
                <a:ea typeface="游ゴシック"/>
              </a:rPr>
              <a:t> 6</a:t>
            </a:r>
            <a:endParaRPr lang="en-US" altLang="ja-JP" sz="1200" b="1" i="0">
              <a:solidFill>
                <a:schemeClr val="bg1"/>
              </a:solidFill>
              <a:latin typeface="游ゴシック" panose="020B0400000000000000" pitchFamily="50" charset="-128"/>
              <a:ea typeface="游ゴシック" panose="020B0400000000000000" pitchFamily="50" charset="-128"/>
            </a:endParaRPr>
          </a:p>
        </p:txBody>
      </p:sp>
      <p:pic>
        <p:nvPicPr>
          <p:cNvPr id="7" name="図 6" descr="グラフ&#10;&#10;中程度の精度で自動的に生成された説明">
            <a:extLst>
              <a:ext uri="{FF2B5EF4-FFF2-40B4-BE49-F238E27FC236}">
                <a16:creationId xmlns:a16="http://schemas.microsoft.com/office/drawing/2014/main" id="{51B588CE-7207-B9E8-9848-6A7C69FBE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660" y="3064537"/>
            <a:ext cx="6939766" cy="3210687"/>
          </a:xfrm>
          <a:prstGeom prst="rect">
            <a:avLst/>
          </a:prstGeom>
          <a:ln>
            <a:solidFill>
              <a:schemeClr val="accent6">
                <a:lumMod val="75000"/>
              </a:schemeClr>
            </a:solidFill>
          </a:ln>
        </p:spPr>
      </p:pic>
      <p:sp>
        <p:nvSpPr>
          <p:cNvPr id="6" name="角丸四角形 34">
            <a:extLst>
              <a:ext uri="{FF2B5EF4-FFF2-40B4-BE49-F238E27FC236}">
                <a16:creationId xmlns:a16="http://schemas.microsoft.com/office/drawing/2014/main" id="{2DC93C0D-768C-6BCD-8DD1-205AE70337D2}"/>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96511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D9FE61A-D115-123D-0A03-A7D2763AB745}"/>
              </a:ext>
            </a:extLst>
          </p:cNvPr>
          <p:cNvSpPr>
            <a:spLocks noGrp="1"/>
          </p:cNvSpPr>
          <p:nvPr>
            <p:ph type="body" sz="quarter" idx="10"/>
          </p:nvPr>
        </p:nvSpPr>
        <p:spPr/>
        <p:txBody>
          <a:bodyPr vert="horz" lIns="91440" tIns="45720" rIns="91440" bIns="45720" numCol="1" spcCol="0" rtlCol="0" anchor="t">
            <a:normAutofit/>
          </a:bodyPr>
          <a:lstStyle/>
          <a:p>
            <a:pPr marL="342900" indent="-342900">
              <a:buFont typeface="Wingdings" panose="05000000000000000000" pitchFamily="2" charset="2"/>
              <a:buChar char="l"/>
            </a:pPr>
            <a:r>
              <a:rPr kumimoji="1" lang="ja-JP" altLang="en-US" sz="1800" b="0">
                <a:latin typeface="游ゴシック"/>
                <a:ea typeface="游ゴシック"/>
              </a:rPr>
              <a:t>本資料は パッケージ版 </a:t>
            </a:r>
            <a:r>
              <a:rPr kumimoji="1" lang="en-US" altLang="ja-JP" sz="1800" b="0" dirty="0" err="1">
                <a:latin typeface="游ゴシック"/>
                <a:ea typeface="游ゴシック"/>
              </a:rPr>
              <a:t>Garoon</a:t>
            </a:r>
            <a:r>
              <a:rPr kumimoji="1" lang="en-US" altLang="ja-JP" sz="1800" b="0" dirty="0">
                <a:latin typeface="游ゴシック"/>
                <a:ea typeface="游ゴシック"/>
              </a:rPr>
              <a:t> </a:t>
            </a:r>
            <a:r>
              <a:rPr lang="en-US" altLang="ja-JP" sz="1800" b="0" dirty="0">
                <a:latin typeface="游ゴシック"/>
                <a:ea typeface="游ゴシック"/>
              </a:rPr>
              <a:t>6.0で搭載</a:t>
            </a:r>
            <a:r>
              <a:rPr kumimoji="1" lang="ja-JP" altLang="en-US" sz="1800" b="0">
                <a:latin typeface="游ゴシック"/>
                <a:ea typeface="游ゴシック"/>
              </a:rPr>
              <a:t>の</a:t>
            </a:r>
            <a:r>
              <a:rPr lang="ja-JP" altLang="en-US" sz="1800" b="0">
                <a:latin typeface="游ゴシック"/>
                <a:ea typeface="游ゴシック"/>
              </a:rPr>
              <a:t>新</a:t>
            </a:r>
            <a:r>
              <a:rPr kumimoji="1" lang="ja-JP" altLang="en-US" sz="1800" b="0">
                <a:latin typeface="游ゴシック"/>
                <a:ea typeface="游ゴシック"/>
              </a:rPr>
              <a:t>機能についてご</a:t>
            </a:r>
            <a:r>
              <a:rPr lang="ja-JP" altLang="en-US" sz="1800" b="0">
                <a:latin typeface="游ゴシック"/>
                <a:ea typeface="游ゴシック"/>
              </a:rPr>
              <a:t>紹介</a:t>
            </a:r>
            <a:r>
              <a:rPr kumimoji="1" lang="ja-JP" altLang="en-US" sz="1800" b="0">
                <a:latin typeface="游ゴシック"/>
                <a:ea typeface="游ゴシック"/>
              </a:rPr>
              <a:t>するための資料です。</a:t>
            </a:r>
            <a:endParaRPr kumimoji="1" lang="en-US" altLang="ja-JP" sz="1800" b="0">
              <a:latin typeface="游ゴシック"/>
              <a:ea typeface="游ゴシック"/>
            </a:endParaRPr>
          </a:p>
          <a:p>
            <a:pPr marL="342265" indent="-342265" eaLnBrk="1" hangingPunct="1">
              <a:buClr>
                <a:srgbClr val="003399"/>
              </a:buClr>
              <a:buFont typeface="Wingdings" panose="05000000000000000000" pitchFamily="2" charset="2"/>
              <a:buChar char="l"/>
              <a:defRPr/>
            </a:pPr>
            <a:r>
              <a:rPr lang="ja-JP" altLang="en-US" sz="1800" b="0">
                <a:latin typeface="游ゴシック"/>
                <a:ea typeface="游ゴシック"/>
              </a:rPr>
              <a:t>本資料では、主な追加機能を一部抜粋して比較しております。すべての機能を網羅しているわけではありません。一部の機能では、あらかじめシステム管理画面で機能の使用を許可する必要があります。各機能の詳細は、ヘルプサイトをご参照ください。</a:t>
            </a:r>
          </a:p>
          <a:p>
            <a:pPr marL="456565" lvl="1" indent="0">
              <a:buNone/>
              <a:defRPr/>
            </a:pPr>
            <a:r>
              <a:rPr lang="ja-JP" altLang="en-US" sz="1800" b="0">
                <a:latin typeface="游ゴシック"/>
                <a:ea typeface="游ゴシック"/>
              </a:rPr>
              <a:t>▼パッケージ版 </a:t>
            </a:r>
            <a:r>
              <a:rPr lang="en-US" altLang="ja-JP" sz="1800" b="0" dirty="0" err="1">
                <a:latin typeface="游ゴシック"/>
                <a:ea typeface="游ゴシック"/>
              </a:rPr>
              <a:t>Garoon</a:t>
            </a:r>
            <a:r>
              <a:rPr lang="en-US" altLang="ja-JP" sz="1800" b="0" dirty="0">
                <a:latin typeface="游ゴシック"/>
                <a:ea typeface="游ゴシック"/>
              </a:rPr>
              <a:t> 6</a:t>
            </a:r>
            <a:r>
              <a:rPr lang="ja-JP" altLang="en-US" sz="1800" b="0">
                <a:latin typeface="游ゴシック"/>
                <a:ea typeface="游ゴシック"/>
              </a:rPr>
              <a:t>ヘルプ</a:t>
            </a:r>
            <a:endParaRPr lang="en-US" altLang="ja-JP" sz="1800" b="0">
              <a:latin typeface="游ゴシック"/>
              <a:ea typeface="游ゴシック"/>
            </a:endParaRPr>
          </a:p>
          <a:p>
            <a:pPr marL="456565" lvl="1" indent="0">
              <a:buNone/>
              <a:defRPr/>
            </a:pPr>
            <a:r>
              <a:rPr lang="en-US" altLang="ja-JP" sz="1800" b="0" dirty="0">
                <a:latin typeface="游ゴシック"/>
                <a:ea typeface="游ゴシック"/>
                <a:hlinkClick r:id="rId2"/>
              </a:rPr>
              <a:t>https://jp.cybozu.help/g6/ja/</a:t>
            </a:r>
            <a:endParaRPr lang="ja-JP" altLang="en-US" sz="1800" b="0">
              <a:latin typeface="游ゴシック"/>
              <a:ea typeface="游ゴシック"/>
            </a:endParaRPr>
          </a:p>
        </p:txBody>
      </p:sp>
      <p:sp>
        <p:nvSpPr>
          <p:cNvPr id="3" name="タイトル 2">
            <a:extLst>
              <a:ext uri="{FF2B5EF4-FFF2-40B4-BE49-F238E27FC236}">
                <a16:creationId xmlns:a16="http://schemas.microsoft.com/office/drawing/2014/main" id="{9A2D4943-EABE-02FB-AA8A-209952655EFA}"/>
              </a:ext>
            </a:extLst>
          </p:cNvPr>
          <p:cNvSpPr>
            <a:spLocks noGrp="1"/>
          </p:cNvSpPr>
          <p:nvPr>
            <p:ph type="title"/>
          </p:nvPr>
        </p:nvSpPr>
        <p:spPr/>
        <p:txBody>
          <a:bodyPr/>
          <a:lstStyle/>
          <a:p>
            <a:r>
              <a:rPr kumimoji="1" lang="ja-JP" altLang="en-US"/>
              <a:t>目的</a:t>
            </a:r>
          </a:p>
        </p:txBody>
      </p:sp>
    </p:spTree>
    <p:extLst>
      <p:ext uri="{BB962C8B-B14F-4D97-AF65-F5344CB8AC3E}">
        <p14:creationId xmlns:p14="http://schemas.microsoft.com/office/powerpoint/2010/main" val="310635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kumimoji="1" lang="ja-JP" altLang="en-US"/>
              <a:t>カスタマイズ</a:t>
            </a: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0972799" cy="4956761"/>
          </a:xfrm>
        </p:spPr>
        <p:txBody>
          <a:bodyPr vert="horz" lIns="91440" tIns="45720" rIns="91440" bIns="45720" rtlCol="0" anchor="t">
            <a:normAutofit/>
          </a:bodyPr>
          <a:lstStyle/>
          <a:p>
            <a:pPr marL="269240" indent="-269240"/>
            <a:r>
              <a:rPr kumimoji="1" lang="en-US" altLang="ja-JP" sz="1800" err="1">
                <a:latin typeface="游ゴシック"/>
                <a:ea typeface="游ゴシック"/>
              </a:rPr>
              <a:t>ToDo</a:t>
            </a:r>
            <a:r>
              <a:rPr kumimoji="1" lang="en-US" altLang="ja-JP" sz="1800">
                <a:latin typeface="游ゴシック"/>
                <a:ea typeface="游ゴシック"/>
              </a:rPr>
              <a:t> </a:t>
            </a:r>
            <a:r>
              <a:rPr kumimoji="1" lang="ja-JP" altLang="en-US" sz="1800">
                <a:latin typeface="游ゴシック"/>
                <a:ea typeface="游ゴシック"/>
              </a:rPr>
              <a:t>リストの </a:t>
            </a:r>
            <a:r>
              <a:rPr kumimoji="1" lang="en-US" altLang="ja-JP" sz="1800">
                <a:latin typeface="游ゴシック"/>
                <a:ea typeface="游ゴシック"/>
              </a:rPr>
              <a:t>REST API</a:t>
            </a:r>
            <a:r>
              <a:rPr kumimoji="1" lang="ja-JP" altLang="en-US" sz="1800">
                <a:latin typeface="游ゴシック"/>
                <a:ea typeface="游ゴシック"/>
              </a:rPr>
              <a:t>を更新</a:t>
            </a:r>
            <a:endParaRPr lang="en-US" altLang="ja-JP" sz="1800">
              <a:latin typeface="游ゴシック"/>
              <a:ea typeface="游ゴシック"/>
            </a:endParaRPr>
          </a:p>
          <a:p>
            <a:pPr marL="405765" lvl="1" indent="0">
              <a:buNone/>
            </a:pPr>
            <a:r>
              <a:rPr kumimoji="1" lang="en-US" altLang="ja-JP" sz="1800" err="1">
                <a:latin typeface="游ゴシック"/>
                <a:ea typeface="游ゴシック"/>
              </a:rPr>
              <a:t>ToDo</a:t>
            </a:r>
            <a:r>
              <a:rPr kumimoji="1" lang="en-US" altLang="ja-JP" sz="1800">
                <a:latin typeface="游ゴシック"/>
                <a:ea typeface="游ゴシック"/>
              </a:rPr>
              <a:t> </a:t>
            </a:r>
            <a:r>
              <a:rPr kumimoji="1" lang="ja-JP" altLang="en-US" sz="1800">
                <a:latin typeface="游ゴシック"/>
                <a:ea typeface="游ゴシック"/>
              </a:rPr>
              <a:t>リストの </a:t>
            </a:r>
            <a:r>
              <a:rPr kumimoji="1" lang="en-US" altLang="ja-JP" sz="1800" err="1">
                <a:latin typeface="游ゴシック"/>
                <a:ea typeface="游ゴシック"/>
              </a:rPr>
              <a:t>ToDo</a:t>
            </a:r>
            <a:r>
              <a:rPr kumimoji="1" lang="en-US" altLang="ja-JP" sz="1800">
                <a:latin typeface="游ゴシック"/>
                <a:ea typeface="游ゴシック"/>
              </a:rPr>
              <a:t> </a:t>
            </a:r>
            <a:r>
              <a:rPr kumimoji="1" lang="ja-JP" altLang="en-US" sz="1800">
                <a:latin typeface="游ゴシック"/>
                <a:ea typeface="游ゴシック"/>
              </a:rPr>
              <a:t>を操作できる </a:t>
            </a:r>
            <a:r>
              <a:rPr kumimoji="1" lang="en-US" altLang="ja-JP" sz="1800">
                <a:latin typeface="游ゴシック"/>
                <a:ea typeface="游ゴシック"/>
              </a:rPr>
              <a:t>API </a:t>
            </a:r>
            <a:r>
              <a:rPr kumimoji="1" lang="ja-JP" altLang="en-US" sz="1800">
                <a:latin typeface="游ゴシック"/>
                <a:ea typeface="游ゴシック"/>
              </a:rPr>
              <a:t>を追加します。メールやスケジュールの詳細画面に </a:t>
            </a:r>
            <a:r>
              <a:rPr kumimoji="1" lang="en-US" altLang="ja-JP" sz="1800">
                <a:latin typeface="游ゴシック"/>
                <a:ea typeface="游ゴシック"/>
              </a:rPr>
              <a:t>JavaScript </a:t>
            </a:r>
            <a:r>
              <a:rPr kumimoji="1" lang="ja-JP" altLang="en-US" sz="1800">
                <a:latin typeface="游ゴシック"/>
                <a:ea typeface="游ゴシック"/>
              </a:rPr>
              <a:t>カスタマイズを行うと、現在開いている </a:t>
            </a:r>
            <a:r>
              <a:rPr kumimoji="1" lang="en-US" altLang="ja-JP" sz="1800" err="1">
                <a:latin typeface="游ゴシック"/>
                <a:ea typeface="游ゴシック"/>
              </a:rPr>
              <a:t>Garoon</a:t>
            </a:r>
            <a:r>
              <a:rPr kumimoji="1" lang="en-US" altLang="ja-JP" sz="1800">
                <a:latin typeface="游ゴシック"/>
                <a:ea typeface="游ゴシック"/>
              </a:rPr>
              <a:t> </a:t>
            </a:r>
            <a:r>
              <a:rPr kumimoji="1" lang="ja-JP" altLang="en-US" sz="1800">
                <a:latin typeface="游ゴシック"/>
                <a:ea typeface="游ゴシック"/>
              </a:rPr>
              <a:t>の受信メールやスケジュールから、</a:t>
            </a:r>
            <a:r>
              <a:rPr kumimoji="1" lang="en-US" altLang="ja-JP" sz="1800" err="1">
                <a:latin typeface="游ゴシック"/>
                <a:ea typeface="游ゴシック"/>
              </a:rPr>
              <a:t>ToDo</a:t>
            </a:r>
            <a:r>
              <a:rPr kumimoji="1" lang="en-US" altLang="ja-JP" sz="1800">
                <a:latin typeface="游ゴシック"/>
                <a:ea typeface="游ゴシック"/>
              </a:rPr>
              <a:t> </a:t>
            </a:r>
            <a:r>
              <a:rPr kumimoji="1" lang="ja-JP" altLang="en-US" sz="1800">
                <a:latin typeface="游ゴシック"/>
                <a:ea typeface="游ゴシック"/>
              </a:rPr>
              <a:t>の登録や </a:t>
            </a:r>
            <a:r>
              <a:rPr kumimoji="1" lang="en-US" altLang="ja-JP" sz="1800">
                <a:latin typeface="游ゴシック"/>
                <a:ea typeface="游ゴシック"/>
              </a:rPr>
              <a:t>Todo </a:t>
            </a:r>
            <a:r>
              <a:rPr kumimoji="1" lang="ja-JP" altLang="en-US" sz="1800">
                <a:latin typeface="游ゴシック"/>
                <a:ea typeface="游ゴシック"/>
              </a:rPr>
              <a:t>の一覧を表示できます。</a:t>
            </a:r>
            <a:endParaRPr lang="en-US" altLang="ja-JP" sz="1800">
              <a:latin typeface="游ゴシック"/>
              <a:ea typeface="游ゴシック"/>
            </a:endParaRPr>
          </a:p>
          <a:p>
            <a:pPr marL="405765" lvl="1" indent="0">
              <a:buNone/>
            </a:pPr>
            <a:r>
              <a:rPr kumimoji="1" lang="ja-JP" altLang="en-US" sz="1800">
                <a:solidFill>
                  <a:srgbClr val="2A3042"/>
                </a:solidFill>
                <a:latin typeface="游ゴシック"/>
                <a:ea typeface="游ゴシック"/>
              </a:rPr>
              <a:t>詳細は</a:t>
            </a:r>
            <a:r>
              <a:rPr kumimoji="1" lang="en-US" altLang="ja-JP" sz="1800">
                <a:solidFill>
                  <a:srgbClr val="2A3042"/>
                </a:solidFill>
                <a:latin typeface="游ゴシック"/>
                <a:ea typeface="游ゴシック"/>
              </a:rPr>
              <a:t>『</a:t>
            </a:r>
            <a:r>
              <a:rPr kumimoji="1" lang="en-US" altLang="ja-JP" sz="1800" err="1">
                <a:solidFill>
                  <a:srgbClr val="2A3042"/>
                </a:solidFill>
                <a:latin typeface="游ゴシック"/>
                <a:ea typeface="游ゴシック"/>
              </a:rPr>
              <a:t>cybozu</a:t>
            </a:r>
            <a:r>
              <a:rPr kumimoji="1" lang="en-US" altLang="ja-JP" sz="1800">
                <a:solidFill>
                  <a:srgbClr val="2A3042"/>
                </a:solidFill>
                <a:latin typeface="游ゴシック"/>
                <a:ea typeface="游ゴシック"/>
              </a:rPr>
              <a:t> developer network』</a:t>
            </a:r>
            <a:r>
              <a:rPr kumimoji="1" lang="ja-JP" altLang="en-US" sz="1800">
                <a:solidFill>
                  <a:srgbClr val="2A3042"/>
                </a:solidFill>
                <a:latin typeface="游ゴシック"/>
                <a:ea typeface="游ゴシック"/>
              </a:rPr>
              <a:t>をご確認ください。</a:t>
            </a:r>
            <a:r>
              <a:rPr lang="ja-JP" altLang="en-US" sz="1200">
                <a:solidFill>
                  <a:srgbClr val="2A3042"/>
                </a:solidFill>
                <a:latin typeface="游ゴシック"/>
                <a:ea typeface="游ゴシック"/>
              </a:rPr>
              <a:t>※</a:t>
            </a:r>
            <a:endParaRPr lang="en-US" altLang="ja-JP" sz="1200">
              <a:solidFill>
                <a:srgbClr val="2A3042"/>
              </a:solidFill>
              <a:latin typeface="游ゴシック"/>
              <a:ea typeface="游ゴシック"/>
            </a:endParaRPr>
          </a:p>
          <a:p>
            <a:pPr marL="405765" lvl="1" indent="0">
              <a:buNone/>
            </a:pPr>
            <a:r>
              <a:rPr kumimoji="1" lang="en-US" altLang="ja-JP" sz="1800">
                <a:latin typeface="游ゴシック"/>
                <a:ea typeface="游ゴシック"/>
                <a:hlinkClick r:id="rId2"/>
              </a:rPr>
              <a:t>https://cybozu.dev/ja/garoon/news/api-updates/2023-03/</a:t>
            </a:r>
            <a:endParaRPr lang="ja-JP" altLang="en-US" sz="1800">
              <a:latin typeface="游ゴシック"/>
              <a:ea typeface="游ゴシック"/>
            </a:endParaRPr>
          </a:p>
          <a:p>
            <a:pPr marL="269240" indent="-269240"/>
            <a:r>
              <a:rPr kumimoji="1" lang="ja-JP" altLang="en-US" sz="1800">
                <a:latin typeface="游ゴシック"/>
                <a:ea typeface="游ゴシック"/>
              </a:rPr>
              <a:t>メールの</a:t>
            </a:r>
            <a:r>
              <a:rPr kumimoji="1" lang="en-US" altLang="ja-JP" sz="1800">
                <a:latin typeface="游ゴシック"/>
                <a:ea typeface="游ゴシック"/>
              </a:rPr>
              <a:t>JavaScript API</a:t>
            </a:r>
            <a:r>
              <a:rPr kumimoji="1" lang="ja-JP" altLang="en-US" sz="1800">
                <a:latin typeface="游ゴシック"/>
                <a:ea typeface="游ゴシック"/>
              </a:rPr>
              <a:t>を強化</a:t>
            </a:r>
            <a:endParaRPr lang="en-US" altLang="ja-JP" sz="1800">
              <a:latin typeface="游ゴシック"/>
              <a:ea typeface="游ゴシック"/>
            </a:endParaRPr>
          </a:p>
          <a:p>
            <a:pPr marL="405765" lvl="1" indent="0">
              <a:buNone/>
            </a:pPr>
            <a:r>
              <a:rPr kumimoji="1" lang="ja-JP" altLang="en-US" sz="1800">
                <a:latin typeface="游ゴシック"/>
                <a:ea typeface="游ゴシック"/>
              </a:rPr>
              <a:t>「メールの作成」画面と「メールの返信」画面を表示したときのイベントを追加します。また、両画面で入力された値を取得する</a:t>
            </a:r>
            <a:r>
              <a:rPr kumimoji="1" lang="en-US" altLang="ja-JP" sz="1800">
                <a:latin typeface="游ゴシック"/>
                <a:ea typeface="游ゴシック"/>
              </a:rPr>
              <a:t>API</a:t>
            </a:r>
            <a:r>
              <a:rPr kumimoji="1" lang="ja-JP" altLang="en-US" sz="1800">
                <a:latin typeface="游ゴシック"/>
                <a:ea typeface="游ゴシック"/>
              </a:rPr>
              <a:t>と、両画面に値をセットする</a:t>
            </a:r>
            <a:r>
              <a:rPr kumimoji="1" lang="en-US" altLang="ja-JP" sz="1800">
                <a:latin typeface="游ゴシック"/>
                <a:ea typeface="游ゴシック"/>
              </a:rPr>
              <a:t>API</a:t>
            </a:r>
            <a:r>
              <a:rPr kumimoji="1" lang="ja-JP" altLang="en-US" sz="1800">
                <a:latin typeface="游ゴシック"/>
                <a:ea typeface="游ゴシック"/>
              </a:rPr>
              <a:t>を追加します。</a:t>
            </a:r>
            <a:endParaRPr lang="en-US" altLang="ja-JP" sz="1800">
              <a:latin typeface="游ゴシック"/>
              <a:ea typeface="游ゴシック"/>
            </a:endParaRPr>
          </a:p>
          <a:p>
            <a:pPr marL="405765" lvl="1" indent="0">
              <a:buNone/>
            </a:pPr>
            <a:r>
              <a:rPr kumimoji="1" lang="ja-JP" altLang="en-US" sz="1800">
                <a:latin typeface="游ゴシック"/>
                <a:ea typeface="游ゴシック"/>
              </a:rPr>
              <a:t>詳細は</a:t>
            </a:r>
            <a:r>
              <a:rPr kumimoji="1" lang="en-US" altLang="ja-JP" sz="1800">
                <a:latin typeface="游ゴシック"/>
                <a:ea typeface="游ゴシック"/>
              </a:rPr>
              <a:t>『</a:t>
            </a:r>
            <a:r>
              <a:rPr kumimoji="1" lang="en-US" altLang="ja-JP" sz="1800" err="1">
                <a:latin typeface="游ゴシック"/>
                <a:ea typeface="游ゴシック"/>
              </a:rPr>
              <a:t>cybozu</a:t>
            </a:r>
            <a:r>
              <a:rPr kumimoji="1" lang="en-US" altLang="ja-JP" sz="1800">
                <a:latin typeface="游ゴシック"/>
                <a:ea typeface="游ゴシック"/>
              </a:rPr>
              <a:t> developer network』</a:t>
            </a:r>
            <a:r>
              <a:rPr kumimoji="1" lang="ja-JP" altLang="en-US" sz="1800">
                <a:latin typeface="游ゴシック"/>
                <a:ea typeface="游ゴシック"/>
              </a:rPr>
              <a:t>をご確認ください。</a:t>
            </a:r>
            <a:r>
              <a:rPr lang="ja-JP" altLang="en-US" sz="1200">
                <a:latin typeface="游ゴシック"/>
                <a:ea typeface="游ゴシック"/>
              </a:rPr>
              <a:t>※</a:t>
            </a:r>
            <a:endParaRPr lang="en-US" altLang="ja-JP" sz="1200">
              <a:latin typeface="游ゴシック" panose="020B0400000000000000" pitchFamily="50" charset="-128"/>
              <a:ea typeface="游ゴシック" panose="020B0400000000000000" pitchFamily="50" charset="-128"/>
            </a:endParaRPr>
          </a:p>
          <a:p>
            <a:pPr marL="405765" lvl="1" indent="0">
              <a:buNone/>
            </a:pPr>
            <a:r>
              <a:rPr kumimoji="1" lang="en-US" altLang="ja-JP" sz="1800">
                <a:latin typeface="游ゴシック"/>
                <a:ea typeface="游ゴシック"/>
                <a:hlinkClick r:id="rId3"/>
              </a:rPr>
              <a:t>https://cybozu.dev/ja/garoon/news/api-updates/2023-05/</a:t>
            </a:r>
            <a:endParaRPr lang="ja-JP" altLang="en-US" sz="1800">
              <a:latin typeface="游ゴシック"/>
              <a:ea typeface="游ゴシック"/>
            </a:endParaRPr>
          </a:p>
          <a:p>
            <a:pPr marL="0" indent="0">
              <a:buNone/>
            </a:pPr>
            <a:r>
              <a:rPr lang="en-US" altLang="ja-JP" sz="1200">
                <a:latin typeface="游ゴシック"/>
                <a:ea typeface="游ゴシック"/>
              </a:rPr>
              <a:t>※</a:t>
            </a:r>
            <a:r>
              <a:rPr lang="en-US" altLang="ja-JP" sz="1200" err="1">
                <a:latin typeface="游ゴシック"/>
                <a:ea typeface="游ゴシック"/>
              </a:rPr>
              <a:t>同様のアップデートが行われた際の</a:t>
            </a:r>
            <a:r>
              <a:rPr lang="en-US" sz="1200" err="1">
                <a:latin typeface="游ゴシック"/>
                <a:ea typeface="游ゴシック"/>
              </a:rPr>
              <a:t>クラウド版</a:t>
            </a:r>
            <a:r>
              <a:rPr lang="en-US" sz="1200">
                <a:latin typeface="游ゴシック"/>
                <a:ea typeface="游ゴシック"/>
              </a:rPr>
              <a:t> </a:t>
            </a:r>
            <a:r>
              <a:rPr lang="en-US" sz="1200" err="1">
                <a:latin typeface="游ゴシック"/>
                <a:ea typeface="游ゴシック"/>
              </a:rPr>
              <a:t>Garoon</a:t>
            </a:r>
            <a:r>
              <a:rPr lang="ja-JP" altLang="en-US" sz="1200">
                <a:latin typeface="游ゴシック"/>
                <a:ea typeface="游ゴシック"/>
              </a:rPr>
              <a:t>の</a:t>
            </a:r>
            <a:r>
              <a:rPr lang="ja-JP" altLang="ja-JP" sz="1200">
                <a:latin typeface="游ゴシック"/>
                <a:ea typeface="游ゴシック"/>
              </a:rPr>
              <a:t>アップデート情報となります</a:t>
            </a:r>
            <a:r>
              <a:rPr lang="en-US" altLang="ja-JP" sz="1200">
                <a:latin typeface="游ゴシック"/>
                <a:ea typeface="游ゴシック"/>
              </a:rPr>
              <a:t>。</a:t>
            </a:r>
            <a:endParaRPr lang="en-US" altLang="ja-JP" sz="1200"/>
          </a:p>
        </p:txBody>
      </p:sp>
    </p:spTree>
    <p:extLst>
      <p:ext uri="{BB962C8B-B14F-4D97-AF65-F5344CB8AC3E}">
        <p14:creationId xmlns:p14="http://schemas.microsoft.com/office/powerpoint/2010/main" val="161493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A371-0461-98AE-891C-07AF84AF2297}"/>
              </a:ext>
            </a:extLst>
          </p:cNvPr>
          <p:cNvSpPr>
            <a:spLocks noGrp="1"/>
          </p:cNvSpPr>
          <p:nvPr>
            <p:ph type="title"/>
          </p:nvPr>
        </p:nvSpPr>
        <p:spPr/>
        <p:txBody>
          <a:bodyPr/>
          <a:lstStyle/>
          <a:p>
            <a:r>
              <a:rPr kumimoji="1" lang="en-US" altLang="ja-JP"/>
              <a:t>1-2. </a:t>
            </a:r>
            <a:r>
              <a:rPr kumimoji="1" lang="ja-JP" altLang="en-US"/>
              <a:t>仕様変更</a:t>
            </a:r>
          </a:p>
        </p:txBody>
      </p:sp>
    </p:spTree>
    <p:extLst>
      <p:ext uri="{BB962C8B-B14F-4D97-AF65-F5344CB8AC3E}">
        <p14:creationId xmlns:p14="http://schemas.microsoft.com/office/powerpoint/2010/main" val="149702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lstStyle/>
          <a:p>
            <a:r>
              <a:rPr lang="ja-JP" altLang="en-US">
                <a:latin typeface="Yu Gothic"/>
                <a:ea typeface="Yu Gothic"/>
              </a:rPr>
              <a:t>仕様変更一覧</a:t>
            </a:r>
            <a:endParaRPr kumimoji="1" lang="ja-JP" altLang="en-US"/>
          </a:p>
        </p:txBody>
      </p:sp>
      <p:sp>
        <p:nvSpPr>
          <p:cNvPr id="9" name="テキスト プレースホルダー 8">
            <a:extLst>
              <a:ext uri="{FF2B5EF4-FFF2-40B4-BE49-F238E27FC236}">
                <a16:creationId xmlns:a16="http://schemas.microsoft.com/office/drawing/2014/main" id="{4A9544FB-5756-5DEF-53A6-603E18C49452}"/>
              </a:ext>
            </a:extLst>
          </p:cNvPr>
          <p:cNvSpPr>
            <a:spLocks noGrp="1"/>
          </p:cNvSpPr>
          <p:nvPr>
            <p:ph type="body" sz="quarter" idx="10"/>
          </p:nvPr>
        </p:nvSpPr>
        <p:spPr/>
        <p:txBody>
          <a:bodyPr vert="horz" lIns="91440" tIns="45720" rIns="91440" bIns="45720" rtlCol="0" anchor="t">
            <a:normAutofit/>
          </a:bodyPr>
          <a:lstStyle/>
          <a:p>
            <a:pPr marL="269240" indent="-269240"/>
            <a:r>
              <a:rPr lang="ja-JP" altLang="en-US" sz="1800">
                <a:latin typeface="游ゴシック" panose="020B0400000000000000" pitchFamily="50" charset="-128"/>
                <a:ea typeface="游ゴシック" panose="020B0400000000000000" pitchFamily="50" charset="-128"/>
              </a:rPr>
              <a:t>スケジュール</a:t>
            </a:r>
            <a:endParaRPr lang="en-US" altLang="ja-JP"/>
          </a:p>
          <a:p>
            <a:pPr marL="675640" lvl="1" indent="-218440"/>
            <a:r>
              <a:rPr lang="ja-JP" altLang="en-US" sz="1800">
                <a:latin typeface="游ゴシック" panose="020B0400000000000000" pitchFamily="50" charset="-128"/>
                <a:ea typeface="游ゴシック" panose="020B0400000000000000" pitchFamily="50" charset="-128"/>
              </a:rPr>
              <a:t>他人が登録した予定を削除する際に警告メッセージを表示</a:t>
            </a:r>
          </a:p>
          <a:p>
            <a:pPr marL="675640" lvl="1" indent="-218440"/>
            <a:r>
              <a:rPr lang="ja-JP" altLang="en-US" sz="1800">
                <a:latin typeface="游ゴシック"/>
                <a:ea typeface="游ゴシック"/>
              </a:rPr>
              <a:t>繰り返し予定の期間で３年と</a:t>
            </a:r>
            <a:r>
              <a:rPr lang="en-US" altLang="ja-JP" sz="1800">
                <a:latin typeface="游ゴシック"/>
                <a:ea typeface="游ゴシック"/>
              </a:rPr>
              <a:t>5</a:t>
            </a:r>
            <a:r>
              <a:rPr lang="ja-JP" altLang="en-US" sz="1800">
                <a:latin typeface="游ゴシック"/>
                <a:ea typeface="游ゴシック"/>
              </a:rPr>
              <a:t>年を設定できるように</a:t>
            </a:r>
          </a:p>
          <a:p>
            <a:pPr marL="675640" lvl="1" indent="-218440"/>
            <a:r>
              <a:rPr lang="ja-JP" altLang="en-US" sz="1800">
                <a:latin typeface="游ゴシック"/>
                <a:ea typeface="游ゴシック"/>
              </a:rPr>
              <a:t>「日表示」および「週表示」画面に表示される、</a:t>
            </a:r>
            <a:r>
              <a:rPr lang="en-US" altLang="ja-JP" sz="1800">
                <a:latin typeface="游ゴシック"/>
                <a:ea typeface="游ゴシック"/>
              </a:rPr>
              <a:t>[</a:t>
            </a:r>
            <a:r>
              <a:rPr lang="ja-JP" altLang="en-US" sz="1800">
                <a:latin typeface="游ゴシック"/>
                <a:ea typeface="游ゴシック"/>
              </a:rPr>
              <a:t>ユーザー</a:t>
            </a:r>
            <a:r>
              <a:rPr lang="en-US" altLang="ja-JP" sz="1800">
                <a:latin typeface="游ゴシック"/>
                <a:ea typeface="游ゴシック"/>
              </a:rPr>
              <a:t>/</a:t>
            </a:r>
            <a:r>
              <a:rPr lang="ja-JP" altLang="en-US" sz="1800">
                <a:latin typeface="游ゴシック"/>
                <a:ea typeface="游ゴシック"/>
              </a:rPr>
              <a:t>施設の追加</a:t>
            </a:r>
            <a:r>
              <a:rPr lang="en-US" altLang="ja-JP" sz="1800">
                <a:latin typeface="游ゴシック"/>
                <a:ea typeface="游ゴシック"/>
              </a:rPr>
              <a:t>]</a:t>
            </a:r>
            <a:r>
              <a:rPr lang="ja-JP" altLang="en-US" sz="1800">
                <a:latin typeface="游ゴシック"/>
                <a:ea typeface="游ゴシック"/>
              </a:rPr>
              <a:t>ボタンのデザインを改善</a:t>
            </a:r>
          </a:p>
          <a:p>
            <a:pPr marL="269240" indent="-269240"/>
            <a:r>
              <a:rPr lang="ja-JP" altLang="en-US" sz="1800">
                <a:latin typeface="游ゴシック" panose="020B0400000000000000" pitchFamily="50" charset="-128"/>
                <a:ea typeface="游ゴシック" panose="020B0400000000000000" pitchFamily="50" charset="-128"/>
              </a:rPr>
              <a:t>メッセージ</a:t>
            </a:r>
            <a:endParaRPr lang="ja-JP" altLang="en-US" sz="1800"/>
          </a:p>
          <a:p>
            <a:pPr marL="675640" lvl="1" indent="-218440"/>
            <a:r>
              <a:rPr lang="ja-JP" altLang="en-US" sz="1800">
                <a:latin typeface="游ゴシック" panose="020B0400000000000000" pitchFamily="50" charset="-128"/>
                <a:ea typeface="游ゴシック" panose="020B0400000000000000" pitchFamily="50" charset="-128"/>
              </a:rPr>
              <a:t>削除時に表示される警告メッセージをよりわかりやすく</a:t>
            </a:r>
          </a:p>
          <a:p>
            <a:pPr marL="269240" indent="-269240"/>
            <a:r>
              <a:rPr lang="ja-JP" altLang="en-US" sz="1800">
                <a:latin typeface="游ゴシック" panose="020B0400000000000000" pitchFamily="50" charset="-128"/>
                <a:ea typeface="游ゴシック" panose="020B0400000000000000" pitchFamily="50" charset="-128"/>
              </a:rPr>
              <a:t>掲示板</a:t>
            </a:r>
            <a:endParaRPr lang="ja-JP" altLang="en-US" sz="1800"/>
          </a:p>
          <a:p>
            <a:pPr marL="675640" lvl="1" indent="-218440"/>
            <a:r>
              <a:rPr lang="ja-JP" altLang="en-US" sz="1800">
                <a:latin typeface="游ゴシック"/>
                <a:ea typeface="游ゴシック"/>
              </a:rPr>
              <a:t>タイトルの文字数上限を</a:t>
            </a:r>
            <a:r>
              <a:rPr lang="en-US" altLang="ja-JP" sz="1800">
                <a:latin typeface="游ゴシック"/>
                <a:ea typeface="游ゴシック"/>
              </a:rPr>
              <a:t>100</a:t>
            </a:r>
            <a:r>
              <a:rPr lang="ja-JP" altLang="en-US" sz="1800">
                <a:latin typeface="游ゴシック"/>
                <a:ea typeface="游ゴシック"/>
              </a:rPr>
              <a:t>文字から</a:t>
            </a:r>
            <a:r>
              <a:rPr lang="en-US" altLang="ja-JP" sz="1800">
                <a:latin typeface="游ゴシック"/>
                <a:ea typeface="游ゴシック"/>
              </a:rPr>
              <a:t>255</a:t>
            </a:r>
            <a:r>
              <a:rPr lang="ja-JP" altLang="en-US" sz="1800">
                <a:latin typeface="游ゴシック"/>
                <a:ea typeface="游ゴシック"/>
              </a:rPr>
              <a:t>文字に</a:t>
            </a:r>
          </a:p>
          <a:p>
            <a:pPr marL="0" indent="0">
              <a:buNone/>
            </a:pPr>
            <a:endParaRPr lang="ja-JP" altLang="en-US" sz="1800">
              <a:latin typeface="游ゴシック"/>
              <a:ea typeface="游ゴシック"/>
            </a:endParaRPr>
          </a:p>
          <a:p>
            <a:pPr marL="269240" indent="-269240"/>
            <a:endParaRPr lang="ja-JP" altLang="en-US"/>
          </a:p>
        </p:txBody>
      </p:sp>
    </p:spTree>
    <p:extLst>
      <p:ext uri="{BB962C8B-B14F-4D97-AF65-F5344CB8AC3E}">
        <p14:creationId xmlns:p14="http://schemas.microsoft.com/office/powerpoint/2010/main" val="93823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t>スケジュール　</a:t>
            </a:r>
            <a:r>
              <a:rPr kumimoji="1" lang="ja-JP" altLang="en-US" sz="2000" b="0"/>
              <a:t>－他人が登録した予定を削除する際に警告メッセージを表示</a:t>
            </a:r>
            <a:endParaRPr kumimoji="1" lang="ja-JP" altLang="en-US" b="0"/>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99807" y="1139038"/>
            <a:ext cx="10808353" cy="856017"/>
          </a:xfrm>
        </p:spPr>
        <p:txBody>
          <a:bodyPr vert="horz" lIns="91440" tIns="45720" rIns="91440" bIns="45720" rtlCol="0" anchor="t">
            <a:normAutofit/>
          </a:bodyPr>
          <a:lstStyle/>
          <a:p>
            <a:pPr marL="0" indent="0">
              <a:buNone/>
            </a:pPr>
            <a:r>
              <a:rPr kumimoji="1" lang="ja-JP" altLang="en-US" sz="1800">
                <a:latin typeface="游ゴシック"/>
                <a:ea typeface="游ゴシック"/>
              </a:rPr>
              <a:t>他の人が登録した予定を削除する際に、警告メッセージが表示されます。</a:t>
            </a:r>
            <a:br>
              <a:rPr lang="en-US" altLang="ja-JP" sz="1800"/>
            </a:br>
            <a:r>
              <a:rPr kumimoji="1" lang="ja-JP" altLang="en-US" sz="1800">
                <a:latin typeface="游ゴシック"/>
                <a:ea typeface="游ゴシック"/>
              </a:rPr>
              <a:t>これにより、予定の誤削除を防ぎます。</a:t>
            </a:r>
          </a:p>
        </p:txBody>
      </p:sp>
      <p:pic>
        <p:nvPicPr>
          <p:cNvPr id="6" name="図 5">
            <a:extLst>
              <a:ext uri="{FF2B5EF4-FFF2-40B4-BE49-F238E27FC236}">
                <a16:creationId xmlns:a16="http://schemas.microsoft.com/office/drawing/2014/main" id="{D27113C4-14C2-45D9-CE34-899B426C796E}"/>
              </a:ext>
            </a:extLst>
          </p:cNvPr>
          <p:cNvPicPr>
            <a:picLocks noChangeAspect="1"/>
          </p:cNvPicPr>
          <p:nvPr/>
        </p:nvPicPr>
        <p:blipFill>
          <a:blip r:embed="rId2"/>
          <a:stretch>
            <a:fillRect/>
          </a:stretch>
        </p:blipFill>
        <p:spPr>
          <a:xfrm>
            <a:off x="2660914" y="1995055"/>
            <a:ext cx="7103469" cy="4437529"/>
          </a:xfrm>
          <a:prstGeom prst="rect">
            <a:avLst/>
          </a:prstGeom>
        </p:spPr>
      </p:pic>
      <p:sp>
        <p:nvSpPr>
          <p:cNvPr id="7" name="角丸四角形 34">
            <a:extLst>
              <a:ext uri="{FF2B5EF4-FFF2-40B4-BE49-F238E27FC236}">
                <a16:creationId xmlns:a16="http://schemas.microsoft.com/office/drawing/2014/main" id="{40905D49-39F4-D367-A715-356223747FEA}"/>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335129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t>スケジュール　</a:t>
            </a:r>
            <a:r>
              <a:rPr kumimoji="1" lang="ja-JP" altLang="en-US" sz="2000" b="0"/>
              <a:t>－繰り返し予定の期間で３年と</a:t>
            </a:r>
            <a:r>
              <a:rPr kumimoji="1" lang="en-US" altLang="ja-JP" sz="2000" b="0"/>
              <a:t>5</a:t>
            </a:r>
            <a:r>
              <a:rPr kumimoji="1" lang="ja-JP" altLang="en-US" sz="2000" b="0"/>
              <a:t>年を設定できるように</a:t>
            </a:r>
            <a:endParaRPr kumimoji="1" lang="ja-JP" altLang="en-US" b="0"/>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99807" y="1139038"/>
            <a:ext cx="10808353" cy="856017"/>
          </a:xfrm>
        </p:spPr>
        <p:txBody>
          <a:bodyPr vert="horz" lIns="91440" tIns="45720" rIns="91440" bIns="45720" rtlCol="0" anchor="t">
            <a:normAutofit/>
          </a:bodyPr>
          <a:lstStyle/>
          <a:p>
            <a:pPr marL="0" indent="0">
              <a:buNone/>
            </a:pPr>
            <a:r>
              <a:rPr kumimoji="1" lang="ja-JP" altLang="en-US" sz="1800">
                <a:latin typeface="游ゴシック"/>
                <a:ea typeface="游ゴシック"/>
              </a:rPr>
              <a:t>システム管理者は、繰り返し予定の登録期間で</a:t>
            </a:r>
            <a:r>
              <a:rPr kumimoji="1" lang="en-US" altLang="ja-JP" sz="1800">
                <a:latin typeface="游ゴシック"/>
                <a:ea typeface="游ゴシック"/>
              </a:rPr>
              <a:t>3</a:t>
            </a:r>
            <a:r>
              <a:rPr kumimoji="1" lang="ja-JP" altLang="en-US" sz="1800">
                <a:latin typeface="游ゴシック"/>
                <a:ea typeface="游ゴシック"/>
              </a:rPr>
              <a:t>年と</a:t>
            </a:r>
            <a:r>
              <a:rPr kumimoji="1" lang="en-US" altLang="ja-JP" sz="1800">
                <a:latin typeface="游ゴシック"/>
                <a:ea typeface="游ゴシック"/>
              </a:rPr>
              <a:t>5</a:t>
            </a:r>
            <a:r>
              <a:rPr kumimoji="1" lang="ja-JP" altLang="en-US" sz="1800">
                <a:latin typeface="游ゴシック"/>
                <a:ea typeface="游ゴシック"/>
              </a:rPr>
              <a:t>年を設定できます。予定の期間延長の手間を省きます。</a:t>
            </a:r>
          </a:p>
        </p:txBody>
      </p:sp>
      <p:pic>
        <p:nvPicPr>
          <p:cNvPr id="5" name="図 4">
            <a:extLst>
              <a:ext uri="{FF2B5EF4-FFF2-40B4-BE49-F238E27FC236}">
                <a16:creationId xmlns:a16="http://schemas.microsoft.com/office/drawing/2014/main" id="{18397987-2CB6-66ED-AAEB-759E3C877785}"/>
              </a:ext>
            </a:extLst>
          </p:cNvPr>
          <p:cNvPicPr>
            <a:picLocks noChangeAspect="1"/>
          </p:cNvPicPr>
          <p:nvPr/>
        </p:nvPicPr>
        <p:blipFill>
          <a:blip r:embed="rId2"/>
          <a:stretch>
            <a:fillRect/>
          </a:stretch>
        </p:blipFill>
        <p:spPr>
          <a:xfrm>
            <a:off x="2730452" y="1717162"/>
            <a:ext cx="7538092" cy="4182279"/>
          </a:xfrm>
          <a:prstGeom prst="rect">
            <a:avLst/>
          </a:prstGeom>
        </p:spPr>
      </p:pic>
      <p:sp>
        <p:nvSpPr>
          <p:cNvPr id="7" name="角丸四角形 34">
            <a:extLst>
              <a:ext uri="{FF2B5EF4-FFF2-40B4-BE49-F238E27FC236}">
                <a16:creationId xmlns:a16="http://schemas.microsoft.com/office/drawing/2014/main" id="{E2EF7B8E-F886-05B6-22F3-14F7A2B25B62}"/>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184220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t>スケジュール　</a:t>
            </a:r>
            <a:r>
              <a:rPr kumimoji="1" lang="ja-JP" altLang="en-US" sz="2000" b="0"/>
              <a:t>－日表示・週表示でのユーザー</a:t>
            </a:r>
            <a:r>
              <a:rPr kumimoji="1" lang="en-US" altLang="ja-JP" sz="2000" b="0"/>
              <a:t>/</a:t>
            </a:r>
            <a:r>
              <a:rPr kumimoji="1" lang="ja-JP" altLang="en-US" sz="2000" b="0"/>
              <a:t>施設の追加が分かりやすく</a:t>
            </a:r>
            <a:endParaRPr kumimoji="1" lang="ja-JP" altLang="en-US" b="0"/>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99807" y="1139038"/>
            <a:ext cx="10972800" cy="1262136"/>
          </a:xfrm>
        </p:spPr>
        <p:txBody>
          <a:bodyPr>
            <a:noAutofit/>
          </a:bodyPr>
          <a:lstStyle/>
          <a:p>
            <a:pPr marL="0" indent="0">
              <a:buNone/>
            </a:pPr>
            <a:r>
              <a:rPr kumimoji="1" lang="ja-JP" altLang="en-US" sz="1800"/>
              <a:t>「日表示」や「週表示」画面の「ユーザー</a:t>
            </a:r>
            <a:r>
              <a:rPr kumimoji="1" lang="en-US" altLang="ja-JP" sz="1800"/>
              <a:t>/</a:t>
            </a:r>
            <a:r>
              <a:rPr kumimoji="1" lang="ja-JP" altLang="en-US" sz="1800"/>
              <a:t>施設の追加」のボタンを変更します。ボタンをクリックすることでユーザーや施設を追加できることが分かりやすくなります。</a:t>
            </a:r>
            <a:br>
              <a:rPr lang="en-US" altLang="ja-JP" sz="1800"/>
            </a:br>
            <a:r>
              <a:rPr kumimoji="1" lang="ja-JP" altLang="en-US" sz="1800">
                <a:latin typeface="游ゴシック" panose="020B0400000000000000" pitchFamily="50" charset="-128"/>
                <a:ea typeface="游ゴシック" panose="020B0400000000000000" pitchFamily="50" charset="-128"/>
              </a:rPr>
              <a:t>ユーザーや施設を追加することで複数のユーザー、組織、施設の予定を一度に表示し、</a:t>
            </a:r>
            <a:br>
              <a:rPr kumimoji="1" lang="en-US" altLang="ja-JP" sz="1800">
                <a:latin typeface="游ゴシック" panose="020B0400000000000000" pitchFamily="50" charset="-128"/>
                <a:ea typeface="游ゴシック" panose="020B0400000000000000" pitchFamily="50" charset="-128"/>
              </a:rPr>
            </a:br>
            <a:r>
              <a:rPr kumimoji="1" lang="ja-JP" altLang="en-US" sz="1800">
                <a:latin typeface="游ゴシック" panose="020B0400000000000000" pitchFamily="50" charset="-128"/>
                <a:ea typeface="游ゴシック" panose="020B0400000000000000" pitchFamily="50" charset="-128"/>
              </a:rPr>
              <a:t>空いている時間をかんたんに探せます。</a:t>
            </a:r>
            <a:endParaRPr lang="en-US" altLang="ja-JP" sz="1800">
              <a:latin typeface="游ゴシック" panose="020B0400000000000000" pitchFamily="50" charset="-128"/>
              <a:ea typeface="游ゴシック" panose="020B0400000000000000" pitchFamily="50" charset="-128"/>
              <a:cs typeface="Calibri" panose="020F0502020204030204"/>
            </a:endParaRPr>
          </a:p>
          <a:p>
            <a:pPr marL="0" indent="0">
              <a:buNone/>
            </a:pPr>
            <a:endParaRPr kumimoji="1" lang="en-US" altLang="ja-JP" sz="1800"/>
          </a:p>
        </p:txBody>
      </p:sp>
      <p:sp>
        <p:nvSpPr>
          <p:cNvPr id="14" name="テキスト ボックス 13">
            <a:extLst>
              <a:ext uri="{FF2B5EF4-FFF2-40B4-BE49-F238E27FC236}">
                <a16:creationId xmlns:a16="http://schemas.microsoft.com/office/drawing/2014/main" id="{49B9E676-2769-E797-AD4D-C8D628A4A632}"/>
              </a:ext>
            </a:extLst>
          </p:cNvPr>
          <p:cNvSpPr txBox="1"/>
          <p:nvPr/>
        </p:nvSpPr>
        <p:spPr>
          <a:xfrm>
            <a:off x="5116491" y="2686331"/>
            <a:ext cx="881869" cy="276999"/>
          </a:xfrm>
          <a:prstGeom prst="rect">
            <a:avLst/>
          </a:prstGeom>
          <a:solidFill>
            <a:schemeClr val="accent6">
              <a:lumMod val="85000"/>
            </a:schemeClr>
          </a:solidFill>
        </p:spPr>
        <p:txBody>
          <a:bodyPr wrap="square" lIns="91440" tIns="45720" rIns="91440" bIns="45720" rtlCol="0" anchor="ctr">
            <a:spAutoFit/>
          </a:bodyPr>
          <a:lstStyle/>
          <a:p>
            <a:pPr algn="ctr"/>
            <a:r>
              <a:rPr kumimoji="1" lang="en-US" altLang="ja-JP" sz="1200" b="1" err="1">
                <a:latin typeface="游ゴシック"/>
                <a:ea typeface="游ゴシック"/>
              </a:rPr>
              <a:t>Garoon</a:t>
            </a:r>
            <a:r>
              <a:rPr kumimoji="1" lang="en-US" altLang="ja-JP" sz="1200" b="1">
                <a:latin typeface="游ゴシック"/>
                <a:ea typeface="游ゴシック"/>
              </a:rPr>
              <a:t> 5</a:t>
            </a:r>
            <a:endParaRPr kumimoji="1" lang="ja-JP" altLang="en-US" sz="1200" b="1" i="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91B1C139-EE17-1DAC-C1DB-7E06E0FF1C36}"/>
              </a:ext>
            </a:extLst>
          </p:cNvPr>
          <p:cNvSpPr txBox="1"/>
          <p:nvPr/>
        </p:nvSpPr>
        <p:spPr>
          <a:xfrm>
            <a:off x="10729972" y="2681497"/>
            <a:ext cx="890418" cy="276999"/>
          </a:xfrm>
          <a:prstGeom prst="rect">
            <a:avLst/>
          </a:prstGeom>
          <a:solidFill>
            <a:srgbClr val="003399"/>
          </a:solidFill>
        </p:spPr>
        <p:txBody>
          <a:bodyPr wrap="square" lIns="91440" tIns="45720" rIns="91440" bIns="45720" rtlCol="0" anchor="ctr">
            <a:spAutoFit/>
          </a:bodyPr>
          <a:lstStyle/>
          <a:p>
            <a:pPr algn="ctr"/>
            <a:r>
              <a:rPr lang="en-US" altLang="ja-JP" sz="1200" b="1" err="1">
                <a:solidFill>
                  <a:schemeClr val="bg1"/>
                </a:solidFill>
                <a:latin typeface="游ゴシック"/>
                <a:ea typeface="游ゴシック"/>
              </a:rPr>
              <a:t>Garoon</a:t>
            </a:r>
            <a:r>
              <a:rPr lang="en-US" altLang="ja-JP" sz="1200" b="1">
                <a:solidFill>
                  <a:schemeClr val="bg1"/>
                </a:solidFill>
                <a:latin typeface="游ゴシック"/>
                <a:ea typeface="游ゴシック"/>
              </a:rPr>
              <a:t> 6</a:t>
            </a:r>
            <a:endParaRPr lang="en-US" altLang="ja-JP" sz="1200" b="1" i="0">
              <a:solidFill>
                <a:schemeClr val="bg1"/>
              </a:solidFill>
              <a:latin typeface="游ゴシック"/>
              <a:ea typeface="游ゴシック"/>
            </a:endParaRPr>
          </a:p>
        </p:txBody>
      </p:sp>
      <p:sp>
        <p:nvSpPr>
          <p:cNvPr id="17" name="テキスト ボックス 16">
            <a:extLst>
              <a:ext uri="{FF2B5EF4-FFF2-40B4-BE49-F238E27FC236}">
                <a16:creationId xmlns:a16="http://schemas.microsoft.com/office/drawing/2014/main" id="{762356C2-63B0-A11A-65D0-90BAD3216560}"/>
              </a:ext>
            </a:extLst>
          </p:cNvPr>
          <p:cNvSpPr txBox="1"/>
          <p:nvPr/>
        </p:nvSpPr>
        <p:spPr>
          <a:xfrm>
            <a:off x="1473359" y="4963247"/>
            <a:ext cx="9701213" cy="369332"/>
          </a:xfrm>
          <a:prstGeom prst="rect">
            <a:avLst/>
          </a:prstGeom>
          <a:noFill/>
        </p:spPr>
        <p:txBody>
          <a:bodyPr wrap="square">
            <a:spAutoFit/>
          </a:bodyPr>
          <a:lstStyle/>
          <a:p>
            <a:r>
              <a:rPr lang="ja-JP" altLang="en-US" b="0" i="0">
                <a:solidFill>
                  <a:srgbClr val="2A3242"/>
                </a:solidFill>
                <a:effectLst/>
                <a:latin typeface="游ゴシック" panose="020B0400000000000000" pitchFamily="50" charset="-128"/>
                <a:ea typeface="游ゴシック" panose="020B0400000000000000" pitchFamily="50" charset="-128"/>
              </a:rPr>
              <a:t>「ユーザー</a:t>
            </a:r>
            <a:r>
              <a:rPr lang="en-US" altLang="ja-JP" b="0" i="0">
                <a:solidFill>
                  <a:srgbClr val="2A3242"/>
                </a:solidFill>
                <a:effectLst/>
                <a:latin typeface="游ゴシック" panose="020B0400000000000000" pitchFamily="50" charset="-128"/>
                <a:ea typeface="游ゴシック" panose="020B0400000000000000" pitchFamily="50" charset="-128"/>
              </a:rPr>
              <a:t>/</a:t>
            </a:r>
            <a:r>
              <a:rPr lang="ja-JP" altLang="en-US" b="0" i="0">
                <a:solidFill>
                  <a:srgbClr val="2A3242"/>
                </a:solidFill>
                <a:effectLst/>
                <a:latin typeface="游ゴシック" panose="020B0400000000000000" pitchFamily="50" charset="-128"/>
                <a:ea typeface="游ゴシック" panose="020B0400000000000000" pitchFamily="50" charset="-128"/>
              </a:rPr>
              <a:t>施設の追加」のボタンのテキストと色を変更し、操作が分かりやすくなりました</a:t>
            </a:r>
            <a:endParaRPr lang="ja-JP" altLang="en-US">
              <a:latin typeface="游ゴシック" panose="020B0400000000000000" pitchFamily="50" charset="-128"/>
              <a:ea typeface="游ゴシック" panose="020B0400000000000000" pitchFamily="50" charset="-128"/>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3C6B8B48-2B4C-2236-CE78-C469968210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8304" y="2958496"/>
            <a:ext cx="5350056" cy="1816764"/>
          </a:xfrm>
          <a:prstGeom prst="rect">
            <a:avLst/>
          </a:prstGeom>
        </p:spPr>
      </p:pic>
      <p:sp>
        <p:nvSpPr>
          <p:cNvPr id="12" name="正方形/長方形 11">
            <a:extLst>
              <a:ext uri="{FF2B5EF4-FFF2-40B4-BE49-F238E27FC236}">
                <a16:creationId xmlns:a16="http://schemas.microsoft.com/office/drawing/2014/main" id="{4E2BEAC1-ED3A-6EC2-8B9F-D4A1C85B6D10}"/>
              </a:ext>
            </a:extLst>
          </p:cNvPr>
          <p:cNvSpPr/>
          <p:nvPr/>
        </p:nvSpPr>
        <p:spPr>
          <a:xfrm>
            <a:off x="2594791" y="3786662"/>
            <a:ext cx="294993" cy="192026"/>
          </a:xfrm>
          <a:prstGeom prst="rect">
            <a:avLst/>
          </a:prstGeom>
          <a:noFill/>
          <a:ln w="50800" cap="flat" cmpd="sng" algn="ctr">
            <a:solidFill>
              <a:srgbClr val="01ADA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30128AD2-2623-2B5B-6FAA-243847072ADB}"/>
              </a:ext>
            </a:extLst>
          </p:cNvPr>
          <p:cNvPicPr>
            <a:picLocks noChangeAspect="1"/>
          </p:cNvPicPr>
          <p:nvPr/>
        </p:nvPicPr>
        <p:blipFill rotWithShape="1">
          <a:blip r:embed="rId3">
            <a:extLst>
              <a:ext uri="{28A0092B-C50C-407E-A947-70E740481C1C}">
                <a14:useLocalDpi xmlns:a14="http://schemas.microsoft.com/office/drawing/2010/main" val="0"/>
              </a:ext>
            </a:extLst>
          </a:blip>
          <a:srcRect t="-666"/>
          <a:stretch/>
        </p:blipFill>
        <p:spPr>
          <a:xfrm>
            <a:off x="6270334" y="2944535"/>
            <a:ext cx="5350056" cy="1816763"/>
          </a:xfrm>
          <a:prstGeom prst="rect">
            <a:avLst/>
          </a:prstGeom>
        </p:spPr>
      </p:pic>
      <p:sp>
        <p:nvSpPr>
          <p:cNvPr id="13" name="正方形/長方形 12">
            <a:extLst>
              <a:ext uri="{FF2B5EF4-FFF2-40B4-BE49-F238E27FC236}">
                <a16:creationId xmlns:a16="http://schemas.microsoft.com/office/drawing/2014/main" id="{4E2BEAC1-ED3A-6EC2-8B9F-D4A1C85B6D10}"/>
              </a:ext>
            </a:extLst>
          </p:cNvPr>
          <p:cNvSpPr/>
          <p:nvPr/>
        </p:nvSpPr>
        <p:spPr>
          <a:xfrm>
            <a:off x="8202142" y="3765188"/>
            <a:ext cx="817648" cy="22850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角丸四角形 34">
            <a:extLst>
              <a:ext uri="{FF2B5EF4-FFF2-40B4-BE49-F238E27FC236}">
                <a16:creationId xmlns:a16="http://schemas.microsoft.com/office/drawing/2014/main" id="{E8036C37-BA6C-2FDF-BECD-96A5F7ABE909}"/>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2156492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t>メッセージ　</a:t>
            </a:r>
            <a:r>
              <a:rPr kumimoji="1" lang="ja-JP" altLang="en-US" sz="2000" b="0"/>
              <a:t>－削除時に表示される警告メッセージをよりわかりやすく</a:t>
            </a:r>
            <a:endParaRPr kumimoji="1" lang="ja-JP" altLang="en-US" b="0"/>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99807" y="1139038"/>
            <a:ext cx="10808353" cy="856017"/>
          </a:xfrm>
        </p:spPr>
        <p:txBody>
          <a:bodyPr>
            <a:noAutofit/>
          </a:bodyPr>
          <a:lstStyle/>
          <a:p>
            <a:pPr marL="0" indent="0">
              <a:buNone/>
            </a:pPr>
            <a:r>
              <a:rPr kumimoji="1" lang="ja-JP" altLang="en-US" sz="1800"/>
              <a:t>メッセージを削除する時に表示される警告メッセージの文言を、誤削除防止のためによりわかりやすく変更します。自分のフォルダーから削除する場合と、他の受信者と送信者のフォルダーからも完全に削除する場合の違いがわかりやすいように表記します。</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A2BEEB1F-64C0-0921-B309-45BB3AA8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554" y="2497963"/>
            <a:ext cx="9330567" cy="3777193"/>
          </a:xfrm>
          <a:prstGeom prst="rect">
            <a:avLst/>
          </a:prstGeom>
        </p:spPr>
      </p:pic>
      <p:sp>
        <p:nvSpPr>
          <p:cNvPr id="12" name="正方形/長方形 11">
            <a:extLst>
              <a:ext uri="{FF2B5EF4-FFF2-40B4-BE49-F238E27FC236}">
                <a16:creationId xmlns:a16="http://schemas.microsoft.com/office/drawing/2014/main" id="{33EB92AC-3DE4-0C77-61C5-4C9A50DDF696}"/>
              </a:ext>
            </a:extLst>
          </p:cNvPr>
          <p:cNvSpPr/>
          <p:nvPr/>
        </p:nvSpPr>
        <p:spPr>
          <a:xfrm>
            <a:off x="1089554" y="2497963"/>
            <a:ext cx="4634171" cy="482562"/>
          </a:xfrm>
          <a:prstGeom prst="rect">
            <a:avLst/>
          </a:prstGeom>
          <a:solidFill>
            <a:schemeClr val="accent6">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err="1">
                <a:solidFill>
                  <a:schemeClr val="tx1"/>
                </a:solidFill>
                <a:latin typeface="游ゴシック"/>
                <a:ea typeface="游ゴシック"/>
              </a:rPr>
              <a:t>Garoon</a:t>
            </a:r>
            <a:r>
              <a:rPr lang="en-US" altLang="ja-JP">
                <a:solidFill>
                  <a:schemeClr val="tx1"/>
                </a:solidFill>
                <a:latin typeface="游ゴシック"/>
                <a:ea typeface="游ゴシック"/>
              </a:rPr>
              <a:t> 5</a:t>
            </a:r>
          </a:p>
        </p:txBody>
      </p:sp>
      <p:sp>
        <p:nvSpPr>
          <p:cNvPr id="13" name="正方形/長方形 12">
            <a:extLst>
              <a:ext uri="{FF2B5EF4-FFF2-40B4-BE49-F238E27FC236}">
                <a16:creationId xmlns:a16="http://schemas.microsoft.com/office/drawing/2014/main" id="{585D7B82-94FC-93E1-4440-838BBF5C8610}"/>
              </a:ext>
            </a:extLst>
          </p:cNvPr>
          <p:cNvSpPr/>
          <p:nvPr/>
        </p:nvSpPr>
        <p:spPr>
          <a:xfrm>
            <a:off x="5765010" y="2497963"/>
            <a:ext cx="4634171" cy="4825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err="1">
                <a:solidFill>
                  <a:schemeClr val="accent6"/>
                </a:solidFill>
                <a:latin typeface="游ゴシック"/>
                <a:ea typeface="游ゴシック"/>
              </a:rPr>
              <a:t>Garoon</a:t>
            </a:r>
            <a:r>
              <a:rPr lang="en-US" altLang="ja-JP">
                <a:solidFill>
                  <a:schemeClr val="accent6"/>
                </a:solidFill>
                <a:latin typeface="游ゴシック"/>
                <a:ea typeface="游ゴシック"/>
              </a:rPr>
              <a:t> 6</a:t>
            </a:r>
          </a:p>
        </p:txBody>
      </p:sp>
      <p:sp>
        <p:nvSpPr>
          <p:cNvPr id="7" name="角丸四角形 34">
            <a:extLst>
              <a:ext uri="{FF2B5EF4-FFF2-40B4-BE49-F238E27FC236}">
                <a16:creationId xmlns:a16="http://schemas.microsoft.com/office/drawing/2014/main" id="{98E97657-8554-242F-2EC1-ABFCB3B740A0}"/>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104849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t>掲示板　</a:t>
            </a:r>
            <a:r>
              <a:rPr kumimoji="1" lang="ja-JP" altLang="en-US" sz="2000" b="0"/>
              <a:t>－タイトルの文字数上限を</a:t>
            </a:r>
            <a:r>
              <a:rPr kumimoji="1" lang="en-US" altLang="ja-JP" sz="2000" b="0"/>
              <a:t>100</a:t>
            </a:r>
            <a:r>
              <a:rPr kumimoji="1" lang="ja-JP" altLang="en-US" sz="2000" b="0"/>
              <a:t>文字から</a:t>
            </a:r>
            <a:r>
              <a:rPr kumimoji="1" lang="en-US" altLang="ja-JP" sz="2000" b="0"/>
              <a:t>255</a:t>
            </a:r>
            <a:r>
              <a:rPr kumimoji="1" lang="ja-JP" altLang="en-US" sz="2000" b="0"/>
              <a:t>文字に</a:t>
            </a:r>
            <a:endParaRPr kumimoji="1" lang="ja-JP" altLang="en-US" b="0"/>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99807" y="1139038"/>
            <a:ext cx="10808353" cy="856017"/>
          </a:xfrm>
        </p:spPr>
        <p:txBody>
          <a:bodyPr>
            <a:normAutofit/>
          </a:bodyPr>
          <a:lstStyle/>
          <a:p>
            <a:pPr marL="0" indent="0">
              <a:buNone/>
            </a:pPr>
            <a:r>
              <a:rPr kumimoji="1" lang="ja-JP" altLang="en-US" sz="1800"/>
              <a:t>掲示のタイトルの文字数上限を</a:t>
            </a:r>
            <a:r>
              <a:rPr kumimoji="1" lang="en-US" altLang="ja-JP" sz="1800"/>
              <a:t>100</a:t>
            </a:r>
            <a:r>
              <a:rPr kumimoji="1" lang="ja-JP" altLang="en-US" sz="1800"/>
              <a:t>文字から</a:t>
            </a:r>
            <a:r>
              <a:rPr kumimoji="1" lang="en-US" altLang="ja-JP" sz="1800"/>
              <a:t>255</a:t>
            </a:r>
            <a:r>
              <a:rPr kumimoji="1" lang="ja-JP" altLang="en-US" sz="1800"/>
              <a:t>文字に変更します。日本語と英語のタイトルを併記するなど、</a:t>
            </a:r>
            <a:r>
              <a:rPr kumimoji="1" lang="en-US" altLang="ja-JP" sz="1800"/>
              <a:t>100</a:t>
            </a:r>
            <a:r>
              <a:rPr kumimoji="1" lang="ja-JP" altLang="en-US" sz="1800"/>
              <a:t>文字より多いタイトルを入れたい時に便利です。</a:t>
            </a:r>
          </a:p>
        </p:txBody>
      </p:sp>
      <p:pic>
        <p:nvPicPr>
          <p:cNvPr id="5" name="図 4">
            <a:extLst>
              <a:ext uri="{FF2B5EF4-FFF2-40B4-BE49-F238E27FC236}">
                <a16:creationId xmlns:a16="http://schemas.microsoft.com/office/drawing/2014/main" id="{973DECA5-21E3-9865-1901-05108584C805}"/>
              </a:ext>
            </a:extLst>
          </p:cNvPr>
          <p:cNvPicPr>
            <a:picLocks noChangeAspect="1"/>
          </p:cNvPicPr>
          <p:nvPr/>
        </p:nvPicPr>
        <p:blipFill>
          <a:blip r:embed="rId2"/>
          <a:stretch>
            <a:fillRect/>
          </a:stretch>
        </p:blipFill>
        <p:spPr>
          <a:xfrm>
            <a:off x="961433" y="1950672"/>
            <a:ext cx="10143489" cy="3892411"/>
          </a:xfrm>
          <a:prstGeom prst="rect">
            <a:avLst/>
          </a:prstGeom>
        </p:spPr>
      </p:pic>
      <p:sp>
        <p:nvSpPr>
          <p:cNvPr id="7" name="角丸四角形 34">
            <a:extLst>
              <a:ext uri="{FF2B5EF4-FFF2-40B4-BE49-F238E27FC236}">
                <a16:creationId xmlns:a16="http://schemas.microsoft.com/office/drawing/2014/main" id="{1F12ADEC-A0A8-55D7-643E-71A66C351B69}"/>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346709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A371-0461-98AE-891C-07AF84AF2297}"/>
              </a:ext>
            </a:extLst>
          </p:cNvPr>
          <p:cNvSpPr>
            <a:spLocks noGrp="1"/>
          </p:cNvSpPr>
          <p:nvPr>
            <p:ph type="title"/>
          </p:nvPr>
        </p:nvSpPr>
        <p:spPr/>
        <p:txBody>
          <a:bodyPr/>
          <a:lstStyle/>
          <a:p>
            <a:r>
              <a:rPr lang="en-US" altLang="ja-JP">
                <a:latin typeface="Yu Gothic"/>
                <a:ea typeface="Yu Gothic"/>
              </a:rPr>
              <a:t>2</a:t>
            </a:r>
            <a:r>
              <a:rPr kumimoji="1" lang="en-US" altLang="ja-JP">
                <a:latin typeface="Yu Gothic"/>
                <a:ea typeface="Yu Gothic"/>
              </a:rPr>
              <a:t>.</a:t>
            </a:r>
            <a:r>
              <a:rPr lang="en-US" altLang="ja-JP">
                <a:latin typeface="Yu Gothic"/>
                <a:ea typeface="Yu Gothic"/>
              </a:rPr>
              <a:t> 影響の大きい変更</a:t>
            </a:r>
            <a:endParaRPr lang="en-US" altLang="ja-JP"/>
          </a:p>
        </p:txBody>
      </p:sp>
    </p:spTree>
    <p:extLst>
      <p:ext uri="{BB962C8B-B14F-4D97-AF65-F5344CB8AC3E}">
        <p14:creationId xmlns:p14="http://schemas.microsoft.com/office/powerpoint/2010/main" val="42277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674E5-71FC-1743-F513-21FD7FB8217F}"/>
              </a:ext>
            </a:extLst>
          </p:cNvPr>
          <p:cNvSpPr>
            <a:spLocks noGrp="1"/>
          </p:cNvSpPr>
          <p:nvPr>
            <p:ph type="title"/>
          </p:nvPr>
        </p:nvSpPr>
        <p:spPr/>
        <p:txBody>
          <a:bodyPr>
            <a:normAutofit/>
          </a:bodyPr>
          <a:lstStyle/>
          <a:p>
            <a:r>
              <a:rPr lang="ja-JP" altLang="en-US">
                <a:latin typeface="游ゴシック"/>
                <a:ea typeface="游ゴシック"/>
              </a:rPr>
              <a:t>影響の大きい変更一覧</a:t>
            </a:r>
            <a:endParaRPr kumimoji="1" lang="ja-JP" altLang="en-US">
              <a:latin typeface="游ゴシック"/>
              <a:ea typeface="游ゴシック"/>
            </a:endParaRPr>
          </a:p>
        </p:txBody>
      </p:sp>
      <p:sp>
        <p:nvSpPr>
          <p:cNvPr id="3" name="テキスト プレースホルダー 2">
            <a:extLst>
              <a:ext uri="{FF2B5EF4-FFF2-40B4-BE49-F238E27FC236}">
                <a16:creationId xmlns:a16="http://schemas.microsoft.com/office/drawing/2014/main" id="{2DFFE8C4-A5DB-7962-668D-E35EEDEB1622}"/>
              </a:ext>
            </a:extLst>
          </p:cNvPr>
          <p:cNvSpPr>
            <a:spLocks noGrp="1"/>
          </p:cNvSpPr>
          <p:nvPr>
            <p:ph type="body" sz="quarter" idx="10"/>
          </p:nvPr>
        </p:nvSpPr>
        <p:spPr>
          <a:xfrm>
            <a:off x="499805" y="838364"/>
            <a:ext cx="11158531" cy="4956761"/>
          </a:xfrm>
        </p:spPr>
        <p:txBody>
          <a:bodyPr vert="horz" lIns="91440" tIns="45720" rIns="91440" bIns="45720" rtlCol="0" anchor="t">
            <a:normAutofit/>
          </a:bodyPr>
          <a:lstStyle/>
          <a:p>
            <a:pPr marL="0" indent="0">
              <a:buNone/>
            </a:pPr>
            <a:r>
              <a:rPr lang="ja-JP" sz="1800">
                <a:latin typeface="游ゴシック"/>
                <a:ea typeface="游ゴシック"/>
              </a:rPr>
              <a:t>Garoon 6</a:t>
            </a:r>
            <a:r>
              <a:rPr lang="en-US" altLang="ja-JP" sz="1800" dirty="0">
                <a:latin typeface="游ゴシック"/>
                <a:ea typeface="游ゴシック"/>
              </a:rPr>
              <a:t>.0</a:t>
            </a:r>
            <a:r>
              <a:rPr lang="ja-JP" sz="1800">
                <a:latin typeface="游ゴシック"/>
                <a:ea typeface="游ゴシック"/>
              </a:rPr>
              <a:t>では下記の通り、一部機能の終了や変更がございます。</a:t>
            </a:r>
            <a:r>
              <a:rPr kumimoji="1" lang="ja-JP" altLang="en-US" sz="1800">
                <a:latin typeface="游ゴシック"/>
                <a:ea typeface="游ゴシック"/>
              </a:rPr>
              <a:t>ご利用中のお客様には大変ご迷惑をおかけしますが、ご了承のほどお願いいたします。各機能の詳細について次のページ以降に記載します。</a:t>
            </a:r>
            <a:endParaRPr lang="en-US" altLang="ja-JP" sz="1800">
              <a:latin typeface="游ゴシック"/>
              <a:ea typeface="游ゴシック"/>
            </a:endParaRPr>
          </a:p>
          <a:p>
            <a:pPr marL="0" indent="0">
              <a:buNone/>
            </a:pPr>
            <a:endParaRPr kumimoji="1" lang="ja-JP" altLang="en-US" sz="1800">
              <a:latin typeface="游ゴシック" panose="020B0400000000000000" pitchFamily="50" charset="-128"/>
              <a:ea typeface="游ゴシック" panose="020B0400000000000000" pitchFamily="50" charset="-128"/>
            </a:endParaRPr>
          </a:p>
          <a:p>
            <a:pPr marL="675640" lvl="1" indent="-218440"/>
            <a:r>
              <a:rPr kumimoji="1" lang="en-US" altLang="ja-JP" sz="1800" dirty="0">
                <a:latin typeface="游ゴシック"/>
                <a:ea typeface="游ゴシック"/>
              </a:rPr>
              <a:t>TLSv1.1</a:t>
            </a:r>
            <a:r>
              <a:rPr kumimoji="1" lang="ja-JP" altLang="en-US" sz="1800">
                <a:latin typeface="游ゴシック"/>
                <a:ea typeface="游ゴシック"/>
              </a:rPr>
              <a:t>ほか</a:t>
            </a:r>
            <a:r>
              <a:rPr lang="ja-JP" altLang="en-US" sz="1800">
                <a:latin typeface="游ゴシック"/>
                <a:ea typeface="游ゴシック"/>
              </a:rPr>
              <a:t>古い</a:t>
            </a:r>
            <a:r>
              <a:rPr kumimoji="1" lang="ja-JP" altLang="en-US" sz="1800">
                <a:latin typeface="游ゴシック"/>
                <a:ea typeface="游ゴシック"/>
              </a:rPr>
              <a:t>暗号アルゴリズムの</a:t>
            </a:r>
            <a:r>
              <a:rPr lang="ja-JP" altLang="en-US" sz="1800">
                <a:latin typeface="游ゴシック"/>
                <a:ea typeface="游ゴシック"/>
              </a:rPr>
              <a:t>無効化</a:t>
            </a:r>
            <a:endParaRPr lang="en-US" altLang="ja-JP" sz="1800">
              <a:latin typeface="游ゴシック"/>
              <a:ea typeface="游ゴシック"/>
            </a:endParaRPr>
          </a:p>
          <a:p>
            <a:pPr marL="675640" lvl="1" indent="-218440"/>
            <a:r>
              <a:rPr kumimoji="1" lang="ja-JP" altLang="en-US" sz="1800">
                <a:latin typeface="游ゴシック"/>
                <a:ea typeface="游ゴシック"/>
              </a:rPr>
              <a:t>スケジュールのカスタム項目「</a:t>
            </a:r>
            <a:r>
              <a:rPr kumimoji="1" lang="en-US" altLang="ja-JP" sz="1800" err="1">
                <a:latin typeface="游ゴシック"/>
                <a:ea typeface="游ゴシック"/>
              </a:rPr>
              <a:t>additionalItems</a:t>
            </a:r>
            <a:r>
              <a:rPr kumimoji="1" lang="ja-JP" altLang="en-US" sz="1800">
                <a:latin typeface="游ゴシック"/>
                <a:ea typeface="游ゴシック"/>
              </a:rPr>
              <a:t>」の廃止</a:t>
            </a:r>
            <a:endParaRPr lang="ja-JP" altLang="en-US" sz="1800">
              <a:latin typeface="游ゴシック"/>
              <a:ea typeface="游ゴシック"/>
            </a:endParaRPr>
          </a:p>
          <a:p>
            <a:pPr marL="675640" lvl="1" indent="-218440"/>
            <a:r>
              <a:rPr kumimoji="1" lang="ja-JP" altLang="en-US" sz="1800">
                <a:latin typeface="游ゴシック" panose="020B0400000000000000" pitchFamily="50" charset="-128"/>
                <a:ea typeface="游ゴシック" panose="020B0400000000000000" pitchFamily="50" charset="-128"/>
              </a:rPr>
              <a:t>全文検索サーバーの廃止</a:t>
            </a:r>
            <a:endParaRPr lang="en-US" altLang="ja-JP" sz="1800">
              <a:latin typeface="游ゴシック" panose="020B0400000000000000" pitchFamily="50" charset="-128"/>
              <a:ea typeface="游ゴシック" panose="020B0400000000000000" pitchFamily="50" charset="-128"/>
            </a:endParaRPr>
          </a:p>
          <a:p>
            <a:pPr marL="675640" lvl="1" indent="-218440"/>
            <a:r>
              <a:rPr lang="ja-JP" sz="1800">
                <a:latin typeface="游ゴシック"/>
                <a:ea typeface="游ゴシック"/>
              </a:rPr>
              <a:t>デヂエ連携の廃止</a:t>
            </a:r>
            <a:endParaRPr lang="ja-JP"/>
          </a:p>
          <a:p>
            <a:pPr marL="675640" lvl="1" indent="-218440">
              <a:buClr>
                <a:srgbClr val="4669BD"/>
              </a:buClr>
            </a:pPr>
            <a:r>
              <a:rPr lang="ja-JP" sz="1800">
                <a:solidFill>
                  <a:schemeClr val="tx1"/>
                </a:solidFill>
                <a:latin typeface="游ゴシック"/>
                <a:ea typeface="游ゴシック"/>
              </a:rPr>
              <a:t>サポートを廃止する構成</a:t>
            </a:r>
            <a:endParaRPr lang="en-US" sz="1800">
              <a:solidFill>
                <a:schemeClr val="tx1"/>
              </a:solidFill>
              <a:latin typeface="Arial"/>
              <a:ea typeface="游ゴシック"/>
              <a:cs typeface="Arial"/>
            </a:endParaRPr>
          </a:p>
          <a:p>
            <a:pPr marL="675640" lvl="1" indent="-218440">
              <a:buClr>
                <a:srgbClr val="4669BD"/>
              </a:buClr>
            </a:pPr>
            <a:r>
              <a:rPr lang="ja-JP" altLang="en-US" sz="1800">
                <a:latin typeface="游ゴシック"/>
                <a:ea typeface="游ゴシック"/>
              </a:rPr>
              <a:t>サービスパックの適用様式の変更</a:t>
            </a:r>
            <a:endParaRPr lang="ja-JP" sz="1800">
              <a:latin typeface="游ゴシック"/>
              <a:ea typeface="游ゴシック"/>
            </a:endParaRPr>
          </a:p>
          <a:p>
            <a:pPr marL="457200" lvl="1" indent="0">
              <a:buClr>
                <a:srgbClr val="4669BD"/>
              </a:buClr>
              <a:buNone/>
            </a:pPr>
            <a:endParaRPr lang="ja-JP" altLang="en-US" sz="1800">
              <a:latin typeface="Yu Gothic"/>
              <a:ea typeface="Yu Gothic"/>
            </a:endParaRPr>
          </a:p>
          <a:p>
            <a:pPr marL="405765" lvl="1" indent="0">
              <a:buClr>
                <a:srgbClr val="4669BD"/>
              </a:buClr>
              <a:buNone/>
            </a:pPr>
            <a:endParaRPr lang="en-US" altLang="ja-JP" sz="1800">
              <a:latin typeface="游ゴシック" panose="020B0400000000000000" pitchFamily="50" charset="-128"/>
              <a:ea typeface="游ゴシック" panose="020B0400000000000000" pitchFamily="50" charset="-128"/>
            </a:endParaRPr>
          </a:p>
          <a:p>
            <a:pPr marL="269240" indent="-269240"/>
            <a:endParaRPr lang="en-US" altLang="ja-JP" sz="1800"/>
          </a:p>
        </p:txBody>
      </p:sp>
    </p:spTree>
    <p:extLst>
      <p:ext uri="{BB962C8B-B14F-4D97-AF65-F5344CB8AC3E}">
        <p14:creationId xmlns:p14="http://schemas.microsoft.com/office/powerpoint/2010/main" val="350700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F15F833-F78D-4C01-970A-392777D1700E}"/>
              </a:ext>
            </a:extLst>
          </p:cNvPr>
          <p:cNvSpPr>
            <a:spLocks noGrp="1"/>
          </p:cNvSpPr>
          <p:nvPr>
            <p:ph type="title"/>
          </p:nvPr>
        </p:nvSpPr>
        <p:spPr/>
        <p:txBody>
          <a:bodyPr>
            <a:normAutofit/>
          </a:bodyPr>
          <a:lstStyle/>
          <a:p>
            <a:r>
              <a:rPr lang="ja-JP" altLang="en-US">
                <a:latin typeface="+mn-ea"/>
                <a:ea typeface="+mn-ea"/>
              </a:rPr>
              <a:t>本文書の取り扱いと商標について</a:t>
            </a:r>
            <a:endParaRPr kumimoji="1" lang="ja-JP" altLang="en-US">
              <a:latin typeface="+mn-ea"/>
              <a:ea typeface="+mn-ea"/>
            </a:endParaRPr>
          </a:p>
        </p:txBody>
      </p:sp>
      <p:sp>
        <p:nvSpPr>
          <p:cNvPr id="2" name="テキスト プレースホルダー 1">
            <a:extLst>
              <a:ext uri="{FF2B5EF4-FFF2-40B4-BE49-F238E27FC236}">
                <a16:creationId xmlns:a16="http://schemas.microsoft.com/office/drawing/2014/main" id="{1FF4255C-6CC7-4196-9ADF-4CD025CA7795}"/>
              </a:ext>
            </a:extLst>
          </p:cNvPr>
          <p:cNvSpPr>
            <a:spLocks noGrp="1"/>
          </p:cNvSpPr>
          <p:nvPr>
            <p:ph type="body" sz="quarter" idx="10"/>
          </p:nvPr>
        </p:nvSpPr>
        <p:spPr>
          <a:xfrm>
            <a:off x="499806" y="1139037"/>
            <a:ext cx="10746259" cy="5203896"/>
          </a:xfrm>
        </p:spPr>
        <p:txBody>
          <a:bodyPr vert="horz" lIns="91440" tIns="45720" rIns="91440" bIns="45720" rtlCol="0" anchor="t">
            <a:normAutofit fontScale="70000" lnSpcReduction="20000"/>
          </a:bodyPr>
          <a:lstStyle/>
          <a:p>
            <a:pPr marL="269240" indent="-269240">
              <a:buClr>
                <a:srgbClr val="003399"/>
              </a:buClr>
              <a:defRPr/>
            </a:pPr>
            <a:r>
              <a:rPr lang="ja-JP" altLang="en-US" sz="2900" kern="0" dirty="0">
                <a:latin typeface="游ゴシック"/>
                <a:ea typeface="游ゴシック"/>
              </a:rPr>
              <a:t> </a:t>
            </a:r>
            <a:r>
              <a:rPr lang="ja-JP" altLang="en-US" sz="2900" b="1" kern="0">
                <a:latin typeface="游ゴシック"/>
                <a:ea typeface="游ゴシック"/>
              </a:rPr>
              <a:t>本文書の取り扱いについて</a:t>
            </a:r>
            <a:endParaRPr lang="en-US" altLang="ja-JP" sz="2900" b="1" kern="0">
              <a:latin typeface="游ゴシック"/>
              <a:ea typeface="游ゴシック"/>
            </a:endParaRPr>
          </a:p>
          <a:p>
            <a:pPr marL="0" indent="0">
              <a:lnSpc>
                <a:spcPct val="150000"/>
              </a:lnSpc>
              <a:buNone/>
              <a:defRPr/>
            </a:pPr>
            <a:r>
              <a:rPr lang="ja-JP" altLang="en-US" sz="2000" kern="0">
                <a:latin typeface="游ゴシック"/>
                <a:ea typeface="游ゴシック"/>
              </a:rPr>
              <a:t>この文書内における掲載情報の二次利用においては、ご自身の判断と責任の下に行ってください。</a:t>
            </a:r>
            <a:br>
              <a:rPr lang="en-US" altLang="ja-JP" sz="2000" kern="0" dirty="0">
                <a:latin typeface="+mn-ea"/>
                <a:ea typeface="+mn-ea"/>
              </a:rPr>
            </a:br>
            <a:r>
              <a:rPr lang="ja-JP" altLang="en-US" sz="2000" kern="0">
                <a:latin typeface="游ゴシック"/>
                <a:ea typeface="游ゴシック"/>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sz="2000" kern="0" dirty="0">
                <a:latin typeface="+mn-ea"/>
                <a:ea typeface="+mn-ea"/>
              </a:rPr>
            </a:br>
            <a:br>
              <a:rPr lang="en-US" altLang="ja-JP" sz="2000" kern="0" dirty="0">
                <a:latin typeface="+mn-ea"/>
                <a:ea typeface="+mn-ea"/>
              </a:rPr>
            </a:br>
            <a:r>
              <a:rPr lang="ja-JP" altLang="en-US" sz="2000" kern="0">
                <a:latin typeface="游ゴシック"/>
                <a:ea typeface="游ゴシック"/>
              </a:rPr>
              <a:t>本文書を一部引用して作成した文書には、次のような当社の著作権表示文を記載してください。「この文書は、サイボウズ株式会社による</a:t>
            </a:r>
            <a:r>
              <a:rPr lang="en-US" altLang="ja-JP" sz="2000" kern="0" dirty="0">
                <a:latin typeface="游ゴシック"/>
                <a:ea typeface="游ゴシック"/>
              </a:rPr>
              <a:t>『</a:t>
            </a:r>
            <a:r>
              <a:rPr lang="ja-JP" altLang="en-US" sz="2000" kern="0">
                <a:latin typeface="游ゴシック"/>
                <a:ea typeface="游ゴシック"/>
              </a:rPr>
              <a:t>パッケージ版 </a:t>
            </a:r>
            <a:r>
              <a:rPr lang="en-US" altLang="ja-JP" sz="2000" kern="0" dirty="0" err="1">
                <a:latin typeface="游ゴシック"/>
                <a:ea typeface="游ゴシック"/>
              </a:rPr>
              <a:t>Garoon</a:t>
            </a:r>
            <a:r>
              <a:rPr lang="en-US" altLang="ja-JP" sz="2000" kern="0" dirty="0">
                <a:latin typeface="游ゴシック"/>
                <a:ea typeface="游ゴシック"/>
              </a:rPr>
              <a:t> 6</a:t>
            </a:r>
            <a:r>
              <a:rPr lang="ja-JP" altLang="en-US" sz="2000" kern="0">
                <a:latin typeface="游ゴシック"/>
                <a:ea typeface="游ゴシック"/>
              </a:rPr>
              <a:t>新機能紹介資料</a:t>
            </a:r>
            <a:r>
              <a:rPr lang="en-US" altLang="ja-JP" sz="2000" kern="0" dirty="0">
                <a:latin typeface="游ゴシック"/>
                <a:ea typeface="游ゴシック"/>
              </a:rPr>
              <a:t>』</a:t>
            </a:r>
            <a:r>
              <a:rPr lang="ja-JP" altLang="en-US" sz="2000" kern="0">
                <a:latin typeface="游ゴシック"/>
                <a:ea typeface="游ゴシック"/>
              </a:rPr>
              <a:t>を一部引用しています。」</a:t>
            </a:r>
            <a:br>
              <a:rPr lang="en-US" altLang="ja-JP" sz="2000" kern="0" dirty="0">
                <a:latin typeface="+mn-ea"/>
                <a:ea typeface="+mn-ea"/>
              </a:rPr>
            </a:br>
            <a:br>
              <a:rPr lang="en-US" altLang="ja-JP" sz="2000" kern="0" dirty="0">
                <a:latin typeface="+mn-ea"/>
                <a:ea typeface="+mn-ea"/>
              </a:rPr>
            </a:br>
            <a:r>
              <a:rPr lang="ja-JP" altLang="en-US" sz="2000" kern="0">
                <a:latin typeface="游ゴシック"/>
                <a:ea typeface="游ゴシック"/>
              </a:rPr>
              <a:t>また、本ファイルに編集を加えて二次利用する場合には、次のように修正箇所と修正者を明記してください。</a:t>
            </a:r>
            <a:br>
              <a:rPr lang="en-US" altLang="ja-JP" sz="2000" kern="0" dirty="0">
                <a:latin typeface="+mn-ea"/>
                <a:ea typeface="+mn-ea"/>
              </a:rPr>
            </a:br>
            <a:r>
              <a:rPr lang="ja-JP" altLang="en-US" sz="2000" kern="0">
                <a:latin typeface="游ゴシック"/>
                <a:ea typeface="游ゴシック"/>
              </a:rPr>
              <a:t>「本ファイルの（修正箇所）は、（修正者）が編集しました。」</a:t>
            </a:r>
            <a:endParaRPr lang="en-US" altLang="ja-JP" sz="2000" kern="0">
              <a:latin typeface="游ゴシック"/>
              <a:ea typeface="游ゴシック"/>
            </a:endParaRPr>
          </a:p>
          <a:p>
            <a:pPr marL="0" indent="0">
              <a:buNone/>
              <a:defRPr/>
            </a:pPr>
            <a:endParaRPr lang="en-US" altLang="ja-JP" sz="2400" kern="0">
              <a:latin typeface="+mn-ea"/>
              <a:ea typeface="+mn-ea"/>
            </a:endParaRPr>
          </a:p>
          <a:p>
            <a:pPr marL="269240" indent="-269240">
              <a:lnSpc>
                <a:spcPct val="100000"/>
              </a:lnSpc>
              <a:spcBef>
                <a:spcPct val="0"/>
              </a:spcBef>
              <a:buClr>
                <a:srgbClr val="003399"/>
              </a:buClr>
              <a:defRPr/>
            </a:pPr>
            <a:r>
              <a:rPr lang="en-US" altLang="ja-JP" sz="2900" kern="0" dirty="0">
                <a:solidFill>
                  <a:srgbClr val="333333"/>
                </a:solidFill>
                <a:latin typeface="游ゴシック"/>
                <a:ea typeface="游ゴシック"/>
              </a:rPr>
              <a:t> </a:t>
            </a:r>
            <a:r>
              <a:rPr lang="ja-JP" altLang="en-US" sz="2900" b="1" kern="0">
                <a:solidFill>
                  <a:srgbClr val="333333"/>
                </a:solidFill>
                <a:latin typeface="游ゴシック"/>
                <a:ea typeface="游ゴシック"/>
              </a:rPr>
              <a:t>商標について</a:t>
            </a:r>
            <a:endParaRPr lang="en-US" altLang="ja-JP" sz="2900" b="1" kern="0">
              <a:solidFill>
                <a:srgbClr val="333333"/>
              </a:solidFill>
              <a:latin typeface="游ゴシック"/>
              <a:ea typeface="游ゴシック"/>
            </a:endParaRPr>
          </a:p>
          <a:p>
            <a:pPr marL="0" indent="0" eaLnBrk="1" hangingPunct="1">
              <a:lnSpc>
                <a:spcPct val="100000"/>
              </a:lnSpc>
              <a:spcBef>
                <a:spcPct val="0"/>
              </a:spcBef>
              <a:buClr>
                <a:schemeClr val="accent1"/>
              </a:buClr>
              <a:buSzTx/>
              <a:buFont typeface="Arial" panose="020B0604020202020204" pitchFamily="34" charset="0"/>
              <a:buChar char="▐"/>
              <a:defRPr/>
            </a:pPr>
            <a:endParaRPr lang="en-US" altLang="ja-JP" sz="3200" kern="0">
              <a:solidFill>
                <a:srgbClr val="333333"/>
              </a:solidFill>
              <a:latin typeface="+mn-ea"/>
              <a:ea typeface="+mn-ea"/>
            </a:endParaRPr>
          </a:p>
          <a:p>
            <a:pPr marL="0" indent="0" eaLnBrk="1" hangingPunct="1">
              <a:spcBef>
                <a:spcPts val="0"/>
              </a:spcBef>
              <a:buNone/>
              <a:defRPr/>
            </a:pPr>
            <a:r>
              <a:rPr lang="ja-JP" altLang="en-US" sz="2000">
                <a:solidFill>
                  <a:srgbClr val="333333"/>
                </a:solidFill>
                <a:latin typeface="+mn-ea"/>
                <a:ea typeface="+mn-ea"/>
              </a:rPr>
              <a:t>記載された商品名、各製品名は各社の登録商標または商標です。また、当社製品には他社の著作物が含まれていることがあります。</a:t>
            </a:r>
            <a:endParaRPr lang="en-US" altLang="ja-JP" sz="2000">
              <a:solidFill>
                <a:srgbClr val="333333"/>
              </a:solidFill>
              <a:latin typeface="+mn-ea"/>
              <a:ea typeface="+mn-ea"/>
            </a:endParaRPr>
          </a:p>
          <a:p>
            <a:pPr marL="0" indent="0" eaLnBrk="1" hangingPunct="1">
              <a:spcBef>
                <a:spcPts val="0"/>
              </a:spcBef>
              <a:buNone/>
              <a:defRPr/>
            </a:pPr>
            <a:r>
              <a:rPr lang="ja-JP" altLang="en-US" sz="2000">
                <a:solidFill>
                  <a:srgbClr val="333333"/>
                </a:solidFill>
                <a:latin typeface="游ゴシック"/>
                <a:ea typeface="游ゴシック"/>
              </a:rPr>
              <a:t>個別の商標･著作物に関する注記については、弊社の</a:t>
            </a:r>
            <a:r>
              <a:rPr lang="en-US" altLang="ja-JP" sz="2000" dirty="0">
                <a:solidFill>
                  <a:srgbClr val="333333"/>
                </a:solidFill>
                <a:latin typeface="游ゴシック"/>
                <a:ea typeface="游ゴシック"/>
              </a:rPr>
              <a:t>Web</a:t>
            </a:r>
            <a:r>
              <a:rPr lang="ja-JP" altLang="en-US" sz="2000">
                <a:solidFill>
                  <a:srgbClr val="333333"/>
                </a:solidFill>
                <a:latin typeface="游ゴシック"/>
                <a:ea typeface="游ゴシック"/>
              </a:rPr>
              <a:t>サイトを参照してください。</a:t>
            </a:r>
          </a:p>
          <a:p>
            <a:pPr marL="0" indent="0" eaLnBrk="1" hangingPunct="1">
              <a:spcBef>
                <a:spcPts val="0"/>
              </a:spcBef>
              <a:buNone/>
              <a:defRPr/>
            </a:pPr>
            <a:r>
              <a:rPr lang="en-US" altLang="ja-JP" sz="2000" dirty="0">
                <a:solidFill>
                  <a:srgbClr val="333333"/>
                </a:solidFill>
                <a:latin typeface="游ゴシック"/>
                <a:ea typeface="游ゴシック"/>
                <a:hlinkClick r:id="rId2"/>
              </a:rPr>
              <a:t>https://cybozu.co.jp/logotypes/trademark/</a:t>
            </a:r>
            <a:endParaRPr lang="en-US" altLang="ja-JP" sz="2000" dirty="0">
              <a:solidFill>
                <a:srgbClr val="333333"/>
              </a:solidFill>
              <a:latin typeface="游ゴシック"/>
              <a:ea typeface="游ゴシック"/>
            </a:endParaRPr>
          </a:p>
        </p:txBody>
      </p:sp>
    </p:spTree>
    <p:extLst>
      <p:ext uri="{BB962C8B-B14F-4D97-AF65-F5344CB8AC3E}">
        <p14:creationId xmlns:p14="http://schemas.microsoft.com/office/powerpoint/2010/main" val="92509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55D85-39B4-61AA-B91D-AE7B5375B483}"/>
              </a:ext>
            </a:extLst>
          </p:cNvPr>
          <p:cNvSpPr>
            <a:spLocks noGrp="1"/>
          </p:cNvSpPr>
          <p:nvPr>
            <p:ph type="title"/>
          </p:nvPr>
        </p:nvSpPr>
        <p:spPr/>
        <p:txBody>
          <a:bodyPr>
            <a:normAutofit/>
          </a:bodyPr>
          <a:lstStyle/>
          <a:p>
            <a:r>
              <a:rPr kumimoji="1" lang="en-US" altLang="ja-JP">
                <a:latin typeface="Yu Gothic"/>
                <a:ea typeface="Yu Gothic"/>
              </a:rPr>
              <a:t>TLSv1.1</a:t>
            </a:r>
            <a:r>
              <a:rPr kumimoji="1" lang="ja-JP" altLang="en-US">
                <a:latin typeface="Yu Gothic"/>
                <a:ea typeface="Yu Gothic"/>
              </a:rPr>
              <a:t>ほか</a:t>
            </a:r>
            <a:r>
              <a:rPr lang="ja-JP" altLang="en-US">
                <a:latin typeface="Yu Gothic"/>
                <a:ea typeface="Yu Gothic"/>
              </a:rPr>
              <a:t>古い</a:t>
            </a:r>
            <a:r>
              <a:rPr kumimoji="1" lang="ja-JP" altLang="en-US">
                <a:latin typeface="Yu Gothic"/>
                <a:ea typeface="Yu Gothic"/>
              </a:rPr>
              <a:t>暗号アルゴリズムの</a:t>
            </a:r>
            <a:r>
              <a:rPr lang="ja-JP" altLang="en-US">
                <a:latin typeface="Yu Gothic"/>
                <a:ea typeface="Yu Gothic"/>
              </a:rPr>
              <a:t>無効化</a:t>
            </a:r>
            <a:endParaRPr kumimoji="1" lang="ja-JP" altLang="en-US">
              <a:latin typeface="Yu Gothic"/>
              <a:ea typeface="Yu Gothic"/>
            </a:endParaRPr>
          </a:p>
        </p:txBody>
      </p:sp>
      <p:sp>
        <p:nvSpPr>
          <p:cNvPr id="7" name="テキスト プレースホルダー 7">
            <a:extLst>
              <a:ext uri="{FF2B5EF4-FFF2-40B4-BE49-F238E27FC236}">
                <a16:creationId xmlns:a16="http://schemas.microsoft.com/office/drawing/2014/main" id="{401EDD57-D54D-284E-153C-20CEA6A8049E}"/>
              </a:ext>
            </a:extLst>
          </p:cNvPr>
          <p:cNvSpPr>
            <a:spLocks noGrp="1"/>
          </p:cNvSpPr>
          <p:nvPr>
            <p:ph type="body" sz="quarter" idx="10"/>
          </p:nvPr>
        </p:nvSpPr>
        <p:spPr>
          <a:xfrm>
            <a:off x="500063" y="1139825"/>
            <a:ext cx="10972800" cy="4956175"/>
          </a:xfrm>
        </p:spPr>
        <p:txBody>
          <a:bodyPr vert="horz" lIns="91440" tIns="45720" rIns="91440" bIns="45720" numCol="1" rtlCol="0" anchor="t">
            <a:noAutofit/>
          </a:bodyPr>
          <a:lstStyle/>
          <a:p>
            <a:pPr marL="393700" indent="-342900"/>
            <a:r>
              <a:rPr lang="ja-JP" altLang="en-US" sz="1800" b="1">
                <a:latin typeface="游ゴシック" panose="020B0400000000000000" pitchFamily="50" charset="-128"/>
                <a:ea typeface="游ゴシック" panose="020B0400000000000000" pitchFamily="50" charset="-128"/>
              </a:rPr>
              <a:t>影響範囲</a:t>
            </a:r>
            <a:endParaRPr lang="en-US" altLang="ja-JP" sz="1800" b="1"/>
          </a:p>
          <a:p>
            <a:pPr marL="457200" lvl="1" indent="0">
              <a:buNone/>
            </a:pPr>
            <a:r>
              <a:rPr lang="en-US" altLang="ja-JP" dirty="0" err="1">
                <a:latin typeface="游ゴシック"/>
                <a:ea typeface="游ゴシック"/>
              </a:rPr>
              <a:t>Garoon</a:t>
            </a:r>
            <a:r>
              <a:rPr lang="en-US" altLang="ja-JP" dirty="0">
                <a:latin typeface="游ゴシック"/>
                <a:ea typeface="游ゴシック"/>
              </a:rPr>
              <a:t> 6.0 </a:t>
            </a:r>
            <a:r>
              <a:rPr lang="ja-JP" altLang="en-US">
                <a:latin typeface="游ゴシック"/>
                <a:ea typeface="游ゴシック"/>
              </a:rPr>
              <a:t>において </a:t>
            </a:r>
            <a:r>
              <a:rPr lang="en-US" altLang="ja-JP" dirty="0">
                <a:latin typeface="游ゴシック"/>
                <a:ea typeface="游ゴシック"/>
              </a:rPr>
              <a:t>RHEL9 </a:t>
            </a:r>
            <a:r>
              <a:rPr lang="ja-JP" altLang="en-US">
                <a:latin typeface="游ゴシック"/>
                <a:ea typeface="游ゴシック"/>
              </a:rPr>
              <a:t>および </a:t>
            </a:r>
            <a:r>
              <a:rPr lang="en-US" altLang="ja-JP" dirty="0">
                <a:latin typeface="游ゴシック"/>
                <a:ea typeface="游ゴシック"/>
              </a:rPr>
              <a:t>Windows </a:t>
            </a:r>
            <a:r>
              <a:rPr lang="ja-JP" altLang="en-US">
                <a:latin typeface="游ゴシック"/>
                <a:ea typeface="游ゴシック"/>
              </a:rPr>
              <a:t>サーバーを使われる場合、お客様がご利用されている外部連携システム（メールサーバー含む）によっては、以下の機能について、影響を受ける可能性がございます。</a:t>
            </a:r>
            <a:r>
              <a:rPr lang="en-US" altLang="ja-JP" dirty="0">
                <a:latin typeface="游ゴシック"/>
                <a:ea typeface="游ゴシック"/>
              </a:rPr>
              <a:t>RHEL8</a:t>
            </a:r>
            <a:r>
              <a:rPr lang="ja-JP" altLang="en-US">
                <a:latin typeface="游ゴシック"/>
                <a:ea typeface="游ゴシック"/>
              </a:rPr>
              <a:t>には影響はありません。</a:t>
            </a:r>
          </a:p>
          <a:p>
            <a:pPr marL="1266825" lvl="2" indent="-342900"/>
            <a:r>
              <a:rPr lang="ja-JP" altLang="en-US">
                <a:solidFill>
                  <a:schemeClr val="tx1"/>
                </a:solidFill>
                <a:latin typeface="游ゴシック" panose="020B0400000000000000" pitchFamily="50" charset="-128"/>
                <a:ea typeface="游ゴシック" panose="020B0400000000000000" pitchFamily="50" charset="-128"/>
              </a:rPr>
              <a:t>メールの送受信機能（システムメール含む）</a:t>
            </a:r>
          </a:p>
          <a:p>
            <a:pPr marL="1266825" lvl="2" indent="-342900"/>
            <a:r>
              <a:rPr lang="en-US" altLang="ja-JP" dirty="0">
                <a:solidFill>
                  <a:schemeClr val="tx1"/>
                </a:solidFill>
                <a:latin typeface="游ゴシック"/>
                <a:ea typeface="游ゴシック"/>
              </a:rPr>
              <a:t>LDAP</a:t>
            </a:r>
            <a:r>
              <a:rPr lang="ja-JP" altLang="en-US">
                <a:solidFill>
                  <a:schemeClr val="tx1"/>
                </a:solidFill>
                <a:latin typeface="游ゴシック"/>
                <a:ea typeface="游ゴシック"/>
              </a:rPr>
              <a:t>認証</a:t>
            </a:r>
          </a:p>
          <a:p>
            <a:pPr marL="1266825" lvl="2" indent="-342900"/>
            <a:r>
              <a:rPr lang="en-US" altLang="ja-JP" dirty="0">
                <a:solidFill>
                  <a:schemeClr val="tx1"/>
                </a:solidFill>
                <a:latin typeface="游ゴシック"/>
                <a:ea typeface="游ゴシック"/>
              </a:rPr>
              <a:t>Web</a:t>
            </a:r>
            <a:r>
              <a:rPr lang="ja-JP" altLang="en-US">
                <a:solidFill>
                  <a:schemeClr val="tx1"/>
                </a:solidFill>
                <a:latin typeface="游ゴシック"/>
                <a:ea typeface="游ゴシック"/>
              </a:rPr>
              <a:t>プロキシ</a:t>
            </a:r>
          </a:p>
          <a:p>
            <a:pPr marL="1266825" lvl="2" indent="-342900"/>
            <a:r>
              <a:rPr lang="ja-JP" altLang="en-US">
                <a:solidFill>
                  <a:schemeClr val="tx1"/>
                </a:solidFill>
                <a:latin typeface="游ゴシック"/>
                <a:ea typeface="游ゴシック"/>
              </a:rPr>
              <a:t>プロキシ</a:t>
            </a:r>
            <a:r>
              <a:rPr lang="en-US" altLang="ja-JP" dirty="0">
                <a:solidFill>
                  <a:schemeClr val="tx1"/>
                </a:solidFill>
                <a:latin typeface="游ゴシック"/>
                <a:ea typeface="游ゴシック"/>
              </a:rPr>
              <a:t>API</a:t>
            </a:r>
          </a:p>
          <a:p>
            <a:pPr marL="1266825" lvl="2" indent="-342900"/>
            <a:r>
              <a:rPr lang="ja-JP" altLang="en-US">
                <a:solidFill>
                  <a:schemeClr val="tx1"/>
                </a:solidFill>
                <a:latin typeface="游ゴシック" panose="020B0400000000000000" pitchFamily="50" charset="-128"/>
                <a:ea typeface="游ゴシック" panose="020B0400000000000000" pitchFamily="50" charset="-128"/>
              </a:rPr>
              <a:t>カスタムアプリ連携</a:t>
            </a:r>
            <a:endParaRPr lang="en-US" altLang="ja-JP">
              <a:solidFill>
                <a:schemeClr val="tx1"/>
              </a:solidFill>
              <a:latin typeface="游ゴシック" panose="020B0400000000000000" pitchFamily="50" charset="-128"/>
              <a:ea typeface="游ゴシック" panose="020B0400000000000000" pitchFamily="50" charset="-128"/>
            </a:endParaRPr>
          </a:p>
          <a:p>
            <a:pPr marL="336550" indent="-285750"/>
            <a:r>
              <a:rPr lang="ja-JP" altLang="en-US" sz="1800" b="1">
                <a:latin typeface="游ゴシック" panose="020B0400000000000000" pitchFamily="50" charset="-128"/>
                <a:ea typeface="游ゴシック" panose="020B0400000000000000" pitchFamily="50" charset="-128"/>
              </a:rPr>
              <a:t>利用できなくなる暗号アルゴリズム・プロトコル</a:t>
            </a:r>
            <a:endParaRPr lang="en-US" altLang="ja-JP" sz="1800" b="1"/>
          </a:p>
          <a:p>
            <a:pPr marL="457200" lvl="1" indent="0">
              <a:buNone/>
            </a:pPr>
            <a:r>
              <a:rPr lang="ja-JP" altLang="en-US">
                <a:latin typeface="游ゴシック" panose="020B0400000000000000" pitchFamily="50" charset="-128"/>
                <a:ea typeface="游ゴシック" panose="020B0400000000000000" pitchFamily="50" charset="-128"/>
              </a:rPr>
              <a:t>以下のような暗号アルゴリズム・プロトコルのみを利用するサーバーとの通信ができなくなります。</a:t>
            </a:r>
          </a:p>
          <a:p>
            <a:pPr marL="1266825" lvl="2" indent="-342900"/>
            <a:r>
              <a:rPr lang="en-US" altLang="ja-JP" dirty="0">
                <a:solidFill>
                  <a:schemeClr val="tx1"/>
                </a:solidFill>
                <a:latin typeface="游ゴシック"/>
                <a:ea typeface="游ゴシック"/>
              </a:rPr>
              <a:t>TLSv1.1</a:t>
            </a:r>
            <a:r>
              <a:rPr lang="ja-JP" altLang="en-US">
                <a:solidFill>
                  <a:schemeClr val="tx1"/>
                </a:solidFill>
                <a:latin typeface="游ゴシック"/>
                <a:ea typeface="游ゴシック"/>
              </a:rPr>
              <a:t>以下 </a:t>
            </a:r>
            <a:r>
              <a:rPr lang="en-US" altLang="ja-JP" dirty="0">
                <a:solidFill>
                  <a:schemeClr val="tx1"/>
                </a:solidFill>
                <a:latin typeface="游ゴシック"/>
                <a:ea typeface="游ゴシック"/>
              </a:rPr>
              <a:t>(&lt;= 1.1) </a:t>
            </a:r>
            <a:r>
              <a:rPr lang="ja-JP" altLang="en-US">
                <a:solidFill>
                  <a:schemeClr val="tx1"/>
                </a:solidFill>
                <a:latin typeface="游ゴシック"/>
                <a:ea typeface="游ゴシック"/>
              </a:rPr>
              <a:t>の通信プロトコル</a:t>
            </a:r>
          </a:p>
          <a:p>
            <a:pPr marL="1266825" lvl="2" indent="-342900"/>
            <a:r>
              <a:rPr lang="en-US" altLang="ja-JP" dirty="0">
                <a:solidFill>
                  <a:schemeClr val="tx1"/>
                </a:solidFill>
                <a:latin typeface="游ゴシック"/>
                <a:ea typeface="游ゴシック"/>
              </a:rPr>
              <a:t>TLSv1.2</a:t>
            </a:r>
            <a:r>
              <a:rPr lang="ja-JP" altLang="en-US">
                <a:solidFill>
                  <a:schemeClr val="tx1"/>
                </a:solidFill>
                <a:latin typeface="游ゴシック"/>
                <a:ea typeface="游ゴシック"/>
              </a:rPr>
              <a:t>のうち、</a:t>
            </a:r>
            <a:r>
              <a:rPr lang="en-US" altLang="ja-JP" dirty="0">
                <a:solidFill>
                  <a:schemeClr val="tx1"/>
                </a:solidFill>
                <a:latin typeface="游ゴシック"/>
                <a:ea typeface="游ゴシック"/>
              </a:rPr>
              <a:t>SHA1, MD5, DES, IDEA, RC2, RC4, SEED </a:t>
            </a:r>
            <a:r>
              <a:rPr lang="ja-JP" altLang="en-US">
                <a:solidFill>
                  <a:schemeClr val="tx1"/>
                </a:solidFill>
                <a:latin typeface="游ゴシック"/>
                <a:ea typeface="游ゴシック"/>
              </a:rPr>
              <a:t>というアルゴリズムを使う暗号スイート</a:t>
            </a:r>
          </a:p>
          <a:p>
            <a:pPr marL="1266825" lvl="2" indent="-342900"/>
            <a:r>
              <a:rPr lang="en-US" altLang="ja-JP" dirty="0">
                <a:solidFill>
                  <a:schemeClr val="tx1"/>
                </a:solidFill>
                <a:latin typeface="游ゴシック"/>
                <a:ea typeface="游ゴシック"/>
              </a:rPr>
              <a:t>Secure renegotiation </a:t>
            </a:r>
            <a:r>
              <a:rPr lang="ja-JP" altLang="en-US">
                <a:solidFill>
                  <a:schemeClr val="tx1"/>
                </a:solidFill>
                <a:latin typeface="游ゴシック"/>
                <a:ea typeface="游ゴシック"/>
              </a:rPr>
              <a:t>という機能が使えないサーバー</a:t>
            </a:r>
            <a:endParaRPr lang="en-US" altLang="ja-JP">
              <a:solidFill>
                <a:schemeClr val="tx1"/>
              </a:solidFill>
              <a:latin typeface="游ゴシック"/>
              <a:ea typeface="游ゴシック"/>
            </a:endParaRPr>
          </a:p>
        </p:txBody>
      </p:sp>
    </p:spTree>
    <p:extLst>
      <p:ext uri="{BB962C8B-B14F-4D97-AF65-F5344CB8AC3E}">
        <p14:creationId xmlns:p14="http://schemas.microsoft.com/office/powerpoint/2010/main" val="249694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55D85-39B4-61AA-B91D-AE7B5375B483}"/>
              </a:ext>
            </a:extLst>
          </p:cNvPr>
          <p:cNvSpPr>
            <a:spLocks noGrp="1"/>
          </p:cNvSpPr>
          <p:nvPr>
            <p:ph type="title"/>
          </p:nvPr>
        </p:nvSpPr>
        <p:spPr/>
        <p:txBody>
          <a:bodyPr>
            <a:normAutofit/>
          </a:bodyPr>
          <a:lstStyle/>
          <a:p>
            <a:r>
              <a:rPr kumimoji="1" lang="ja-JP" altLang="en-US"/>
              <a:t>スケジュールのカスタム項目「</a:t>
            </a:r>
            <a:r>
              <a:rPr kumimoji="1" lang="en-US" altLang="ja-JP"/>
              <a:t>additionalItems</a:t>
            </a:r>
            <a:r>
              <a:rPr kumimoji="1" lang="ja-JP" altLang="en-US"/>
              <a:t>」の廃止</a:t>
            </a:r>
          </a:p>
        </p:txBody>
      </p:sp>
      <p:sp>
        <p:nvSpPr>
          <p:cNvPr id="3" name="テキスト プレースホルダー 2">
            <a:extLst>
              <a:ext uri="{FF2B5EF4-FFF2-40B4-BE49-F238E27FC236}">
                <a16:creationId xmlns:a16="http://schemas.microsoft.com/office/drawing/2014/main" id="{A3F7BFCF-F47F-A09F-6A6B-D4101B258501}"/>
              </a:ext>
            </a:extLst>
          </p:cNvPr>
          <p:cNvSpPr>
            <a:spLocks noGrp="1"/>
          </p:cNvSpPr>
          <p:nvPr>
            <p:ph type="body" sz="quarter" idx="10"/>
          </p:nvPr>
        </p:nvSpPr>
        <p:spPr>
          <a:xfrm>
            <a:off x="499806" y="998161"/>
            <a:ext cx="10972799" cy="5465459"/>
          </a:xfrm>
        </p:spPr>
        <p:txBody>
          <a:bodyPr vert="horz" lIns="91440" tIns="45720" rIns="91440" bIns="45720" rtlCol="0" anchor="t">
            <a:normAutofit fontScale="62500" lnSpcReduction="20000"/>
          </a:bodyPr>
          <a:lstStyle/>
          <a:p>
            <a:pPr marL="342900" lvl="0" indent="-342900">
              <a:buFont typeface="Wingdings" panose="05000000000000000000" pitchFamily="2" charset="2"/>
              <a:buChar char=""/>
              <a:tabLst>
                <a:tab pos="457200" algn="l"/>
              </a:tabLst>
            </a:pPr>
            <a:r>
              <a:rPr lang="ja-JP" altLang="ja-JP" sz="2300" b="1" kern="100">
                <a:effectLst/>
                <a:latin typeface="游ゴシック"/>
                <a:ea typeface="游ゴシック"/>
                <a:cs typeface="Times New Roman"/>
              </a:rPr>
              <a:t>スケジュールのカスタム項目「</a:t>
            </a:r>
            <a:r>
              <a:rPr lang="en-US" altLang="ja-JP" sz="2300" b="1" kern="100" err="1">
                <a:effectLst/>
                <a:latin typeface="游ゴシック"/>
                <a:ea typeface="游ゴシック"/>
                <a:cs typeface="Times New Roman"/>
              </a:rPr>
              <a:t>additionalItems</a:t>
            </a:r>
            <a:r>
              <a:rPr lang="ja-JP" altLang="ja-JP" sz="2300" b="1" kern="100">
                <a:effectLst/>
                <a:latin typeface="游ゴシック"/>
                <a:ea typeface="游ゴシック"/>
                <a:cs typeface="Times New Roman"/>
              </a:rPr>
              <a:t>」とは</a:t>
            </a:r>
            <a:endParaRPr lang="en-US" altLang="ja-JP" sz="2300" b="1" kern="100">
              <a:latin typeface="游ゴシック"/>
              <a:ea typeface="游ゴシック"/>
              <a:cs typeface="Times New Roman"/>
            </a:endParaRPr>
          </a:p>
          <a:p>
            <a:pPr marL="405765" lvl="1" indent="0">
              <a:buNone/>
              <a:tabLst>
                <a:tab pos="457200" algn="l"/>
              </a:tabLst>
            </a:pPr>
            <a:r>
              <a:rPr lang="ja-JP" altLang="ja-JP" sz="2000" kern="100">
                <a:effectLst/>
                <a:latin typeface="游ゴシック"/>
                <a:ea typeface="游ゴシック"/>
                <a:cs typeface="Times New Roman"/>
              </a:rPr>
              <a:t>他サービスと </a:t>
            </a:r>
            <a:r>
              <a:rPr lang="en-US" altLang="ja-JP" sz="2000" kern="100">
                <a:effectLst/>
                <a:latin typeface="游ゴシック"/>
                <a:ea typeface="游ゴシック"/>
                <a:cs typeface="Times New Roman"/>
              </a:rPr>
              <a:t>API </a:t>
            </a:r>
            <a:r>
              <a:rPr lang="ja-JP" altLang="ja-JP" sz="2000" kern="100">
                <a:effectLst/>
                <a:latin typeface="游ゴシック"/>
                <a:ea typeface="游ゴシック"/>
                <a:cs typeface="Times New Roman"/>
              </a:rPr>
              <a:t>連携して取得した値の保存などに利用できる項目で、画面には表示されない項目です。</a:t>
            </a:r>
          </a:p>
          <a:p>
            <a:pPr marL="342900" indent="-342900">
              <a:buFont typeface="Wingdings" panose="05000000000000000000" pitchFamily="2" charset="2"/>
              <a:buChar char=""/>
              <a:tabLst>
                <a:tab pos="228600" algn="l"/>
              </a:tabLst>
            </a:pPr>
            <a:r>
              <a:rPr lang="ja-JP" altLang="ja-JP" sz="2300" b="1" kern="100">
                <a:effectLst/>
                <a:latin typeface="游ゴシック" panose="020B0400000000000000" pitchFamily="50" charset="-128"/>
                <a:ea typeface="游ゴシック" panose="020B0400000000000000" pitchFamily="50" charset="-128"/>
                <a:cs typeface="Times New Roman" panose="02020603050405020304" pitchFamily="18" charset="0"/>
              </a:rPr>
              <a:t>終了理由</a:t>
            </a:r>
            <a:endParaRPr lang="en-US" altLang="ja-JP" sz="2300" b="1" kern="100">
              <a:latin typeface="游ゴシック" panose="020B0400000000000000" pitchFamily="50" charset="-128"/>
              <a:ea typeface="游ゴシック" panose="020B0400000000000000" pitchFamily="50" charset="-128"/>
              <a:cs typeface="Times New Roman" panose="02020603050405020304" pitchFamily="18" charset="0"/>
            </a:endParaRPr>
          </a:p>
          <a:p>
            <a:pPr marL="405765" lvl="1" indent="0">
              <a:buNone/>
              <a:tabLst>
                <a:tab pos="228600" algn="l"/>
              </a:tabLst>
            </a:pPr>
            <a:r>
              <a:rPr lang="en-US" altLang="ja-JP" sz="2000" kern="100" err="1">
                <a:effectLst/>
                <a:latin typeface="游ゴシック"/>
                <a:ea typeface="游ゴシック"/>
                <a:cs typeface="Times New Roman"/>
              </a:rPr>
              <a:t>Garoon</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スケジュールには、 </a:t>
            </a:r>
            <a:r>
              <a:rPr lang="en-US" altLang="ja-JP" sz="2000" kern="100" err="1">
                <a:effectLst/>
                <a:latin typeface="游ゴシック"/>
                <a:ea typeface="游ゴシック"/>
                <a:cs typeface="Times New Roman"/>
              </a:rPr>
              <a:t>additionalItems</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という項目で予定の追加情報を保存できる機能が搭載されていました。</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ja-JP" sz="2000" kern="100">
                <a:effectLst/>
                <a:latin typeface="游ゴシック"/>
                <a:ea typeface="游ゴシック"/>
                <a:cs typeface="Times New Roman"/>
              </a:rPr>
              <a:t>しかし複数のカスタマイズを適用する場合、</a:t>
            </a:r>
            <a:r>
              <a:rPr lang="en-US" altLang="ja-JP" sz="2000" kern="100" err="1">
                <a:effectLst/>
                <a:latin typeface="游ゴシック"/>
                <a:ea typeface="游ゴシック"/>
                <a:cs typeface="Times New Roman"/>
              </a:rPr>
              <a:t>additionalItems</a:t>
            </a:r>
            <a:r>
              <a:rPr lang="en-US" altLang="ja-JP" sz="2000" kern="100">
                <a:latin typeface="游ゴシック"/>
                <a:ea typeface="游ゴシック"/>
                <a:cs typeface="Times New Roman"/>
              </a:rPr>
              <a:t> </a:t>
            </a:r>
            <a:r>
              <a:rPr lang="ja-JP" altLang="ja-JP" sz="2000" kern="100">
                <a:effectLst/>
                <a:latin typeface="游ゴシック"/>
                <a:ea typeface="游ゴシック"/>
                <a:cs typeface="Times New Roman"/>
              </a:rPr>
              <a:t>は同時に利用できないため、</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ja-JP" sz="2000" kern="100">
                <a:effectLst/>
                <a:latin typeface="游ゴシック"/>
                <a:ea typeface="游ゴシック"/>
                <a:cs typeface="Times New Roman"/>
              </a:rPr>
              <a:t>複数のカスタマイズを適用した場合でも、競合を気にせず予定へ追加情報を保存できる</a:t>
            </a:r>
            <a:r>
              <a:rPr lang="en-US" altLang="ja-JP" sz="2000" kern="100">
                <a:effectLst/>
                <a:latin typeface="游ゴシック"/>
                <a:ea typeface="游ゴシック"/>
                <a:cs typeface="Times New Roman"/>
              </a:rPr>
              <a:t>Schedule datastore </a:t>
            </a:r>
            <a:r>
              <a:rPr lang="ja-JP" altLang="ja-JP" sz="2000" kern="100">
                <a:effectLst/>
                <a:latin typeface="游ゴシック"/>
                <a:ea typeface="游ゴシック"/>
                <a:cs typeface="Times New Roman"/>
              </a:rPr>
              <a:t>を搭載いたしま</a:t>
            </a:r>
            <a:r>
              <a:rPr lang="ja-JP" altLang="en-US" sz="2000" kern="100">
                <a:effectLst/>
                <a:latin typeface="游ゴシック"/>
                <a:ea typeface="游ゴシック"/>
                <a:cs typeface="Times New Roman"/>
              </a:rPr>
              <a:t>した</a:t>
            </a:r>
            <a:r>
              <a:rPr lang="ja-JP" altLang="ja-JP" sz="2000" kern="100">
                <a:effectLst/>
                <a:latin typeface="游ゴシック"/>
                <a:ea typeface="游ゴシック"/>
                <a:cs typeface="Times New Roman"/>
              </a:rPr>
              <a:t>。</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2000" kern="100">
                <a:latin typeface="游ゴシック"/>
                <a:ea typeface="游ゴシック"/>
                <a:cs typeface="Times New Roman"/>
              </a:rPr>
              <a:t>	</a:t>
            </a:r>
            <a:r>
              <a:rPr lang="ja-JP" altLang="ja-JP" sz="2000" kern="100">
                <a:effectLst/>
                <a:latin typeface="游ゴシック"/>
                <a:ea typeface="游ゴシック"/>
                <a:cs typeface="Times New Roman"/>
              </a:rPr>
              <a:t>▼サイボウズからのお知らせ：</a:t>
            </a:r>
            <a:r>
              <a:rPr lang="en-US" altLang="ja-JP" sz="2000" kern="100" err="1">
                <a:effectLst/>
                <a:latin typeface="游ゴシック"/>
                <a:ea typeface="游ゴシック"/>
                <a:cs typeface="Times New Roman"/>
              </a:rPr>
              <a:t>Garoon</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スケジュールのカスタム項目（</a:t>
            </a:r>
            <a:r>
              <a:rPr lang="en-US" altLang="ja-JP" sz="2000" kern="100" err="1">
                <a:effectLst/>
                <a:latin typeface="游ゴシック"/>
                <a:ea typeface="游ゴシック"/>
                <a:cs typeface="Times New Roman"/>
              </a:rPr>
              <a:t>additionalItems</a:t>
            </a:r>
            <a:r>
              <a:rPr lang="ja-JP" altLang="ja-JP" sz="2000" kern="100">
                <a:effectLst/>
                <a:latin typeface="游ゴシック"/>
                <a:ea typeface="游ゴシック"/>
                <a:cs typeface="Times New Roman"/>
              </a:rPr>
              <a:t>）の廃止につい</a:t>
            </a:r>
            <a:r>
              <a:rPr lang="ja-JP" altLang="en-US" sz="2000" kern="100">
                <a:effectLst/>
                <a:latin typeface="游ゴシック"/>
                <a:ea typeface="游ゴシック"/>
                <a:cs typeface="Times New Roman"/>
              </a:rPr>
              <a:t>て</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2000" kern="100">
                <a:effectLst/>
                <a:latin typeface="游ゴシック"/>
                <a:ea typeface="游ゴシック"/>
                <a:cs typeface="Times New Roman"/>
              </a:rPr>
              <a:t>	</a:t>
            </a:r>
            <a:r>
              <a:rPr lang="en-US" altLang="ja-JP" sz="2000" u="sng" kern="100">
                <a:solidFill>
                  <a:srgbClr val="0563C1"/>
                </a:solidFill>
                <a:effectLst/>
                <a:latin typeface="游ゴシック"/>
                <a:ea typeface="游ゴシック"/>
                <a:cs typeface="Times New Roman"/>
                <a:hlinkClick r:id="rId2"/>
              </a:rPr>
              <a:t>https://cs.cybozu.co.jp/2022/007752.html</a:t>
            </a:r>
            <a:br>
              <a:rPr lang="en-US" altLang="ja-JP" sz="2000" u="sng" kern="100">
                <a:latin typeface="游ゴシック" panose="020B0400000000000000" pitchFamily="50" charset="-128"/>
                <a:ea typeface="游ゴシック" panose="020B0400000000000000" pitchFamily="50" charset="-128"/>
                <a:cs typeface="Times New Roman" panose="02020603050405020304" pitchFamily="18" charset="0"/>
              </a:rPr>
            </a:br>
            <a:r>
              <a:rPr lang="ja-JP" altLang="ja-JP" sz="2000" kern="100">
                <a:effectLst/>
                <a:latin typeface="游ゴシック"/>
                <a:ea typeface="游ゴシック"/>
                <a:cs typeface="Times New Roman"/>
              </a:rPr>
              <a:t>なお、クラウド版 </a:t>
            </a:r>
            <a:r>
              <a:rPr lang="en-US" altLang="ja-JP" sz="2000" kern="100" err="1">
                <a:effectLst/>
                <a:latin typeface="游ゴシック"/>
                <a:ea typeface="游ゴシック"/>
                <a:cs typeface="Times New Roman"/>
              </a:rPr>
              <a:t>Garoon</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では</a:t>
            </a:r>
            <a:r>
              <a:rPr lang="en-US" altLang="ja-JP" sz="2000" kern="100">
                <a:effectLst/>
                <a:latin typeface="游ゴシック"/>
                <a:ea typeface="游ゴシック"/>
                <a:cs typeface="Times New Roman"/>
              </a:rPr>
              <a:t> </a:t>
            </a:r>
            <a:r>
              <a:rPr lang="en-US" altLang="ja-JP" sz="2000" kern="100" err="1">
                <a:effectLst/>
                <a:latin typeface="游ゴシック"/>
                <a:ea typeface="游ゴシック"/>
                <a:cs typeface="Times New Roman"/>
              </a:rPr>
              <a:t>additionalItems</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をすでに終了しております。</a:t>
            </a:r>
          </a:p>
          <a:p>
            <a:pPr marL="342900" lvl="0" indent="-342900">
              <a:buFont typeface="Wingdings" panose="05000000000000000000" pitchFamily="2" charset="2"/>
              <a:buChar char=""/>
              <a:tabLst>
                <a:tab pos="228600" algn="l"/>
                <a:tab pos="457200" algn="l"/>
              </a:tabLst>
            </a:pPr>
            <a:r>
              <a:rPr lang="ja-JP" altLang="ja-JP" sz="2300" b="1" kern="100">
                <a:effectLst/>
                <a:latin typeface="游ゴシック" panose="020B0400000000000000" pitchFamily="50" charset="-128"/>
                <a:ea typeface="游ゴシック" panose="020B0400000000000000" pitchFamily="50" charset="-128"/>
                <a:cs typeface="Times New Roman" panose="02020603050405020304" pitchFamily="18" charset="0"/>
              </a:rPr>
              <a:t>影響範囲</a:t>
            </a:r>
            <a:endParaRPr lang="en-US" altLang="ja-JP" sz="23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405765" lvl="1" indent="0">
              <a:buNone/>
              <a:tabLst>
                <a:tab pos="228600" algn="l"/>
                <a:tab pos="457200" algn="l"/>
              </a:tabLst>
            </a:pPr>
            <a:r>
              <a:rPr lang="en-US" altLang="ja-JP" sz="2000" kern="100" err="1">
                <a:effectLst/>
                <a:latin typeface="游ゴシック"/>
                <a:ea typeface="游ゴシック"/>
                <a:cs typeface="Times New Roman"/>
              </a:rPr>
              <a:t>additionalItems</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を使ったカスタマイズが動作しなくなります。</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2000" kern="100" err="1">
                <a:effectLst/>
                <a:latin typeface="游ゴシック"/>
                <a:ea typeface="游ゴシック"/>
                <a:cs typeface="Times New Roman"/>
              </a:rPr>
              <a:t>additionalItems</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へのデータの登録や更新ができなくなります。</a:t>
            </a:r>
            <a:br>
              <a:rPr lang="en-US" altLang="ja-JP" sz="2000"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ja-JP" sz="2000" kern="100">
                <a:effectLst/>
                <a:latin typeface="游ゴシック"/>
                <a:ea typeface="游ゴシック"/>
                <a:cs typeface="Times New Roman"/>
              </a:rPr>
              <a:t>登録済みの予定の </a:t>
            </a:r>
            <a:r>
              <a:rPr lang="en-US" altLang="ja-JP" sz="2000" kern="100" err="1">
                <a:effectLst/>
                <a:latin typeface="游ゴシック"/>
                <a:ea typeface="游ゴシック"/>
                <a:cs typeface="Times New Roman"/>
              </a:rPr>
              <a:t>additionalItems</a:t>
            </a:r>
            <a:r>
              <a:rPr lang="en-US" altLang="ja-JP" sz="2000" kern="100">
                <a:effectLst/>
                <a:latin typeface="游ゴシック"/>
                <a:ea typeface="游ゴシック"/>
                <a:cs typeface="Times New Roman"/>
              </a:rPr>
              <a:t> </a:t>
            </a:r>
            <a:r>
              <a:rPr lang="ja-JP" altLang="ja-JP" sz="2000" kern="100">
                <a:effectLst/>
                <a:latin typeface="游ゴシック"/>
                <a:ea typeface="游ゴシック"/>
                <a:cs typeface="Times New Roman"/>
              </a:rPr>
              <a:t>の情報を参照できなくなります。</a:t>
            </a:r>
          </a:p>
          <a:p>
            <a:pPr marL="269240" indent="-269240"/>
            <a:r>
              <a:rPr lang="ja-JP" altLang="ja-JP" sz="2300" b="1">
                <a:effectLst/>
                <a:latin typeface="游ゴシック" panose="020B0400000000000000" pitchFamily="50" charset="-128"/>
                <a:ea typeface="游ゴシック" panose="020B0400000000000000" pitchFamily="50" charset="-128"/>
                <a:cs typeface="Times New Roman" panose="02020603050405020304" pitchFamily="18" charset="0"/>
              </a:rPr>
              <a:t>対応方法</a:t>
            </a:r>
            <a:endParaRPr lang="en-US" altLang="ja-JP" sz="2300" b="1">
              <a:cs typeface="Times New Roman" panose="02020603050405020304" pitchFamily="18" charset="0"/>
            </a:endParaRPr>
          </a:p>
          <a:p>
            <a:pPr marL="405765" lvl="1" indent="0">
              <a:buNone/>
            </a:pPr>
            <a:r>
              <a:rPr lang="ja-JP" altLang="en-US" sz="2000">
                <a:effectLst/>
                <a:latin typeface="游ゴシック"/>
                <a:ea typeface="游ゴシック"/>
                <a:cs typeface="Times New Roman"/>
              </a:rPr>
              <a:t>利用しているカスタマイズに応じて、コードの差し替えを行ってください。</a:t>
            </a:r>
            <a:br>
              <a:rPr lang="en-US" altLang="ja-JP" sz="20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000">
                <a:effectLst/>
                <a:latin typeface="游ゴシック"/>
                <a:ea typeface="游ゴシック"/>
                <a:cs typeface="Times New Roman"/>
              </a:rPr>
              <a:t>なお、すでに登録済みの予定については、自動でデータ移行されません。</a:t>
            </a:r>
            <a:br>
              <a:rPr lang="en-US" altLang="ja-JP" sz="20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2000">
                <a:effectLst/>
                <a:latin typeface="游ゴシック"/>
                <a:ea typeface="游ゴシック"/>
                <a:cs typeface="Times New Roman"/>
              </a:rPr>
              <a:t>必要に応じて、予定の </a:t>
            </a:r>
            <a:r>
              <a:rPr lang="en-US" altLang="ja-JP" sz="2000" err="1">
                <a:effectLst/>
                <a:latin typeface="游ゴシック"/>
                <a:ea typeface="游ゴシック"/>
                <a:cs typeface="Times New Roman"/>
              </a:rPr>
              <a:t>additionalItems</a:t>
            </a:r>
            <a:r>
              <a:rPr lang="ja-JP" altLang="en-US" sz="2000">
                <a:effectLst/>
                <a:latin typeface="游ゴシック"/>
                <a:ea typeface="游ゴシック"/>
                <a:cs typeface="Times New Roman"/>
              </a:rPr>
              <a:t> に保存している情報を、</a:t>
            </a:r>
            <a:r>
              <a:rPr lang="en-US" altLang="ja-JP" sz="2000">
                <a:effectLst/>
                <a:latin typeface="游ゴシック"/>
                <a:ea typeface="游ゴシック"/>
                <a:cs typeface="Times New Roman"/>
              </a:rPr>
              <a:t>Schedule datastore </a:t>
            </a:r>
            <a:r>
              <a:rPr lang="ja-JP" altLang="en-US" sz="2000">
                <a:effectLst/>
                <a:latin typeface="游ゴシック"/>
                <a:ea typeface="游ゴシック"/>
                <a:cs typeface="Times New Roman"/>
              </a:rPr>
              <a:t>へ保存するように移行してください。</a:t>
            </a:r>
            <a:endParaRPr lang="ja-JP" altLang="en-US" sz="2000">
              <a:latin typeface="游ゴシック"/>
              <a:ea typeface="游ゴシック"/>
              <a:cs typeface="Times New Roman"/>
            </a:endParaRPr>
          </a:p>
          <a:p>
            <a:pPr marL="405765" lvl="1" indent="0">
              <a:buNone/>
            </a:pPr>
            <a:r>
              <a:rPr lang="en-US" sz="1800">
                <a:latin typeface="游ゴシック"/>
                <a:ea typeface="游ゴシック"/>
                <a:cs typeface="Times New Roman"/>
              </a:rPr>
              <a:t>※ Schedule datastore</a:t>
            </a:r>
            <a:r>
              <a:rPr lang="ja-JP" sz="1800">
                <a:latin typeface="游ゴシック"/>
                <a:ea typeface="游ゴシック"/>
                <a:cs typeface="Times New Roman"/>
              </a:rPr>
              <a:t>は</a:t>
            </a:r>
            <a:r>
              <a:rPr lang="en-US" sz="1800" err="1">
                <a:latin typeface="游ゴシック"/>
                <a:ea typeface="游ゴシック"/>
                <a:cs typeface="Times New Roman"/>
              </a:rPr>
              <a:t>Garoon</a:t>
            </a:r>
            <a:r>
              <a:rPr lang="en-US" sz="1800">
                <a:latin typeface="游ゴシック"/>
                <a:ea typeface="游ゴシック"/>
                <a:cs typeface="Times New Roman"/>
              </a:rPr>
              <a:t> 5.9</a:t>
            </a:r>
            <a:r>
              <a:rPr lang="ja-JP" sz="1800">
                <a:latin typeface="游ゴシック"/>
                <a:ea typeface="游ゴシック"/>
                <a:cs typeface="Times New Roman"/>
              </a:rPr>
              <a:t>以降のバージョンに搭載しています。</a:t>
            </a:r>
            <a:r>
              <a:rPr lang="en-US" sz="1800" err="1">
                <a:latin typeface="游ゴシック"/>
                <a:ea typeface="游ゴシック"/>
                <a:cs typeface="Times New Roman"/>
              </a:rPr>
              <a:t>Garoon</a:t>
            </a:r>
            <a:r>
              <a:rPr lang="en-US" sz="1800">
                <a:latin typeface="游ゴシック"/>
                <a:ea typeface="游ゴシック"/>
                <a:cs typeface="Times New Roman"/>
              </a:rPr>
              <a:t> 5.5</a:t>
            </a:r>
            <a:r>
              <a:rPr lang="ja-JP" sz="1800">
                <a:latin typeface="游ゴシック"/>
                <a:ea typeface="游ゴシック"/>
                <a:cs typeface="Times New Roman"/>
              </a:rPr>
              <a:t>以前をご利用の場合は</a:t>
            </a:r>
            <a:r>
              <a:rPr lang="en-US" sz="1800" err="1">
                <a:latin typeface="游ゴシック"/>
                <a:ea typeface="游ゴシック"/>
                <a:cs typeface="Times New Roman"/>
              </a:rPr>
              <a:t>Garoon</a:t>
            </a:r>
            <a:r>
              <a:rPr lang="en-US" sz="1800">
                <a:latin typeface="游ゴシック"/>
                <a:ea typeface="游ゴシック"/>
                <a:cs typeface="Times New Roman"/>
              </a:rPr>
              <a:t> 5.9</a:t>
            </a:r>
            <a:r>
              <a:rPr lang="ja-JP" sz="1800">
                <a:latin typeface="游ゴシック"/>
                <a:ea typeface="游ゴシック"/>
                <a:cs typeface="Times New Roman"/>
              </a:rPr>
              <a:t>か</a:t>
            </a:r>
            <a:r>
              <a:rPr lang="en-US" sz="1800" err="1">
                <a:latin typeface="游ゴシック"/>
                <a:ea typeface="游ゴシック"/>
                <a:cs typeface="Times New Roman"/>
              </a:rPr>
              <a:t>Garoon</a:t>
            </a:r>
            <a:r>
              <a:rPr lang="en-US" sz="1800">
                <a:latin typeface="游ゴシック"/>
                <a:ea typeface="游ゴシック"/>
                <a:cs typeface="Times New Roman"/>
              </a:rPr>
              <a:t> 5.15</a:t>
            </a:r>
            <a:r>
              <a:rPr lang="ja-JP" sz="1800">
                <a:latin typeface="游ゴシック"/>
                <a:ea typeface="游ゴシック"/>
                <a:cs typeface="Times New Roman"/>
              </a:rPr>
              <a:t>に一度バージョンアップをし、</a:t>
            </a:r>
            <a:r>
              <a:rPr lang="en-US" sz="1800" err="1">
                <a:latin typeface="游ゴシック"/>
                <a:ea typeface="游ゴシック"/>
                <a:cs typeface="Times New Roman"/>
              </a:rPr>
              <a:t>additionalItems</a:t>
            </a:r>
            <a:r>
              <a:rPr lang="en-US" sz="1800">
                <a:latin typeface="游ゴシック"/>
                <a:ea typeface="游ゴシック"/>
                <a:cs typeface="Times New Roman"/>
              </a:rPr>
              <a:t> </a:t>
            </a:r>
            <a:r>
              <a:rPr lang="ja-JP" sz="1800">
                <a:latin typeface="游ゴシック"/>
                <a:ea typeface="游ゴシック"/>
                <a:cs typeface="Times New Roman"/>
              </a:rPr>
              <a:t>に保存している情報を</a:t>
            </a:r>
            <a:r>
              <a:rPr lang="en-US" sz="1800">
                <a:latin typeface="游ゴシック"/>
                <a:ea typeface="游ゴシック"/>
                <a:cs typeface="Times New Roman"/>
              </a:rPr>
              <a:t>Schedule datastore </a:t>
            </a:r>
            <a:r>
              <a:rPr lang="ja-JP" sz="1800">
                <a:latin typeface="游ゴシック"/>
                <a:ea typeface="游ゴシック"/>
                <a:cs typeface="Times New Roman"/>
              </a:rPr>
              <a:t>に移行してください。</a:t>
            </a:r>
            <a:br>
              <a:rPr lang="en-US" altLang="ja-JP" sz="2000">
                <a:effectLst/>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2000">
                <a:effectLst/>
                <a:latin typeface="游ゴシック"/>
                <a:ea typeface="游ゴシック"/>
                <a:cs typeface="Times New Roman"/>
              </a:rPr>
              <a:t>	</a:t>
            </a:r>
            <a:r>
              <a:rPr lang="ja-JP" altLang="en-US" sz="2000">
                <a:latin typeface="游ゴシック"/>
                <a:ea typeface="游ゴシック"/>
              </a:rPr>
              <a:t>▼</a:t>
            </a:r>
            <a:r>
              <a:rPr lang="en-US" altLang="ja-JP" sz="2000" err="1">
                <a:latin typeface="游ゴシック"/>
                <a:ea typeface="游ゴシック"/>
              </a:rPr>
              <a:t>Garoon</a:t>
            </a:r>
            <a:r>
              <a:rPr lang="en-US" altLang="ja-JP" sz="2000">
                <a:latin typeface="游ゴシック"/>
                <a:ea typeface="游ゴシック"/>
              </a:rPr>
              <a:t> </a:t>
            </a:r>
            <a:r>
              <a:rPr lang="ja-JP" altLang="en-US" sz="2000">
                <a:latin typeface="游ゴシック"/>
                <a:ea typeface="游ゴシック"/>
              </a:rPr>
              <a:t>スケジュールのカスタム項目（</a:t>
            </a:r>
            <a:r>
              <a:rPr lang="en-US" altLang="ja-JP" sz="2000" err="1">
                <a:latin typeface="游ゴシック"/>
                <a:ea typeface="游ゴシック"/>
              </a:rPr>
              <a:t>additionalItems</a:t>
            </a:r>
            <a:r>
              <a:rPr lang="ja-JP" altLang="en-US" sz="2000">
                <a:latin typeface="游ゴシック"/>
                <a:ea typeface="游ゴシック"/>
              </a:rPr>
              <a:t>）廃止のスケジュール（</a:t>
            </a:r>
            <a:r>
              <a:rPr lang="en-US" altLang="ja-JP" sz="2000" b="0" i="0">
                <a:solidFill>
                  <a:srgbClr val="222222"/>
                </a:solidFill>
                <a:effectLst/>
                <a:latin typeface="游ゴシック"/>
                <a:ea typeface="游ゴシック"/>
              </a:rPr>
              <a:t> </a:t>
            </a:r>
            <a:r>
              <a:rPr lang="en-US" altLang="ja-JP" sz="2000" b="0" i="0" err="1">
                <a:solidFill>
                  <a:srgbClr val="222222"/>
                </a:solidFill>
                <a:effectLst/>
                <a:latin typeface="游ゴシック"/>
                <a:ea typeface="游ゴシック"/>
              </a:rPr>
              <a:t>cybozu</a:t>
            </a:r>
            <a:r>
              <a:rPr lang="en-US" altLang="ja-JP" sz="2000" b="0" i="0">
                <a:solidFill>
                  <a:srgbClr val="222222"/>
                </a:solidFill>
                <a:effectLst/>
                <a:latin typeface="游ゴシック"/>
                <a:ea typeface="游ゴシック"/>
              </a:rPr>
              <a:t> developer network </a:t>
            </a:r>
            <a:r>
              <a:rPr lang="ja-JP" altLang="en-US" sz="2000">
                <a:latin typeface="游ゴシック"/>
                <a:ea typeface="游ゴシック"/>
              </a:rPr>
              <a:t>）</a:t>
            </a:r>
            <a:br>
              <a:rPr lang="en-US" altLang="ja-JP" sz="2000">
                <a:latin typeface="游ゴシック" panose="020B0400000000000000" pitchFamily="50" charset="-128"/>
                <a:ea typeface="游ゴシック" panose="020B0400000000000000" pitchFamily="50" charset="-128"/>
              </a:rPr>
            </a:br>
            <a:r>
              <a:rPr lang="en-US" altLang="ja-JP" sz="2000">
                <a:latin typeface="游ゴシック"/>
                <a:ea typeface="游ゴシック"/>
              </a:rPr>
              <a:t>	</a:t>
            </a:r>
            <a:r>
              <a:rPr lang="en-US" altLang="ja-JP" sz="2000">
                <a:latin typeface="游ゴシック"/>
                <a:ea typeface="游ゴシック"/>
                <a:hlinkClick r:id="rId3"/>
              </a:rPr>
              <a:t>https://cybozu.dev/ja/garoon/news/api-updates/2022-10-deprecated-additional-items-schedule/</a:t>
            </a:r>
            <a:endParaRPr lang="ja-JP" altLang="en-US" sz="2000">
              <a:latin typeface="游ゴシック"/>
              <a:ea typeface="游ゴシック"/>
            </a:endParaRPr>
          </a:p>
        </p:txBody>
      </p:sp>
    </p:spTree>
    <p:extLst>
      <p:ext uri="{BB962C8B-B14F-4D97-AF65-F5344CB8AC3E}">
        <p14:creationId xmlns:p14="http://schemas.microsoft.com/office/powerpoint/2010/main" val="279310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0E7C-3692-AF71-324F-0BD2B15805F5}"/>
              </a:ext>
            </a:extLst>
          </p:cNvPr>
          <p:cNvSpPr>
            <a:spLocks noGrp="1"/>
          </p:cNvSpPr>
          <p:nvPr>
            <p:ph type="title"/>
          </p:nvPr>
        </p:nvSpPr>
        <p:spPr/>
        <p:txBody>
          <a:bodyPr/>
          <a:lstStyle/>
          <a:p>
            <a:r>
              <a:rPr kumimoji="1" lang="ja-JP" altLang="en-US"/>
              <a:t>全文検索サーバーの廃止</a:t>
            </a:r>
          </a:p>
        </p:txBody>
      </p:sp>
      <p:sp>
        <p:nvSpPr>
          <p:cNvPr id="3" name="テキスト プレースホルダー 2">
            <a:extLst>
              <a:ext uri="{FF2B5EF4-FFF2-40B4-BE49-F238E27FC236}">
                <a16:creationId xmlns:a16="http://schemas.microsoft.com/office/drawing/2014/main" id="{FCFA5D09-21DE-4500-437F-1CF9FD247C74}"/>
              </a:ext>
            </a:extLst>
          </p:cNvPr>
          <p:cNvSpPr>
            <a:spLocks noGrp="1"/>
          </p:cNvSpPr>
          <p:nvPr>
            <p:ph type="body" sz="quarter" idx="10"/>
          </p:nvPr>
        </p:nvSpPr>
        <p:spPr>
          <a:xfrm>
            <a:off x="499806" y="1139037"/>
            <a:ext cx="11205910" cy="4956761"/>
          </a:xfrm>
        </p:spPr>
        <p:txBody>
          <a:bodyPr vert="horz" lIns="91440" tIns="45720" rIns="91440" bIns="45720" rtlCol="0" anchor="t">
            <a:normAutofit/>
          </a:bodyPr>
          <a:lstStyle/>
          <a:p>
            <a:pPr marL="269240" indent="-269240"/>
            <a:r>
              <a:rPr kumimoji="1" lang="ja-JP" altLang="en-US" sz="1800" b="1">
                <a:latin typeface="游ゴシック" panose="020B0400000000000000" pitchFamily="50" charset="-128"/>
                <a:ea typeface="游ゴシック" panose="020B0400000000000000" pitchFamily="50" charset="-128"/>
              </a:rPr>
              <a:t>全文検索とは</a:t>
            </a:r>
            <a:endParaRPr lang="en-US" altLang="ja-JP" sz="1800" b="1"/>
          </a:p>
          <a:p>
            <a:pPr marL="405765" lvl="1" indent="0">
              <a:buNone/>
            </a:pPr>
            <a:r>
              <a:rPr kumimoji="1" lang="ja-JP" altLang="en-US">
                <a:latin typeface="游ゴシック"/>
                <a:ea typeface="游ゴシック"/>
              </a:rPr>
              <a:t>全文検索サーバーは、</a:t>
            </a:r>
            <a:r>
              <a:rPr kumimoji="1" lang="en-US" altLang="ja-JP" err="1">
                <a:latin typeface="游ゴシック"/>
                <a:ea typeface="游ゴシック"/>
              </a:rPr>
              <a:t>Garoon</a:t>
            </a:r>
            <a:r>
              <a:rPr kumimoji="1" lang="ja-JP" altLang="en-US">
                <a:latin typeface="游ゴシック"/>
                <a:ea typeface="游ゴシック"/>
              </a:rPr>
              <a:t>で作成した文書や添付ファイルなどをまとめて検索するためのサーバーです。全文検索の対象のアプリケーション（スペース、メッセージ、掲示板、ファイル管理、メール）で使用できます。</a:t>
            </a:r>
            <a:endParaRPr lang="en-US" altLang="ja-JP">
              <a:latin typeface="游ゴシック"/>
              <a:ea typeface="游ゴシック"/>
            </a:endParaRPr>
          </a:p>
          <a:p>
            <a:pPr marL="269240" indent="-269240"/>
            <a:r>
              <a:rPr lang="ja-JP" altLang="ja-JP" sz="1800" b="1" kern="100">
                <a:effectLst/>
                <a:latin typeface="游ゴシック" panose="020B0400000000000000" pitchFamily="50" charset="-128"/>
                <a:ea typeface="游ゴシック" panose="020B0400000000000000" pitchFamily="50" charset="-128"/>
                <a:cs typeface="Times New Roman" panose="02020603050405020304" pitchFamily="18" charset="0"/>
              </a:rPr>
              <a:t>影響範囲</a:t>
            </a:r>
            <a:endParaRPr lang="en-US" altLang="ja-JP" sz="1800" b="1" kern="100">
              <a:cs typeface="Times New Roman" panose="02020603050405020304" pitchFamily="18" charset="0"/>
            </a:endParaRPr>
          </a:p>
          <a:p>
            <a:pPr marL="405765" lvl="1" indent="0">
              <a:buNone/>
            </a:pPr>
            <a:r>
              <a:rPr lang="en-US" altLang="ja-JP" kern="100" dirty="0" err="1">
                <a:latin typeface="游ゴシック"/>
                <a:ea typeface="游ゴシック"/>
                <a:cs typeface="Times New Roman"/>
              </a:rPr>
              <a:t>Garoon</a:t>
            </a:r>
            <a:r>
              <a:rPr lang="en-US" altLang="ja-JP" kern="100" dirty="0">
                <a:latin typeface="游ゴシック"/>
                <a:ea typeface="游ゴシック"/>
                <a:cs typeface="Times New Roman"/>
              </a:rPr>
              <a:t> 6.0 </a:t>
            </a:r>
            <a:r>
              <a:rPr lang="ja-JP" altLang="en-US" kern="100">
                <a:latin typeface="游ゴシック"/>
                <a:ea typeface="游ゴシック"/>
                <a:cs typeface="Times New Roman"/>
              </a:rPr>
              <a:t>以降、すべてのお客様で標準検索をご利用いただくことになります。​</a:t>
            </a:r>
            <a:b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kern="100">
                <a:latin typeface="游ゴシック"/>
                <a:ea typeface="游ゴシック"/>
                <a:cs typeface="Times New Roman"/>
              </a:rPr>
              <a:t>標準検索機能では、添付ファイル内のテキスト検索をすることができない、アプリを横断した検索ができない等の</a:t>
            </a:r>
            <a:b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kern="100">
                <a:latin typeface="游ゴシック"/>
                <a:ea typeface="游ゴシック"/>
                <a:cs typeface="Times New Roman"/>
              </a:rPr>
              <a:t>​違いがあります。​</a:t>
            </a:r>
            <a:r>
              <a:rPr lang="ja-JP" altLang="en-US" kern="100">
                <a:effectLst/>
                <a:latin typeface="游ゴシック"/>
                <a:ea typeface="游ゴシック"/>
                <a:cs typeface="Times New Roman"/>
              </a:rPr>
              <a:t>詳細はサイボウズからのお知らせをご覧ください。</a:t>
            </a:r>
            <a:endParaRPr lang="en-US" altLang="ja-JP" kern="100">
              <a:effectLst/>
              <a:latin typeface="游ゴシック"/>
              <a:ea typeface="游ゴシック"/>
              <a:cs typeface="Times New Roman"/>
            </a:endParaRPr>
          </a:p>
          <a:p>
            <a:pPr marL="405765" lvl="1" indent="0">
              <a:buNone/>
            </a:pPr>
            <a:r>
              <a:rPr lang="ja-JP" altLang="en-US" kern="100">
                <a:latin typeface="游ゴシック"/>
                <a:ea typeface="游ゴシック"/>
                <a:cs typeface="Times New Roman"/>
              </a:rPr>
              <a:t>▼</a:t>
            </a:r>
            <a:r>
              <a:rPr lang="en-US" altLang="ja-JP" kern="100" dirty="0">
                <a:latin typeface="游ゴシック"/>
                <a:ea typeface="游ゴシック"/>
                <a:cs typeface="Times New Roman"/>
              </a:rPr>
              <a:t>【</a:t>
            </a:r>
            <a:r>
              <a:rPr lang="ja-JP" altLang="en-US" kern="100">
                <a:latin typeface="游ゴシック"/>
                <a:ea typeface="游ゴシック"/>
                <a:cs typeface="Times New Roman"/>
              </a:rPr>
              <a:t>重要</a:t>
            </a:r>
            <a:r>
              <a:rPr lang="en-US" altLang="ja-JP" kern="100" dirty="0">
                <a:latin typeface="游ゴシック"/>
                <a:ea typeface="游ゴシック"/>
                <a:cs typeface="Times New Roman"/>
              </a:rPr>
              <a:t>】</a:t>
            </a:r>
            <a:r>
              <a:rPr lang="ja-JP" altLang="en-US" kern="100">
                <a:latin typeface="游ゴシック"/>
                <a:ea typeface="游ゴシック"/>
                <a:cs typeface="Times New Roman"/>
              </a:rPr>
              <a:t>パッケージ版 </a:t>
            </a:r>
            <a:r>
              <a:rPr lang="en-US" altLang="ja-JP" kern="100" dirty="0" err="1">
                <a:latin typeface="游ゴシック"/>
                <a:ea typeface="游ゴシック"/>
                <a:cs typeface="Times New Roman"/>
              </a:rPr>
              <a:t>Garoon</a:t>
            </a:r>
            <a:r>
              <a:rPr lang="en-US" altLang="ja-JP" kern="100" dirty="0">
                <a:latin typeface="游ゴシック"/>
                <a:ea typeface="游ゴシック"/>
                <a:cs typeface="Times New Roman"/>
              </a:rPr>
              <a:t> </a:t>
            </a:r>
            <a:r>
              <a:rPr lang="ja-JP" altLang="en-US" kern="100">
                <a:latin typeface="游ゴシック"/>
                <a:ea typeface="游ゴシック"/>
                <a:cs typeface="Times New Roman"/>
              </a:rPr>
              <a:t>全文検索機能の提供終了について</a:t>
            </a:r>
            <a:endParaRPr lang="en-US" altLang="ja-JP" kern="100">
              <a:latin typeface="游ゴシック"/>
              <a:ea typeface="游ゴシック"/>
              <a:cs typeface="Times New Roman"/>
            </a:endParaRPr>
          </a:p>
          <a:p>
            <a:pPr marL="405765" lvl="1" indent="0">
              <a:buNone/>
            </a:pPr>
            <a:r>
              <a:rPr lang="en-US" altLang="ja-JP" dirty="0">
                <a:latin typeface="Yu Gothic"/>
                <a:ea typeface="Yu Gothic"/>
                <a:hlinkClick r:id="rId2"/>
              </a:rPr>
              <a:t>https://cs.cybozu.co.jp/2023/010600.html</a:t>
            </a:r>
            <a:endParaRPr lang="ja-JP" altLang="en-US" dirty="0">
              <a:latin typeface="Yu Gothic"/>
              <a:ea typeface="Yu Gothic"/>
            </a:endParaRPr>
          </a:p>
        </p:txBody>
      </p:sp>
    </p:spTree>
    <p:extLst>
      <p:ext uri="{BB962C8B-B14F-4D97-AF65-F5344CB8AC3E}">
        <p14:creationId xmlns:p14="http://schemas.microsoft.com/office/powerpoint/2010/main" val="2634686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0E7C-3692-AF71-324F-0BD2B15805F5}"/>
              </a:ext>
            </a:extLst>
          </p:cNvPr>
          <p:cNvSpPr>
            <a:spLocks noGrp="1"/>
          </p:cNvSpPr>
          <p:nvPr>
            <p:ph type="title"/>
          </p:nvPr>
        </p:nvSpPr>
        <p:spPr/>
        <p:txBody>
          <a:bodyPr/>
          <a:lstStyle/>
          <a:p>
            <a:r>
              <a:rPr lang="ja-JP">
                <a:latin typeface="Yu Gothic"/>
              </a:rPr>
              <a:t>デヂエ連携の廃止</a:t>
            </a:r>
          </a:p>
        </p:txBody>
      </p:sp>
      <p:sp>
        <p:nvSpPr>
          <p:cNvPr id="3" name="テキスト プレースホルダー 2">
            <a:extLst>
              <a:ext uri="{FF2B5EF4-FFF2-40B4-BE49-F238E27FC236}">
                <a16:creationId xmlns:a16="http://schemas.microsoft.com/office/drawing/2014/main" id="{FCFA5D09-21DE-4500-437F-1CF9FD247C74}"/>
              </a:ext>
            </a:extLst>
          </p:cNvPr>
          <p:cNvSpPr>
            <a:spLocks noGrp="1"/>
          </p:cNvSpPr>
          <p:nvPr>
            <p:ph type="body" sz="quarter" idx="10"/>
          </p:nvPr>
        </p:nvSpPr>
        <p:spPr/>
        <p:txBody>
          <a:bodyPr vert="horz" lIns="91440" tIns="45720" rIns="91440" bIns="45720" rtlCol="0" anchor="t">
            <a:normAutofit/>
          </a:bodyPr>
          <a:lstStyle/>
          <a:p>
            <a:pPr marL="269240" indent="-269240"/>
            <a:r>
              <a:rPr kumimoji="1" lang="ja-JP" altLang="en-US" sz="1800" b="1">
                <a:latin typeface="游ゴシック" panose="020B0400000000000000" pitchFamily="50" charset="-128"/>
                <a:ea typeface="游ゴシック" panose="020B0400000000000000" pitchFamily="50" charset="-128"/>
              </a:rPr>
              <a:t>デヂエ連携の廃止</a:t>
            </a:r>
            <a:endParaRPr lang="en-US" altLang="ja-JP" sz="1800" b="1"/>
          </a:p>
          <a:p>
            <a:pPr marL="405765" lvl="1" indent="0">
              <a:buNone/>
            </a:pPr>
            <a:r>
              <a:rPr kumimoji="1" lang="ja-JP" altLang="en-US" sz="1800">
                <a:latin typeface="游ゴシック"/>
                <a:ea typeface="游ゴシック"/>
              </a:rPr>
              <a:t>デヂエのサポート終了（</a:t>
            </a:r>
            <a:r>
              <a:rPr kumimoji="1" lang="en-US" altLang="ja-JP" sz="1800">
                <a:latin typeface="游ゴシック"/>
                <a:ea typeface="游ゴシック"/>
              </a:rPr>
              <a:t>2023 </a:t>
            </a:r>
            <a:r>
              <a:rPr kumimoji="1" lang="ja-JP" altLang="en-US" sz="1800">
                <a:latin typeface="游ゴシック"/>
                <a:ea typeface="游ゴシック"/>
              </a:rPr>
              <a:t>年 </a:t>
            </a:r>
            <a:r>
              <a:rPr kumimoji="1" lang="en-US" altLang="ja-JP" sz="1800">
                <a:latin typeface="游ゴシック"/>
                <a:ea typeface="游ゴシック"/>
              </a:rPr>
              <a:t>9 </a:t>
            </a:r>
            <a:r>
              <a:rPr kumimoji="1" lang="ja-JP" altLang="en-US" sz="1800">
                <a:latin typeface="游ゴシック"/>
                <a:ea typeface="游ゴシック"/>
              </a:rPr>
              <a:t>月 </a:t>
            </a:r>
            <a:r>
              <a:rPr kumimoji="1" lang="en-US" altLang="ja-JP" sz="1800">
                <a:latin typeface="游ゴシック"/>
                <a:ea typeface="游ゴシック"/>
              </a:rPr>
              <a:t>30 </a:t>
            </a:r>
            <a:r>
              <a:rPr kumimoji="1" lang="ja-JP" altLang="en-US" sz="1800">
                <a:latin typeface="游ゴシック"/>
                <a:ea typeface="游ゴシック"/>
              </a:rPr>
              <a:t>日）に伴い、デヂエポートレットを終了します。</a:t>
            </a:r>
            <a:br>
              <a:rPr lang="en-US" altLang="ja-JP" sz="1800">
                <a:latin typeface="游ゴシック" panose="020B0400000000000000" pitchFamily="50" charset="-128"/>
                <a:ea typeface="游ゴシック" panose="020B0400000000000000" pitchFamily="50" charset="-128"/>
              </a:rPr>
            </a:br>
            <a:r>
              <a:rPr kumimoji="1" lang="ja-JP" altLang="en-US" sz="1800">
                <a:latin typeface="游ゴシック"/>
                <a:ea typeface="游ゴシック"/>
              </a:rPr>
              <a:t>ポータルの設定データを削除し、使用ユーザからはポートレットが削除されます。</a:t>
            </a:r>
            <a:endParaRPr lang="en-US" altLang="ja-JP" sz="1800">
              <a:latin typeface="游ゴシック" panose="020B0400000000000000" pitchFamily="50" charset="-128"/>
              <a:ea typeface="游ゴシック" panose="020B0400000000000000" pitchFamily="50" charset="-128"/>
            </a:endParaRPr>
          </a:p>
          <a:p>
            <a:pPr marL="405765" lvl="1" indent="0">
              <a:buNone/>
            </a:pPr>
            <a:r>
              <a:rPr lang="ja-JP" altLang="en-US" sz="1800">
                <a:latin typeface="游ゴシック"/>
                <a:ea typeface="游ゴシック"/>
              </a:rPr>
              <a:t>デヂエ終了について詳細はサイボウズからのお知らせをご覧ください。</a:t>
            </a:r>
          </a:p>
          <a:p>
            <a:pPr marL="872490" lvl="2" indent="0">
              <a:buNone/>
            </a:pPr>
            <a:r>
              <a:rPr lang="ja-JP" altLang="en-US" sz="1800">
                <a:solidFill>
                  <a:schemeClr val="tx1"/>
                </a:solidFill>
                <a:latin typeface="游ゴシック"/>
                <a:ea typeface="游ゴシック"/>
              </a:rPr>
              <a:t>▼</a:t>
            </a:r>
            <a:r>
              <a:rPr lang="en-US" altLang="ja-JP" sz="1800">
                <a:solidFill>
                  <a:schemeClr val="tx1"/>
                </a:solidFill>
                <a:latin typeface="游ゴシック"/>
                <a:ea typeface="游ゴシック"/>
              </a:rPr>
              <a:t>【</a:t>
            </a:r>
            <a:r>
              <a:rPr lang="ja-JP" altLang="en-US" sz="1800">
                <a:solidFill>
                  <a:schemeClr val="tx1"/>
                </a:solidFill>
                <a:latin typeface="游ゴシック"/>
                <a:ea typeface="游ゴシック"/>
              </a:rPr>
              <a:t>重要</a:t>
            </a:r>
            <a:r>
              <a:rPr lang="en-US" altLang="ja-JP" sz="1800">
                <a:solidFill>
                  <a:schemeClr val="tx1"/>
                </a:solidFill>
                <a:latin typeface="游ゴシック"/>
                <a:ea typeface="游ゴシック"/>
              </a:rPr>
              <a:t>】</a:t>
            </a:r>
            <a:r>
              <a:rPr lang="ja-JP" altLang="en-US" sz="1800">
                <a:solidFill>
                  <a:schemeClr val="tx1"/>
                </a:solidFill>
                <a:latin typeface="游ゴシック"/>
                <a:ea typeface="游ゴシック"/>
              </a:rPr>
              <a:t>「サイボウズ デヂエ </a:t>
            </a:r>
            <a:r>
              <a:rPr lang="en-US" altLang="ja-JP" sz="1800">
                <a:solidFill>
                  <a:schemeClr val="tx1"/>
                </a:solidFill>
                <a:latin typeface="游ゴシック"/>
                <a:ea typeface="游ゴシック"/>
              </a:rPr>
              <a:t>8</a:t>
            </a:r>
            <a:r>
              <a:rPr lang="ja-JP" altLang="en-US" sz="1800">
                <a:solidFill>
                  <a:schemeClr val="tx1"/>
                </a:solidFill>
                <a:latin typeface="游ゴシック"/>
                <a:ea typeface="游ゴシック"/>
              </a:rPr>
              <a:t>」サポート終了時の最終受付と各種サイトの閉鎖時期について</a:t>
            </a:r>
            <a:endParaRPr lang="en-US" altLang="ja-JP" sz="1800">
              <a:solidFill>
                <a:schemeClr val="tx1"/>
              </a:solidFill>
              <a:latin typeface="游ゴシック" panose="020B0400000000000000" pitchFamily="50" charset="-128"/>
              <a:ea typeface="游ゴシック" panose="020B0400000000000000" pitchFamily="50" charset="-128"/>
            </a:endParaRPr>
          </a:p>
          <a:p>
            <a:pPr marL="872490" lvl="2" indent="0">
              <a:buNone/>
            </a:pPr>
            <a:r>
              <a:rPr kumimoji="1" lang="en-US" altLang="ja-JP" sz="1800">
                <a:solidFill>
                  <a:schemeClr val="tx1"/>
                </a:solidFill>
                <a:latin typeface="游ゴシック"/>
                <a:ea typeface="游ゴシック"/>
                <a:hlinkClick r:id="rId2">
                  <a:extLst>
                    <a:ext uri="{A12FA001-AC4F-418D-AE19-62706E023703}">
                      <ahyp:hlinkClr xmlns:ahyp="http://schemas.microsoft.com/office/drawing/2018/hyperlinkcolor" val="tx"/>
                    </a:ext>
                  </a:extLst>
                </a:hlinkClick>
              </a:rPr>
              <a:t>https://cs.cybozu.co.jp/2023/007899.html</a:t>
            </a:r>
            <a:endParaRPr lang="en-US" altLang="ja-JP" sz="1800">
              <a:solidFill>
                <a:schemeClr val="tx1"/>
              </a:solidFill>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endParaRPr>
          </a:p>
          <a:p>
            <a:pPr marL="872490" lvl="2" indent="0">
              <a:buNone/>
            </a:pPr>
            <a:endParaRPr lang="en-US" altLang="ja-JP" sz="1800">
              <a:solidFill>
                <a:schemeClr val="tx1"/>
              </a:solidFill>
              <a:latin typeface="游ゴシック" panose="020B0400000000000000" pitchFamily="50" charset="-128"/>
              <a:ea typeface="游ゴシック" panose="020B0400000000000000" pitchFamily="50" charset="-128"/>
            </a:endParaRPr>
          </a:p>
          <a:p>
            <a:pPr marL="0" indent="0">
              <a:buNone/>
            </a:pPr>
            <a:endParaRPr lang="ja-JP" altLang="en-US" sz="1800" b="1"/>
          </a:p>
        </p:txBody>
      </p:sp>
    </p:spTree>
    <p:extLst>
      <p:ext uri="{BB962C8B-B14F-4D97-AF65-F5344CB8AC3E}">
        <p14:creationId xmlns:p14="http://schemas.microsoft.com/office/powerpoint/2010/main" val="128387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0E7C-3692-AF71-324F-0BD2B15805F5}"/>
              </a:ext>
            </a:extLst>
          </p:cNvPr>
          <p:cNvSpPr>
            <a:spLocks noGrp="1"/>
          </p:cNvSpPr>
          <p:nvPr>
            <p:ph type="title"/>
          </p:nvPr>
        </p:nvSpPr>
        <p:spPr/>
        <p:txBody>
          <a:bodyPr/>
          <a:lstStyle/>
          <a:p>
            <a:r>
              <a:rPr lang="ja-JP" altLang="en-US">
                <a:latin typeface="Yu Gothic"/>
                <a:ea typeface="Yu Gothic"/>
              </a:rPr>
              <a:t>サポートを廃止する構成</a:t>
            </a:r>
          </a:p>
        </p:txBody>
      </p:sp>
      <p:sp>
        <p:nvSpPr>
          <p:cNvPr id="3" name="テキスト プレースホルダー 2">
            <a:extLst>
              <a:ext uri="{FF2B5EF4-FFF2-40B4-BE49-F238E27FC236}">
                <a16:creationId xmlns:a16="http://schemas.microsoft.com/office/drawing/2014/main" id="{FCFA5D09-21DE-4500-437F-1CF9FD247C74}"/>
              </a:ext>
            </a:extLst>
          </p:cNvPr>
          <p:cNvSpPr>
            <a:spLocks noGrp="1"/>
          </p:cNvSpPr>
          <p:nvPr>
            <p:ph type="body" sz="quarter" idx="10"/>
          </p:nvPr>
        </p:nvSpPr>
        <p:spPr>
          <a:xfrm>
            <a:off x="499806" y="1139037"/>
            <a:ext cx="11381407" cy="4956761"/>
          </a:xfrm>
        </p:spPr>
        <p:txBody>
          <a:bodyPr vert="horz" lIns="91440" tIns="45720" rIns="91440" bIns="45720" rtlCol="0" anchor="t">
            <a:normAutofit/>
          </a:bodyPr>
          <a:lstStyle/>
          <a:p>
            <a:pPr marL="269240" indent="-269240">
              <a:buClr>
                <a:srgbClr val="003399"/>
              </a:buClr>
              <a:buFont typeface="Wingdings"/>
              <a:buChar char="l"/>
            </a:pPr>
            <a:r>
              <a:rPr lang="en-US" altLang="ja-JP" sz="1800" b="1" dirty="0">
                <a:latin typeface="游ゴシック"/>
                <a:ea typeface="游ゴシック"/>
              </a:rPr>
              <a:t>DB </a:t>
            </a:r>
            <a:r>
              <a:rPr lang="zh-TW" altLang="en-US" sz="1800" b="1">
                <a:latin typeface="游ゴシック"/>
                <a:ea typeface="游ゴシック"/>
              </a:rPr>
              <a:t>分割版 </a:t>
            </a:r>
            <a:r>
              <a:rPr lang="en-US" altLang="ja-JP" sz="1800" b="1" dirty="0">
                <a:latin typeface="游ゴシック"/>
                <a:ea typeface="游ゴシック"/>
              </a:rPr>
              <a:t>WEB </a:t>
            </a:r>
            <a:r>
              <a:rPr lang="zh-TW" altLang="en-US" sz="1800" b="1">
                <a:latin typeface="游ゴシック"/>
                <a:ea typeface="游ゴシック"/>
              </a:rPr>
              <a:t>分離構成</a:t>
            </a:r>
            <a:endParaRPr lang="en-US" sz="1800">
              <a:latin typeface="游ゴシック"/>
              <a:ea typeface="游ゴシック"/>
            </a:endParaRPr>
          </a:p>
          <a:p>
            <a:pPr marL="405765" lvl="1" indent="0">
              <a:buNone/>
            </a:pPr>
            <a:r>
              <a:rPr kumimoji="1" lang="ja-JP" altLang="en-US" sz="1800">
                <a:latin typeface="游ゴシック"/>
                <a:ea typeface="游ゴシック"/>
              </a:rPr>
              <a:t>通常版 </a:t>
            </a:r>
            <a:r>
              <a:rPr kumimoji="1" lang="en-US" altLang="ja-JP" sz="1800" dirty="0">
                <a:latin typeface="游ゴシック"/>
                <a:ea typeface="游ゴシック"/>
              </a:rPr>
              <a:t>WEB </a:t>
            </a:r>
            <a:r>
              <a:rPr kumimoji="1" lang="ja-JP" altLang="en-US" sz="1800">
                <a:latin typeface="游ゴシック"/>
                <a:ea typeface="游ゴシック"/>
              </a:rPr>
              <a:t>分離構成は、すでにサポートを終了しておりますが、</a:t>
            </a:r>
            <a:r>
              <a:rPr kumimoji="1" lang="en-US" altLang="ja-JP" sz="1800" dirty="0">
                <a:latin typeface="游ゴシック"/>
                <a:ea typeface="游ゴシック"/>
              </a:rPr>
              <a:t>DB </a:t>
            </a:r>
            <a:r>
              <a:rPr kumimoji="1" lang="ja-JP" altLang="en-US" sz="1800">
                <a:latin typeface="游ゴシック"/>
                <a:ea typeface="游ゴシック"/>
              </a:rPr>
              <a:t>分割版 </a:t>
            </a:r>
            <a:r>
              <a:rPr kumimoji="1" lang="en-US" altLang="ja-JP" sz="1800" dirty="0">
                <a:latin typeface="游ゴシック"/>
                <a:ea typeface="游ゴシック"/>
              </a:rPr>
              <a:t>WEB </a:t>
            </a:r>
            <a:r>
              <a:rPr kumimoji="1" lang="ja-JP" altLang="en-US" sz="1800">
                <a:latin typeface="游ゴシック"/>
                <a:ea typeface="游ゴシック"/>
              </a:rPr>
              <a:t>分離構成についても、</a:t>
            </a:r>
            <a:r>
              <a:rPr kumimoji="1" lang="en-US" altLang="ja-JP" sz="1800" dirty="0" err="1">
                <a:latin typeface="游ゴシック"/>
                <a:ea typeface="游ゴシック"/>
              </a:rPr>
              <a:t>Garoon</a:t>
            </a:r>
            <a:r>
              <a:rPr kumimoji="1" lang="en-US" altLang="ja-JP" sz="1800" dirty="0">
                <a:latin typeface="游ゴシック"/>
                <a:ea typeface="游ゴシック"/>
              </a:rPr>
              <a:t> </a:t>
            </a:r>
            <a:r>
              <a:rPr lang="en-US" altLang="ja-JP" sz="1800" dirty="0">
                <a:latin typeface="游ゴシック"/>
                <a:ea typeface="游ゴシック"/>
              </a:rPr>
              <a:t>6.0 </a:t>
            </a:r>
            <a:r>
              <a:rPr kumimoji="1" lang="ja-JP" altLang="en-US" sz="1800">
                <a:latin typeface="游ゴシック"/>
                <a:ea typeface="游ゴシック"/>
              </a:rPr>
              <a:t>以降はサポートを終了いたします。</a:t>
            </a:r>
            <a:endParaRPr kumimoji="1" lang="en-US" altLang="ja-JP" sz="1800">
              <a:latin typeface="游ゴシック"/>
              <a:ea typeface="游ゴシック"/>
            </a:endParaRPr>
          </a:p>
          <a:p>
            <a:pPr marL="405765" lvl="1" indent="0">
              <a:buNone/>
            </a:pPr>
            <a:r>
              <a:rPr lang="ja-JP" altLang="en-US" sz="1800">
                <a:latin typeface="游ゴシック"/>
                <a:ea typeface="游ゴシック"/>
              </a:rPr>
              <a:t>構成環境について詳細は、サイボウズ オフィシャルパートナーにご相談ください。</a:t>
            </a:r>
            <a:endParaRPr lang="en-US" altLang="zh-TW" sz="1800">
              <a:latin typeface="游ゴシック"/>
              <a:ea typeface="游ゴシック"/>
            </a:endParaRPr>
          </a:p>
        </p:txBody>
      </p:sp>
    </p:spTree>
    <p:extLst>
      <p:ext uri="{BB962C8B-B14F-4D97-AF65-F5344CB8AC3E}">
        <p14:creationId xmlns:p14="http://schemas.microsoft.com/office/powerpoint/2010/main" val="394854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0E7C-3692-AF71-324F-0BD2B15805F5}"/>
              </a:ext>
            </a:extLst>
          </p:cNvPr>
          <p:cNvSpPr>
            <a:spLocks noGrp="1"/>
          </p:cNvSpPr>
          <p:nvPr>
            <p:ph type="title"/>
          </p:nvPr>
        </p:nvSpPr>
        <p:spPr/>
        <p:txBody>
          <a:bodyPr/>
          <a:lstStyle/>
          <a:p>
            <a:r>
              <a:rPr lang="ja-JP" altLang="en-US">
                <a:latin typeface="Yu Gothic"/>
                <a:ea typeface="Yu Gothic"/>
              </a:rPr>
              <a:t>サービスパックの適用様式の変更</a:t>
            </a:r>
            <a:endParaRPr lang="en-US"/>
          </a:p>
        </p:txBody>
      </p:sp>
      <p:sp>
        <p:nvSpPr>
          <p:cNvPr id="3" name="テキスト プレースホルダー 2">
            <a:extLst>
              <a:ext uri="{FF2B5EF4-FFF2-40B4-BE49-F238E27FC236}">
                <a16:creationId xmlns:a16="http://schemas.microsoft.com/office/drawing/2014/main" id="{FCFA5D09-21DE-4500-437F-1CF9FD247C74}"/>
              </a:ext>
            </a:extLst>
          </p:cNvPr>
          <p:cNvSpPr>
            <a:spLocks noGrp="1"/>
          </p:cNvSpPr>
          <p:nvPr>
            <p:ph type="body" sz="quarter" idx="10"/>
          </p:nvPr>
        </p:nvSpPr>
        <p:spPr>
          <a:xfrm>
            <a:off x="499806" y="1139037"/>
            <a:ext cx="11176691" cy="4956761"/>
          </a:xfrm>
        </p:spPr>
        <p:txBody>
          <a:bodyPr vert="horz" lIns="91440" tIns="45720" rIns="91440" bIns="45720" rtlCol="0" anchor="t">
            <a:normAutofit/>
          </a:bodyPr>
          <a:lstStyle/>
          <a:p>
            <a:pPr marL="269240" indent="-269240">
              <a:buClr>
                <a:srgbClr val="003399"/>
              </a:buClr>
              <a:buFont typeface="Wingdings"/>
              <a:buChar char="l"/>
            </a:pPr>
            <a:r>
              <a:rPr lang="ja-JP" altLang="en-US" sz="1800" b="1">
                <a:latin typeface="游ゴシック"/>
                <a:ea typeface="游ゴシック"/>
              </a:rPr>
              <a:t>サービスパックの適用様式の変更</a:t>
            </a:r>
            <a:endParaRPr lang="en-US" altLang="zh-TW" sz="1800">
              <a:latin typeface="游ゴシック"/>
              <a:ea typeface="游ゴシック"/>
            </a:endParaRPr>
          </a:p>
          <a:p>
            <a:pPr marL="466725" lvl="2" indent="0">
              <a:buClr>
                <a:srgbClr val="003399"/>
              </a:buClr>
              <a:buNone/>
            </a:pPr>
            <a:r>
              <a:rPr lang="ja-JP" altLang="en-US" sz="1800">
                <a:solidFill>
                  <a:schemeClr val="tx1"/>
                </a:solidFill>
                <a:latin typeface="Yu Gothic"/>
                <a:ea typeface="Yu Gothic"/>
              </a:rPr>
              <a:t>「差分ファイル適用を行う様式」から「全ファイル適用を行う様式」に変更いたします。それに伴い、差分ファイル一覧の提供が廃止されます。</a:t>
            </a:r>
            <a:endParaRPr lang="en-US" altLang="zh-TW" sz="1800">
              <a:solidFill>
                <a:schemeClr val="tx1"/>
              </a:solidFill>
              <a:latin typeface="Yu Gothic"/>
              <a:ea typeface="Yu Gothic"/>
            </a:endParaRPr>
          </a:p>
          <a:p>
            <a:pPr marL="466725" lvl="2" indent="0">
              <a:buClr>
                <a:srgbClr val="003399"/>
              </a:buClr>
              <a:buNone/>
            </a:pPr>
            <a:r>
              <a:rPr lang="en-US" altLang="zh-TW" sz="1800" err="1">
                <a:solidFill>
                  <a:schemeClr val="tx1"/>
                </a:solidFill>
                <a:latin typeface="Yu Gothic"/>
                <a:ea typeface="Meiryo UI"/>
              </a:rPr>
              <a:t>Garoon</a:t>
            </a:r>
            <a:r>
              <a:rPr lang="en-US" altLang="zh-TW" sz="1800">
                <a:solidFill>
                  <a:schemeClr val="tx1"/>
                </a:solidFill>
                <a:latin typeface="Yu Gothic"/>
                <a:ea typeface="Meiryo UI"/>
              </a:rPr>
              <a:t> </a:t>
            </a:r>
            <a:r>
              <a:rPr lang="ja-JP" altLang="en-US" sz="1800">
                <a:solidFill>
                  <a:schemeClr val="tx1"/>
                </a:solidFill>
                <a:latin typeface="Yu Gothic"/>
                <a:ea typeface="Yu Gothic"/>
              </a:rPr>
              <a:t>のプログラムファイルに対してカスタマイズ等を行っている場合は、サービスパックの適用の際にご注意ください。</a:t>
            </a:r>
            <a:endParaRPr lang="en-US" altLang="zh-TW" sz="1800">
              <a:solidFill>
                <a:schemeClr val="tx1"/>
              </a:solidFill>
              <a:latin typeface="Yu Gothic"/>
              <a:ea typeface="Yu Gothic"/>
            </a:endParaRPr>
          </a:p>
          <a:p>
            <a:pPr marL="466725" lvl="2" indent="0">
              <a:buNone/>
            </a:pPr>
            <a:r>
              <a:rPr lang="en" altLang="zh-TW" sz="1800">
                <a:solidFill>
                  <a:schemeClr val="tx1"/>
                </a:solidFill>
                <a:latin typeface="Yu Gothic"/>
                <a:ea typeface="Meiryo UI"/>
              </a:rPr>
              <a:t> API</a:t>
            </a:r>
            <a:r>
              <a:rPr lang="ja-JP" altLang="en-US" sz="1800">
                <a:solidFill>
                  <a:schemeClr val="tx1"/>
                </a:solidFill>
                <a:latin typeface="Yu Gothic"/>
                <a:ea typeface="Yu Gothic"/>
              </a:rPr>
              <a:t>を用いた連携を実施している場合は影響がありません。ただし、</a:t>
            </a:r>
            <a:r>
              <a:rPr lang="en" altLang="zh-TW" sz="1800" err="1">
                <a:solidFill>
                  <a:schemeClr val="tx1"/>
                </a:solidFill>
                <a:latin typeface="Yu Gothic"/>
                <a:ea typeface="Meiryo UI"/>
              </a:rPr>
              <a:t>Garoon</a:t>
            </a:r>
            <a:r>
              <a:rPr lang="en" altLang="zh-TW" sz="1800">
                <a:solidFill>
                  <a:schemeClr val="tx1"/>
                </a:solidFill>
                <a:latin typeface="Yu Gothic"/>
                <a:ea typeface="Meiryo UI"/>
              </a:rPr>
              <a:t> 2 </a:t>
            </a:r>
            <a:r>
              <a:rPr lang="ja-JP" altLang="en-US" sz="1800">
                <a:solidFill>
                  <a:schemeClr val="tx1"/>
                </a:solidFill>
                <a:latin typeface="Yu Gothic"/>
                <a:ea typeface="Yu Gothic"/>
              </a:rPr>
              <a:t>連携 </a:t>
            </a:r>
            <a:r>
              <a:rPr lang="en" altLang="zh-TW" sz="1800">
                <a:solidFill>
                  <a:schemeClr val="tx1"/>
                </a:solidFill>
                <a:latin typeface="Yu Gothic"/>
                <a:ea typeface="Meiryo UI"/>
              </a:rPr>
              <a:t>API </a:t>
            </a:r>
            <a:r>
              <a:rPr lang="ja-JP" altLang="en-US" sz="1800">
                <a:solidFill>
                  <a:schemeClr val="tx1"/>
                </a:solidFill>
                <a:latin typeface="Yu Gothic"/>
                <a:ea typeface="Yu Gothic"/>
              </a:rPr>
              <a:t>を利用されている場合、</a:t>
            </a:r>
            <a:r>
              <a:rPr lang="en" altLang="zh-TW" sz="1800">
                <a:solidFill>
                  <a:schemeClr val="tx1"/>
                </a:solidFill>
                <a:latin typeface="Yu Gothic"/>
                <a:ea typeface="Meiryo UI"/>
              </a:rPr>
              <a:t> </a:t>
            </a:r>
            <a:r>
              <a:rPr lang="en" altLang="zh-TW" sz="1800" err="1">
                <a:solidFill>
                  <a:schemeClr val="tx1"/>
                </a:solidFill>
                <a:latin typeface="Yu Gothic"/>
                <a:ea typeface="Meiryo UI"/>
              </a:rPr>
              <a:t>doc_root</a:t>
            </a:r>
            <a:r>
              <a:rPr lang="en" altLang="zh-TW" sz="1800">
                <a:solidFill>
                  <a:schemeClr val="tx1"/>
                </a:solidFill>
                <a:latin typeface="Yu Gothic"/>
                <a:ea typeface="Meiryo UI"/>
              </a:rPr>
              <a:t> </a:t>
            </a:r>
            <a:r>
              <a:rPr lang="ja-JP" altLang="en-US" sz="1800">
                <a:solidFill>
                  <a:schemeClr val="tx1"/>
                </a:solidFill>
                <a:latin typeface="Yu Gothic"/>
                <a:ea typeface="Yu Gothic"/>
              </a:rPr>
              <a:t>配下へのモジュール再設置が必要になります。</a:t>
            </a:r>
            <a:endParaRPr lang="en-US" altLang="zh-TW" sz="1800">
              <a:solidFill>
                <a:schemeClr val="tx1"/>
              </a:solidFill>
              <a:latin typeface="Yu Gothic"/>
              <a:ea typeface="Yu Gothic"/>
            </a:endParaRPr>
          </a:p>
          <a:p>
            <a:pPr marL="466725" lvl="2" indent="0">
              <a:buNone/>
            </a:pPr>
            <a:endParaRPr lang="ja-JP" altLang="en-US" sz="1800">
              <a:solidFill>
                <a:schemeClr val="tx1"/>
              </a:solidFill>
              <a:latin typeface="Yu Gothic"/>
              <a:ea typeface="Yu Gothic"/>
            </a:endParaRPr>
          </a:p>
          <a:p>
            <a:pPr marL="466725" lvl="2" indent="0">
              <a:buNone/>
            </a:pPr>
            <a:r>
              <a:rPr lang="ja-JP" altLang="en-US" sz="1800">
                <a:solidFill>
                  <a:schemeClr val="tx1"/>
                </a:solidFill>
                <a:latin typeface="Yu Gothic"/>
                <a:ea typeface="Yu Gothic"/>
              </a:rPr>
              <a:t>サービスパックの適用について</a:t>
            </a:r>
            <a:r>
              <a:rPr lang="ja-JP" sz="1800">
                <a:solidFill>
                  <a:schemeClr val="tx1"/>
                </a:solidFill>
                <a:latin typeface="游ゴシック"/>
                <a:ea typeface="游ゴシック"/>
              </a:rPr>
              <a:t>詳細は、サイボウズ オフィシャルパートナーにご相談ください。</a:t>
            </a:r>
          </a:p>
          <a:p>
            <a:pPr marL="466725" lvl="2" indent="0">
              <a:buNone/>
            </a:pPr>
            <a:endParaRPr lang="ja-JP" altLang="en-US" sz="1800">
              <a:solidFill>
                <a:schemeClr val="tx1"/>
              </a:solidFill>
              <a:latin typeface="Yu Gothic"/>
              <a:ea typeface="Yu Gothic"/>
            </a:endParaRPr>
          </a:p>
          <a:p>
            <a:pPr marL="269240" indent="-269240">
              <a:buClr>
                <a:srgbClr val="003399"/>
              </a:buClr>
              <a:buFont typeface="Wingdings"/>
              <a:buChar char="l"/>
            </a:pPr>
            <a:endParaRPr lang="zh-TW" altLang="en-US" sz="1800" b="1">
              <a:latin typeface="Yu Gothic"/>
              <a:ea typeface="Yu Gothic"/>
            </a:endParaRPr>
          </a:p>
        </p:txBody>
      </p:sp>
    </p:spTree>
    <p:extLst>
      <p:ext uri="{BB962C8B-B14F-4D97-AF65-F5344CB8AC3E}">
        <p14:creationId xmlns:p14="http://schemas.microsoft.com/office/powerpoint/2010/main" val="258717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77F7E-E245-1921-AC94-E2106BF7D7AB}"/>
              </a:ext>
            </a:extLst>
          </p:cNvPr>
          <p:cNvSpPr>
            <a:spLocks noGrp="1"/>
          </p:cNvSpPr>
          <p:nvPr>
            <p:ph type="title"/>
          </p:nvPr>
        </p:nvSpPr>
        <p:spPr/>
        <p:txBody>
          <a:bodyPr/>
          <a:lstStyle/>
          <a:p>
            <a:r>
              <a:rPr lang="en-US" altLang="ja-JP">
                <a:latin typeface="Yu Gothic"/>
                <a:ea typeface="Yu Gothic"/>
              </a:rPr>
              <a:t>3</a:t>
            </a:r>
            <a:r>
              <a:rPr kumimoji="1" lang="en-US" altLang="ja-JP">
                <a:latin typeface="Yu Gothic"/>
                <a:ea typeface="Yu Gothic"/>
              </a:rPr>
              <a:t>.</a:t>
            </a:r>
            <a:r>
              <a:rPr lang="ja-JP" altLang="en-US">
                <a:latin typeface="Yu Gothic"/>
                <a:ea typeface="Yu Gothic"/>
              </a:rPr>
              <a:t> </a:t>
            </a:r>
            <a:r>
              <a:rPr kumimoji="1" lang="ja-JP" altLang="en-US">
                <a:latin typeface="Yu Gothic"/>
                <a:ea typeface="Yu Gothic"/>
              </a:rPr>
              <a:t>動作環境</a:t>
            </a:r>
          </a:p>
        </p:txBody>
      </p:sp>
    </p:spTree>
    <p:extLst>
      <p:ext uri="{BB962C8B-B14F-4D97-AF65-F5344CB8AC3E}">
        <p14:creationId xmlns:p14="http://schemas.microsoft.com/office/powerpoint/2010/main" val="877051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526699" y="731975"/>
            <a:ext cx="11548856" cy="4956761"/>
          </a:xfrm>
        </p:spPr>
        <p:txBody>
          <a:bodyPr vert="horz" lIns="91440" tIns="45720" rIns="91440" bIns="45720" rtlCol="0" anchor="t">
            <a:normAutofit/>
          </a:bodyPr>
          <a:lstStyle/>
          <a:p>
            <a:pPr marL="0" indent="0">
              <a:buNone/>
            </a:pPr>
            <a:r>
              <a:rPr lang="en-US" altLang="ja-JP" sz="1800" dirty="0" err="1">
                <a:latin typeface="游ゴシック"/>
                <a:ea typeface="游ゴシック"/>
              </a:rPr>
              <a:t>Garoon</a:t>
            </a:r>
            <a:r>
              <a:rPr lang="en-US" altLang="ja-JP" sz="1800" dirty="0">
                <a:latin typeface="游ゴシック"/>
                <a:ea typeface="游ゴシック"/>
              </a:rPr>
              <a:t> 6.0 </a:t>
            </a:r>
            <a:r>
              <a:rPr lang="ja-JP" altLang="en-US" sz="1800">
                <a:latin typeface="游ゴシック"/>
                <a:ea typeface="游ゴシック"/>
              </a:rPr>
              <a:t>は、以下の環境に対応しております </a:t>
            </a:r>
            <a:r>
              <a:rPr lang="en-US" altLang="ja-JP" sz="1850" baseline="30000" dirty="0">
                <a:latin typeface="游ゴシック"/>
                <a:ea typeface="游ゴシック"/>
              </a:rPr>
              <a:t>※1</a:t>
            </a:r>
            <a:r>
              <a:rPr lang="ja-JP" altLang="en-US" sz="1850">
                <a:latin typeface="游ゴシック"/>
                <a:ea typeface="游ゴシック"/>
              </a:rPr>
              <a:t>。</a:t>
            </a:r>
            <a:endParaRPr lang="en-US" altLang="ja-JP" sz="1850">
              <a:latin typeface="游ゴシック"/>
              <a:ea typeface="游ゴシック"/>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normAutofit/>
          </a:bodyPr>
          <a:lstStyle/>
          <a:p>
            <a:pPr fontAlgn="base"/>
            <a:r>
              <a:rPr lang="ja-JP" altLang="en-US"/>
              <a:t>動作環境 ①サーバー環境</a:t>
            </a:r>
          </a:p>
        </p:txBody>
      </p:sp>
      <p:graphicFrame>
        <p:nvGraphicFramePr>
          <p:cNvPr id="5" name="表 4">
            <a:extLst>
              <a:ext uri="{FF2B5EF4-FFF2-40B4-BE49-F238E27FC236}">
                <a16:creationId xmlns:a16="http://schemas.microsoft.com/office/drawing/2014/main" id="{1E70F0E6-B4B9-49F8-84B2-EEEE605DA6CE}"/>
              </a:ext>
            </a:extLst>
          </p:cNvPr>
          <p:cNvGraphicFramePr>
            <a:graphicFrameLocks noGrp="1"/>
          </p:cNvGraphicFramePr>
          <p:nvPr>
            <p:extLst>
              <p:ext uri="{D42A27DB-BD31-4B8C-83A1-F6EECF244321}">
                <p14:modId xmlns:p14="http://schemas.microsoft.com/office/powerpoint/2010/main" val="2442975116"/>
              </p:ext>
            </p:extLst>
          </p:nvPr>
        </p:nvGraphicFramePr>
        <p:xfrm>
          <a:off x="2566967" y="1510146"/>
          <a:ext cx="7991126" cy="1587334"/>
        </p:xfrm>
        <a:graphic>
          <a:graphicData uri="http://schemas.openxmlformats.org/drawingml/2006/table">
            <a:tbl>
              <a:tblPr firstRow="1" bandRow="1">
                <a:tableStyleId>{5C22544A-7EE6-4342-B048-85BDC9FD1C3A}</a:tableStyleId>
              </a:tblPr>
              <a:tblGrid>
                <a:gridCol w="3432427">
                  <a:extLst>
                    <a:ext uri="{9D8B030D-6E8A-4147-A177-3AD203B41FA5}">
                      <a16:colId xmlns:a16="http://schemas.microsoft.com/office/drawing/2014/main" val="2373950353"/>
                    </a:ext>
                  </a:extLst>
                </a:gridCol>
                <a:gridCol w="4558699">
                  <a:extLst>
                    <a:ext uri="{9D8B030D-6E8A-4147-A177-3AD203B41FA5}">
                      <a16:colId xmlns:a16="http://schemas.microsoft.com/office/drawing/2014/main" val="2926415031"/>
                    </a:ext>
                  </a:extLst>
                </a:gridCol>
              </a:tblGrid>
              <a:tr h="325634">
                <a:tc>
                  <a:txBody>
                    <a:bodyPr/>
                    <a:lstStyle/>
                    <a:p>
                      <a:pPr algn="l" fontAlgn="ctr"/>
                      <a:r>
                        <a:rPr lang="ja-JP" altLang="en-US" sz="130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プラットフォーム</a:t>
                      </a:r>
                      <a:endPar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121920" marR="12700" marT="12700" marB="0" anchor="ctr">
                    <a:solidFill>
                      <a:schemeClr val="accent1"/>
                    </a:solidFill>
                  </a:tcPr>
                </a:tc>
                <a:tc>
                  <a:txBody>
                    <a:bodyPr/>
                    <a:lstStyle/>
                    <a:p>
                      <a:pPr algn="ctr" fontAlgn="ctr"/>
                      <a:r>
                        <a:rPr lang="ja-JP" altLang="en-US" sz="1300" u="none" strike="noStrike">
                          <a:solidFill>
                            <a:schemeClr val="bg1"/>
                          </a:solidFill>
                          <a:effectLst/>
                          <a:latin typeface="游ゴシック"/>
                          <a:ea typeface="游ゴシック"/>
                          <a:cs typeface="メイリオ" pitchFamily="50" charset="-128"/>
                        </a:rPr>
                        <a:t>サーバー </a:t>
                      </a:r>
                      <a:r>
                        <a:rPr lang="en-US" altLang="ja-JP" sz="1300" u="none" strike="noStrike">
                          <a:solidFill>
                            <a:schemeClr val="bg1"/>
                          </a:solidFill>
                          <a:effectLst/>
                          <a:latin typeface="游ゴシック"/>
                          <a:ea typeface="游ゴシック"/>
                          <a:cs typeface="メイリオ" pitchFamily="50" charset="-128"/>
                        </a:rPr>
                        <a:t>OS</a:t>
                      </a:r>
                      <a:endParaRPr lang="en-US" sz="1300" b="1" i="0" u="none" strike="noStrike">
                        <a:solidFill>
                          <a:schemeClr val="bg1"/>
                        </a:solidFill>
                        <a:effectLst/>
                        <a:latin typeface="游ゴシック"/>
                        <a:ea typeface="游ゴシック"/>
                        <a:cs typeface="メイリオ" pitchFamily="50" charset="-128"/>
                      </a:endParaRPr>
                    </a:p>
                  </a:txBody>
                  <a:tcPr marL="121920" marR="12700" marT="12700" marB="0" anchor="ctr">
                    <a:solidFill>
                      <a:schemeClr val="accent1"/>
                    </a:solidFill>
                  </a:tcPr>
                </a:tc>
                <a:extLst>
                  <a:ext uri="{0D108BD9-81ED-4DB2-BD59-A6C34878D82A}">
                    <a16:rowId xmlns:a16="http://schemas.microsoft.com/office/drawing/2014/main" val="2905851677"/>
                  </a:ext>
                </a:extLst>
              </a:tr>
              <a:tr h="326770">
                <a:tc rowSpan="2">
                  <a:txBody>
                    <a:bodyPr/>
                    <a:lstStyle/>
                    <a:p>
                      <a:pPr algn="l" fontAlgn="ctr"/>
                      <a:r>
                        <a:rPr lang="en-US" sz="1300" b="0" u="none" strike="noStrike">
                          <a:effectLst/>
                          <a:latin typeface="游ゴシック"/>
                          <a:ea typeface="+mn-ea"/>
                          <a:cs typeface="メイリオ" pitchFamily="50" charset="-128"/>
                        </a:rPr>
                        <a:t>Windows(64bit)</a:t>
                      </a:r>
                      <a:endParaRPr lang="en-US" sz="1300" b="0" i="0" u="none" strike="noStrike">
                        <a:solidFill>
                          <a:srgbClr val="000000"/>
                        </a:solidFill>
                        <a:effectLst/>
                        <a:latin typeface="游ゴシック"/>
                        <a:ea typeface="+mn-ea"/>
                        <a:cs typeface="メイリオ" pitchFamily="50" charset="-128"/>
                      </a:endParaRPr>
                    </a:p>
                  </a:txBody>
                  <a:tcPr marL="121920" marR="12700" marT="12700" marB="0" anchor="ctr">
                    <a:solidFill>
                      <a:schemeClr val="bg1">
                        <a:lumMod val="95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685800" rtl="0" eaLnBrk="0" fontAlgn="ctr" latinLnBrk="0" hangingPunct="0">
                        <a:lnSpc>
                          <a:spcPct val="130000"/>
                        </a:lnSpc>
                        <a:spcBef>
                          <a:spcPct val="50000"/>
                        </a:spcBef>
                        <a:spcAft>
                          <a:spcPts val="0"/>
                        </a:spcAft>
                        <a:buClr>
                          <a:srgbClr val="0A569E"/>
                        </a:buClr>
                        <a:buSzTx/>
                        <a:buFont typeface="Arial" panose="020B0604020202020204" pitchFamily="34" charset="0"/>
                        <a:buNone/>
                        <a:tabLst/>
                        <a:defRPr/>
                      </a:pPr>
                      <a:r>
                        <a:rPr kumimoji="1" lang="en-US" altLang="ja-JP" sz="1300" u="none" strike="noStrike" kern="1200">
                          <a:solidFill>
                            <a:schemeClr val="tx1"/>
                          </a:solidFill>
                          <a:effectLst/>
                          <a:latin typeface="游ゴシック"/>
                          <a:ea typeface="游ゴシック"/>
                          <a:cs typeface="メイリオ" pitchFamily="50" charset="-128"/>
                        </a:rPr>
                        <a:t>Windows Server </a:t>
                      </a:r>
                      <a:r>
                        <a:rPr lang="en-US" altLang="ja-JP" sz="1300" u="none" strike="noStrike" kern="1200">
                          <a:solidFill>
                            <a:schemeClr val="tx1"/>
                          </a:solidFill>
                          <a:effectLst/>
                          <a:latin typeface="游ゴシック"/>
                          <a:ea typeface="游ゴシック"/>
                          <a:cs typeface="メイリオ" pitchFamily="50" charset="-128"/>
                        </a:rPr>
                        <a:t>2022</a:t>
                      </a:r>
                      <a:r>
                        <a:rPr kumimoji="1" lang="en-US" altLang="ja-JP" sz="1300" u="none" strike="noStrike" kern="1200">
                          <a:solidFill>
                            <a:schemeClr val="tx1"/>
                          </a:solidFill>
                          <a:effectLst/>
                          <a:latin typeface="游ゴシック"/>
                          <a:ea typeface="游ゴシック"/>
                          <a:cs typeface="メイリオ" pitchFamily="50" charset="-128"/>
                        </a:rPr>
                        <a:t> </a:t>
                      </a:r>
                      <a:r>
                        <a:rPr lang="en-US" altLang="ja-JP" sz="1300" u="none" strike="noStrike" kern="1200">
                          <a:solidFill>
                            <a:schemeClr val="tx1"/>
                          </a:solidFill>
                          <a:effectLst/>
                          <a:latin typeface="游ゴシック"/>
                          <a:ea typeface="游ゴシック"/>
                          <a:cs typeface="メイリオ" pitchFamily="50" charset="-128"/>
                        </a:rPr>
                        <a:t>Standard</a:t>
                      </a:r>
                      <a:endParaRPr kumimoji="1" lang="en-US" altLang="ja-JP" sz="1300" b="0" i="0" u="none" strike="noStrike" kern="1200">
                        <a:solidFill>
                          <a:srgbClr val="000000"/>
                        </a:solidFill>
                        <a:effectLst/>
                        <a:latin typeface="游ゴシック"/>
                        <a:ea typeface="游ゴシック"/>
                        <a:cs typeface="メイリオ" pitchFamily="50" charset="-128"/>
                      </a:endParaRP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4117436014"/>
                  </a:ext>
                </a:extLst>
              </a:tr>
              <a:tr h="272820">
                <a:tc vMerge="1">
                  <a:txBody>
                    <a:bodyPr/>
                    <a:lstStyle/>
                    <a:p>
                      <a:pPr algn="l" fontAlgn="ctr"/>
                      <a:endParaRPr lang="en-US" sz="1000" b="1" i="0" u="none" strike="noStrike">
                        <a:solidFill>
                          <a:srgbClr val="000000"/>
                        </a:solidFill>
                        <a:effectLst/>
                        <a:latin typeface="+mn-ea"/>
                        <a:ea typeface="+mn-ea"/>
                        <a:cs typeface="メイリオ" pitchFamily="50" charset="-128"/>
                      </a:endParaRPr>
                    </a:p>
                  </a:txBody>
                  <a:tcPr marR="9525" marT="9525" marB="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Windows Server 2022 Datacenter</a:t>
                      </a:r>
                      <a:endParaRPr lang="en-US" altLang="ja-JP" sz="1300" b="0" i="0" u="none" strike="noStrike">
                        <a:solidFill>
                          <a:srgbClr val="000000"/>
                        </a:solidFill>
                        <a:effectLst/>
                        <a:latin typeface="游ゴシック"/>
                        <a:ea typeface="游ゴシック"/>
                        <a:cs typeface="メイリオ" pitchFamily="50" charset="-128"/>
                      </a:endParaRP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2096689718"/>
                  </a:ext>
                </a:extLst>
              </a:tr>
              <a:tr h="272820">
                <a:tc rowSpan="2">
                  <a:txBody>
                    <a:bodyPr/>
                    <a:lstStyle/>
                    <a:p>
                      <a:pPr algn="l">
                        <a:lnSpc>
                          <a:spcPct val="200000"/>
                        </a:lnSpc>
                      </a:pPr>
                      <a:r>
                        <a:rPr kumimoji="1" lang="en-US" altLang="ja-JP" sz="1300" b="0">
                          <a:latin typeface="游ゴシック"/>
                          <a:ea typeface="游ゴシック"/>
                        </a:rPr>
                        <a:t>Linux(64bit)</a:t>
                      </a:r>
                    </a:p>
                  </a:txBody>
                  <a:tcPr marL="121920" marR="121920" marT="60960" marB="60960">
                    <a:solidFill>
                      <a:schemeClr val="tx2">
                        <a:lumMod val="20000"/>
                        <a:lumOff val="80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a:ln>
                            <a:noFill/>
                          </a:ln>
                          <a:solidFill>
                            <a:schemeClr val="tx1"/>
                          </a:solidFill>
                          <a:effectLst/>
                          <a:latin typeface="游ゴシック"/>
                          <a:ea typeface="Yu Gothic"/>
                          <a:cs typeface="メイリオ" panose="020B0604030504040204" pitchFamily="50" charset="-128"/>
                        </a:rPr>
                        <a:t>Red Hat Enterprise Linux 8</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68460339"/>
                  </a:ext>
                </a:extLst>
              </a:tr>
              <a:tr h="274799">
                <a:tc vMerge="1">
                  <a:txBody>
                    <a:bodyPr/>
                    <a:lstStyle/>
                    <a:p>
                      <a:endParaRPr kumimoji="1" lang="en-US" altLang="ja-JP" sz="1000" b="0">
                        <a:latin typeface="+mn-ea"/>
                        <a:ea typeface="+mn-ea"/>
                      </a:endParaRPr>
                    </a:p>
                  </a:txBody>
                  <a:tcP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dirty="0">
                          <a:ln>
                            <a:noFill/>
                          </a:ln>
                          <a:solidFill>
                            <a:schemeClr val="tx1"/>
                          </a:solidFill>
                          <a:effectLst/>
                          <a:latin typeface="游ゴシック"/>
                          <a:ea typeface="Yu Gothic"/>
                          <a:cs typeface="メイリオ" panose="020B0604030504040204" pitchFamily="50" charset="-128"/>
                        </a:rPr>
                        <a:t>Red Hat Enterprise Linux 9</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3318484058"/>
                  </a:ext>
                </a:extLst>
              </a:tr>
            </a:tbl>
          </a:graphicData>
        </a:graphic>
      </p:graphicFrame>
      <p:sp>
        <p:nvSpPr>
          <p:cNvPr id="11" name="正方形/長方形 10">
            <a:extLst>
              <a:ext uri="{FF2B5EF4-FFF2-40B4-BE49-F238E27FC236}">
                <a16:creationId xmlns:a16="http://schemas.microsoft.com/office/drawing/2014/main" id="{0E370D0E-371B-4849-96E6-BFA8C2130209}"/>
              </a:ext>
            </a:extLst>
          </p:cNvPr>
          <p:cNvSpPr/>
          <p:nvPr/>
        </p:nvSpPr>
        <p:spPr>
          <a:xfrm>
            <a:off x="871907" y="1522890"/>
            <a:ext cx="1555824" cy="293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200" b="1" spc="100">
                <a:latin typeface="Yu Gothic" panose="020B0400000000000000" pitchFamily="34" charset="-128"/>
                <a:ea typeface="Yu Gothic" panose="020B0400000000000000" pitchFamily="34" charset="-128"/>
              </a:rPr>
              <a:t>サーバー</a:t>
            </a:r>
            <a:r>
              <a:rPr lang="en-US" altLang="ja-JP" sz="1200" b="1" spc="100">
                <a:latin typeface="Yu Gothic" panose="020B0400000000000000" pitchFamily="34" charset="-128"/>
                <a:ea typeface="Yu Gothic" panose="020B0400000000000000" pitchFamily="34" charset="-128"/>
              </a:rPr>
              <a:t>OS</a:t>
            </a:r>
          </a:p>
        </p:txBody>
      </p:sp>
      <p:sp>
        <p:nvSpPr>
          <p:cNvPr id="9" name="正方形/長方形 8">
            <a:extLst>
              <a:ext uri="{FF2B5EF4-FFF2-40B4-BE49-F238E27FC236}">
                <a16:creationId xmlns:a16="http://schemas.microsoft.com/office/drawing/2014/main" id="{772932FB-4130-496F-ACAE-AC4D1B7B9BC9}"/>
              </a:ext>
            </a:extLst>
          </p:cNvPr>
          <p:cNvSpPr/>
          <p:nvPr/>
        </p:nvSpPr>
        <p:spPr>
          <a:xfrm>
            <a:off x="871907" y="3659943"/>
            <a:ext cx="1555824" cy="293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0" tIns="20250" rIns="121500" bIns="20250" rtlCol="0" anchor="ctr"/>
          <a:lstStyle/>
          <a:p>
            <a:pPr algn="ctr">
              <a:lnSpc>
                <a:spcPct val="130000"/>
              </a:lnSpc>
            </a:pPr>
            <a:r>
              <a:rPr lang="en-US" altLang="ja-JP" sz="1200" b="1" spc="75">
                <a:latin typeface="Yu Gothic" panose="020B0400000000000000" pitchFamily="34" charset="-128"/>
                <a:ea typeface="Yu Gothic" panose="020B0400000000000000" pitchFamily="34" charset="-128"/>
              </a:rPr>
              <a:t>Web</a:t>
            </a:r>
            <a:r>
              <a:rPr lang="ja-JP" altLang="en-US" sz="1200" b="1" spc="75">
                <a:latin typeface="Yu Gothic" panose="020B0400000000000000" pitchFamily="34" charset="-128"/>
                <a:ea typeface="Yu Gothic" panose="020B0400000000000000" pitchFamily="34" charset="-128"/>
              </a:rPr>
              <a:t>サーバー</a:t>
            </a:r>
            <a:endParaRPr lang="en-US" altLang="ja-JP" sz="1200" b="1" spc="75">
              <a:latin typeface="Yu Gothic" panose="020B0400000000000000" pitchFamily="34" charset="-128"/>
              <a:ea typeface="Yu Gothic" panose="020B0400000000000000" pitchFamily="34" charset="-128"/>
            </a:endParaRPr>
          </a:p>
        </p:txBody>
      </p:sp>
      <p:graphicFrame>
        <p:nvGraphicFramePr>
          <p:cNvPr id="10" name="表 9">
            <a:extLst>
              <a:ext uri="{FF2B5EF4-FFF2-40B4-BE49-F238E27FC236}">
                <a16:creationId xmlns:a16="http://schemas.microsoft.com/office/drawing/2014/main" id="{84612936-62D4-4627-A1EA-3D0A602AE1A6}"/>
              </a:ext>
            </a:extLst>
          </p:cNvPr>
          <p:cNvGraphicFramePr>
            <a:graphicFrameLocks noGrp="1"/>
          </p:cNvGraphicFramePr>
          <p:nvPr>
            <p:extLst>
              <p:ext uri="{D42A27DB-BD31-4B8C-83A1-F6EECF244321}">
                <p14:modId xmlns:p14="http://schemas.microsoft.com/office/powerpoint/2010/main" val="3179242367"/>
              </p:ext>
            </p:extLst>
          </p:nvPr>
        </p:nvGraphicFramePr>
        <p:xfrm>
          <a:off x="2562907" y="3645983"/>
          <a:ext cx="7995186" cy="995127"/>
        </p:xfrm>
        <a:graphic>
          <a:graphicData uri="http://schemas.openxmlformats.org/drawingml/2006/table">
            <a:tbl>
              <a:tblPr firstRow="1" bandRow="1">
                <a:tableStyleId>{5C22544A-7EE6-4342-B048-85BDC9FD1C3A}</a:tableStyleId>
              </a:tblPr>
              <a:tblGrid>
                <a:gridCol w="3430721">
                  <a:extLst>
                    <a:ext uri="{9D8B030D-6E8A-4147-A177-3AD203B41FA5}">
                      <a16:colId xmlns:a16="http://schemas.microsoft.com/office/drawing/2014/main" val="2373950353"/>
                    </a:ext>
                  </a:extLst>
                </a:gridCol>
                <a:gridCol w="4564465">
                  <a:extLst>
                    <a:ext uri="{9D8B030D-6E8A-4147-A177-3AD203B41FA5}">
                      <a16:colId xmlns:a16="http://schemas.microsoft.com/office/drawing/2014/main" val="2926415031"/>
                    </a:ext>
                  </a:extLst>
                </a:gridCol>
              </a:tblGrid>
              <a:tr h="325641">
                <a:tc>
                  <a:txBody>
                    <a:bodyPr/>
                    <a:lstStyle/>
                    <a:p>
                      <a:pPr algn="l" fontAlgn="ctr"/>
                      <a:r>
                        <a:rPr lang="ja-JP" altLang="en-US" sz="130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プラットフォーム</a:t>
                      </a:r>
                      <a:endPar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R="9525" marT="9525" marB="0" anchor="ctr">
                    <a:solidFill>
                      <a:schemeClr val="accent1"/>
                    </a:solidFill>
                  </a:tcPr>
                </a:tc>
                <a:tc>
                  <a:txBody>
                    <a:bodyPr/>
                    <a:lstStyle/>
                    <a:p>
                      <a:pPr algn="ctr" fontAlgn="ctr"/>
                      <a:r>
                        <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Web</a:t>
                      </a:r>
                      <a:r>
                        <a:rPr lang="ja-JP" alt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サーバー</a:t>
                      </a:r>
                      <a:endPar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R="9525" marT="9525" marB="0" anchor="ctr">
                    <a:solidFill>
                      <a:schemeClr val="accent1"/>
                    </a:solidFill>
                  </a:tcPr>
                </a:tc>
                <a:extLst>
                  <a:ext uri="{0D108BD9-81ED-4DB2-BD59-A6C34878D82A}">
                    <a16:rowId xmlns:a16="http://schemas.microsoft.com/office/drawing/2014/main" val="2905851677"/>
                  </a:ext>
                </a:extLst>
              </a:tr>
              <a:tr h="329380">
                <a:tc>
                  <a:txBody>
                    <a:bodyPr/>
                    <a:lstStyle/>
                    <a:p>
                      <a:pPr algn="l" fontAlgn="ctr"/>
                      <a:r>
                        <a:rPr lang="en-US" sz="1200" b="0" u="none" strike="noStrike">
                          <a:effectLst/>
                          <a:latin typeface="游ゴシック" panose="020B0400000000000000" pitchFamily="50" charset="-128"/>
                          <a:ea typeface="+mn-ea"/>
                          <a:cs typeface="メイリオ" pitchFamily="50" charset="-128"/>
                        </a:rPr>
                        <a:t>Windows</a:t>
                      </a:r>
                      <a:endParaRPr lang="en-US" sz="1200" b="0" i="0" u="none" strike="noStrike">
                        <a:solidFill>
                          <a:srgbClr val="000000"/>
                        </a:solidFill>
                        <a:effectLst/>
                        <a:latin typeface="游ゴシック" panose="020B0400000000000000" pitchFamily="50" charset="-128"/>
                        <a:ea typeface="+mn-ea"/>
                        <a:cs typeface="メイリオ" pitchFamily="50" charset="-128"/>
                      </a:endParaRPr>
                    </a:p>
                  </a:txBody>
                  <a:tcPr marR="9525" marT="9525" marB="0" anchor="ctr">
                    <a:solidFill>
                      <a:schemeClr val="bg1">
                        <a:lumMod val="95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685800" rtl="0" eaLnBrk="0" fontAlgn="ctr" latinLnBrk="0" hangingPunct="0">
                        <a:lnSpc>
                          <a:spcPct val="130000"/>
                        </a:lnSpc>
                        <a:spcBef>
                          <a:spcPct val="50000"/>
                        </a:spcBef>
                        <a:spcAft>
                          <a:spcPts val="0"/>
                        </a:spcAft>
                        <a:buClr>
                          <a:srgbClr val="0A569E"/>
                        </a:buClr>
                        <a:buSzTx/>
                        <a:buFont typeface="Arial" panose="020B0604020202020204" pitchFamily="34" charset="0"/>
                        <a:buNone/>
                        <a:tabLst/>
                        <a:defRPr/>
                      </a:pPr>
                      <a:r>
                        <a:rPr kumimoji="1" lang="ja-JP" altLang="en-US" sz="1200" u="none" strike="noStrike" kern="1200">
                          <a:solidFill>
                            <a:schemeClr val="tx1"/>
                          </a:solidFill>
                          <a:effectLst/>
                          <a:latin typeface="游ゴシック" panose="020B0400000000000000" pitchFamily="50" charset="-128"/>
                          <a:ea typeface="游ゴシック" panose="020B0400000000000000" pitchFamily="50" charset="-128"/>
                          <a:cs typeface="メイリオ" pitchFamily="50" charset="-128"/>
                        </a:rPr>
                        <a:t>インターネットインフォメーションサービス（</a:t>
                      </a:r>
                      <a:r>
                        <a:rPr kumimoji="1" lang="en-US" altLang="ja-JP" sz="1200" u="none" strike="noStrike" kern="1200">
                          <a:solidFill>
                            <a:schemeClr val="tx1"/>
                          </a:solidFill>
                          <a:effectLst/>
                          <a:latin typeface="游ゴシック" panose="020B0400000000000000" pitchFamily="50" charset="-128"/>
                          <a:ea typeface="游ゴシック" panose="020B0400000000000000" pitchFamily="50" charset="-128"/>
                          <a:cs typeface="メイリオ" pitchFamily="50" charset="-128"/>
                        </a:rPr>
                        <a:t>IIS</a:t>
                      </a:r>
                      <a:r>
                        <a:rPr kumimoji="1" lang="ja-JP" altLang="en-US" sz="1200" u="none" strike="noStrike" kern="1200">
                          <a:solidFill>
                            <a:schemeClr val="tx1"/>
                          </a:solidFill>
                          <a:effectLst/>
                          <a:latin typeface="游ゴシック" panose="020B0400000000000000" pitchFamily="50" charset="-128"/>
                          <a:ea typeface="游ゴシック" panose="020B0400000000000000" pitchFamily="50" charset="-128"/>
                          <a:cs typeface="メイリオ" pitchFamily="50" charset="-128"/>
                        </a:rPr>
                        <a:t>） </a:t>
                      </a:r>
                      <a:r>
                        <a:rPr kumimoji="1" lang="en-US" altLang="ja-JP" sz="1200" u="none" strike="noStrike" kern="1200">
                          <a:solidFill>
                            <a:schemeClr val="tx1"/>
                          </a:solidFill>
                          <a:effectLst/>
                          <a:latin typeface="游ゴシック" panose="020B0400000000000000" pitchFamily="50" charset="-128"/>
                          <a:ea typeface="游ゴシック" panose="020B0400000000000000" pitchFamily="50" charset="-128"/>
                          <a:cs typeface="メイリオ" pitchFamily="50" charset="-128"/>
                        </a:rPr>
                        <a:t>10.0</a:t>
                      </a:r>
                    </a:p>
                  </a:txBody>
                  <a:tcPr marL="76811" marR="76811" marT="38417" marB="38417" anchor="ctr" horzOverflow="overflow">
                    <a:solidFill>
                      <a:schemeClr val="bg1">
                        <a:lumMod val="95000"/>
                      </a:schemeClr>
                    </a:solidFill>
                  </a:tcPr>
                </a:tc>
                <a:extLst>
                  <a:ext uri="{0D108BD9-81ED-4DB2-BD59-A6C34878D82A}">
                    <a16:rowId xmlns:a16="http://schemas.microsoft.com/office/drawing/2014/main" val="4117436014"/>
                  </a:ext>
                </a:extLst>
              </a:tr>
              <a:tr h="0">
                <a:tc>
                  <a:txBody>
                    <a:bodyPr/>
                    <a:lstStyle/>
                    <a:p>
                      <a:pPr>
                        <a:lnSpc>
                          <a:spcPct val="150000"/>
                        </a:lnSpc>
                      </a:pPr>
                      <a:r>
                        <a:rPr kumimoji="1" lang="en-US" altLang="ja-JP" sz="1200" b="0">
                          <a:latin typeface="游ゴシック" panose="020B0400000000000000" pitchFamily="50" charset="-128"/>
                          <a:ea typeface="游ゴシック" panose="020B0400000000000000" pitchFamily="50" charset="-128"/>
                        </a:rPr>
                        <a:t>Linux</a:t>
                      </a:r>
                    </a:p>
                  </a:txBody>
                  <a:tcP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fr-FR" altLang="ja-JP" sz="1200" b="0" i="0" u="none" strike="noStrike" cap="none" normalizeH="0" baseline="0" dirty="0">
                          <a:ln>
                            <a:noFill/>
                          </a:ln>
                          <a:solidFill>
                            <a:schemeClr val="tx1"/>
                          </a:solidFill>
                          <a:effectLst/>
                          <a:latin typeface="游ゴシック" panose="020B0400000000000000" pitchFamily="50" charset="-128"/>
                          <a:ea typeface="Yu Gothic"/>
                          <a:cs typeface="メイリオ" panose="020B0604030504040204" pitchFamily="50" charset="-128"/>
                        </a:rPr>
                        <a:t>Apache 2.4.x</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Yu Gothic"/>
                        <a:cs typeface="メイリオ" panose="020B0604030504040204" pitchFamily="50" charset="-128"/>
                      </a:endParaRPr>
                    </a:p>
                  </a:txBody>
                  <a:tcPr marL="76811" marR="76811" marT="38417" marB="38417" anchor="ctr" horzOverflow="overflow">
                    <a:solidFill>
                      <a:schemeClr val="tx2">
                        <a:lumMod val="20000"/>
                        <a:lumOff val="80000"/>
                      </a:schemeClr>
                    </a:solidFill>
                  </a:tcPr>
                </a:tc>
                <a:extLst>
                  <a:ext uri="{0D108BD9-81ED-4DB2-BD59-A6C34878D82A}">
                    <a16:rowId xmlns:a16="http://schemas.microsoft.com/office/drawing/2014/main" val="3318484058"/>
                  </a:ext>
                </a:extLst>
              </a:tr>
            </a:tbl>
          </a:graphicData>
        </a:graphic>
      </p:graphicFrame>
      <p:sp>
        <p:nvSpPr>
          <p:cNvPr id="3" name="テキスト ボックス 2">
            <a:extLst>
              <a:ext uri="{FF2B5EF4-FFF2-40B4-BE49-F238E27FC236}">
                <a16:creationId xmlns:a16="http://schemas.microsoft.com/office/drawing/2014/main" id="{8CFE827F-C5A8-60BD-A6D2-80541B864CE7}"/>
              </a:ext>
            </a:extLst>
          </p:cNvPr>
          <p:cNvSpPr txBox="1"/>
          <p:nvPr/>
        </p:nvSpPr>
        <p:spPr>
          <a:xfrm>
            <a:off x="772934" y="5961933"/>
            <a:ext cx="10646132" cy="318599"/>
          </a:xfrm>
          <a:prstGeom prst="rect">
            <a:avLst/>
          </a:prstGeom>
          <a:noFill/>
        </p:spPr>
        <p:txBody>
          <a:bodyPr wrap="square" lIns="81000" tIns="54000" rIns="81000" bIns="54000" rtlCol="0" anchor="ctr">
            <a:spAutoFit/>
          </a:bodyPr>
          <a:lstStyle/>
          <a:p>
            <a:pPr>
              <a:lnSpc>
                <a:spcPct val="120000"/>
              </a:lnSpc>
            </a:pPr>
            <a:r>
              <a:rPr lang="en-US" altLang="ja-JP" sz="1200">
                <a:latin typeface="游ゴシック"/>
                <a:ea typeface="游ゴシック"/>
              </a:rPr>
              <a:t>※1</a:t>
            </a:r>
            <a:r>
              <a:rPr lang="ja-JP" altLang="en-US" sz="1200">
                <a:latin typeface="游ゴシック"/>
                <a:ea typeface="游ゴシック"/>
              </a:rPr>
              <a:t>リリース時の</a:t>
            </a:r>
            <a:r>
              <a:rPr lang="ja-JP" sz="1200">
                <a:latin typeface="游ゴシック"/>
                <a:ea typeface="游ゴシック"/>
              </a:rPr>
              <a:t>動作環境</a:t>
            </a:r>
            <a:r>
              <a:rPr lang="ja-JP" altLang="en-US" sz="1200">
                <a:latin typeface="游ゴシック"/>
                <a:ea typeface="游ゴシック"/>
              </a:rPr>
              <a:t>です。最新の動作環境はこちらのページをご確認くだい。 </a:t>
            </a:r>
            <a:r>
              <a:rPr lang="en-US" altLang="ja-JP" sz="1200">
                <a:latin typeface="游ゴシック"/>
                <a:ea typeface="游ゴシック"/>
                <a:hlinkClick r:id="rId3"/>
              </a:rPr>
              <a:t>https://garoon.cybozu.co.jp/function/environment/package.html</a:t>
            </a:r>
            <a:endParaRPr lang="en-US" altLang="ja-JP" sz="120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90735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499805" y="751023"/>
            <a:ext cx="11548856" cy="4956761"/>
          </a:xfrm>
        </p:spPr>
        <p:txBody>
          <a:bodyPr vert="horz" lIns="91440" tIns="45720" rIns="91440" bIns="45720" rtlCol="0" anchor="t">
            <a:normAutofit/>
          </a:bodyPr>
          <a:lstStyle/>
          <a:p>
            <a:pPr marL="0" indent="0">
              <a:buNone/>
            </a:pPr>
            <a:r>
              <a:rPr lang="en-US" altLang="ja-JP" sz="1800" dirty="0" err="1">
                <a:latin typeface="游ゴシック"/>
                <a:ea typeface="游ゴシック"/>
              </a:rPr>
              <a:t>Garoon</a:t>
            </a:r>
            <a:r>
              <a:rPr lang="en-US" altLang="ja-JP" sz="1800" dirty="0">
                <a:latin typeface="游ゴシック"/>
                <a:ea typeface="游ゴシック"/>
              </a:rPr>
              <a:t> 6.0 </a:t>
            </a:r>
            <a:r>
              <a:rPr lang="ja-JP" altLang="en-US" sz="1800">
                <a:latin typeface="游ゴシック"/>
                <a:ea typeface="游ゴシック"/>
              </a:rPr>
              <a:t>は、以下の環境に対応しております</a:t>
            </a:r>
            <a:r>
              <a:rPr lang="ja-JP" altLang="en-US" sz="1850">
                <a:latin typeface="游ゴシック"/>
                <a:ea typeface="游ゴシック"/>
              </a:rPr>
              <a:t> </a:t>
            </a:r>
            <a:r>
              <a:rPr lang="en-US" altLang="ja-JP" sz="1400" baseline="30000" dirty="0">
                <a:latin typeface="游ゴシック"/>
                <a:ea typeface="游ゴシック"/>
              </a:rPr>
              <a:t>※1</a:t>
            </a:r>
            <a:r>
              <a:rPr lang="ja-JP" altLang="en-US" sz="1850">
                <a:latin typeface="游ゴシック"/>
                <a:ea typeface="游ゴシック"/>
              </a:rPr>
              <a:t>。</a:t>
            </a:r>
            <a:endParaRPr lang="en-US" altLang="ja-JP" sz="1850">
              <a:latin typeface="游ゴシック"/>
              <a:ea typeface="游ゴシック"/>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normAutofit/>
          </a:bodyPr>
          <a:lstStyle/>
          <a:p>
            <a:pPr fontAlgn="base"/>
            <a:r>
              <a:rPr lang="ja-JP" altLang="en-US"/>
              <a:t>動作環境 ②クライアント環境</a:t>
            </a:r>
          </a:p>
        </p:txBody>
      </p:sp>
      <p:graphicFrame>
        <p:nvGraphicFramePr>
          <p:cNvPr id="5" name="表 4">
            <a:extLst>
              <a:ext uri="{FF2B5EF4-FFF2-40B4-BE49-F238E27FC236}">
                <a16:creationId xmlns:a16="http://schemas.microsoft.com/office/drawing/2014/main" id="{1E70F0E6-B4B9-49F8-84B2-EEEE605DA6CE}"/>
              </a:ext>
            </a:extLst>
          </p:cNvPr>
          <p:cNvGraphicFramePr>
            <a:graphicFrameLocks noGrp="1"/>
          </p:cNvGraphicFramePr>
          <p:nvPr>
            <p:extLst>
              <p:ext uri="{D42A27DB-BD31-4B8C-83A1-F6EECF244321}">
                <p14:modId xmlns:p14="http://schemas.microsoft.com/office/powerpoint/2010/main" val="2241898173"/>
              </p:ext>
            </p:extLst>
          </p:nvPr>
        </p:nvGraphicFramePr>
        <p:xfrm>
          <a:off x="2581983" y="1423239"/>
          <a:ext cx="8104096" cy="3653037"/>
        </p:xfrm>
        <a:graphic>
          <a:graphicData uri="http://schemas.openxmlformats.org/drawingml/2006/table">
            <a:tbl>
              <a:tblPr firstRow="1" bandRow="1">
                <a:tableStyleId>{5C22544A-7EE6-4342-B048-85BDC9FD1C3A}</a:tableStyleId>
              </a:tblPr>
              <a:tblGrid>
                <a:gridCol w="3480951">
                  <a:extLst>
                    <a:ext uri="{9D8B030D-6E8A-4147-A177-3AD203B41FA5}">
                      <a16:colId xmlns:a16="http://schemas.microsoft.com/office/drawing/2014/main" val="2373950353"/>
                    </a:ext>
                  </a:extLst>
                </a:gridCol>
                <a:gridCol w="4623145">
                  <a:extLst>
                    <a:ext uri="{9D8B030D-6E8A-4147-A177-3AD203B41FA5}">
                      <a16:colId xmlns:a16="http://schemas.microsoft.com/office/drawing/2014/main" val="2926415031"/>
                    </a:ext>
                  </a:extLst>
                </a:gridCol>
              </a:tblGrid>
              <a:tr h="352661">
                <a:tc>
                  <a:txBody>
                    <a:bodyPr/>
                    <a:lstStyle/>
                    <a:p>
                      <a:pPr algn="l" fontAlgn="ctr"/>
                      <a:r>
                        <a:rPr lang="ja-JP" altLang="en-US" sz="130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プラットフォーム</a:t>
                      </a:r>
                      <a:endPar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121920" marR="12700" marT="12700" marB="0" anchor="ctr">
                    <a:solidFill>
                      <a:schemeClr val="accent1"/>
                    </a:solidFill>
                  </a:tcPr>
                </a:tc>
                <a:tc>
                  <a:txBody>
                    <a:bodyPr/>
                    <a:lstStyle/>
                    <a:p>
                      <a:pPr algn="l" fontAlgn="ctr"/>
                      <a:r>
                        <a:rPr lang="ja-JP" altLang="en-US" sz="1300" u="none" strike="noStrike">
                          <a:solidFill>
                            <a:schemeClr val="bg1"/>
                          </a:solidFill>
                          <a:effectLst/>
                          <a:latin typeface="游ゴシック"/>
                          <a:ea typeface="游ゴシック"/>
                          <a:cs typeface="メイリオ" pitchFamily="50" charset="-128"/>
                        </a:rPr>
                        <a:t>サーバー </a:t>
                      </a:r>
                      <a:r>
                        <a:rPr lang="en-US" altLang="ja-JP" sz="1300" u="none" strike="noStrike">
                          <a:solidFill>
                            <a:schemeClr val="bg1"/>
                          </a:solidFill>
                          <a:effectLst/>
                          <a:latin typeface="游ゴシック"/>
                          <a:ea typeface="游ゴシック"/>
                          <a:cs typeface="メイリオ" pitchFamily="50" charset="-128"/>
                        </a:rPr>
                        <a:t>OS</a:t>
                      </a:r>
                      <a:endParaRPr lang="en-US" sz="1300" b="1" i="0" u="none" strike="noStrike">
                        <a:solidFill>
                          <a:schemeClr val="bg1"/>
                        </a:solidFill>
                        <a:effectLst/>
                        <a:latin typeface="游ゴシック"/>
                        <a:ea typeface="游ゴシック"/>
                        <a:cs typeface="メイリオ" pitchFamily="50" charset="-128"/>
                      </a:endParaRPr>
                    </a:p>
                  </a:txBody>
                  <a:tcPr marL="121920" marR="12700" marT="12700" marB="0" anchor="ctr">
                    <a:solidFill>
                      <a:schemeClr val="accent1"/>
                    </a:solidFill>
                  </a:tcPr>
                </a:tc>
                <a:extLst>
                  <a:ext uri="{0D108BD9-81ED-4DB2-BD59-A6C34878D82A}">
                    <a16:rowId xmlns:a16="http://schemas.microsoft.com/office/drawing/2014/main" val="2905851677"/>
                  </a:ext>
                </a:extLst>
              </a:tr>
              <a:tr h="305645">
                <a:tc rowSpan="3">
                  <a:txBody>
                    <a:bodyPr/>
                    <a:lstStyle/>
                    <a:p>
                      <a:pPr lvl="0">
                        <a:buNone/>
                      </a:pPr>
                      <a:r>
                        <a:rPr lang="en-US" sz="1300" b="0" i="0" u="none" strike="noStrike" noProof="0">
                          <a:latin typeface="游ゴシック"/>
                        </a:rPr>
                        <a:t> Windows</a:t>
                      </a:r>
                      <a:endParaRPr lang="en-US" sz="1300" b="0">
                        <a:latin typeface="游ゴシック"/>
                      </a:endParaRPr>
                    </a:p>
                  </a:txBody>
                  <a:tcPr marL="0" marR="0" marT="0" marB="0"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Microsoft Edge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2096689718"/>
                  </a:ext>
                </a:extLst>
              </a:tr>
              <a:tr h="330697">
                <a:tc vMerge="1">
                  <a:txBody>
                    <a:bodyPr/>
                    <a:lstStyle/>
                    <a:p>
                      <a:pPr algn="l" fontAlgn="ctr"/>
                      <a:endParaRPr lang="en-US" sz="1000" b="1" i="0" u="none" strike="noStrike">
                        <a:solidFill>
                          <a:srgbClr val="000000"/>
                        </a:solidFill>
                        <a:effectLst/>
                        <a:latin typeface="+mn-ea"/>
                        <a:ea typeface="+mn-ea"/>
                        <a:cs typeface="メイリオ" pitchFamily="50" charset="-128"/>
                      </a:endParaRPr>
                    </a:p>
                  </a:txBody>
                  <a:tcPr marR="9525" marT="9525" marB="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Mozilla Firefox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4132716146"/>
                  </a:ext>
                </a:extLst>
              </a:tr>
              <a:tr h="305645">
                <a:tc vMerge="1">
                  <a:txBody>
                    <a:bodyPr/>
                    <a:lstStyle/>
                    <a:p>
                      <a:pPr algn="l" fontAlgn="ctr"/>
                      <a:endParaRPr lang="en-US" sz="1000" b="1" i="0" u="none" strike="noStrike">
                        <a:solidFill>
                          <a:srgbClr val="000000"/>
                        </a:solidFill>
                        <a:effectLst/>
                        <a:latin typeface="+mn-ea"/>
                        <a:ea typeface="+mn-ea"/>
                        <a:cs typeface="メイリオ" pitchFamily="50" charset="-128"/>
                      </a:endParaRPr>
                    </a:p>
                  </a:txBody>
                  <a:tcPr marR="9525" marT="9525" marB="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a:ln>
                            <a:noFill/>
                          </a:ln>
                          <a:solidFill>
                            <a:schemeClr val="tx1"/>
                          </a:solidFill>
                          <a:effectLst/>
                          <a:latin typeface="游ゴシック"/>
                          <a:ea typeface="游ゴシック"/>
                          <a:cs typeface="メイリオ" panose="020B0604030504040204" pitchFamily="50" charset="-128"/>
                        </a:rPr>
                        <a:t>Google Chrome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607760524"/>
                  </a:ext>
                </a:extLst>
              </a:tr>
              <a:tr h="152823">
                <a:tc rowSpan="3">
                  <a:txBody>
                    <a:bodyPr/>
                    <a:lstStyle/>
                    <a:p>
                      <a:pPr algn="l">
                        <a:lnSpc>
                          <a:spcPct val="200000"/>
                        </a:lnSpc>
                      </a:pPr>
                      <a:r>
                        <a:rPr kumimoji="1" lang="en-US" altLang="ja-JP" sz="1300" b="0">
                          <a:latin typeface="游ゴシック"/>
                          <a:ea typeface="游ゴシック"/>
                        </a:rPr>
                        <a:t>Mac</a:t>
                      </a:r>
                    </a:p>
                  </a:txBody>
                  <a:tcPr marL="121920" marR="121920" marT="60960" marB="60960" anchor="ctr">
                    <a:solidFill>
                      <a:schemeClr val="tx2">
                        <a:lumMod val="20000"/>
                        <a:lumOff val="80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a:ln>
                            <a:noFill/>
                          </a:ln>
                          <a:solidFill>
                            <a:schemeClr val="tx1"/>
                          </a:solidFill>
                          <a:effectLst/>
                          <a:latin typeface="游ゴシック"/>
                          <a:ea typeface="Yu Gothic"/>
                          <a:cs typeface="メイリオ" panose="020B0604030504040204" pitchFamily="50" charset="-128"/>
                        </a:rPr>
                        <a:t>Safari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68460339"/>
                  </a:ext>
                </a:extLst>
              </a:tr>
              <a:tr h="15282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Mozilla Firefox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106296962"/>
                  </a:ext>
                </a:extLst>
              </a:tr>
              <a:tr h="327491">
                <a:tc vMerge="1">
                  <a:txBody>
                    <a:bodyPr/>
                    <a:lstStyle/>
                    <a:p>
                      <a:endParaRPr kumimoji="1" lang="en-US" altLang="ja-JP" sz="1000" b="0">
                        <a:latin typeface="+mn-ea"/>
                        <a:ea typeface="+mn-ea"/>
                      </a:endParaRPr>
                    </a:p>
                  </a:txBody>
                  <a:tcP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a:ln>
                            <a:noFill/>
                          </a:ln>
                          <a:solidFill>
                            <a:schemeClr val="tx1"/>
                          </a:solidFill>
                          <a:effectLst/>
                          <a:latin typeface="游ゴシック"/>
                          <a:ea typeface="游ゴシック"/>
                          <a:cs typeface="メイリオ" panose="020B0604030504040204" pitchFamily="50" charset="-128"/>
                        </a:rPr>
                        <a:t>Google Chrome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3318484058"/>
                  </a:ext>
                </a:extLst>
              </a:tr>
              <a:tr h="0">
                <a:tc>
                  <a:txBody>
                    <a:bodyPr/>
                    <a:lstStyle/>
                    <a:p>
                      <a:pPr algn="l">
                        <a:lnSpc>
                          <a:spcPct val="300000"/>
                        </a:lnSpc>
                      </a:pPr>
                      <a:r>
                        <a:rPr kumimoji="1" lang="en-US" altLang="ja-JP" sz="1300" b="0">
                          <a:latin typeface="游ゴシック"/>
                          <a:ea typeface="游ゴシック"/>
                        </a:rPr>
                        <a:t>iPhone/iPad</a:t>
                      </a:r>
                    </a:p>
                  </a:txBody>
                  <a:tcPr marL="121920" marR="121920" marT="60960" marB="60960" anchor="ctr">
                    <a:solidFill>
                      <a:schemeClr val="bg1">
                        <a:lumMod val="95000"/>
                      </a:schemeClr>
                    </a:solidFill>
                  </a:tcPr>
                </a:tc>
                <a:tc>
                  <a:txBody>
                    <a:bodyPr/>
                    <a:lstStyle/>
                    <a:p>
                      <a:pPr marL="0" lvl="0" indent="0" algn="ctr">
                        <a:lnSpc>
                          <a:spcPct val="100000"/>
                        </a:lnSpc>
                        <a:buNone/>
                      </a:pPr>
                      <a:r>
                        <a:rPr lang="en-US" sz="1400" b="0" i="0" u="none" strike="noStrike" baseline="0" noProof="0" dirty="0">
                          <a:solidFill>
                            <a:srgbClr val="2A3042"/>
                          </a:solidFill>
                          <a:latin typeface="游ゴシック"/>
                        </a:rPr>
                        <a:t>最新</a:t>
                      </a:r>
                      <a:r>
                        <a:rPr lang="en-US" sz="1400" b="0" i="0" u="none" strike="noStrike" baseline="0" noProof="0">
                          <a:solidFill>
                            <a:srgbClr val="2A3042"/>
                          </a:solidFill>
                          <a:latin typeface="游ゴシック"/>
                        </a:rPr>
                        <a:t>2バージョン</a:t>
                      </a:r>
                      <a:endParaRPr lang="en-US" sz="1400" b="0" i="0" u="none" strike="noStrike" baseline="0" noProof="0" dirty="0">
                        <a:solidFill>
                          <a:srgbClr val="2A3042"/>
                        </a:solidFill>
                        <a:latin typeface="游ゴシック"/>
                      </a:endParaRPr>
                    </a:p>
                    <a:p>
                      <a:pPr marL="0" lvl="0" indent="0" algn="l">
                        <a:lnSpc>
                          <a:spcPct val="100000"/>
                        </a:lnSpc>
                        <a:buNone/>
                      </a:pPr>
                      <a:r>
                        <a:rPr lang="en-US" sz="1400" b="0" i="0" u="none" strike="noStrike" baseline="0" noProof="0" dirty="0">
                          <a:solidFill>
                            <a:srgbClr val="2A3042"/>
                          </a:solidFill>
                          <a:latin typeface="游ゴシック"/>
                        </a:rPr>
                        <a:t>※「最新2バージョン」とは、例えばiOSやiPadOSの最新バージョンが17である場合に、動作環境は16と17になります。</a:t>
                      </a:r>
                      <a:endParaRPr kumimoji="1" lang="en-US" altLang="ja-JP" sz="1400" dirty="0">
                        <a:latin typeface="游ゴシック"/>
                        <a:ea typeface="游ゴシック"/>
                      </a:endParaRP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3194174283"/>
                  </a:ext>
                </a:extLst>
              </a:tr>
              <a:tr h="473880">
                <a:tc>
                  <a:txBody>
                    <a:bodyPr/>
                    <a:lstStyle/>
                    <a:p>
                      <a:pPr algn="l">
                        <a:lnSpc>
                          <a:spcPct val="200000"/>
                        </a:lnSpc>
                      </a:pPr>
                      <a:r>
                        <a:rPr kumimoji="1" lang="en-US" altLang="ja-JP" sz="1300" b="0">
                          <a:latin typeface="游ゴシック"/>
                          <a:ea typeface="游ゴシック"/>
                        </a:rPr>
                        <a:t>Android</a:t>
                      </a:r>
                    </a:p>
                  </a:txBody>
                  <a:tcPr marL="121920" marR="121920" marT="60960" marB="6096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dirty="0">
                          <a:ln>
                            <a:noFill/>
                          </a:ln>
                          <a:solidFill>
                            <a:schemeClr val="tx1"/>
                          </a:solidFill>
                          <a:effectLst/>
                          <a:latin typeface="游ゴシック"/>
                          <a:ea typeface="Yu Gothic"/>
                          <a:cs typeface="メイリオ" panose="020B0604030504040204" pitchFamily="50" charset="-128"/>
                        </a:rPr>
                        <a:t>Android Chrome </a:t>
                      </a:r>
                      <a:r>
                        <a:rPr kumimoji="1" lang="ja-JP" altLang="en-US" sz="1300" b="0" i="0" u="none" strike="noStrike" cap="none" normalizeH="0" baseline="0" dirty="0">
                          <a:ln>
                            <a:noFill/>
                          </a:ln>
                          <a:solidFill>
                            <a:schemeClr val="tx1"/>
                          </a:solidFill>
                          <a:effectLst/>
                          <a:latin typeface="游ゴシック"/>
                          <a:ea typeface="游ゴシック"/>
                          <a:cs typeface="メイリオ" panose="020B0604030504040204" pitchFamily="50" charset="-128"/>
                        </a:rPr>
                        <a:t>最新版</a:t>
                      </a:r>
                      <a:endParaRPr kumimoji="1" lang="en-US" altLang="ja-JP" sz="1300" b="0" i="0" u="none" strike="noStrike" cap="none" normalizeH="0" baseline="0" dirty="0">
                        <a:ln>
                          <a:noFill/>
                        </a:ln>
                        <a:solidFill>
                          <a:schemeClr val="tx1"/>
                        </a:solidFill>
                        <a:effectLst/>
                        <a:latin typeface="游ゴシック"/>
                        <a:ea typeface="游ゴシック"/>
                        <a:cs typeface="メイリオ" panose="020B0604030504040204" pitchFamily="50" charset="-128"/>
                      </a:endParaRP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887978565"/>
                  </a:ext>
                </a:extLst>
              </a:tr>
            </a:tbl>
          </a:graphicData>
        </a:graphic>
      </p:graphicFrame>
      <p:sp>
        <p:nvSpPr>
          <p:cNvPr id="11" name="正方形/長方形 10">
            <a:extLst>
              <a:ext uri="{FF2B5EF4-FFF2-40B4-BE49-F238E27FC236}">
                <a16:creationId xmlns:a16="http://schemas.microsoft.com/office/drawing/2014/main" id="{0E370D0E-371B-4849-96E6-BFA8C2130209}"/>
              </a:ext>
            </a:extLst>
          </p:cNvPr>
          <p:cNvSpPr/>
          <p:nvPr/>
        </p:nvSpPr>
        <p:spPr>
          <a:xfrm>
            <a:off x="889648" y="1434550"/>
            <a:ext cx="1555824" cy="317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en-US" altLang="ja-JP" sz="1200" b="1" spc="100">
                <a:latin typeface="Yu Gothic" panose="020B0400000000000000" pitchFamily="34" charset="-128"/>
                <a:ea typeface="Yu Gothic" panose="020B0400000000000000" pitchFamily="34" charset="-128"/>
              </a:rPr>
              <a:t>Web</a:t>
            </a:r>
            <a:r>
              <a:rPr lang="ja-JP" altLang="en-US" sz="1200" b="1" spc="100">
                <a:latin typeface="Yu Gothic" panose="020B0400000000000000" pitchFamily="34" charset="-128"/>
                <a:ea typeface="Yu Gothic" panose="020B0400000000000000" pitchFamily="34" charset="-128"/>
              </a:rPr>
              <a:t>ブラウザー</a:t>
            </a:r>
          </a:p>
        </p:txBody>
      </p:sp>
      <p:sp>
        <p:nvSpPr>
          <p:cNvPr id="14" name="テキスト ボックス 13">
            <a:extLst>
              <a:ext uri="{FF2B5EF4-FFF2-40B4-BE49-F238E27FC236}">
                <a16:creationId xmlns:a16="http://schemas.microsoft.com/office/drawing/2014/main" id="{9A1099D6-457F-499D-88AC-D371EC670260}"/>
              </a:ext>
            </a:extLst>
          </p:cNvPr>
          <p:cNvSpPr txBox="1"/>
          <p:nvPr/>
        </p:nvSpPr>
        <p:spPr>
          <a:xfrm>
            <a:off x="498178" y="5770150"/>
            <a:ext cx="10646132" cy="540198"/>
          </a:xfrm>
          <a:prstGeom prst="rect">
            <a:avLst/>
          </a:prstGeom>
          <a:noFill/>
        </p:spPr>
        <p:txBody>
          <a:bodyPr wrap="square" lIns="81000" tIns="54000" rIns="81000" bIns="54000" rtlCol="0" anchor="ctr">
            <a:spAutoFit/>
          </a:bodyPr>
          <a:lstStyle/>
          <a:p>
            <a:pPr>
              <a:lnSpc>
                <a:spcPct val="120000"/>
              </a:lnSpc>
            </a:pPr>
            <a:r>
              <a:rPr lang="en-US" altLang="ja-JP" sz="1200">
                <a:latin typeface="游ゴシック"/>
                <a:ea typeface="游ゴシック"/>
              </a:rPr>
              <a:t>※1 </a:t>
            </a:r>
            <a:r>
              <a:rPr lang="ja-JP" altLang="en-US" sz="1200">
                <a:latin typeface="游ゴシック"/>
                <a:ea typeface="游ゴシック"/>
              </a:rPr>
              <a:t>リリース時の</a:t>
            </a:r>
            <a:r>
              <a:rPr lang="ja-JP" sz="1200">
                <a:latin typeface="游ゴシック"/>
                <a:ea typeface="游ゴシック"/>
              </a:rPr>
              <a:t>動作環境</a:t>
            </a:r>
            <a:r>
              <a:rPr lang="ja-JP" altLang="en-US" sz="1200">
                <a:latin typeface="游ゴシック"/>
                <a:ea typeface="游ゴシック"/>
              </a:rPr>
              <a:t>です。最新の動作環境はこちらのページをご確認くだい。</a:t>
            </a:r>
            <a:r>
              <a:rPr lang="en-US" altLang="ja-JP" sz="1200">
                <a:latin typeface="游ゴシック"/>
                <a:ea typeface="游ゴシック"/>
                <a:cs typeface="+mn-lt"/>
                <a:hlinkClick r:id="rId2"/>
              </a:rPr>
              <a:t>https://garoon.cybozu.co.jp/function/environment/package/#sect01</a:t>
            </a:r>
            <a:endParaRPr lang="en-US" altLang="ja-JP" sz="1200">
              <a:latin typeface="游ゴシック" panose="020B0400000000000000" pitchFamily="50" charset="-128"/>
              <a:ea typeface="游ゴシック" panose="020B0400000000000000" pitchFamily="50" charset="-128"/>
              <a:cs typeface="+mn-lt"/>
              <a:hlinkClick r:id="rId2"/>
            </a:endParaRPr>
          </a:p>
        </p:txBody>
      </p:sp>
    </p:spTree>
    <p:extLst>
      <p:ext uri="{BB962C8B-B14F-4D97-AF65-F5344CB8AC3E}">
        <p14:creationId xmlns:p14="http://schemas.microsoft.com/office/powerpoint/2010/main" val="415712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2F0D79F8-FA33-4C16-A8AB-B1C33842A2DB}"/>
              </a:ext>
            </a:extLst>
          </p:cNvPr>
          <p:cNvSpPr>
            <a:spLocks noGrp="1"/>
          </p:cNvSpPr>
          <p:nvPr>
            <p:ph type="title"/>
          </p:nvPr>
        </p:nvSpPr>
        <p:spPr>
          <a:xfrm>
            <a:off x="687975" y="2658062"/>
            <a:ext cx="844310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lnSpc>
                <a:spcPct val="100000"/>
              </a:lnSpc>
              <a:spcBef>
                <a:spcPts val="0"/>
              </a:spcBef>
              <a:defRPr/>
            </a:pPr>
            <a:r>
              <a:rPr kumimoji="0" lang="en-US" altLang="ja-JP" sz="3200" kern="0" dirty="0">
                <a:latin typeface="游ゴシック"/>
                <a:ea typeface="游ゴシック"/>
                <a:cs typeface="+mn-cs"/>
              </a:rPr>
              <a:t>4.</a:t>
            </a:r>
            <a:r>
              <a:rPr kumimoji="0" lang="ja-JP" altLang="en-US" sz="3200" kern="0">
                <a:latin typeface="游ゴシック"/>
                <a:ea typeface="游ゴシック"/>
                <a:cs typeface="+mn-cs"/>
              </a:rPr>
              <a:t>「</a:t>
            </a:r>
            <a:r>
              <a:rPr kumimoji="0" lang="en-US" altLang="ja-JP" sz="3200" kern="0" dirty="0" err="1">
                <a:latin typeface="游ゴシック"/>
                <a:ea typeface="游ゴシック"/>
                <a:cs typeface="+mn-cs"/>
              </a:rPr>
              <a:t>Garoon</a:t>
            </a:r>
            <a:r>
              <a:rPr kumimoji="0" lang="en-US" altLang="ja-JP" sz="3200" kern="0" dirty="0">
                <a:latin typeface="游ゴシック"/>
                <a:ea typeface="游ゴシック"/>
                <a:cs typeface="+mn-cs"/>
              </a:rPr>
              <a:t> 5.x</a:t>
            </a:r>
            <a:r>
              <a:rPr kumimoji="0" lang="ja-JP" altLang="en-US" sz="3200" kern="0">
                <a:latin typeface="游ゴシック"/>
                <a:ea typeface="游ゴシック"/>
                <a:cs typeface="+mn-cs"/>
              </a:rPr>
              <a:t>」から「</a:t>
            </a:r>
            <a:r>
              <a:rPr kumimoji="0" lang="en-US" altLang="ja-JP" sz="3200" kern="0" dirty="0" err="1">
                <a:latin typeface="游ゴシック"/>
                <a:ea typeface="游ゴシック"/>
                <a:cs typeface="+mn-cs"/>
              </a:rPr>
              <a:t>Garoon</a:t>
            </a:r>
            <a:r>
              <a:rPr kumimoji="0" lang="en-US" altLang="ja-JP" sz="3200" kern="0" dirty="0">
                <a:latin typeface="游ゴシック"/>
                <a:ea typeface="游ゴシック"/>
                <a:cs typeface="+mn-cs"/>
              </a:rPr>
              <a:t> 6.0</a:t>
            </a:r>
            <a:r>
              <a:rPr kumimoji="0" lang="ja-JP" altLang="en-US" sz="3200" kern="0">
                <a:latin typeface="游ゴシック"/>
                <a:ea typeface="游ゴシック"/>
                <a:cs typeface="+mn-cs"/>
              </a:rPr>
              <a:t>」への    </a:t>
            </a:r>
            <a:r>
              <a:rPr kumimoji="0" lang="ja-JP" altLang="en-US" sz="3200" kern="0" cap="all">
                <a:latin typeface="游ゴシック"/>
                <a:ea typeface="游ゴシック"/>
                <a:cs typeface="メイリオ" charset="0"/>
              </a:rPr>
              <a:t>バージョンアップ時の注意点</a:t>
            </a:r>
            <a:endParaRPr kumimoji="0" lang="ja-JP" altLang="en-US" sz="3200" b="0">
              <a:latin typeface="游ゴシック"/>
              <a:ea typeface="游ゴシック"/>
              <a:cs typeface="+mn-cs"/>
            </a:endParaRPr>
          </a:p>
        </p:txBody>
      </p:sp>
    </p:spTree>
    <p:extLst>
      <p:ext uri="{BB962C8B-B14F-4D97-AF65-F5344CB8AC3E}">
        <p14:creationId xmlns:p14="http://schemas.microsoft.com/office/powerpoint/2010/main" val="11393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DB747C3-EF91-77E6-A10B-1C162462CB34}"/>
              </a:ext>
            </a:extLst>
          </p:cNvPr>
          <p:cNvSpPr>
            <a:spLocks noGrp="1"/>
          </p:cNvSpPr>
          <p:nvPr>
            <p:ph type="title"/>
          </p:nvPr>
        </p:nvSpPr>
        <p:spPr/>
        <p:txBody>
          <a:bodyPr/>
          <a:lstStyle/>
          <a:p>
            <a:r>
              <a:rPr lang="ja-JP" altLang="en-US"/>
              <a:t>目次</a:t>
            </a:r>
          </a:p>
        </p:txBody>
      </p:sp>
      <p:sp>
        <p:nvSpPr>
          <p:cNvPr id="5" name="テキスト プレースホルダー 4">
            <a:extLst>
              <a:ext uri="{FF2B5EF4-FFF2-40B4-BE49-F238E27FC236}">
                <a16:creationId xmlns:a16="http://schemas.microsoft.com/office/drawing/2014/main" id="{F693173F-2A0D-F233-D6F2-CF53407B4DF8}"/>
              </a:ext>
            </a:extLst>
          </p:cNvPr>
          <p:cNvSpPr>
            <a:spLocks noGrp="1"/>
          </p:cNvSpPr>
          <p:nvPr>
            <p:ph type="body" sz="quarter" idx="10"/>
          </p:nvPr>
        </p:nvSpPr>
        <p:spPr/>
        <p:txBody>
          <a:bodyPr vert="horz" lIns="91440" tIns="45720" rIns="91440" bIns="45720" numCol="1" spcCol="0" rtlCol="0" anchor="t">
            <a:normAutofit/>
          </a:bodyPr>
          <a:lstStyle/>
          <a:p>
            <a:pPr marL="342265" indent="-342265">
              <a:buClr>
                <a:srgbClr val="003399"/>
              </a:buClr>
            </a:pPr>
            <a:r>
              <a:rPr lang="en-US" sz="2000" dirty="0" err="1">
                <a:latin typeface="游ゴシック"/>
                <a:ea typeface="游ゴシック"/>
              </a:rPr>
              <a:t>Garoon</a:t>
            </a:r>
            <a:r>
              <a:rPr lang="ja-JP" altLang="en-US" sz="2000" dirty="0">
                <a:latin typeface="游ゴシック"/>
                <a:ea typeface="游ゴシック"/>
              </a:rPr>
              <a:t> </a:t>
            </a:r>
            <a:r>
              <a:rPr lang="en-US" sz="2000" dirty="0">
                <a:latin typeface="游ゴシック"/>
                <a:ea typeface="游ゴシック"/>
              </a:rPr>
              <a:t>6.0</a:t>
            </a:r>
            <a:r>
              <a:rPr lang="ja-JP" altLang="en-US" sz="2000">
                <a:latin typeface="游ゴシック"/>
                <a:ea typeface="游ゴシック"/>
              </a:rPr>
              <a:t>で搭載の機能</a:t>
            </a:r>
            <a:endParaRPr lang="ja-JP" altLang="en-US" sz="2000" b="0">
              <a:latin typeface="游ゴシック"/>
              <a:ea typeface="游ゴシック"/>
            </a:endParaRPr>
          </a:p>
          <a:p>
            <a:pPr marL="342265" indent="-342265">
              <a:buClr>
                <a:srgbClr val="003399"/>
              </a:buClr>
            </a:pPr>
            <a:r>
              <a:rPr lang="ja-JP" altLang="en-US" sz="2000">
                <a:latin typeface="游ゴシック"/>
                <a:ea typeface="游ゴシック"/>
              </a:rPr>
              <a:t>影響の大きい変更</a:t>
            </a:r>
            <a:endParaRPr lang="en-US" sz="2000" b="0">
              <a:latin typeface="游ゴシック"/>
              <a:ea typeface="游ゴシック"/>
            </a:endParaRPr>
          </a:p>
          <a:p>
            <a:pPr marL="342265" indent="-342265">
              <a:buClr>
                <a:srgbClr val="003399"/>
              </a:buClr>
            </a:pPr>
            <a:r>
              <a:rPr lang="ja-JP" altLang="en-US" sz="2000">
                <a:latin typeface="游ゴシック"/>
                <a:ea typeface="游ゴシック"/>
              </a:rPr>
              <a:t>動作環境</a:t>
            </a:r>
            <a:endParaRPr lang="en-US" sz="2000" b="0">
              <a:latin typeface="游ゴシック"/>
              <a:ea typeface="游ゴシック"/>
            </a:endParaRPr>
          </a:p>
          <a:p>
            <a:pPr marL="342265" indent="-342265">
              <a:buClrTx/>
            </a:pPr>
            <a:r>
              <a:rPr lang="ja-JP" altLang="en-US" sz="2000">
                <a:latin typeface="游ゴシック"/>
                <a:ea typeface="游ゴシック"/>
              </a:rPr>
              <a:t>バージョンアップ時の注意点</a:t>
            </a:r>
            <a:endParaRPr lang="en-US" altLang="ja-JP" sz="2000">
              <a:latin typeface="游ゴシック"/>
              <a:ea typeface="游ゴシック"/>
            </a:endParaRPr>
          </a:p>
          <a:p>
            <a:pPr marL="342265" indent="-342265">
              <a:buClrTx/>
            </a:pPr>
            <a:r>
              <a:rPr lang="ja-JP" altLang="en-US" sz="2000">
                <a:latin typeface="游ゴシック"/>
                <a:ea typeface="游ゴシック"/>
              </a:rPr>
              <a:t>ライセンス</a:t>
            </a:r>
            <a:endParaRPr lang="en-US" sz="2000">
              <a:latin typeface="游ゴシック"/>
              <a:ea typeface="游ゴシック"/>
            </a:endParaRPr>
          </a:p>
          <a:p>
            <a:pPr marL="342265" indent="-342265">
              <a:buClr>
                <a:schemeClr val="tx1"/>
              </a:buClr>
            </a:pPr>
            <a:endParaRPr lang="ja-JP" altLang="en-US" sz="2000">
              <a:latin typeface="游ゴシック"/>
              <a:ea typeface="游ゴシック"/>
            </a:endParaRPr>
          </a:p>
        </p:txBody>
      </p:sp>
    </p:spTree>
    <p:extLst>
      <p:ext uri="{BB962C8B-B14F-4D97-AF65-F5344CB8AC3E}">
        <p14:creationId xmlns:p14="http://schemas.microsoft.com/office/powerpoint/2010/main" val="4053194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A9D0F-055E-8746-8AE6-501713D38EA5}"/>
              </a:ext>
            </a:extLst>
          </p:cNvPr>
          <p:cNvSpPr>
            <a:spLocks noGrp="1"/>
          </p:cNvSpPr>
          <p:nvPr>
            <p:ph type="title"/>
          </p:nvPr>
        </p:nvSpPr>
        <p:spPr/>
        <p:txBody>
          <a:bodyPr/>
          <a:lstStyle/>
          <a:p>
            <a:r>
              <a:rPr kumimoji="1" lang="ja-JP" altLang="en-US"/>
              <a:t>バージョンアップ時の注意点：対応</a:t>
            </a:r>
            <a:r>
              <a:rPr kumimoji="1" lang="en-US" altLang="ja-JP"/>
              <a:t>OS</a:t>
            </a:r>
            <a:r>
              <a:rPr kumimoji="1" lang="ja-JP" altLang="en-US"/>
              <a:t>に変更があります</a:t>
            </a:r>
          </a:p>
        </p:txBody>
      </p:sp>
      <p:graphicFrame>
        <p:nvGraphicFramePr>
          <p:cNvPr id="4" name="表 3">
            <a:extLst>
              <a:ext uri="{FF2B5EF4-FFF2-40B4-BE49-F238E27FC236}">
                <a16:creationId xmlns:a16="http://schemas.microsoft.com/office/drawing/2014/main" id="{317573E9-C539-CC48-A5B9-77C825B08F71}"/>
              </a:ext>
            </a:extLst>
          </p:cNvPr>
          <p:cNvGraphicFramePr>
            <a:graphicFrameLocks noGrp="1"/>
          </p:cNvGraphicFramePr>
          <p:nvPr>
            <p:extLst>
              <p:ext uri="{D42A27DB-BD31-4B8C-83A1-F6EECF244321}">
                <p14:modId xmlns:p14="http://schemas.microsoft.com/office/powerpoint/2010/main" val="423278504"/>
              </p:ext>
            </p:extLst>
          </p:nvPr>
        </p:nvGraphicFramePr>
        <p:xfrm>
          <a:off x="351588" y="1144758"/>
          <a:ext cx="5568618" cy="3983623"/>
        </p:xfrm>
        <a:graphic>
          <a:graphicData uri="http://schemas.openxmlformats.org/drawingml/2006/table">
            <a:tbl>
              <a:tblPr>
                <a:tableStyleId>{69CF1AB2-1976-4502-BF36-3FF5EA218861}</a:tableStyleId>
              </a:tblPr>
              <a:tblGrid>
                <a:gridCol w="1652193">
                  <a:extLst>
                    <a:ext uri="{9D8B030D-6E8A-4147-A177-3AD203B41FA5}">
                      <a16:colId xmlns:a16="http://schemas.microsoft.com/office/drawing/2014/main" val="20000"/>
                    </a:ext>
                  </a:extLst>
                </a:gridCol>
                <a:gridCol w="3916425">
                  <a:extLst>
                    <a:ext uri="{9D8B030D-6E8A-4147-A177-3AD203B41FA5}">
                      <a16:colId xmlns:a16="http://schemas.microsoft.com/office/drawing/2014/main" val="20001"/>
                    </a:ext>
                  </a:extLst>
                </a:gridCol>
              </a:tblGrid>
              <a:tr h="536685">
                <a:tc gridSpan="2">
                  <a:txBody>
                    <a:bodyPr/>
                    <a:lstStyle/>
                    <a:p>
                      <a:pPr algn="ctr" fontAlgn="ctr">
                        <a:lnSpc>
                          <a:spcPts val="2020"/>
                        </a:lnSpc>
                      </a:pPr>
                      <a:r>
                        <a:rPr lang="en-US" altLang="ja-JP" sz="1600" b="1" i="0" u="none" strike="noStrike" dirty="0" err="1">
                          <a:solidFill>
                            <a:schemeClr val="bg1"/>
                          </a:solidFill>
                          <a:effectLst/>
                          <a:latin typeface="+mn-ea"/>
                          <a:ea typeface="+mn-ea"/>
                          <a:cs typeface="メイリオ" pitchFamily="50" charset="-128"/>
                        </a:rPr>
                        <a:t>Garoon</a:t>
                      </a:r>
                      <a:r>
                        <a:rPr lang="en-US" altLang="ja-JP" sz="1600" b="1" i="0" u="none" strike="noStrike" dirty="0">
                          <a:solidFill>
                            <a:schemeClr val="bg1"/>
                          </a:solidFill>
                          <a:effectLst/>
                          <a:latin typeface="+mn-ea"/>
                          <a:ea typeface="+mn-ea"/>
                          <a:cs typeface="メイリオ" pitchFamily="50" charset="-128"/>
                        </a:rPr>
                        <a:t> 5.x</a:t>
                      </a:r>
                      <a:endParaRPr lang="en-US" sz="1600" b="1" i="0" u="none" strike="noStrike" dirty="0">
                        <a:solidFill>
                          <a:schemeClr val="bg1"/>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fontAlgn="ctr"/>
                      <a:endParaRPr lang="en-US" sz="1100" b="1" i="0" u="none" strike="noStrike">
                        <a:solidFill>
                          <a:schemeClr val="bg1"/>
                        </a:solidFill>
                        <a:effectLst/>
                        <a:latin typeface="メイリオ" pitchFamily="50" charset="-128"/>
                        <a:ea typeface="メイリオ" pitchFamily="50" charset="-128"/>
                        <a:cs typeface="メイリオ" pitchFamily="50" charset="-128"/>
                      </a:endParaRPr>
                    </a:p>
                  </a:txBody>
                  <a:tcPr marL="9524" marR="9524" marT="9526" marB="0" anchor="ctr">
                    <a:solidFill>
                      <a:schemeClr val="accent1"/>
                    </a:solidFill>
                  </a:tcPr>
                </a:tc>
                <a:extLst>
                  <a:ext uri="{0D108BD9-81ED-4DB2-BD59-A6C34878D82A}">
                    <a16:rowId xmlns:a16="http://schemas.microsoft.com/office/drawing/2014/main" val="10000"/>
                  </a:ext>
                </a:extLst>
              </a:tr>
              <a:tr h="1702784">
                <a:tc>
                  <a:txBody>
                    <a:bodyPr/>
                    <a:lstStyle/>
                    <a:p>
                      <a:pPr algn="ctr" fontAlgn="ctr">
                        <a:lnSpc>
                          <a:spcPts val="2020"/>
                        </a:lnSpc>
                      </a:pPr>
                      <a:r>
                        <a:rPr lang="en-US" sz="1600" b="1" u="none" strike="noStrike" dirty="0">
                          <a:solidFill>
                            <a:schemeClr val="bg1"/>
                          </a:solidFill>
                          <a:effectLst/>
                          <a:latin typeface="+mn-ea"/>
                          <a:ea typeface="+mn-ea"/>
                          <a:cs typeface="メイリオ" pitchFamily="50" charset="-128"/>
                        </a:rPr>
                        <a:t>Windows</a:t>
                      </a:r>
                    </a:p>
                    <a:p>
                      <a:pPr algn="ctr" fontAlgn="ctr">
                        <a:lnSpc>
                          <a:spcPts val="2020"/>
                        </a:lnSpc>
                      </a:pPr>
                      <a:r>
                        <a:rPr lang="en-US" sz="1600" b="1" u="none" strike="noStrike" dirty="0">
                          <a:solidFill>
                            <a:schemeClr val="bg1"/>
                          </a:solidFill>
                          <a:effectLst/>
                          <a:latin typeface="+mn-ea"/>
                          <a:ea typeface="+mn-ea"/>
                          <a:cs typeface="メイリオ" pitchFamily="50" charset="-128"/>
                        </a:rPr>
                        <a:t>(64bit)</a:t>
                      </a:r>
                      <a:endParaRPr lang="en-US" sz="1600" b="1" i="0" u="none" strike="noStrike" dirty="0">
                        <a:solidFill>
                          <a:schemeClr val="bg1"/>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lnSpc>
                          <a:spcPts val="2020"/>
                        </a:lnSpc>
                      </a:pPr>
                      <a:r>
                        <a:rPr lang="pt-BR" altLang="ja-JP" sz="1600" b="1" dirty="0">
                          <a:solidFill>
                            <a:srgbClr val="FF0000"/>
                          </a:solidFill>
                          <a:latin typeface="+mn-ea"/>
                          <a:ea typeface="+mn-ea"/>
                        </a:rPr>
                        <a:t>Windows Server </a:t>
                      </a:r>
                      <a:r>
                        <a:rPr lang="en-US" altLang="ja-JP" sz="1600" b="1" u="none" strike="noStrike" dirty="0">
                          <a:solidFill>
                            <a:srgbClr val="FF0000"/>
                          </a:solidFill>
                          <a:effectLst/>
                          <a:latin typeface="+mn-ea"/>
                          <a:ea typeface="+mn-ea"/>
                          <a:cs typeface="メイリオ" pitchFamily="50" charset="-128"/>
                        </a:rPr>
                        <a:t>2019 Standard</a:t>
                      </a:r>
                      <a:endParaRPr lang="en-US" altLang="ja-JP" sz="1600" b="1" dirty="0">
                        <a:solidFill>
                          <a:srgbClr val="FF0000"/>
                        </a:solidFill>
                        <a:latin typeface="+mn-ea"/>
                        <a:ea typeface="+mn-ea"/>
                      </a:endParaRPr>
                    </a:p>
                    <a:p>
                      <a:pPr marL="0" marR="0" lvl="0" indent="0" algn="ctr" defTabSz="685800" rtl="0" eaLnBrk="1" fontAlgn="ctr" latinLnBrk="0" hangingPunct="1">
                        <a:lnSpc>
                          <a:spcPts val="2020"/>
                        </a:lnSpc>
                        <a:spcBef>
                          <a:spcPts val="0"/>
                        </a:spcBef>
                        <a:spcAft>
                          <a:spcPts val="0"/>
                        </a:spcAft>
                        <a:buClrTx/>
                        <a:buSzTx/>
                        <a:buFontTx/>
                        <a:buNone/>
                        <a:tabLst/>
                        <a:defRPr/>
                      </a:pPr>
                      <a:r>
                        <a:rPr lang="pt-BR" altLang="ja-JP" sz="1600" b="1" dirty="0">
                          <a:solidFill>
                            <a:srgbClr val="FF0000"/>
                          </a:solidFill>
                          <a:latin typeface="+mn-ea"/>
                          <a:ea typeface="+mn-ea"/>
                        </a:rPr>
                        <a:t>Windows Server </a:t>
                      </a:r>
                      <a:r>
                        <a:rPr lang="en-US" altLang="ja-JP" sz="1600" b="1" u="none" strike="noStrike" dirty="0">
                          <a:solidFill>
                            <a:srgbClr val="FF0000"/>
                          </a:solidFill>
                          <a:effectLst/>
                          <a:latin typeface="+mn-ea"/>
                          <a:ea typeface="+mn-ea"/>
                          <a:cs typeface="メイリオ" pitchFamily="50" charset="-128"/>
                        </a:rPr>
                        <a:t>2019 </a:t>
                      </a:r>
                      <a:r>
                        <a:rPr lang="en-US" altLang="ja-JP" sz="1600" b="1" dirty="0">
                          <a:solidFill>
                            <a:srgbClr val="FF0000"/>
                          </a:solidFill>
                          <a:latin typeface="+mn-ea"/>
                          <a:ea typeface="+mn-ea"/>
                        </a:rPr>
                        <a:t>Datacenter</a:t>
                      </a:r>
                    </a:p>
                    <a:p>
                      <a:pPr marL="0" marR="0" lvl="0" indent="0" algn="ctr" defTabSz="685800" rtl="0" eaLnBrk="1" fontAlgn="ctr" latinLnBrk="0" hangingPunct="1">
                        <a:lnSpc>
                          <a:spcPts val="2020"/>
                        </a:lnSpc>
                        <a:spcBef>
                          <a:spcPts val="0"/>
                        </a:spcBef>
                        <a:spcAft>
                          <a:spcPts val="0"/>
                        </a:spcAft>
                        <a:buClrTx/>
                        <a:buSzTx/>
                        <a:buFontTx/>
                        <a:buNone/>
                        <a:tabLst/>
                        <a:defRPr/>
                      </a:pPr>
                      <a:r>
                        <a:rPr lang="en-US" altLang="ja-JP" sz="1600" b="1" i="0" u="none" strike="noStrike" dirty="0">
                          <a:solidFill>
                            <a:srgbClr val="000000"/>
                          </a:solidFill>
                          <a:effectLst/>
                          <a:latin typeface="+mn-ea"/>
                          <a:ea typeface="+mn-ea"/>
                          <a:cs typeface="メイリオ" pitchFamily="50" charset="-128"/>
                        </a:rPr>
                        <a:t>Windows Server 2022 Standard</a:t>
                      </a:r>
                    </a:p>
                    <a:p>
                      <a:pPr marL="0" marR="0" lvl="0" indent="0" algn="ctr" defTabSz="685800" rtl="0" eaLnBrk="1" fontAlgn="ctr" latinLnBrk="0" hangingPunct="1">
                        <a:lnSpc>
                          <a:spcPts val="2020"/>
                        </a:lnSpc>
                        <a:spcBef>
                          <a:spcPts val="0"/>
                        </a:spcBef>
                        <a:spcAft>
                          <a:spcPts val="0"/>
                        </a:spcAft>
                        <a:buClrTx/>
                        <a:buSzTx/>
                        <a:buFontTx/>
                        <a:buNone/>
                        <a:tabLst/>
                        <a:defRPr/>
                      </a:pPr>
                      <a:r>
                        <a:rPr lang="en-US" altLang="ja-JP" sz="1600" b="1" i="0" u="none" strike="noStrike" dirty="0">
                          <a:solidFill>
                            <a:srgbClr val="000000"/>
                          </a:solidFill>
                          <a:effectLst/>
                          <a:latin typeface="+mn-ea"/>
                          <a:ea typeface="+mn-ea"/>
                          <a:cs typeface="メイリオ" pitchFamily="50" charset="-128"/>
                        </a:rPr>
                        <a:t>Windows Server 2022 Datacenter</a:t>
                      </a: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44154">
                <a:tc>
                  <a:txBody>
                    <a:bodyPr/>
                    <a:lstStyle/>
                    <a:p>
                      <a:pPr algn="ctr" fontAlgn="ctr">
                        <a:lnSpc>
                          <a:spcPts val="2020"/>
                        </a:lnSpc>
                      </a:pPr>
                      <a:r>
                        <a:rPr lang="en-US" sz="1600" b="1" u="none" strike="noStrike" dirty="0">
                          <a:solidFill>
                            <a:schemeClr val="bg1"/>
                          </a:solidFill>
                          <a:effectLst/>
                          <a:latin typeface="+mn-ea"/>
                          <a:ea typeface="+mn-ea"/>
                          <a:cs typeface="メイリオ" pitchFamily="50" charset="-128"/>
                        </a:rPr>
                        <a:t>Linux</a:t>
                      </a:r>
                    </a:p>
                    <a:p>
                      <a:pPr algn="ctr" fontAlgn="ctr">
                        <a:lnSpc>
                          <a:spcPts val="2020"/>
                        </a:lnSpc>
                      </a:pPr>
                      <a:r>
                        <a:rPr lang="en-US" sz="1600" b="1" u="none" strike="noStrike" dirty="0">
                          <a:solidFill>
                            <a:schemeClr val="bg1"/>
                          </a:solidFill>
                          <a:effectLst/>
                          <a:latin typeface="+mn-ea"/>
                          <a:ea typeface="+mn-ea"/>
                          <a:cs typeface="メイリオ" pitchFamily="50" charset="-128"/>
                        </a:rPr>
                        <a:t>(64bit) </a:t>
                      </a:r>
                      <a:endParaRPr lang="en-US" sz="1600" b="1" i="0" u="none" strike="noStrike" dirty="0">
                        <a:solidFill>
                          <a:srgbClr val="000000"/>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indent="0" algn="ctr" defTabSz="914400" rtl="0" eaLnBrk="1" fontAlgn="ctr" latinLnBrk="0" hangingPunct="1">
                        <a:lnSpc>
                          <a:spcPts val="2020"/>
                        </a:lnSpc>
                        <a:spcBef>
                          <a:spcPts val="0"/>
                        </a:spcBef>
                        <a:spcAft>
                          <a:spcPts val="0"/>
                        </a:spcAft>
                        <a:buClrTx/>
                        <a:buSzTx/>
                        <a:buFontTx/>
                        <a:buNone/>
                        <a:tabLst/>
                        <a:defRPr/>
                      </a:pPr>
                      <a:r>
                        <a:rPr lang="de-DE" altLang="ja-JP" sz="1600" b="1" u="none" strike="noStrike" dirty="0" err="1">
                          <a:solidFill>
                            <a:srgbClr val="FF0000"/>
                          </a:solidFill>
                          <a:effectLst/>
                          <a:latin typeface="+mn-ea"/>
                          <a:ea typeface="+mn-ea"/>
                          <a:cs typeface="メイリオ" pitchFamily="50" charset="-128"/>
                        </a:rPr>
                        <a:t>Red</a:t>
                      </a:r>
                      <a:r>
                        <a:rPr lang="de-DE" altLang="ja-JP" sz="1600" b="1" u="none" strike="noStrike" dirty="0">
                          <a:solidFill>
                            <a:srgbClr val="FF0000"/>
                          </a:solidFill>
                          <a:effectLst/>
                          <a:latin typeface="+mn-ea"/>
                          <a:ea typeface="+mn-ea"/>
                          <a:cs typeface="メイリオ" pitchFamily="50" charset="-128"/>
                        </a:rPr>
                        <a:t> Hat Enterprise Linux Server 7</a:t>
                      </a:r>
                    </a:p>
                    <a:p>
                      <a:pPr marL="0" marR="0" lvl="0" indent="0" algn="ctr" defTabSz="914400" rtl="0" eaLnBrk="1" fontAlgn="ctr" latinLnBrk="0" hangingPunct="1">
                        <a:lnSpc>
                          <a:spcPts val="2020"/>
                        </a:lnSpc>
                        <a:spcBef>
                          <a:spcPts val="0"/>
                        </a:spcBef>
                        <a:spcAft>
                          <a:spcPts val="0"/>
                        </a:spcAft>
                        <a:buClrTx/>
                        <a:buSzTx/>
                        <a:buFontTx/>
                        <a:buNone/>
                        <a:tabLst/>
                        <a:defRPr/>
                      </a:pPr>
                      <a:r>
                        <a:rPr lang="de-DE" altLang="ja-JP" sz="1600" b="1" u="none" strike="noStrike" dirty="0" err="1">
                          <a:effectLst/>
                          <a:latin typeface="+mn-ea"/>
                          <a:ea typeface="+mn-ea"/>
                          <a:cs typeface="メイリオ" pitchFamily="50" charset="-128"/>
                        </a:rPr>
                        <a:t>Red</a:t>
                      </a:r>
                      <a:r>
                        <a:rPr lang="de-DE" altLang="ja-JP" sz="1600" b="1" u="none" strike="noStrike" dirty="0">
                          <a:effectLst/>
                          <a:latin typeface="+mn-ea"/>
                          <a:ea typeface="+mn-ea"/>
                          <a:cs typeface="メイリオ" pitchFamily="50" charset="-128"/>
                        </a:rPr>
                        <a:t> Hat Enterprise Linux Server 8</a:t>
                      </a:r>
                      <a:endParaRPr lang="en-US" altLang="ja-JP" sz="1600" b="1" dirty="0">
                        <a:latin typeface="+mn-ea"/>
                        <a:ea typeface="+mn-ea"/>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77FB73E2-68F0-364A-81C4-DBDBBC561BC4}"/>
              </a:ext>
            </a:extLst>
          </p:cNvPr>
          <p:cNvGraphicFramePr>
            <a:graphicFrameLocks noGrp="1"/>
          </p:cNvGraphicFramePr>
          <p:nvPr>
            <p:extLst>
              <p:ext uri="{D42A27DB-BD31-4B8C-83A1-F6EECF244321}">
                <p14:modId xmlns:p14="http://schemas.microsoft.com/office/powerpoint/2010/main" val="1056234806"/>
              </p:ext>
            </p:extLst>
          </p:nvPr>
        </p:nvGraphicFramePr>
        <p:xfrm>
          <a:off x="6271794" y="1144758"/>
          <a:ext cx="5568618" cy="3983623"/>
        </p:xfrm>
        <a:graphic>
          <a:graphicData uri="http://schemas.openxmlformats.org/drawingml/2006/table">
            <a:tbl>
              <a:tblPr>
                <a:tableStyleId>{69CF1AB2-1976-4502-BF36-3FF5EA218861}</a:tableStyleId>
              </a:tblPr>
              <a:tblGrid>
                <a:gridCol w="1652193">
                  <a:extLst>
                    <a:ext uri="{9D8B030D-6E8A-4147-A177-3AD203B41FA5}">
                      <a16:colId xmlns:a16="http://schemas.microsoft.com/office/drawing/2014/main" val="20000"/>
                    </a:ext>
                  </a:extLst>
                </a:gridCol>
                <a:gridCol w="3916425">
                  <a:extLst>
                    <a:ext uri="{9D8B030D-6E8A-4147-A177-3AD203B41FA5}">
                      <a16:colId xmlns:a16="http://schemas.microsoft.com/office/drawing/2014/main" val="20001"/>
                    </a:ext>
                  </a:extLst>
                </a:gridCol>
              </a:tblGrid>
              <a:tr h="553840">
                <a:tc gridSpan="2">
                  <a:txBody>
                    <a:bodyPr/>
                    <a:lstStyle/>
                    <a:p>
                      <a:pPr algn="ctr" fontAlgn="ctr">
                        <a:lnSpc>
                          <a:spcPts val="2020"/>
                        </a:lnSpc>
                      </a:pPr>
                      <a:r>
                        <a:rPr lang="en-US" altLang="ja-JP" sz="1600" b="1" i="0" u="none" strike="noStrike" dirty="0" err="1">
                          <a:solidFill>
                            <a:schemeClr val="bg1"/>
                          </a:solidFill>
                          <a:effectLst/>
                          <a:latin typeface="+mn-ea"/>
                          <a:ea typeface="+mn-ea"/>
                          <a:cs typeface="メイリオ" pitchFamily="50" charset="-128"/>
                        </a:rPr>
                        <a:t>Garoon</a:t>
                      </a:r>
                      <a:r>
                        <a:rPr lang="en-US" altLang="ja-JP" sz="1600" b="1" i="0" u="none" strike="noStrike" dirty="0">
                          <a:solidFill>
                            <a:schemeClr val="bg1"/>
                          </a:solidFill>
                          <a:effectLst/>
                          <a:latin typeface="+mn-ea"/>
                          <a:ea typeface="+mn-ea"/>
                          <a:cs typeface="メイリオ" pitchFamily="50" charset="-128"/>
                        </a:rPr>
                        <a:t> 6.0</a:t>
                      </a:r>
                      <a:endParaRPr lang="en-US" sz="1600" b="1" i="0" u="none" strike="noStrike" dirty="0">
                        <a:solidFill>
                          <a:schemeClr val="bg1"/>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fontAlgn="ctr"/>
                      <a:endParaRPr lang="en-US" sz="1100" b="1" i="0" u="none" strike="noStrike">
                        <a:solidFill>
                          <a:schemeClr val="bg1"/>
                        </a:solidFill>
                        <a:effectLst/>
                        <a:latin typeface="メイリオ" pitchFamily="50" charset="-128"/>
                        <a:ea typeface="メイリオ" pitchFamily="50" charset="-128"/>
                        <a:cs typeface="メイリオ" pitchFamily="50" charset="-128"/>
                      </a:endParaRPr>
                    </a:p>
                  </a:txBody>
                  <a:tcPr marL="9524" marR="9524" marT="9526" marB="0" anchor="ctr">
                    <a:solidFill>
                      <a:schemeClr val="accent1"/>
                    </a:solidFill>
                  </a:tcPr>
                </a:tc>
                <a:extLst>
                  <a:ext uri="{0D108BD9-81ED-4DB2-BD59-A6C34878D82A}">
                    <a16:rowId xmlns:a16="http://schemas.microsoft.com/office/drawing/2014/main" val="10000"/>
                  </a:ext>
                </a:extLst>
              </a:tr>
              <a:tr h="1675955">
                <a:tc>
                  <a:txBody>
                    <a:bodyPr/>
                    <a:lstStyle/>
                    <a:p>
                      <a:pPr algn="ctr" fontAlgn="ctr">
                        <a:lnSpc>
                          <a:spcPts val="2020"/>
                        </a:lnSpc>
                      </a:pPr>
                      <a:r>
                        <a:rPr lang="en-US" sz="1600" b="1" u="none" strike="noStrike" dirty="0">
                          <a:solidFill>
                            <a:schemeClr val="bg1"/>
                          </a:solidFill>
                          <a:effectLst/>
                          <a:latin typeface="+mn-ea"/>
                          <a:ea typeface="+mn-ea"/>
                          <a:cs typeface="メイリオ" pitchFamily="50" charset="-128"/>
                        </a:rPr>
                        <a:t>Windows</a:t>
                      </a:r>
                    </a:p>
                    <a:p>
                      <a:pPr algn="ctr" fontAlgn="ctr">
                        <a:lnSpc>
                          <a:spcPts val="2020"/>
                        </a:lnSpc>
                      </a:pPr>
                      <a:r>
                        <a:rPr lang="en-US" sz="1600" b="1" u="none" strike="noStrike" dirty="0">
                          <a:solidFill>
                            <a:schemeClr val="bg1"/>
                          </a:solidFill>
                          <a:effectLst/>
                          <a:latin typeface="+mn-ea"/>
                          <a:ea typeface="+mn-ea"/>
                          <a:cs typeface="メイリオ" pitchFamily="50" charset="-128"/>
                        </a:rPr>
                        <a:t>(64bit)</a:t>
                      </a:r>
                      <a:endParaRPr lang="en-US" sz="1600" b="1" i="0" u="none" strike="noStrike" dirty="0">
                        <a:solidFill>
                          <a:schemeClr val="bg1"/>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lnSpc>
                          <a:spcPts val="2020"/>
                        </a:lnSpc>
                      </a:pPr>
                      <a:r>
                        <a:rPr lang="en-US" altLang="ja-JP" sz="1600" b="1" i="0" u="none" strike="noStrike" dirty="0">
                          <a:solidFill>
                            <a:srgbClr val="000000"/>
                          </a:solidFill>
                          <a:effectLst/>
                          <a:latin typeface="+mn-ea"/>
                          <a:ea typeface="+mn-ea"/>
                          <a:cs typeface="メイリオ" pitchFamily="50" charset="-128"/>
                        </a:rPr>
                        <a:t>Windows Server 2022 Standard</a:t>
                      </a:r>
                    </a:p>
                    <a:p>
                      <a:pPr algn="ctr" fontAlgn="ctr">
                        <a:lnSpc>
                          <a:spcPts val="2020"/>
                        </a:lnSpc>
                      </a:pPr>
                      <a:r>
                        <a:rPr lang="en-US" altLang="ja-JP" sz="1600" b="1" i="0" u="none" strike="noStrike" dirty="0">
                          <a:solidFill>
                            <a:srgbClr val="000000"/>
                          </a:solidFill>
                          <a:effectLst/>
                          <a:latin typeface="+mn-ea"/>
                          <a:ea typeface="+mn-ea"/>
                          <a:cs typeface="メイリオ" pitchFamily="50" charset="-128"/>
                        </a:rPr>
                        <a:t>Windows Server 2022 Datacenter</a:t>
                      </a: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53828">
                <a:tc>
                  <a:txBody>
                    <a:bodyPr/>
                    <a:lstStyle/>
                    <a:p>
                      <a:pPr algn="ctr" fontAlgn="ctr">
                        <a:lnSpc>
                          <a:spcPts val="2020"/>
                        </a:lnSpc>
                      </a:pPr>
                      <a:r>
                        <a:rPr lang="en-US" sz="1600" b="1" u="none" strike="noStrike" dirty="0">
                          <a:solidFill>
                            <a:schemeClr val="bg1"/>
                          </a:solidFill>
                          <a:effectLst/>
                          <a:latin typeface="+mn-ea"/>
                          <a:ea typeface="+mn-ea"/>
                          <a:cs typeface="メイリオ" pitchFamily="50" charset="-128"/>
                        </a:rPr>
                        <a:t>Linux</a:t>
                      </a:r>
                    </a:p>
                    <a:p>
                      <a:pPr algn="ctr" fontAlgn="ctr">
                        <a:lnSpc>
                          <a:spcPts val="2020"/>
                        </a:lnSpc>
                      </a:pPr>
                      <a:r>
                        <a:rPr lang="en-US" sz="1600" b="1" u="none" strike="noStrike" dirty="0">
                          <a:solidFill>
                            <a:schemeClr val="bg1"/>
                          </a:solidFill>
                          <a:effectLst/>
                          <a:latin typeface="+mn-ea"/>
                          <a:ea typeface="+mn-ea"/>
                          <a:cs typeface="メイリオ" pitchFamily="50" charset="-128"/>
                        </a:rPr>
                        <a:t>(64bit)</a:t>
                      </a:r>
                      <a:endParaRPr lang="en-US" sz="1600" b="1" i="0" u="none" strike="noStrike" dirty="0">
                        <a:solidFill>
                          <a:srgbClr val="000000"/>
                        </a:solidFill>
                        <a:effectLst/>
                        <a:latin typeface="+mn-ea"/>
                        <a:ea typeface="+mn-ea"/>
                        <a:cs typeface="メイリオ" pitchFamily="50" charset="-128"/>
                      </a:endParaRP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indent="0" algn="ctr" defTabSz="914400" rtl="0" eaLnBrk="1" fontAlgn="ctr" latinLnBrk="0" hangingPunct="1">
                        <a:lnSpc>
                          <a:spcPts val="2020"/>
                        </a:lnSpc>
                        <a:spcBef>
                          <a:spcPts val="0"/>
                        </a:spcBef>
                        <a:spcAft>
                          <a:spcPts val="0"/>
                        </a:spcAft>
                        <a:buClrTx/>
                        <a:buSzTx/>
                        <a:buFontTx/>
                        <a:buNone/>
                        <a:tabLst/>
                        <a:defRPr/>
                      </a:pPr>
                      <a:r>
                        <a:rPr lang="de-DE" altLang="ja-JP" sz="1600" b="1" dirty="0" err="1">
                          <a:latin typeface="+mn-ea"/>
                          <a:ea typeface="+mn-ea"/>
                        </a:rPr>
                        <a:t>Red</a:t>
                      </a:r>
                      <a:r>
                        <a:rPr lang="de-DE" altLang="ja-JP" sz="1600" b="1" dirty="0">
                          <a:latin typeface="+mn-ea"/>
                          <a:ea typeface="+mn-ea"/>
                        </a:rPr>
                        <a:t> Hat Enterprise Linux 8</a:t>
                      </a:r>
                    </a:p>
                    <a:p>
                      <a:pPr marL="0" marR="0" indent="0" algn="ctr" defTabSz="914400" rtl="0" eaLnBrk="1" fontAlgn="ctr" latinLnBrk="0" hangingPunct="1">
                        <a:lnSpc>
                          <a:spcPts val="2020"/>
                        </a:lnSpc>
                        <a:spcBef>
                          <a:spcPts val="0"/>
                        </a:spcBef>
                        <a:spcAft>
                          <a:spcPts val="0"/>
                        </a:spcAft>
                        <a:buClrTx/>
                        <a:buSzTx/>
                        <a:buFontTx/>
                        <a:buNone/>
                        <a:tabLst/>
                        <a:defRPr/>
                      </a:pPr>
                      <a:r>
                        <a:rPr lang="de-DE" altLang="ja-JP" sz="1600" b="1" dirty="0" err="1">
                          <a:latin typeface="+mn-ea"/>
                          <a:ea typeface="+mn-ea"/>
                        </a:rPr>
                        <a:t>Red</a:t>
                      </a:r>
                      <a:r>
                        <a:rPr lang="de-DE" altLang="ja-JP" sz="1600" b="1" dirty="0">
                          <a:latin typeface="+mn-ea"/>
                          <a:ea typeface="+mn-ea"/>
                        </a:rPr>
                        <a:t> Hat Enterprise Linux 9</a:t>
                      </a:r>
                    </a:p>
                  </a:txBody>
                  <a:tcPr marL="12699" marR="12699" marT="127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C8AAEA19-46F5-3655-957B-FF7731E9B99C}"/>
              </a:ext>
            </a:extLst>
          </p:cNvPr>
          <p:cNvSpPr txBox="1"/>
          <p:nvPr/>
        </p:nvSpPr>
        <p:spPr>
          <a:xfrm>
            <a:off x="527382" y="5454154"/>
            <a:ext cx="11137236" cy="739048"/>
          </a:xfrm>
          <a:prstGeom prst="rect">
            <a:avLst/>
          </a:prstGeom>
          <a:noFill/>
        </p:spPr>
        <p:txBody>
          <a:bodyPr wrap="square">
            <a:spAutoFit/>
          </a:bodyPr>
          <a:lstStyle/>
          <a:p>
            <a:pPr>
              <a:lnSpc>
                <a:spcPct val="120000"/>
              </a:lnSpc>
            </a:pPr>
            <a:r>
              <a:rPr lang="en-US" altLang="ja-JP" sz="1800">
                <a:latin typeface="游ゴシック"/>
                <a:ea typeface="游ゴシック"/>
              </a:rPr>
              <a:t>※</a:t>
            </a:r>
            <a:r>
              <a:rPr lang="ja-JP" altLang="en-US" sz="1800">
                <a:latin typeface="游ゴシック"/>
                <a:ea typeface="游ゴシック"/>
              </a:rPr>
              <a:t>最新の動作環境はこちらのページをご確認くだい。 </a:t>
            </a:r>
            <a:r>
              <a:rPr lang="en-US" altLang="ja-JP" sz="1800">
                <a:latin typeface="游ゴシック"/>
                <a:ea typeface="游ゴシック"/>
                <a:hlinkClick r:id="rId3"/>
              </a:rPr>
              <a:t>https://garoon.cybozu.co.jp/function/environment/package.html</a:t>
            </a:r>
            <a:endParaRPr lang="en-US" altLang="ja-JP" sz="180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52554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D91B670-1033-4653-869D-BB041E6B7678}"/>
              </a:ext>
            </a:extLst>
          </p:cNvPr>
          <p:cNvSpPr>
            <a:spLocks noGrp="1"/>
          </p:cNvSpPr>
          <p:nvPr>
            <p:ph type="title"/>
          </p:nvPr>
        </p:nvSpPr>
        <p:spPr/>
        <p:txBody>
          <a:bodyPr>
            <a:normAutofit/>
          </a:bodyPr>
          <a:lstStyle/>
          <a:p>
            <a:r>
              <a:rPr lang="zh-TW" altLang="en-US" kern="0">
                <a:latin typeface="游ゴシック" panose="020B0400000000000000" pitchFamily="50" charset="-128"/>
                <a:ea typeface="游ゴシック" panose="020B0400000000000000" pitchFamily="50" charset="-128"/>
              </a:rPr>
              <a:t>事前確認項目</a:t>
            </a:r>
            <a:endParaRPr kumimoji="1" lang="ja-JP" altLang="en-US">
              <a:latin typeface="游ゴシック" panose="020B0400000000000000" pitchFamily="50" charset="-128"/>
              <a:ea typeface="游ゴシック" panose="020B0400000000000000" pitchFamily="50" charset="-128"/>
            </a:endParaRPr>
          </a:p>
        </p:txBody>
      </p:sp>
      <p:sp>
        <p:nvSpPr>
          <p:cNvPr id="17" name="コンテンツ プレースホルダー 4">
            <a:extLst>
              <a:ext uri="{FF2B5EF4-FFF2-40B4-BE49-F238E27FC236}">
                <a16:creationId xmlns:a16="http://schemas.microsoft.com/office/drawing/2014/main" id="{55C9D1E8-65EB-4AF4-A467-DFF3AD9EEA41}"/>
              </a:ext>
            </a:extLst>
          </p:cNvPr>
          <p:cNvSpPr>
            <a:spLocks noGrp="1"/>
          </p:cNvSpPr>
          <p:nvPr>
            <p:ph type="body" sz="quarter" idx="10"/>
          </p:nvPr>
        </p:nvSpPr>
        <p:spPr/>
        <p:txBody>
          <a:bodyPr vert="horz" lIns="91440" tIns="45720" rIns="91440" bIns="45720" rtlCol="0" anchor="t">
            <a:normAutofit fontScale="85000" lnSpcReduction="20000"/>
          </a:bodyPr>
          <a:lstStyle/>
          <a:p>
            <a:pPr marL="269240" lvl="0" indent="-269240">
              <a:buClr>
                <a:srgbClr val="003399"/>
              </a:buClr>
              <a:buSzTx/>
              <a:defRPr/>
            </a:pPr>
            <a:r>
              <a:rPr lang="ja-JP" altLang="en-US" sz="1850">
                <a:solidFill>
                  <a:srgbClr val="333333"/>
                </a:solidFill>
                <a:latin typeface="游ゴシック"/>
                <a:ea typeface="游ゴシック"/>
              </a:rPr>
              <a:t>ハード構成について</a:t>
            </a:r>
            <a:br>
              <a:rPr lang="en-US" altLang="ja-JP" sz="1850">
                <a:latin typeface="+mn-ea"/>
                <a:ea typeface="+mn-ea"/>
              </a:rPr>
            </a:br>
            <a:r>
              <a:rPr lang="ja-JP" altLang="en-US" sz="1600">
                <a:solidFill>
                  <a:srgbClr val="333333"/>
                </a:solidFill>
                <a:latin typeface="游ゴシック"/>
                <a:ea typeface="游ゴシック"/>
              </a:rPr>
              <a:t>「</a:t>
            </a:r>
            <a:r>
              <a:rPr lang="en-US" altLang="ja-JP" sz="1600" err="1">
                <a:solidFill>
                  <a:srgbClr val="333333"/>
                </a:solidFill>
                <a:latin typeface="游ゴシック"/>
                <a:ea typeface="游ゴシック"/>
              </a:rPr>
              <a:t>Garoon</a:t>
            </a:r>
            <a:r>
              <a:rPr lang="ja-JP" altLang="en-US" sz="1600">
                <a:solidFill>
                  <a:srgbClr val="333333"/>
                </a:solidFill>
                <a:latin typeface="游ゴシック"/>
                <a:ea typeface="游ゴシック"/>
              </a:rPr>
              <a:t> </a:t>
            </a:r>
            <a:r>
              <a:rPr lang="en-US" altLang="ja-JP" sz="1600">
                <a:solidFill>
                  <a:srgbClr val="333333"/>
                </a:solidFill>
                <a:latin typeface="游ゴシック"/>
                <a:ea typeface="游ゴシック"/>
              </a:rPr>
              <a:t>5</a:t>
            </a:r>
            <a:r>
              <a:rPr lang="ja-JP" altLang="en-US" sz="1600">
                <a:solidFill>
                  <a:srgbClr val="333333"/>
                </a:solidFill>
                <a:latin typeface="游ゴシック"/>
                <a:ea typeface="游ゴシック"/>
              </a:rPr>
              <a:t>」のサーバー構成例の詳細についてはサイボウズ オフィシャルパートナーへご相談ください。</a:t>
            </a:r>
            <a:endParaRPr lang="en-US" altLang="ja-JP" sz="1600">
              <a:solidFill>
                <a:srgbClr val="333333"/>
              </a:solidFill>
              <a:latin typeface="游ゴシック"/>
              <a:ea typeface="游ゴシック"/>
            </a:endParaRPr>
          </a:p>
          <a:p>
            <a:pPr marL="269240" lvl="0" indent="-269240">
              <a:buClr>
                <a:srgbClr val="003399"/>
              </a:buClr>
              <a:buSzTx/>
              <a:defRPr/>
            </a:pPr>
            <a:endParaRPr lang="en-US" altLang="ja-JP" sz="1600">
              <a:solidFill>
                <a:srgbClr val="333333"/>
              </a:solidFill>
              <a:latin typeface="+mn-ea"/>
              <a:ea typeface="+mn-ea"/>
            </a:endParaRPr>
          </a:p>
          <a:p>
            <a:pPr marL="269240" lvl="0" indent="-269240">
              <a:buClr>
                <a:srgbClr val="003399"/>
              </a:buClr>
              <a:buSzTx/>
              <a:defRPr/>
            </a:pPr>
            <a:r>
              <a:rPr lang="ja-JP" altLang="en-US" sz="1850">
                <a:solidFill>
                  <a:srgbClr val="333333"/>
                </a:solidFill>
                <a:latin typeface="游ゴシック"/>
                <a:ea typeface="游ゴシック"/>
              </a:rPr>
              <a:t>動作環境について</a:t>
            </a:r>
            <a:br>
              <a:rPr lang="en-US" altLang="ja-JP" sz="1850">
                <a:latin typeface="+mn-ea"/>
                <a:ea typeface="+mn-ea"/>
              </a:rPr>
            </a:br>
            <a:r>
              <a:rPr lang="en-US" altLang="ja-JP" sz="1600" err="1">
                <a:solidFill>
                  <a:srgbClr val="333333"/>
                </a:solidFill>
                <a:latin typeface="游ゴシック"/>
                <a:ea typeface="游ゴシック"/>
              </a:rPr>
              <a:t>Garoon</a:t>
            </a:r>
            <a:r>
              <a:rPr lang="en-US" altLang="ja-JP" sz="1600">
                <a:solidFill>
                  <a:srgbClr val="333333"/>
                </a:solidFill>
                <a:latin typeface="游ゴシック"/>
                <a:ea typeface="游ゴシック"/>
              </a:rPr>
              <a:t> 5</a:t>
            </a:r>
            <a:r>
              <a:rPr lang="ja-JP" altLang="en-US" sz="1600">
                <a:solidFill>
                  <a:srgbClr val="333333"/>
                </a:solidFill>
                <a:latin typeface="游ゴシック"/>
                <a:ea typeface="游ゴシック"/>
              </a:rPr>
              <a:t>の動作環境は</a:t>
            </a:r>
            <a:r>
              <a:rPr lang="en-US" altLang="ja-JP" sz="1600">
                <a:solidFill>
                  <a:srgbClr val="333333"/>
                </a:solidFill>
                <a:latin typeface="游ゴシック"/>
                <a:ea typeface="游ゴシック"/>
              </a:rPr>
              <a:t>FAQ</a:t>
            </a:r>
            <a:r>
              <a:rPr lang="ja-JP" altLang="en-US" sz="1600">
                <a:solidFill>
                  <a:srgbClr val="333333"/>
                </a:solidFill>
                <a:latin typeface="游ゴシック"/>
                <a:ea typeface="游ゴシック"/>
              </a:rPr>
              <a:t>をご確認ください</a:t>
            </a:r>
            <a:br>
              <a:rPr lang="en-US" altLang="ja-JP" sz="1600">
                <a:solidFill>
                  <a:srgbClr val="333333"/>
                </a:solidFill>
                <a:latin typeface="+mn-ea"/>
                <a:ea typeface="+mn-ea"/>
              </a:rPr>
            </a:br>
            <a:r>
              <a:rPr lang="ja-JP" altLang="en-US" sz="1600">
                <a:solidFill>
                  <a:srgbClr val="333333"/>
                </a:solidFill>
                <a:latin typeface="游ゴシック"/>
                <a:ea typeface="游ゴシック"/>
              </a:rPr>
              <a:t>　　</a:t>
            </a:r>
            <a:r>
              <a:rPr lang="ja-JP" altLang="en-US" sz="1400">
                <a:solidFill>
                  <a:srgbClr val="333333"/>
                </a:solidFill>
                <a:latin typeface="游ゴシック"/>
                <a:ea typeface="游ゴシック"/>
              </a:rPr>
              <a:t>▼「</a:t>
            </a:r>
            <a:r>
              <a:rPr lang="en-US" altLang="ja-JP" sz="1400" err="1">
                <a:solidFill>
                  <a:srgbClr val="333333"/>
                </a:solidFill>
                <a:latin typeface="游ゴシック"/>
                <a:ea typeface="游ゴシック"/>
              </a:rPr>
              <a:t>Garoon</a:t>
            </a:r>
            <a:r>
              <a:rPr lang="en-US" altLang="ja-JP" sz="1400">
                <a:solidFill>
                  <a:srgbClr val="333333"/>
                </a:solidFill>
                <a:latin typeface="游ゴシック"/>
                <a:ea typeface="游ゴシック"/>
              </a:rPr>
              <a:t> 5</a:t>
            </a:r>
            <a:r>
              <a:rPr lang="ja-JP" altLang="en-US" sz="1400">
                <a:solidFill>
                  <a:srgbClr val="333333"/>
                </a:solidFill>
                <a:latin typeface="游ゴシック"/>
                <a:ea typeface="游ゴシック"/>
              </a:rPr>
              <a:t>」よくあるご質問</a:t>
            </a:r>
            <a:r>
              <a:rPr lang="en-US" altLang="ja-JP" sz="1400">
                <a:solidFill>
                  <a:srgbClr val="333333"/>
                </a:solidFill>
                <a:latin typeface="游ゴシック"/>
                <a:ea typeface="游ゴシック"/>
              </a:rPr>
              <a:t>(FAQ)</a:t>
            </a:r>
          </a:p>
          <a:p>
            <a:pPr marL="872490" lvl="2" indent="0">
              <a:buNone/>
              <a:defRPr/>
            </a:pPr>
            <a:r>
              <a:rPr lang="en-US" sz="1400">
                <a:solidFill>
                  <a:srgbClr val="333333"/>
                </a:solidFill>
                <a:latin typeface="Yu Gothic"/>
                <a:ea typeface="Yu Gothic"/>
                <a:hlinkClick r:id="rId2"/>
              </a:rPr>
              <a:t>https://faq.cybozu.info/alphascope/cybozu/web/garoon5/</a:t>
            </a:r>
            <a:endParaRPr lang="en-US">
              <a:latin typeface="Yu Gothic"/>
              <a:ea typeface="Yu Gothic"/>
            </a:endParaRPr>
          </a:p>
          <a:p>
            <a:pPr marL="269240" lvl="0" indent="-269240">
              <a:buClr>
                <a:srgbClr val="003399"/>
              </a:buClr>
              <a:buSzTx/>
              <a:defRPr/>
            </a:pPr>
            <a:endParaRPr lang="en-US" altLang="ja-JP" sz="1400">
              <a:solidFill>
                <a:srgbClr val="333333"/>
              </a:solidFill>
              <a:latin typeface="+mn-ea"/>
              <a:ea typeface="+mn-ea"/>
            </a:endParaRPr>
          </a:p>
          <a:p>
            <a:pPr marL="269240" lvl="0" indent="-269240">
              <a:buClr>
                <a:srgbClr val="003399"/>
              </a:buClr>
              <a:buSzTx/>
              <a:defRPr/>
            </a:pPr>
            <a:r>
              <a:rPr lang="ja-JP" altLang="en-US">
                <a:solidFill>
                  <a:srgbClr val="333333"/>
                </a:solidFill>
                <a:latin typeface="+mn-ea"/>
                <a:ea typeface="+mn-ea"/>
              </a:rPr>
              <a:t>費用について</a:t>
            </a:r>
            <a:endParaRPr lang="en-US" altLang="ja-JP">
              <a:solidFill>
                <a:srgbClr val="333333"/>
              </a:solidFill>
              <a:latin typeface="+mn-ea"/>
              <a:ea typeface="+mn-ea"/>
            </a:endParaRPr>
          </a:p>
          <a:p>
            <a:pPr marL="361950" lvl="1" indent="0">
              <a:buClr>
                <a:srgbClr val="003399"/>
              </a:buClr>
              <a:buNone/>
              <a:defRPr/>
            </a:pPr>
            <a:r>
              <a:rPr lang="ja-JP" altLang="en-US">
                <a:solidFill>
                  <a:srgbClr val="333333"/>
                </a:solidFill>
                <a:latin typeface="+mn-ea"/>
                <a:ea typeface="+mn-ea"/>
              </a:rPr>
              <a:t> サービス期間中の方はライセンスに関わる追加費用は発生しません。</a:t>
            </a:r>
            <a:br>
              <a:rPr lang="en-US" altLang="ja-JP">
                <a:solidFill>
                  <a:srgbClr val="333333"/>
                </a:solidFill>
                <a:latin typeface="+mn-ea"/>
                <a:ea typeface="+mn-ea"/>
              </a:rPr>
            </a:br>
            <a:r>
              <a:rPr lang="en-US" altLang="ja-JP">
                <a:solidFill>
                  <a:srgbClr val="333333"/>
                </a:solidFill>
                <a:latin typeface="+mn-ea"/>
                <a:ea typeface="+mn-ea"/>
              </a:rPr>
              <a:t> </a:t>
            </a:r>
            <a:r>
              <a:rPr lang="ja-JP" altLang="en-US">
                <a:solidFill>
                  <a:srgbClr val="333333"/>
                </a:solidFill>
                <a:latin typeface="+mn-ea"/>
                <a:ea typeface="+mn-ea"/>
              </a:rPr>
              <a:t>かかる費用は、作業費用・ハードウェア費用のみとなります。</a:t>
            </a:r>
          </a:p>
          <a:p>
            <a:pPr marL="361950" lvl="1" indent="0">
              <a:buNone/>
              <a:defRPr/>
            </a:pPr>
            <a:r>
              <a:rPr lang="ja-JP" altLang="en-US">
                <a:solidFill>
                  <a:srgbClr val="333333"/>
                </a:solidFill>
                <a:latin typeface="+mn-ea"/>
                <a:ea typeface="+mn-ea"/>
              </a:rPr>
              <a:t> サービス期間が終了しているお客様がバージョンアップするためには、</a:t>
            </a:r>
            <a:endParaRPr lang="en-US" altLang="ja-JP">
              <a:solidFill>
                <a:srgbClr val="333333"/>
              </a:solidFill>
              <a:latin typeface="+mn-ea"/>
              <a:ea typeface="+mn-ea"/>
            </a:endParaRPr>
          </a:p>
          <a:p>
            <a:pPr marL="361950" lvl="1" indent="0">
              <a:buNone/>
              <a:defRPr/>
            </a:pPr>
            <a:r>
              <a:rPr lang="ja-JP" altLang="en-US">
                <a:solidFill>
                  <a:srgbClr val="333333"/>
                </a:solidFill>
                <a:latin typeface="+mn-ea"/>
                <a:ea typeface="+mn-ea"/>
              </a:rPr>
              <a:t> バージョンアップライセンスが必要になります。</a:t>
            </a:r>
            <a:endParaRPr lang="en-US" altLang="ja-JP">
              <a:solidFill>
                <a:srgbClr val="333333"/>
              </a:solidFill>
              <a:latin typeface="+mn-ea"/>
              <a:ea typeface="+mn-ea"/>
            </a:endParaRPr>
          </a:p>
          <a:p>
            <a:pPr marL="361950" lvl="1" indent="0">
              <a:buNone/>
              <a:defRPr/>
            </a:pPr>
            <a:r>
              <a:rPr lang="ja-JP" altLang="en-US" sz="1400">
                <a:solidFill>
                  <a:srgbClr val="333333"/>
                </a:solidFill>
                <a:latin typeface="+mn-ea"/>
                <a:ea typeface="+mn-ea"/>
              </a:rPr>
              <a:t>▼バージョンアップライセンス</a:t>
            </a:r>
            <a:endParaRPr lang="en-US" altLang="ja-JP" sz="1400">
              <a:solidFill>
                <a:srgbClr val="333333"/>
              </a:solidFill>
              <a:latin typeface="+mn-ea"/>
              <a:ea typeface="+mn-ea"/>
            </a:endParaRPr>
          </a:p>
          <a:p>
            <a:pPr marL="361950" lvl="1" indent="0">
              <a:buNone/>
              <a:defRPr/>
            </a:pPr>
            <a:r>
              <a:rPr lang="en-US" altLang="ja-JP" sz="1400">
                <a:solidFill>
                  <a:srgbClr val="333333"/>
                </a:solidFill>
                <a:latin typeface="+mn-ea"/>
                <a:ea typeface="+mn-ea"/>
                <a:hlinkClick r:id="rId3"/>
              </a:rPr>
              <a:t>https://garoon.cybozu.co.jp/price/package/user.html#versionup</a:t>
            </a:r>
            <a:endParaRPr lang="en-US" altLang="ja-JP" sz="1400">
              <a:solidFill>
                <a:srgbClr val="333333"/>
              </a:solidFill>
              <a:latin typeface="+mn-ea"/>
              <a:ea typeface="+mn-ea"/>
            </a:endParaRPr>
          </a:p>
          <a:p>
            <a:pPr marL="361950" lvl="1" indent="0">
              <a:buNone/>
              <a:defRPr/>
            </a:pPr>
            <a:r>
              <a:rPr lang="ja-JP" altLang="en-US" sz="1600">
                <a:latin typeface="+mn-ea"/>
                <a:ea typeface="+mn-ea"/>
              </a:rPr>
              <a:t>各種費用については、お取引中のオフィシャルパートナー様へご相談ください</a:t>
            </a:r>
            <a:r>
              <a:rPr lang="ja-JP" altLang="ja-JP" sz="1600">
                <a:latin typeface="+mn-ea"/>
                <a:ea typeface="+mn-ea"/>
              </a:rPr>
              <a:t>。</a:t>
            </a:r>
            <a:endParaRPr lang="ja-JP" altLang="en-US" sz="1600" b="1">
              <a:latin typeface="+mn-ea"/>
              <a:ea typeface="+mn-ea"/>
            </a:endParaRPr>
          </a:p>
          <a:p>
            <a:pPr marL="361950" lvl="1" indent="0">
              <a:buNone/>
              <a:defRPr/>
            </a:pPr>
            <a:endParaRPr lang="ja-JP" altLang="en-US">
              <a:solidFill>
                <a:srgbClr val="333333"/>
              </a:solidFill>
              <a:latin typeface="+mn-ea"/>
              <a:ea typeface="+mn-ea"/>
            </a:endParaRPr>
          </a:p>
          <a:p>
            <a:pPr marL="0" indent="0">
              <a:buNone/>
            </a:pPr>
            <a:endParaRPr kumimoji="1" lang="ja-JP" altLang="en-US">
              <a:latin typeface="+mn-ea"/>
              <a:ea typeface="+mn-ea"/>
            </a:endParaRPr>
          </a:p>
        </p:txBody>
      </p:sp>
    </p:spTree>
    <p:extLst>
      <p:ext uri="{BB962C8B-B14F-4D97-AF65-F5344CB8AC3E}">
        <p14:creationId xmlns:p14="http://schemas.microsoft.com/office/powerpoint/2010/main" val="239694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BAF9-369F-AC2C-9902-C01EBFFA0D29}"/>
              </a:ext>
            </a:extLst>
          </p:cNvPr>
          <p:cNvSpPr>
            <a:spLocks noGrp="1"/>
          </p:cNvSpPr>
          <p:nvPr>
            <p:ph type="title"/>
          </p:nvPr>
        </p:nvSpPr>
        <p:spPr/>
        <p:txBody>
          <a:bodyPr>
            <a:normAutofit/>
          </a:bodyPr>
          <a:lstStyle/>
          <a:p>
            <a:r>
              <a:rPr lang="zh-TW" altLang="en-US" kern="0">
                <a:latin typeface="游ゴシック" panose="020B0400000000000000" pitchFamily="50" charset="-128"/>
                <a:ea typeface="游ゴシック" panose="020B0400000000000000" pitchFamily="50" charset="-128"/>
              </a:rPr>
              <a:t>事前確認項目 </a:t>
            </a:r>
            <a:r>
              <a:rPr lang="en-US" altLang="ja-JP" kern="0">
                <a:latin typeface="游ゴシック" panose="020B0400000000000000" pitchFamily="50" charset="-128"/>
                <a:ea typeface="游ゴシック" panose="020B0400000000000000" pitchFamily="50" charset="-128"/>
              </a:rPr>
              <a:t>2</a:t>
            </a:r>
            <a:endParaRPr lang="en-US"/>
          </a:p>
        </p:txBody>
      </p:sp>
      <p:sp>
        <p:nvSpPr>
          <p:cNvPr id="3" name="Text Placeholder 2">
            <a:extLst>
              <a:ext uri="{FF2B5EF4-FFF2-40B4-BE49-F238E27FC236}">
                <a16:creationId xmlns:a16="http://schemas.microsoft.com/office/drawing/2014/main" id="{FF3ED7F2-2164-00A2-36B8-B2F4A784CCD9}"/>
              </a:ext>
            </a:extLst>
          </p:cNvPr>
          <p:cNvSpPr>
            <a:spLocks noGrp="1"/>
          </p:cNvSpPr>
          <p:nvPr>
            <p:ph type="body" sz="quarter" idx="10"/>
          </p:nvPr>
        </p:nvSpPr>
        <p:spPr>
          <a:xfrm>
            <a:off x="499806" y="1139037"/>
            <a:ext cx="11302312" cy="4956761"/>
          </a:xfrm>
        </p:spPr>
        <p:txBody>
          <a:bodyPr vert="horz" lIns="91440" tIns="45720" rIns="91440" bIns="45720" rtlCol="0" anchor="t">
            <a:normAutofit fontScale="85000" lnSpcReduction="10000"/>
          </a:bodyPr>
          <a:lstStyle/>
          <a:p>
            <a:pPr marL="269240" indent="-269240">
              <a:buClr>
                <a:srgbClr val="003399"/>
              </a:buClr>
              <a:buSzTx/>
              <a:defRPr/>
            </a:pPr>
            <a:r>
              <a:rPr lang="ja-JP" altLang="en-US" sz="1600">
                <a:latin typeface="游ゴシック"/>
                <a:ea typeface="游ゴシック"/>
              </a:rPr>
              <a:t>移行されるデータ</a:t>
            </a:r>
            <a:br>
              <a:rPr lang="en-US" altLang="ja-JP" sz="1600">
                <a:latin typeface="+mn-ea"/>
                <a:ea typeface="+mn-ea"/>
              </a:rPr>
            </a:br>
            <a:r>
              <a:rPr lang="ja-JP" altLang="en-US" sz="1600">
                <a:latin typeface="游ゴシック"/>
                <a:ea typeface="游ゴシック"/>
              </a:rPr>
              <a:t>「</a:t>
            </a:r>
            <a:r>
              <a:rPr lang="en-US" altLang="ja-JP" sz="1600" err="1">
                <a:latin typeface="游ゴシック"/>
                <a:ea typeface="游ゴシック"/>
              </a:rPr>
              <a:t>Garoon</a:t>
            </a:r>
            <a:r>
              <a:rPr lang="ja-JP" altLang="en-US" sz="1600">
                <a:latin typeface="游ゴシック"/>
                <a:ea typeface="游ゴシック"/>
              </a:rPr>
              <a:t> </a:t>
            </a:r>
            <a:r>
              <a:rPr lang="en-US" altLang="ja-JP" sz="1600">
                <a:latin typeface="游ゴシック"/>
                <a:ea typeface="游ゴシック"/>
              </a:rPr>
              <a:t>5.x</a:t>
            </a:r>
            <a:r>
              <a:rPr lang="ja-JP" altLang="en-US" sz="1600">
                <a:latin typeface="游ゴシック"/>
                <a:ea typeface="游ゴシック"/>
              </a:rPr>
              <a:t>」での利用しているデータのうち、</a:t>
            </a:r>
            <a:br>
              <a:rPr lang="en-US" altLang="ja-JP" sz="1600">
                <a:latin typeface="+mn-ea"/>
                <a:ea typeface="+mn-ea"/>
              </a:rPr>
            </a:br>
            <a:r>
              <a:rPr lang="ja-JP" altLang="en-US" sz="1600">
                <a:latin typeface="游ゴシック"/>
                <a:ea typeface="游ゴシック"/>
              </a:rPr>
              <a:t>終了する機能のデータを除いて全てのデータが移行できます。※</a:t>
            </a:r>
            <a:endParaRPr lang="en-US" altLang="ja-JP" sz="1600">
              <a:latin typeface="游ゴシック"/>
              <a:ea typeface="游ゴシック"/>
            </a:endParaRPr>
          </a:p>
          <a:p>
            <a:pPr marL="0" indent="0">
              <a:buClr>
                <a:srgbClr val="003399"/>
              </a:buClr>
              <a:buNone/>
              <a:defRPr/>
            </a:pPr>
            <a:r>
              <a:rPr lang="ja-JP" altLang="en-US" sz="1600">
                <a:latin typeface="游ゴシック"/>
                <a:ea typeface="游ゴシック"/>
              </a:rPr>
              <a:t>　　※additionalItems を使ったカスタマイズを利用・参照している場合、対応が必要です。</a:t>
            </a:r>
          </a:p>
          <a:p>
            <a:pPr marL="0" indent="0">
              <a:buNone/>
              <a:defRPr/>
            </a:pPr>
            <a:r>
              <a:rPr lang="ja-JP" altLang="en-US" sz="1600">
                <a:latin typeface="游ゴシック"/>
                <a:ea typeface="游ゴシック"/>
              </a:rPr>
              <a:t>　　「パッケージ版 Garoon 6 新機能紹介資料」影響の大きい変更をご参照の上、サ</a:t>
            </a:r>
            <a:r>
              <a:rPr lang="ja-JP" sz="1600">
                <a:latin typeface="游ゴシック"/>
                <a:ea typeface="游ゴシック"/>
              </a:rPr>
              <a:t>イボウズオフィシャルパートナーにご相談ください。</a:t>
            </a:r>
            <a:endParaRPr lang="ja-JP" altLang="en-US" sz="1600">
              <a:latin typeface="游ゴシック"/>
              <a:ea typeface="游ゴシック"/>
            </a:endParaRPr>
          </a:p>
          <a:p>
            <a:pPr marL="269240" indent="-269240">
              <a:buClr>
                <a:srgbClr val="003399"/>
              </a:buClr>
              <a:buSzTx/>
              <a:defRPr/>
            </a:pPr>
            <a:r>
              <a:rPr lang="ja-JP" altLang="en-US" sz="1600">
                <a:latin typeface="游ゴシック"/>
                <a:ea typeface="游ゴシック"/>
              </a:rPr>
              <a:t>バージョンアップの手順</a:t>
            </a:r>
            <a:br>
              <a:rPr lang="en-US" altLang="ja-JP" sz="1600">
                <a:latin typeface="+mn-ea"/>
                <a:ea typeface="+mn-ea"/>
              </a:rPr>
            </a:br>
            <a:r>
              <a:rPr lang="ja-JP" altLang="en-US" sz="1600">
                <a:latin typeface="游ゴシック"/>
                <a:ea typeface="游ゴシック"/>
              </a:rPr>
              <a:t>「</a:t>
            </a:r>
            <a:r>
              <a:rPr lang="en-US" altLang="ja-JP" sz="1600" err="1">
                <a:latin typeface="游ゴシック"/>
                <a:ea typeface="游ゴシック"/>
              </a:rPr>
              <a:t>Garoon</a:t>
            </a:r>
            <a:r>
              <a:rPr lang="en-US" altLang="ja-JP" sz="1600">
                <a:latin typeface="游ゴシック"/>
                <a:ea typeface="游ゴシック"/>
              </a:rPr>
              <a:t> 6.0.0</a:t>
            </a:r>
            <a:r>
              <a:rPr lang="ja-JP" altLang="en-US" sz="1600">
                <a:latin typeface="游ゴシック"/>
                <a:ea typeface="游ゴシック"/>
              </a:rPr>
              <a:t>」へは「</a:t>
            </a:r>
            <a:r>
              <a:rPr lang="en-US" altLang="ja-JP" sz="1600" err="1">
                <a:latin typeface="游ゴシック"/>
                <a:ea typeface="游ゴシック"/>
              </a:rPr>
              <a:t>Garoon</a:t>
            </a:r>
            <a:r>
              <a:rPr lang="ja-JP" altLang="en-US" sz="1600">
                <a:latin typeface="游ゴシック"/>
                <a:ea typeface="游ゴシック"/>
              </a:rPr>
              <a:t> </a:t>
            </a:r>
            <a:r>
              <a:rPr lang="en-US" altLang="ja-JP" sz="1600">
                <a:latin typeface="游ゴシック"/>
                <a:ea typeface="游ゴシック"/>
              </a:rPr>
              <a:t>5.x</a:t>
            </a:r>
            <a:r>
              <a:rPr lang="ja-JP" altLang="en-US" sz="1600">
                <a:latin typeface="游ゴシック"/>
                <a:ea typeface="游ゴシック"/>
              </a:rPr>
              <a:t>」からバージョンアップできます。</a:t>
            </a:r>
            <a:endParaRPr lang="en-US" altLang="ja-JP" sz="1600">
              <a:latin typeface="游ゴシック"/>
              <a:ea typeface="游ゴシック"/>
            </a:endParaRPr>
          </a:p>
          <a:p>
            <a:pPr marL="269240" indent="-269240"/>
            <a:endParaRPr lang="en-US" altLang="ja-JP" sz="1733"/>
          </a:p>
          <a:p>
            <a:pPr marL="269240" indent="-269240"/>
            <a:endParaRPr lang="en-US" altLang="ja-JP" sz="1733"/>
          </a:p>
          <a:p>
            <a:pPr marL="269240" indent="-269240"/>
            <a:endParaRPr lang="en-US" altLang="ja-JP" sz="1733"/>
          </a:p>
          <a:p>
            <a:pPr marL="269240" indent="-269240"/>
            <a:endParaRPr lang="en-US" altLang="ja-JP" sz="1733"/>
          </a:p>
          <a:p>
            <a:pPr marL="269240" indent="-269240"/>
            <a:endParaRPr lang="en-US" altLang="ja-JP" sz="1700">
              <a:latin typeface="游ゴシック"/>
              <a:ea typeface="游ゴシック"/>
            </a:endParaRPr>
          </a:p>
          <a:p>
            <a:pPr marL="269240" indent="-269240"/>
            <a:r>
              <a:rPr lang="ja-JP" altLang="en-US" sz="1600">
                <a:latin typeface="游ゴシック"/>
                <a:ea typeface="游ゴシック"/>
              </a:rPr>
              <a:t>コンバート所要時間</a:t>
            </a:r>
            <a:br>
              <a:rPr lang="en-US" altLang="ja-JP" sz="1600">
                <a:latin typeface="+mn-ea"/>
                <a:ea typeface="+mn-ea"/>
              </a:rPr>
            </a:br>
            <a:r>
              <a:rPr lang="ja-JP" altLang="en-US" sz="1600">
                <a:latin typeface="游ゴシック"/>
                <a:ea typeface="游ゴシック"/>
              </a:rPr>
              <a:t> データ量によって変わるため、リハーサルをおすすめします。サイボウズオフィシャルパートナーにご相談ください。</a:t>
            </a:r>
            <a:endParaRPr lang="en-US" altLang="ja-JP" sz="1600">
              <a:latin typeface="游ゴシック"/>
              <a:ea typeface="游ゴシック"/>
            </a:endParaRPr>
          </a:p>
          <a:p>
            <a:pPr marL="0" indent="0">
              <a:buNone/>
            </a:pPr>
            <a:endParaRPr lang="en-US" altLang="ja-JP" sz="1733"/>
          </a:p>
        </p:txBody>
      </p:sp>
      <p:graphicFrame>
        <p:nvGraphicFramePr>
          <p:cNvPr id="4" name="表 3">
            <a:extLst>
              <a:ext uri="{FF2B5EF4-FFF2-40B4-BE49-F238E27FC236}">
                <a16:creationId xmlns:a16="http://schemas.microsoft.com/office/drawing/2014/main" id="{0B7A5242-681D-C4C8-EEDB-C6D0E9744D57}"/>
              </a:ext>
            </a:extLst>
          </p:cNvPr>
          <p:cNvGraphicFramePr>
            <a:graphicFrameLocks noGrp="1"/>
          </p:cNvGraphicFramePr>
          <p:nvPr/>
        </p:nvGraphicFramePr>
        <p:xfrm>
          <a:off x="945850" y="3427281"/>
          <a:ext cx="10197328" cy="1690087"/>
        </p:xfrm>
        <a:graphic>
          <a:graphicData uri="http://schemas.openxmlformats.org/drawingml/2006/table">
            <a:tbl>
              <a:tblPr firstRow="1" bandRow="1">
                <a:tableStyleId>{5C22544A-7EE6-4342-B048-85BDC9FD1C3A}</a:tableStyleId>
              </a:tblPr>
              <a:tblGrid>
                <a:gridCol w="4380057">
                  <a:extLst>
                    <a:ext uri="{9D8B030D-6E8A-4147-A177-3AD203B41FA5}">
                      <a16:colId xmlns:a16="http://schemas.microsoft.com/office/drawing/2014/main" val="2373950353"/>
                    </a:ext>
                  </a:extLst>
                </a:gridCol>
                <a:gridCol w="5817271">
                  <a:extLst>
                    <a:ext uri="{9D8B030D-6E8A-4147-A177-3AD203B41FA5}">
                      <a16:colId xmlns:a16="http://schemas.microsoft.com/office/drawing/2014/main" val="2926415031"/>
                    </a:ext>
                  </a:extLst>
                </a:gridCol>
              </a:tblGrid>
              <a:tr h="572347">
                <a:tc>
                  <a:txBody>
                    <a:bodyPr/>
                    <a:lstStyle/>
                    <a:p>
                      <a:pPr algn="l" fontAlgn="ctr"/>
                      <a:r>
                        <a:rPr lang="ja-JP" altLang="en-US" sz="20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既存のバージョン</a:t>
                      </a:r>
                      <a:endParaRPr lang="en-US" sz="20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121920" marR="12700" marT="12700" marB="0" anchor="ctr">
                    <a:solidFill>
                      <a:schemeClr val="accent1"/>
                    </a:solidFill>
                  </a:tcPr>
                </a:tc>
                <a:tc>
                  <a:txBody>
                    <a:bodyPr/>
                    <a:lstStyle/>
                    <a:p>
                      <a:pPr algn="l" fontAlgn="ctr"/>
                      <a:endParaRPr lang="en-US" sz="20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121920" marR="12700" marT="12700" marB="0" anchor="ctr">
                    <a:solidFill>
                      <a:schemeClr val="accent1"/>
                    </a:solidFill>
                  </a:tcPr>
                </a:tc>
                <a:extLst>
                  <a:ext uri="{0D108BD9-81ED-4DB2-BD59-A6C34878D82A}">
                    <a16:rowId xmlns:a16="http://schemas.microsoft.com/office/drawing/2014/main" val="2905851677"/>
                  </a:ext>
                </a:extLst>
              </a:tr>
              <a:tr h="586191">
                <a:tc>
                  <a:txBody>
                    <a:bodyPr/>
                    <a:lstStyle/>
                    <a:p>
                      <a:pPr algn="l" fontAlgn="ctr"/>
                      <a:r>
                        <a:rPr lang="en-US" altLang="ja-JP" sz="1800" b="1" u="none" strike="noStrike" err="1">
                          <a:effectLst/>
                          <a:latin typeface="游ゴシック"/>
                          <a:ea typeface="游ゴシック"/>
                          <a:cs typeface="メイリオ" pitchFamily="50" charset="-128"/>
                        </a:rPr>
                        <a:t>Garoon</a:t>
                      </a:r>
                      <a:r>
                        <a:rPr lang="en-US" altLang="ja-JP" sz="1800" b="1" u="none" strike="noStrike">
                          <a:effectLst/>
                          <a:latin typeface="游ゴシック"/>
                          <a:ea typeface="游ゴシック"/>
                          <a:cs typeface="メイリオ" pitchFamily="50" charset="-128"/>
                        </a:rPr>
                        <a:t> 5.0~5.15</a:t>
                      </a:r>
                      <a:endParaRPr lang="en-US" sz="1800" b="1" u="none" strike="noStrike">
                        <a:effectLst/>
                        <a:latin typeface="游ゴシック"/>
                        <a:ea typeface="游ゴシック"/>
                        <a:cs typeface="メイリオ" pitchFamily="50" charset="-128"/>
                      </a:endParaRPr>
                    </a:p>
                  </a:txBody>
                  <a:tcPr marL="121920" marR="12700" marT="12700" marB="0" anchor="c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a:ln>
                            <a:noFill/>
                          </a:ln>
                          <a:solidFill>
                            <a:schemeClr val="tx1"/>
                          </a:solidFill>
                          <a:effectLst/>
                          <a:latin typeface="Yu Gothic"/>
                          <a:ea typeface="Yu Gothic"/>
                          <a:cs typeface="メイリオ" panose="020B0604030504040204" pitchFamily="50" charset="-128"/>
                        </a:rPr>
                        <a:t>Garoon 5.x.x </a:t>
                      </a:r>
                      <a:r>
                        <a:rPr kumimoji="1" lang="ja-JP" altLang="en-US" sz="1800" b="0" i="0" u="none" strike="noStrike" cap="none" normalizeH="0" baseline="0">
                          <a:ln>
                            <a:noFill/>
                          </a:ln>
                          <a:solidFill>
                            <a:schemeClr val="tx1"/>
                          </a:solidFill>
                          <a:effectLst/>
                          <a:latin typeface="Yu Gothic"/>
                          <a:ea typeface="Yu Gothic"/>
                          <a:cs typeface="メイリオ" panose="020B0604030504040204" pitchFamily="50" charset="-128"/>
                        </a:rPr>
                        <a:t>⇒ </a:t>
                      </a:r>
                      <a:r>
                        <a:rPr kumimoji="1" lang="en-US" altLang="ja-JP" sz="1800" b="0" i="0" u="none" strike="noStrike" cap="none" normalizeH="0" baseline="0">
                          <a:ln>
                            <a:noFill/>
                          </a:ln>
                          <a:solidFill>
                            <a:schemeClr val="tx1"/>
                          </a:solidFill>
                          <a:effectLst/>
                          <a:latin typeface="Yu Gothic"/>
                          <a:ea typeface="Yu Gothic"/>
                          <a:cs typeface="メイリオ" panose="020B0604030504040204" pitchFamily="50" charset="-128"/>
                        </a:rPr>
                        <a:t>Garoon 6.0.0</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1400436524"/>
                  </a:ext>
                </a:extLst>
              </a:tr>
              <a:tr h="531549">
                <a:tc>
                  <a:txBody>
                    <a:bodyPr/>
                    <a:lstStyle/>
                    <a:p>
                      <a:r>
                        <a:rPr kumimoji="1" lang="en-US" altLang="ja-JP" sz="1800" b="1" err="1">
                          <a:latin typeface="游ゴシック"/>
                          <a:ea typeface="游ゴシック"/>
                        </a:rPr>
                        <a:t>Garoon</a:t>
                      </a:r>
                      <a:r>
                        <a:rPr kumimoji="1" lang="en-US" altLang="ja-JP" sz="1800" b="1">
                          <a:latin typeface="游ゴシック"/>
                          <a:ea typeface="游ゴシック"/>
                        </a:rPr>
                        <a:t> 4.x</a:t>
                      </a:r>
                      <a:r>
                        <a:rPr lang="en-US" altLang="ja-JP" sz="1800" b="1">
                          <a:latin typeface="游ゴシック"/>
                          <a:ea typeface="游ゴシック"/>
                        </a:rPr>
                        <a:t> </a:t>
                      </a:r>
                      <a:endParaRPr kumimoji="1" lang="en-US" altLang="ja-JP" sz="1800" b="1">
                        <a:latin typeface="游ゴシック" panose="020B0400000000000000" pitchFamily="50" charset="-128"/>
                        <a:ea typeface="游ゴシック" panose="020B0400000000000000" pitchFamily="50" charset="-128"/>
                      </a:endParaRPr>
                    </a:p>
                  </a:txBody>
                  <a:tcPr marL="121920" marR="121920" marT="60960" marB="60960" anchor="c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err="1">
                          <a:ln>
                            <a:noFill/>
                          </a:ln>
                          <a:solidFill>
                            <a:schemeClr val="tx1"/>
                          </a:solidFill>
                          <a:effectLst/>
                          <a:latin typeface="Yu Gothic"/>
                          <a:ea typeface="Yu Gothic"/>
                          <a:cs typeface="メイリオ" panose="020B0604030504040204" pitchFamily="50" charset="-128"/>
                        </a:rPr>
                        <a:t>Garoon</a:t>
                      </a:r>
                      <a:r>
                        <a:rPr kumimoji="1" lang="en-US" altLang="ja-JP" sz="1800" b="0" i="0" u="none" strike="noStrike" cap="none" normalizeH="0" baseline="0" dirty="0">
                          <a:ln>
                            <a:noFill/>
                          </a:ln>
                          <a:solidFill>
                            <a:schemeClr val="tx1"/>
                          </a:solidFill>
                          <a:effectLst/>
                          <a:latin typeface="Yu Gothic"/>
                          <a:ea typeface="Yu Gothic"/>
                          <a:cs typeface="メイリオ" panose="020B0604030504040204" pitchFamily="50" charset="-128"/>
                        </a:rPr>
                        <a:t> 4.x.x</a:t>
                      </a:r>
                      <a:r>
                        <a:rPr kumimoji="1" lang="ja-JP" altLang="en-US" sz="1800" b="0" i="0" u="none" strike="noStrike" cap="none" normalizeH="0" baseline="0" dirty="0">
                          <a:ln>
                            <a:noFill/>
                          </a:ln>
                          <a:solidFill>
                            <a:schemeClr val="tx1"/>
                          </a:solidFill>
                          <a:effectLst/>
                          <a:latin typeface="Yu Gothic"/>
                          <a:ea typeface="Yu Gothic"/>
                          <a:cs typeface="メイリオ" panose="020B0604030504040204" pitchFamily="50" charset="-128"/>
                        </a:rPr>
                        <a:t>⇒</a:t>
                      </a:r>
                      <a:r>
                        <a:rPr kumimoji="1" lang="en-US" altLang="ja-JP" sz="1800" b="1" i="0" u="none" strike="noStrike" cap="none" normalizeH="0" baseline="0" dirty="0" err="1">
                          <a:ln>
                            <a:noFill/>
                          </a:ln>
                          <a:solidFill>
                            <a:schemeClr val="tx1"/>
                          </a:solidFill>
                          <a:effectLst/>
                          <a:latin typeface="Yu Gothic"/>
                          <a:ea typeface="Yu Gothic"/>
                          <a:cs typeface="メイリオ" panose="020B0604030504040204" pitchFamily="50" charset="-128"/>
                        </a:rPr>
                        <a:t>Garoon</a:t>
                      </a:r>
                      <a:r>
                        <a:rPr kumimoji="1" lang="en-US" altLang="ja-JP" sz="1800" b="1" i="0" u="none" strike="noStrike" cap="none" normalizeH="0" baseline="0" dirty="0">
                          <a:ln>
                            <a:noFill/>
                          </a:ln>
                          <a:solidFill>
                            <a:schemeClr val="tx1"/>
                          </a:solidFill>
                          <a:effectLst/>
                          <a:latin typeface="Yu Gothic"/>
                          <a:ea typeface="Yu Gothic"/>
                          <a:cs typeface="メイリオ" panose="020B0604030504040204" pitchFamily="50" charset="-128"/>
                        </a:rPr>
                        <a:t> 5.0.0</a:t>
                      </a:r>
                      <a:r>
                        <a:rPr kumimoji="1" lang="ja-JP" altLang="en-US" sz="1800" b="0" i="0" u="none" strike="noStrike" cap="none" normalizeH="0" baseline="0" dirty="0">
                          <a:ln>
                            <a:noFill/>
                          </a:ln>
                          <a:solidFill>
                            <a:schemeClr val="tx1"/>
                          </a:solidFill>
                          <a:effectLst/>
                          <a:latin typeface="Yu Gothic"/>
                          <a:ea typeface="Yu Gothic"/>
                          <a:cs typeface="メイリオ" panose="020B0604030504040204" pitchFamily="50" charset="-128"/>
                        </a:rPr>
                        <a:t>⇒</a:t>
                      </a:r>
                      <a:r>
                        <a:rPr kumimoji="1" lang="en-US" altLang="ja-JP" sz="1800" b="0" i="0" u="none" strike="noStrike" cap="none" normalizeH="0" baseline="0" dirty="0" err="1">
                          <a:ln>
                            <a:noFill/>
                          </a:ln>
                          <a:solidFill>
                            <a:schemeClr val="tx1"/>
                          </a:solidFill>
                          <a:effectLst/>
                          <a:latin typeface="Yu Gothic"/>
                          <a:ea typeface="Yu Gothic"/>
                          <a:cs typeface="メイリオ" panose="020B0604030504040204" pitchFamily="50" charset="-128"/>
                        </a:rPr>
                        <a:t>Garoon</a:t>
                      </a:r>
                      <a:r>
                        <a:rPr kumimoji="1" lang="en-US" altLang="ja-JP" sz="1800" b="0" i="0" u="none" strike="noStrike" cap="none" normalizeH="0" baseline="0" dirty="0">
                          <a:ln>
                            <a:noFill/>
                          </a:ln>
                          <a:solidFill>
                            <a:schemeClr val="tx1"/>
                          </a:solidFill>
                          <a:effectLst/>
                          <a:latin typeface="Yu Gothic"/>
                          <a:ea typeface="Yu Gothic"/>
                          <a:cs typeface="メイリオ" panose="020B0604030504040204" pitchFamily="50" charset="-128"/>
                        </a:rPr>
                        <a:t> 6.0.0</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3318484058"/>
                  </a:ext>
                </a:extLst>
              </a:tr>
            </a:tbl>
          </a:graphicData>
        </a:graphic>
      </p:graphicFrame>
    </p:spTree>
    <p:extLst>
      <p:ext uri="{BB962C8B-B14F-4D97-AF65-F5344CB8AC3E}">
        <p14:creationId xmlns:p14="http://schemas.microsoft.com/office/powerpoint/2010/main" val="1398778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499806" y="885037"/>
            <a:ext cx="10972799" cy="5499085"/>
          </a:xfrm>
        </p:spPr>
        <p:txBody>
          <a:bodyPr vert="horz" lIns="91440" tIns="45720" rIns="91440" bIns="45720" rtlCol="0" anchor="t">
            <a:normAutofit/>
          </a:bodyPr>
          <a:lstStyle/>
          <a:p>
            <a:pPr marL="269240" indent="-269240"/>
            <a:r>
              <a:rPr lang="ja-JP" altLang="en-US" sz="1900" b="1">
                <a:latin typeface="游ゴシック"/>
                <a:ea typeface="游ゴシック"/>
              </a:rPr>
              <a:t>バージョンアップ時の注意事項</a:t>
            </a:r>
          </a:p>
          <a:p>
            <a:pPr marL="406400" lvl="1" indent="0">
              <a:buNone/>
            </a:pPr>
            <a:r>
              <a:rPr lang="ja-JP" sz="1650">
                <a:latin typeface="游ゴシック"/>
                <a:ea typeface="游ゴシック"/>
              </a:rPr>
              <a:t>Windows版をご利用の場合、バージョンアップに伴ってサーバーリソースの増強が必要な場合がございます。バージョンアップの際は必ず</a:t>
            </a:r>
            <a:r>
              <a:rPr lang="ja-JP" sz="1650">
                <a:latin typeface="游ゴシック"/>
                <a:ea typeface="游ゴシック"/>
                <a:hlinkClick r:id="rId3"/>
              </a:rPr>
              <a:t>サイボウズオフィシャルパートナー</a:t>
            </a:r>
            <a:r>
              <a:rPr lang="ja-JP" sz="1650">
                <a:latin typeface="游ゴシック"/>
                <a:ea typeface="游ゴシック"/>
              </a:rPr>
              <a:t>にご相談ください。</a:t>
            </a:r>
            <a:endParaRPr lang="en-US"/>
          </a:p>
          <a:p>
            <a:pPr marL="285750" indent="-285750"/>
            <a:r>
              <a:rPr lang="ja-JP" altLang="en-US" sz="1900" b="1">
                <a:latin typeface="游ゴシック"/>
                <a:ea typeface="游ゴシック"/>
              </a:rPr>
              <a:t>サービス起動・停止コマンドの変更（</a:t>
            </a:r>
            <a:r>
              <a:rPr lang="en-US" altLang="ja-JP" sz="1900" b="1">
                <a:latin typeface="游ゴシック"/>
                <a:ea typeface="游ゴシック"/>
              </a:rPr>
              <a:t>Linux</a:t>
            </a:r>
            <a:r>
              <a:rPr lang="ja-JP" altLang="en-US" sz="1900" b="1">
                <a:latin typeface="游ゴシック"/>
                <a:ea typeface="游ゴシック"/>
              </a:rPr>
              <a:t> 版のみ）</a:t>
            </a:r>
            <a:endParaRPr lang="en-US" sz="1900" b="1">
              <a:latin typeface="游ゴシック"/>
              <a:ea typeface="游ゴシック"/>
            </a:endParaRPr>
          </a:p>
          <a:p>
            <a:pPr marL="675640" lvl="1" indent="-218440">
              <a:buNone/>
            </a:pPr>
            <a:r>
              <a:rPr lang="en-US" altLang="ja-JP" sz="1700">
                <a:latin typeface="游ゴシック"/>
                <a:ea typeface="游ゴシック"/>
              </a:rPr>
              <a:t>Linux</a:t>
            </a:r>
            <a:r>
              <a:rPr lang="ja-JP" altLang="en-US" sz="1700">
                <a:latin typeface="游ゴシック"/>
                <a:ea typeface="游ゴシック"/>
              </a:rPr>
              <a:t>版「</a:t>
            </a:r>
            <a:r>
              <a:rPr lang="en-US" altLang="ja-JP" sz="1700" err="1">
                <a:latin typeface="游ゴシック"/>
                <a:ea typeface="游ゴシック"/>
              </a:rPr>
              <a:t>Garoon</a:t>
            </a:r>
            <a:r>
              <a:rPr lang="ja-JP" altLang="en-US" sz="1700">
                <a:latin typeface="游ゴシック"/>
                <a:ea typeface="游ゴシック"/>
              </a:rPr>
              <a:t>」において、起動・停止の仕組みを </a:t>
            </a:r>
            <a:r>
              <a:rPr lang="en-US" altLang="ja-JP" sz="1700" err="1">
                <a:latin typeface="游ゴシック"/>
                <a:ea typeface="游ゴシック"/>
              </a:rPr>
              <a:t>SysVinit</a:t>
            </a:r>
            <a:r>
              <a:rPr lang="ja-JP" altLang="en-US" sz="1700">
                <a:latin typeface="游ゴシック"/>
                <a:ea typeface="游ゴシック"/>
              </a:rPr>
              <a:t> から </a:t>
            </a:r>
            <a:r>
              <a:rPr lang="en-US" altLang="ja-JP" sz="1700" err="1">
                <a:latin typeface="游ゴシック"/>
                <a:ea typeface="游ゴシック"/>
              </a:rPr>
              <a:t>systemd</a:t>
            </a:r>
            <a:r>
              <a:rPr lang="ja-JP" altLang="en-US" sz="1700">
                <a:latin typeface="游ゴシック"/>
                <a:ea typeface="游ゴシック"/>
              </a:rPr>
              <a:t> に移行 しました。</a:t>
            </a:r>
            <a:endParaRPr lang="en-US" altLang="ja-JP" sz="1700">
              <a:latin typeface="游ゴシック"/>
              <a:ea typeface="游ゴシック"/>
            </a:endParaRPr>
          </a:p>
          <a:p>
            <a:pPr marL="675640" lvl="1" indent="-218440">
              <a:buNone/>
            </a:pPr>
            <a:r>
              <a:rPr lang="ja-JP" altLang="en-US" sz="1700">
                <a:latin typeface="游ゴシック"/>
                <a:ea typeface="游ゴシック"/>
              </a:rPr>
              <a:t>それにより、スケジューリングサービスと</a:t>
            </a:r>
            <a:r>
              <a:rPr lang="en-US" altLang="ja-JP" sz="1700">
                <a:latin typeface="游ゴシック"/>
                <a:ea typeface="游ゴシック"/>
              </a:rPr>
              <a:t>MySQL</a:t>
            </a:r>
            <a:r>
              <a:rPr lang="ja-JP" altLang="en-US" sz="1700">
                <a:latin typeface="游ゴシック"/>
                <a:ea typeface="游ゴシック"/>
              </a:rPr>
              <a:t>サービスの</a:t>
            </a:r>
            <a:r>
              <a:rPr lang="ja-JP" sz="1700">
                <a:latin typeface="游ゴシック"/>
                <a:ea typeface="游ゴシック"/>
              </a:rPr>
              <a:t>サービス起動・停止コマンド</a:t>
            </a:r>
            <a:r>
              <a:rPr lang="ja-JP" altLang="en-US" sz="1700">
                <a:latin typeface="游ゴシック"/>
                <a:ea typeface="游ゴシック"/>
              </a:rPr>
              <a:t>等</a:t>
            </a:r>
            <a:r>
              <a:rPr lang="ja-JP" sz="1700">
                <a:latin typeface="游ゴシック"/>
                <a:ea typeface="游ゴシック"/>
              </a:rPr>
              <a:t>に変更があります。</a:t>
            </a:r>
          </a:p>
          <a:p>
            <a:pPr marL="1142365" lvl="2" indent="-218440">
              <a:buNone/>
            </a:pPr>
            <a:r>
              <a:rPr lang="ja-JP" sz="1700">
                <a:solidFill>
                  <a:schemeClr val="tx1"/>
                </a:solidFill>
                <a:latin typeface="游ゴシック"/>
                <a:ea typeface="游ゴシック"/>
              </a:rPr>
              <a:t>例）MySQLサービスの起動・停止コマンド</a:t>
            </a:r>
          </a:p>
          <a:p>
            <a:pPr marL="1142365" lvl="2" indent="-218440">
              <a:buNone/>
            </a:pPr>
            <a:r>
              <a:rPr lang="ja-JP" altLang="en-US" sz="1700">
                <a:solidFill>
                  <a:schemeClr val="tx1"/>
                </a:solidFill>
                <a:latin typeface="游ゴシック"/>
                <a:ea typeface="游ゴシック"/>
              </a:rPr>
              <a:t>＜</a:t>
            </a:r>
            <a:r>
              <a:rPr lang="ja-JP" sz="1700">
                <a:solidFill>
                  <a:schemeClr val="tx1"/>
                </a:solidFill>
                <a:latin typeface="游ゴシック"/>
                <a:ea typeface="游ゴシック"/>
              </a:rPr>
              <a:t>Garoon 5</a:t>
            </a:r>
            <a:r>
              <a:rPr lang="ja-JP" altLang="en-US" sz="1700">
                <a:solidFill>
                  <a:schemeClr val="tx1"/>
                </a:solidFill>
                <a:latin typeface="游ゴシック"/>
                <a:ea typeface="游ゴシック"/>
              </a:rPr>
              <a:t>＞</a:t>
            </a:r>
          </a:p>
          <a:p>
            <a:pPr marL="1142365" lvl="2" indent="-218440">
              <a:buNone/>
            </a:pPr>
            <a:r>
              <a:rPr lang="ja-JP" altLang="en-US" sz="1700">
                <a:solidFill>
                  <a:schemeClr val="tx1"/>
                </a:solidFill>
                <a:latin typeface="游ゴシック"/>
                <a:ea typeface="游ゴシック"/>
              </a:rPr>
              <a:t>起動コマンド：</a:t>
            </a:r>
            <a:r>
              <a:rPr lang="en-US" altLang="ja-JP" sz="1700">
                <a:solidFill>
                  <a:schemeClr val="tx1"/>
                </a:solidFill>
                <a:latin typeface="游ゴシック"/>
                <a:ea typeface="游ゴシック"/>
              </a:rPr>
              <a:t>/</a:t>
            </a:r>
            <a:r>
              <a:rPr lang="en-US" altLang="ja-JP" sz="1700" err="1">
                <a:solidFill>
                  <a:schemeClr val="tx1"/>
                </a:solidFill>
                <a:latin typeface="游ゴシック"/>
                <a:ea typeface="游ゴシック"/>
              </a:rPr>
              <a:t>etc</a:t>
            </a:r>
            <a:r>
              <a:rPr lang="en-US" altLang="ja-JP" sz="1700">
                <a:solidFill>
                  <a:schemeClr val="tx1"/>
                </a:solidFill>
                <a:latin typeface="游ゴシック"/>
                <a:ea typeface="游ゴシック"/>
              </a:rPr>
              <a:t>/</a:t>
            </a:r>
            <a:r>
              <a:rPr lang="en-US" altLang="ja-JP" sz="1700" err="1">
                <a:solidFill>
                  <a:schemeClr val="tx1"/>
                </a:solidFill>
                <a:latin typeface="游ゴシック"/>
                <a:ea typeface="游ゴシック"/>
              </a:rPr>
              <a:t>init.d</a:t>
            </a:r>
            <a:r>
              <a:rPr lang="en-US" altLang="ja-JP" sz="1700">
                <a:solidFill>
                  <a:schemeClr val="tx1"/>
                </a:solidFill>
                <a:latin typeface="游ゴシック"/>
                <a:ea typeface="游ゴシック"/>
              </a:rPr>
              <a:t>/cy</a:t>
            </a:r>
            <a:r>
              <a:rPr lang="ja-JP" sz="1700">
                <a:solidFill>
                  <a:schemeClr val="tx1"/>
                </a:solidFill>
                <a:latin typeface="游ゴシック"/>
                <a:ea typeface="游ゴシック"/>
              </a:rPr>
              <a:t>d</a:t>
            </a:r>
            <a:r>
              <a:rPr lang="en-US" altLang="ja-JP" sz="1700">
                <a:solidFill>
                  <a:schemeClr val="tx1"/>
                </a:solidFill>
                <a:latin typeface="游ゴシック"/>
                <a:ea typeface="游ゴシック"/>
              </a:rPr>
              <a:t>e_5_0</a:t>
            </a:r>
            <a:r>
              <a:rPr lang="ja-JP" altLang="en-US" sz="1700">
                <a:solidFill>
                  <a:schemeClr val="tx1"/>
                </a:solidFill>
                <a:latin typeface="游ゴシック"/>
                <a:ea typeface="游ゴシック"/>
              </a:rPr>
              <a:t> </a:t>
            </a:r>
            <a:r>
              <a:rPr lang="en-US" altLang="ja-JP" sz="1700">
                <a:solidFill>
                  <a:schemeClr val="tx1"/>
                </a:solidFill>
                <a:latin typeface="游ゴシック"/>
                <a:ea typeface="游ゴシック"/>
              </a:rPr>
              <a:t>s</a:t>
            </a:r>
            <a:r>
              <a:rPr lang="ja-JP" sz="1700">
                <a:solidFill>
                  <a:schemeClr val="tx1"/>
                </a:solidFill>
                <a:latin typeface="游ゴシック"/>
                <a:ea typeface="游ゴシック"/>
              </a:rPr>
              <a:t>ta</a:t>
            </a:r>
            <a:r>
              <a:rPr lang="en-US" altLang="ja-JP" sz="1700">
                <a:solidFill>
                  <a:schemeClr val="tx1"/>
                </a:solidFill>
                <a:latin typeface="游ゴシック"/>
                <a:ea typeface="游ゴシック"/>
              </a:rPr>
              <a:t>rt</a:t>
            </a:r>
            <a:endParaRPr lang="ja-JP" altLang="en-US" sz="1700">
              <a:solidFill>
                <a:schemeClr val="tx1"/>
              </a:solidFill>
              <a:latin typeface="游ゴシック"/>
              <a:ea typeface="游ゴシック"/>
            </a:endParaRPr>
          </a:p>
          <a:p>
            <a:pPr marL="1142365" lvl="2" indent="-218440">
              <a:buNone/>
            </a:pPr>
            <a:r>
              <a:rPr lang="ja-JP" altLang="en-US" sz="1700">
                <a:solidFill>
                  <a:schemeClr val="tx1"/>
                </a:solidFill>
                <a:latin typeface="游ゴシック"/>
                <a:ea typeface="游ゴシック"/>
              </a:rPr>
              <a:t>停止コマンド：</a:t>
            </a:r>
            <a:r>
              <a:rPr lang="en-US" altLang="ja-JP" sz="1700">
                <a:solidFill>
                  <a:schemeClr val="tx1"/>
                </a:solidFill>
                <a:latin typeface="游ゴシック"/>
                <a:ea typeface="游ゴシック"/>
              </a:rPr>
              <a:t>/</a:t>
            </a:r>
            <a:r>
              <a:rPr lang="en-US" altLang="ja-JP" sz="1700" err="1">
                <a:solidFill>
                  <a:schemeClr val="tx1"/>
                </a:solidFill>
                <a:latin typeface="游ゴシック"/>
                <a:ea typeface="游ゴシック"/>
              </a:rPr>
              <a:t>etc</a:t>
            </a:r>
            <a:r>
              <a:rPr lang="en-US" altLang="ja-JP" sz="1700">
                <a:solidFill>
                  <a:schemeClr val="tx1"/>
                </a:solidFill>
                <a:latin typeface="游ゴシック"/>
                <a:ea typeface="游ゴシック"/>
              </a:rPr>
              <a:t>/</a:t>
            </a:r>
            <a:r>
              <a:rPr lang="en-US" altLang="ja-JP" sz="1700" err="1">
                <a:solidFill>
                  <a:schemeClr val="tx1"/>
                </a:solidFill>
                <a:latin typeface="游ゴシック"/>
                <a:ea typeface="游ゴシック"/>
              </a:rPr>
              <a:t>init.d</a:t>
            </a:r>
            <a:r>
              <a:rPr lang="en-US" altLang="ja-JP" sz="1700">
                <a:solidFill>
                  <a:schemeClr val="tx1"/>
                </a:solidFill>
                <a:latin typeface="游ゴシック"/>
                <a:ea typeface="游ゴシック"/>
              </a:rPr>
              <a:t>/</a:t>
            </a:r>
            <a:r>
              <a:rPr lang="ja-JP" sz="1700">
                <a:solidFill>
                  <a:schemeClr val="tx1"/>
                </a:solidFill>
                <a:latin typeface="游ゴシック"/>
                <a:ea typeface="游ゴシック"/>
              </a:rPr>
              <a:t>c</a:t>
            </a:r>
            <a:r>
              <a:rPr lang="en-US" altLang="ja-JP" sz="1700">
                <a:solidFill>
                  <a:schemeClr val="tx1"/>
                </a:solidFill>
                <a:latin typeface="游ゴシック"/>
                <a:ea typeface="游ゴシック"/>
              </a:rPr>
              <a:t>yde_5_0</a:t>
            </a:r>
            <a:r>
              <a:rPr lang="ja-JP" altLang="en-US" sz="1700">
                <a:solidFill>
                  <a:schemeClr val="tx1"/>
                </a:solidFill>
                <a:latin typeface="游ゴシック"/>
                <a:ea typeface="游ゴシック"/>
              </a:rPr>
              <a:t> </a:t>
            </a:r>
            <a:r>
              <a:rPr lang="en-US" altLang="ja-JP" sz="1700">
                <a:solidFill>
                  <a:schemeClr val="tx1"/>
                </a:solidFill>
                <a:latin typeface="游ゴシック"/>
                <a:ea typeface="游ゴシック"/>
              </a:rPr>
              <a:t>stop</a:t>
            </a:r>
            <a:endParaRPr lang="ja-JP" altLang="en-US" sz="1700">
              <a:solidFill>
                <a:schemeClr val="tx1"/>
              </a:solidFill>
              <a:latin typeface="游ゴシック"/>
              <a:ea typeface="游ゴシック"/>
            </a:endParaRPr>
          </a:p>
          <a:p>
            <a:pPr marL="1142365" lvl="2" indent="-218440">
              <a:buNone/>
            </a:pPr>
            <a:r>
              <a:rPr lang="ja-JP" altLang="en-US" sz="1700">
                <a:solidFill>
                  <a:schemeClr val="tx1"/>
                </a:solidFill>
                <a:latin typeface="游ゴシック"/>
                <a:ea typeface="游ゴシック"/>
              </a:rPr>
              <a:t>＜</a:t>
            </a:r>
            <a:r>
              <a:rPr lang="en-US" altLang="ja-JP" sz="1700" err="1">
                <a:solidFill>
                  <a:schemeClr val="tx1"/>
                </a:solidFill>
                <a:latin typeface="游ゴシック"/>
                <a:ea typeface="游ゴシック"/>
              </a:rPr>
              <a:t>Garoon</a:t>
            </a:r>
            <a:r>
              <a:rPr lang="en-US" altLang="ja-JP" sz="1700">
                <a:solidFill>
                  <a:schemeClr val="tx1"/>
                </a:solidFill>
                <a:latin typeface="游ゴシック"/>
                <a:ea typeface="游ゴシック"/>
              </a:rPr>
              <a:t> 6</a:t>
            </a:r>
            <a:r>
              <a:rPr lang="ja-JP" altLang="en-US" sz="1700">
                <a:solidFill>
                  <a:schemeClr val="tx1"/>
                </a:solidFill>
                <a:latin typeface="游ゴシック"/>
                <a:ea typeface="游ゴシック"/>
              </a:rPr>
              <a:t>＞</a:t>
            </a:r>
          </a:p>
          <a:p>
            <a:pPr marL="1142365" lvl="2" indent="-218440">
              <a:buNone/>
            </a:pPr>
            <a:r>
              <a:rPr lang="ja-JP" altLang="en-US" sz="1700">
                <a:solidFill>
                  <a:schemeClr val="tx1"/>
                </a:solidFill>
                <a:latin typeface="游ゴシック"/>
                <a:ea typeface="游ゴシック"/>
              </a:rPr>
              <a:t>起動コマンド：</a:t>
            </a:r>
            <a:r>
              <a:rPr lang="en-US" altLang="ja-JP" sz="1700">
                <a:solidFill>
                  <a:schemeClr val="tx1"/>
                </a:solidFill>
                <a:latin typeface="游ゴシック"/>
                <a:ea typeface="游ゴシック"/>
              </a:rPr>
              <a:t>syst</a:t>
            </a:r>
            <a:r>
              <a:rPr lang="ja-JP" sz="1700">
                <a:solidFill>
                  <a:schemeClr val="tx1"/>
                </a:solidFill>
                <a:latin typeface="游ゴシック"/>
                <a:ea typeface="游ゴシック"/>
              </a:rPr>
              <a:t>e</a:t>
            </a:r>
            <a:r>
              <a:rPr lang="en-US" altLang="ja-JP" sz="1700" err="1">
                <a:solidFill>
                  <a:schemeClr val="tx1"/>
                </a:solidFill>
                <a:latin typeface="游ゴシック"/>
                <a:ea typeface="游ゴシック"/>
              </a:rPr>
              <a:t>mctl</a:t>
            </a:r>
            <a:r>
              <a:rPr lang="ja-JP" altLang="en-US" sz="1700">
                <a:solidFill>
                  <a:schemeClr val="tx1"/>
                </a:solidFill>
                <a:latin typeface="游ゴシック"/>
                <a:ea typeface="游ゴシック"/>
              </a:rPr>
              <a:t> </a:t>
            </a:r>
            <a:r>
              <a:rPr lang="en-US" altLang="ja-JP" sz="1700" err="1">
                <a:solidFill>
                  <a:schemeClr val="tx1"/>
                </a:solidFill>
                <a:latin typeface="游ゴシック"/>
                <a:ea typeface="游ゴシック"/>
              </a:rPr>
              <a:t>sta</a:t>
            </a:r>
            <a:r>
              <a:rPr lang="ja-JP" sz="1700">
                <a:solidFill>
                  <a:schemeClr val="tx1"/>
                </a:solidFill>
                <a:latin typeface="游ゴシック"/>
                <a:ea typeface="游ゴシック"/>
              </a:rPr>
              <a:t>rt</a:t>
            </a:r>
            <a:r>
              <a:rPr lang="ja-JP" altLang="en-US" sz="1700">
                <a:solidFill>
                  <a:schemeClr val="tx1"/>
                </a:solidFill>
                <a:latin typeface="游ゴシック"/>
                <a:ea typeface="游ゴシック"/>
              </a:rPr>
              <a:t> </a:t>
            </a:r>
            <a:r>
              <a:rPr lang="en-US" altLang="ja-JP" sz="1700" err="1">
                <a:solidFill>
                  <a:schemeClr val="tx1"/>
                </a:solidFill>
                <a:latin typeface="游ゴシック"/>
                <a:ea typeface="游ゴシック"/>
              </a:rPr>
              <a:t>cyd</a:t>
            </a:r>
            <a:r>
              <a:rPr lang="ja-JP" sz="1700">
                <a:solidFill>
                  <a:schemeClr val="tx1"/>
                </a:solidFill>
                <a:latin typeface="游ゴシック"/>
                <a:ea typeface="游ゴシック"/>
              </a:rPr>
              <a:t>e</a:t>
            </a:r>
            <a:r>
              <a:rPr lang="en-US" altLang="ja-JP" sz="1700">
                <a:solidFill>
                  <a:schemeClr val="tx1"/>
                </a:solidFill>
                <a:latin typeface="游ゴシック"/>
                <a:ea typeface="游ゴシック"/>
              </a:rPr>
              <a:t>_5_0</a:t>
            </a:r>
            <a:endParaRPr lang="ja-JP" altLang="en-US" sz="1700">
              <a:solidFill>
                <a:schemeClr val="tx1"/>
              </a:solidFill>
              <a:latin typeface="游ゴシック"/>
              <a:ea typeface="游ゴシック"/>
            </a:endParaRPr>
          </a:p>
          <a:p>
            <a:pPr marL="1142365" lvl="2" indent="-218440">
              <a:buNone/>
            </a:pPr>
            <a:r>
              <a:rPr lang="ja-JP" altLang="en-US" sz="1700">
                <a:solidFill>
                  <a:schemeClr val="tx1"/>
                </a:solidFill>
                <a:latin typeface="游ゴシック"/>
                <a:ea typeface="游ゴシック"/>
              </a:rPr>
              <a:t>停止コマンド：</a:t>
            </a:r>
            <a:r>
              <a:rPr lang="en-US" altLang="ja-JP" sz="1700">
                <a:solidFill>
                  <a:schemeClr val="tx1"/>
                </a:solidFill>
                <a:latin typeface="游ゴシック"/>
                <a:ea typeface="游ゴシック"/>
              </a:rPr>
              <a:t>s</a:t>
            </a:r>
            <a:r>
              <a:rPr lang="ja-JP" sz="1700">
                <a:solidFill>
                  <a:schemeClr val="tx1"/>
                </a:solidFill>
                <a:latin typeface="游ゴシック"/>
                <a:ea typeface="游ゴシック"/>
              </a:rPr>
              <a:t>y</a:t>
            </a:r>
            <a:r>
              <a:rPr lang="en-US" altLang="ja-JP" sz="1700" err="1">
                <a:solidFill>
                  <a:schemeClr val="tx1"/>
                </a:solidFill>
                <a:latin typeface="游ゴシック"/>
                <a:ea typeface="游ゴシック"/>
              </a:rPr>
              <a:t>stemctl</a:t>
            </a:r>
            <a:r>
              <a:rPr lang="ja-JP" altLang="en-US" sz="1700">
                <a:solidFill>
                  <a:schemeClr val="tx1"/>
                </a:solidFill>
                <a:latin typeface="游ゴシック"/>
                <a:ea typeface="游ゴシック"/>
              </a:rPr>
              <a:t> </a:t>
            </a:r>
            <a:r>
              <a:rPr lang="en-US" altLang="ja-JP" sz="1700" err="1">
                <a:solidFill>
                  <a:schemeClr val="tx1"/>
                </a:solidFill>
                <a:latin typeface="游ゴシック"/>
                <a:ea typeface="游ゴシック"/>
              </a:rPr>
              <a:t>st</a:t>
            </a:r>
            <a:r>
              <a:rPr lang="ja-JP" sz="1700">
                <a:solidFill>
                  <a:schemeClr val="tx1"/>
                </a:solidFill>
                <a:latin typeface="游ゴシック"/>
                <a:ea typeface="游ゴシック"/>
              </a:rPr>
              <a:t>o</a:t>
            </a:r>
            <a:r>
              <a:rPr lang="en-US" altLang="ja-JP" sz="1700">
                <a:solidFill>
                  <a:schemeClr val="tx1"/>
                </a:solidFill>
                <a:latin typeface="游ゴシック"/>
                <a:ea typeface="游ゴシック"/>
              </a:rPr>
              <a:t>p</a:t>
            </a:r>
            <a:r>
              <a:rPr lang="ja-JP" altLang="en-US" sz="1700">
                <a:solidFill>
                  <a:schemeClr val="tx1"/>
                </a:solidFill>
                <a:latin typeface="游ゴシック"/>
                <a:ea typeface="游ゴシック"/>
              </a:rPr>
              <a:t> </a:t>
            </a:r>
            <a:r>
              <a:rPr lang="ja-JP" sz="1700">
                <a:solidFill>
                  <a:schemeClr val="tx1"/>
                </a:solidFill>
                <a:latin typeface="游ゴシック"/>
                <a:ea typeface="游ゴシック"/>
              </a:rPr>
              <a:t>c</a:t>
            </a:r>
            <a:r>
              <a:rPr lang="en-US" altLang="ja-JP" sz="1700">
                <a:solidFill>
                  <a:schemeClr val="tx1"/>
                </a:solidFill>
                <a:latin typeface="游ゴシック"/>
                <a:ea typeface="游ゴシック"/>
              </a:rPr>
              <a:t>yd</a:t>
            </a:r>
            <a:r>
              <a:rPr lang="ja-JP" sz="1700">
                <a:solidFill>
                  <a:schemeClr val="tx1"/>
                </a:solidFill>
                <a:latin typeface="游ゴシック"/>
                <a:ea typeface="游ゴシック"/>
              </a:rPr>
              <a:t>e</a:t>
            </a:r>
            <a:r>
              <a:rPr lang="en-US" altLang="ja-JP" sz="1700">
                <a:solidFill>
                  <a:schemeClr val="tx1"/>
                </a:solidFill>
                <a:latin typeface="游ゴシック"/>
                <a:ea typeface="游ゴシック"/>
              </a:rPr>
              <a:t>_5_0</a:t>
            </a:r>
            <a:endParaRPr lang="ja-JP" altLang="en-US" sz="1700">
              <a:solidFill>
                <a:schemeClr val="tx1"/>
              </a:solidFill>
              <a:latin typeface="游ゴシック"/>
              <a:ea typeface="游ゴシック"/>
            </a:endParaRPr>
          </a:p>
          <a:p>
            <a:pPr marL="405765" lvl="1" indent="0">
              <a:buNone/>
            </a:pPr>
            <a:r>
              <a:rPr lang="ja-JP" altLang="en-US" sz="1700">
                <a:latin typeface="游ゴシック"/>
                <a:ea typeface="游ゴシック"/>
              </a:rPr>
              <a:t>詳しくは「</a:t>
            </a:r>
            <a:r>
              <a:rPr lang="en-US" altLang="ja-JP" sz="1700" err="1">
                <a:latin typeface="游ゴシック"/>
                <a:ea typeface="游ゴシック"/>
              </a:rPr>
              <a:t>Garoon</a:t>
            </a:r>
            <a:r>
              <a:rPr lang="en-US" altLang="ja-JP" sz="1700">
                <a:latin typeface="游ゴシック"/>
                <a:ea typeface="游ゴシック"/>
              </a:rPr>
              <a:t> 6</a:t>
            </a:r>
            <a:r>
              <a:rPr lang="ja-JP" altLang="en-US" sz="1700">
                <a:latin typeface="游ゴシック"/>
                <a:ea typeface="游ゴシック"/>
              </a:rPr>
              <a:t>」のインストール</a:t>
            </a:r>
            <a:r>
              <a:rPr lang="ja-JP" sz="1700">
                <a:latin typeface="游ゴシック"/>
                <a:ea typeface="游ゴシック"/>
              </a:rPr>
              <a:t>ガイド</a:t>
            </a:r>
            <a:r>
              <a:rPr lang="ja-JP" altLang="en-US" sz="1700">
                <a:latin typeface="游ゴシック"/>
                <a:ea typeface="游ゴシック"/>
              </a:rPr>
              <a:t>にある「サービスの起動方法と停止方法」をご参照下さい。 </a:t>
            </a:r>
            <a:endParaRPr lang="ja-JP" sz="1700">
              <a:latin typeface="游ゴシック"/>
              <a:ea typeface="游ゴシック"/>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lstStyle/>
          <a:p>
            <a:r>
              <a:rPr lang="ja-JP" altLang="en-US"/>
              <a:t>注意事項、共有事項</a:t>
            </a:r>
            <a:endParaRPr lang="en-US" altLang="ja-JP"/>
          </a:p>
        </p:txBody>
      </p:sp>
    </p:spTree>
    <p:extLst>
      <p:ext uri="{BB962C8B-B14F-4D97-AF65-F5344CB8AC3E}">
        <p14:creationId xmlns:p14="http://schemas.microsoft.com/office/powerpoint/2010/main" val="1941973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2B17FF1-F05F-4BDE-8A53-857F9DB8CF24}"/>
              </a:ext>
            </a:extLst>
          </p:cNvPr>
          <p:cNvSpPr>
            <a:spLocks noGrp="1"/>
          </p:cNvSpPr>
          <p:nvPr>
            <p:ph type="title"/>
          </p:nvPr>
        </p:nvSpPr>
        <p:spPr/>
        <p:txBody>
          <a:bodyPr>
            <a:normAutofit/>
          </a:bodyPr>
          <a:lstStyle/>
          <a:p>
            <a:r>
              <a:rPr lang="ja-JP" altLang="en-US" kern="0">
                <a:latin typeface="+mn-ea"/>
                <a:ea typeface="+mn-ea"/>
              </a:rPr>
              <a:t>補足</a:t>
            </a:r>
            <a:endParaRPr kumimoji="1" lang="ja-JP" altLang="en-US">
              <a:latin typeface="+mn-ea"/>
              <a:ea typeface="+mn-ea"/>
            </a:endParaRPr>
          </a:p>
        </p:txBody>
      </p:sp>
      <p:sp>
        <p:nvSpPr>
          <p:cNvPr id="17" name="コンテンツ プレースホルダー 4">
            <a:extLst>
              <a:ext uri="{FF2B5EF4-FFF2-40B4-BE49-F238E27FC236}">
                <a16:creationId xmlns:a16="http://schemas.microsoft.com/office/drawing/2014/main" id="{55C9D1E8-65EB-4AF4-A467-DFF3AD9EEA41}"/>
              </a:ext>
            </a:extLst>
          </p:cNvPr>
          <p:cNvSpPr>
            <a:spLocks noGrp="1"/>
          </p:cNvSpPr>
          <p:nvPr>
            <p:ph type="body" sz="quarter" idx="10"/>
          </p:nvPr>
        </p:nvSpPr>
        <p:spPr/>
        <p:txBody>
          <a:bodyPr>
            <a:normAutofit fontScale="92500" lnSpcReduction="10000"/>
          </a:bodyPr>
          <a:lstStyle/>
          <a:p>
            <a:pPr>
              <a:buClr>
                <a:srgbClr val="003399"/>
              </a:buClr>
              <a:defRPr/>
            </a:pPr>
            <a:r>
              <a:rPr lang="ja-JP" altLang="en-US">
                <a:latin typeface="+mn-ea"/>
                <a:ea typeface="+mn-ea"/>
              </a:rPr>
              <a:t>オンライン</a:t>
            </a:r>
            <a:r>
              <a:rPr lang="en-US" altLang="ja-JP">
                <a:latin typeface="+mn-ea"/>
                <a:ea typeface="+mn-ea"/>
              </a:rPr>
              <a:t>FAQ</a:t>
            </a:r>
            <a:br>
              <a:rPr lang="en-US" altLang="ja-JP">
                <a:latin typeface="+mn-ea"/>
                <a:ea typeface="+mn-ea"/>
              </a:rPr>
            </a:br>
            <a:r>
              <a:rPr lang="ja-JP" altLang="en-US">
                <a:latin typeface="+mn-ea"/>
                <a:ea typeface="+mn-ea"/>
              </a:rPr>
              <a:t>バージョンアップ時の注意事項をオンライン</a:t>
            </a:r>
            <a:r>
              <a:rPr lang="en-US" altLang="ja-JP">
                <a:latin typeface="+mn-ea"/>
                <a:ea typeface="+mn-ea"/>
              </a:rPr>
              <a:t>FAQ</a:t>
            </a:r>
            <a:r>
              <a:rPr lang="ja-JP" altLang="en-US">
                <a:latin typeface="+mn-ea"/>
                <a:ea typeface="+mn-ea"/>
              </a:rPr>
              <a:t>に公開しています。</a:t>
            </a:r>
            <a:endParaRPr lang="en-US" altLang="ja-JP">
              <a:latin typeface="+mn-ea"/>
              <a:ea typeface="+mn-ea"/>
            </a:endParaRPr>
          </a:p>
          <a:p>
            <a:pPr marL="0" indent="0">
              <a:buClr>
                <a:srgbClr val="003399"/>
              </a:buClr>
              <a:buNone/>
              <a:defRPr/>
            </a:pPr>
            <a:r>
              <a:rPr lang="ja-JP" altLang="en-US">
                <a:latin typeface="+mn-ea"/>
                <a:ea typeface="+mn-ea"/>
              </a:rPr>
              <a:t>「</a:t>
            </a:r>
            <a:r>
              <a:rPr lang="en-US" altLang="ja-JP" err="1">
                <a:latin typeface="+mn-ea"/>
                <a:ea typeface="+mn-ea"/>
              </a:rPr>
              <a:t>Garoon</a:t>
            </a:r>
            <a:r>
              <a:rPr lang="ja-JP" altLang="en-US">
                <a:latin typeface="+mn-ea"/>
                <a:ea typeface="+mn-ea"/>
              </a:rPr>
              <a:t> </a:t>
            </a:r>
            <a:r>
              <a:rPr lang="en-US" altLang="ja-JP">
                <a:latin typeface="+mn-ea"/>
                <a:ea typeface="+mn-ea"/>
              </a:rPr>
              <a:t>6</a:t>
            </a:r>
            <a:r>
              <a:rPr lang="ja-JP" altLang="en-US">
                <a:latin typeface="+mn-ea"/>
                <a:ea typeface="+mn-ea"/>
              </a:rPr>
              <a:t>」よくあるご質問</a:t>
            </a:r>
            <a:r>
              <a:rPr lang="en-US" altLang="ja-JP">
                <a:latin typeface="+mn-ea"/>
                <a:ea typeface="+mn-ea"/>
              </a:rPr>
              <a:t>(</a:t>
            </a:r>
            <a:r>
              <a:rPr lang="en" altLang="ja-JP">
                <a:latin typeface="+mn-ea"/>
                <a:ea typeface="+mn-ea"/>
              </a:rPr>
              <a:t>FAQ)</a:t>
            </a:r>
          </a:p>
          <a:p>
            <a:pPr marL="406381" lvl="1" indent="0">
              <a:buClr>
                <a:srgbClr val="003399"/>
              </a:buClr>
              <a:buNone/>
              <a:defRPr/>
            </a:pPr>
            <a:r>
              <a:rPr lang="ja-JP" altLang="en-US" sz="1400">
                <a:latin typeface="+mn-ea"/>
                <a:ea typeface="+mn-ea"/>
              </a:rPr>
              <a:t>▼「</a:t>
            </a:r>
            <a:r>
              <a:rPr lang="en" altLang="ja-JP" sz="1400">
                <a:latin typeface="+mn-ea"/>
                <a:ea typeface="+mn-ea"/>
              </a:rPr>
              <a:t>Garoon </a:t>
            </a:r>
            <a:r>
              <a:rPr lang="en-US" altLang="ja-JP" sz="1400">
                <a:latin typeface="+mn-ea"/>
                <a:ea typeface="+mn-ea"/>
              </a:rPr>
              <a:t>6</a:t>
            </a:r>
            <a:r>
              <a:rPr lang="en" altLang="ja-JP" sz="1400">
                <a:latin typeface="+mn-ea"/>
                <a:ea typeface="+mn-ea"/>
              </a:rPr>
              <a:t>.0</a:t>
            </a:r>
            <a:r>
              <a:rPr lang="ja-JP" altLang="en" sz="1400">
                <a:latin typeface="+mn-ea"/>
                <a:ea typeface="+mn-ea"/>
              </a:rPr>
              <a:t>」</a:t>
            </a:r>
            <a:r>
              <a:rPr lang="ja-JP" altLang="en-US" sz="1400">
                <a:latin typeface="+mn-ea"/>
                <a:ea typeface="+mn-ea"/>
              </a:rPr>
              <a:t>の新規インストール時、バージョンアップ時の注意事項を教えてください。</a:t>
            </a:r>
            <a:endParaRPr lang="en-US" altLang="ja-JP" sz="1400" b="0" i="0" u="none" strike="noStrike">
              <a:solidFill>
                <a:srgbClr val="3498DB"/>
              </a:solidFill>
              <a:effectLst/>
              <a:latin typeface="メイリオ" panose="020B0604030504040204" pitchFamily="50" charset="-128"/>
              <a:ea typeface="メイリオ" panose="020B0604030504040204" pitchFamily="50" charset="-128"/>
              <a:hlinkClick r:id="rId3"/>
            </a:endParaRPr>
          </a:p>
          <a:p>
            <a:pPr marL="406381" lvl="1" indent="0">
              <a:buClr>
                <a:srgbClr val="003399"/>
              </a:buClr>
              <a:buNone/>
              <a:defRPr/>
            </a:pPr>
            <a:r>
              <a:rPr lang="en-US" altLang="ja-JP" sz="1400" b="0" i="0" u="none" strike="noStrike">
                <a:solidFill>
                  <a:srgbClr val="3498DB"/>
                </a:solidFill>
                <a:effectLst/>
                <a:latin typeface="メイリオ" panose="020B0604030504040204" pitchFamily="50" charset="-128"/>
                <a:ea typeface="メイリオ" panose="020B0604030504040204" pitchFamily="50" charset="-128"/>
                <a:hlinkClick r:id="rId3"/>
              </a:rPr>
              <a:t>https://faq.cybozu.info/alphascope/cybozu/web/garoon6/Detail.aspx?id=2673</a:t>
            </a:r>
            <a:endParaRPr lang="en" altLang="ja-JP" sz="1133">
              <a:latin typeface="+mn-ea"/>
              <a:ea typeface="+mn-ea"/>
            </a:endParaRPr>
          </a:p>
          <a:p>
            <a:pPr marL="0" indent="0">
              <a:buClr>
                <a:srgbClr val="003399"/>
              </a:buClr>
              <a:buNone/>
              <a:defRPr/>
            </a:pPr>
            <a:br>
              <a:rPr lang="en-US" altLang="ja-JP">
                <a:latin typeface="+mn-ea"/>
                <a:ea typeface="+mn-ea"/>
              </a:rPr>
            </a:br>
            <a:r>
              <a:rPr lang="ja-JP" altLang="en">
                <a:latin typeface="+mn-ea"/>
                <a:ea typeface="+mn-ea"/>
              </a:rPr>
              <a:t>「</a:t>
            </a:r>
            <a:r>
              <a:rPr lang="en" altLang="ja-JP" err="1">
                <a:latin typeface="+mn-ea"/>
                <a:ea typeface="+mn-ea"/>
              </a:rPr>
              <a:t>Garoon</a:t>
            </a:r>
            <a:r>
              <a:rPr lang="en" altLang="ja-JP">
                <a:latin typeface="+mn-ea"/>
                <a:ea typeface="+mn-ea"/>
              </a:rPr>
              <a:t> 5</a:t>
            </a:r>
            <a:r>
              <a:rPr lang="ja-JP" altLang="en">
                <a:latin typeface="+mn-ea"/>
                <a:ea typeface="+mn-ea"/>
              </a:rPr>
              <a:t>」</a:t>
            </a:r>
            <a:r>
              <a:rPr lang="ja-JP" altLang="en-US">
                <a:latin typeface="+mn-ea"/>
                <a:ea typeface="+mn-ea"/>
              </a:rPr>
              <a:t>よくあるご質問</a:t>
            </a:r>
            <a:r>
              <a:rPr lang="en-US" altLang="ja-JP">
                <a:latin typeface="+mn-ea"/>
                <a:ea typeface="+mn-ea"/>
              </a:rPr>
              <a:t>(</a:t>
            </a:r>
            <a:r>
              <a:rPr lang="en" altLang="ja-JP">
                <a:latin typeface="+mn-ea"/>
                <a:ea typeface="+mn-ea"/>
              </a:rPr>
              <a:t>FAQ)</a:t>
            </a:r>
            <a:endParaRPr lang="en" altLang="ja-JP" sz="1400">
              <a:latin typeface="+mn-ea"/>
              <a:ea typeface="+mn-ea"/>
            </a:endParaRPr>
          </a:p>
          <a:p>
            <a:pPr marL="406400" lvl="1" indent="0">
              <a:buClr>
                <a:srgbClr val="003399"/>
              </a:buClr>
              <a:buNone/>
              <a:defRPr/>
            </a:pPr>
            <a:r>
              <a:rPr lang="ja-JP" altLang="en-US" sz="1400">
                <a:latin typeface="+mn-ea"/>
                <a:ea typeface="+mn-ea"/>
              </a:rPr>
              <a:t>▼「</a:t>
            </a:r>
            <a:r>
              <a:rPr lang="en" altLang="ja-JP" sz="1400">
                <a:latin typeface="+mn-ea"/>
                <a:ea typeface="+mn-ea"/>
              </a:rPr>
              <a:t>Garoon 5.0</a:t>
            </a:r>
            <a:r>
              <a:rPr lang="ja-JP" altLang="en" sz="1400">
                <a:latin typeface="+mn-ea"/>
                <a:ea typeface="+mn-ea"/>
              </a:rPr>
              <a:t>」</a:t>
            </a:r>
            <a:r>
              <a:rPr lang="ja-JP" altLang="en-US" sz="1400">
                <a:latin typeface="+mn-ea"/>
                <a:ea typeface="+mn-ea"/>
              </a:rPr>
              <a:t>の新規インストール時、バージョンアップ時の注意事項を教えてください。</a:t>
            </a:r>
            <a:br>
              <a:rPr lang="en-US" altLang="ja-JP" sz="1400">
                <a:latin typeface="+mn-ea"/>
                <a:ea typeface="+mn-ea"/>
              </a:rPr>
            </a:br>
            <a:r>
              <a:rPr lang="en-US" altLang="ja-JP" sz="1400">
                <a:latin typeface="+mn-ea"/>
                <a:ea typeface="+mn-ea"/>
                <a:hlinkClick r:id="rId4"/>
              </a:rPr>
              <a:t>https://faq.cybozu.info/alphascope/cybozu/web/garoon5/Detail.aspx?id=2517</a:t>
            </a:r>
            <a:endParaRPr lang="en-US" altLang="ja-JP" sz="1400">
              <a:latin typeface="+mn-ea"/>
              <a:ea typeface="+mn-ea"/>
            </a:endParaRPr>
          </a:p>
          <a:p>
            <a:pPr marL="406400" lvl="1" indent="0">
              <a:buClr>
                <a:srgbClr val="003399"/>
              </a:buClr>
              <a:buNone/>
              <a:defRPr/>
            </a:pPr>
            <a:r>
              <a:rPr lang="fi-FI" altLang="ja-JP" sz="1400">
                <a:latin typeface="+mn-ea"/>
                <a:ea typeface="+mn-ea"/>
              </a:rPr>
              <a:t>▼</a:t>
            </a:r>
            <a:r>
              <a:rPr lang="ja-JP" altLang="fi-FI" sz="1400">
                <a:latin typeface="+mn-ea"/>
                <a:ea typeface="+mn-ea"/>
              </a:rPr>
              <a:t>「</a:t>
            </a:r>
            <a:r>
              <a:rPr lang="fi-FI" altLang="ja-JP" sz="1400">
                <a:latin typeface="+mn-ea"/>
                <a:ea typeface="+mn-ea"/>
              </a:rPr>
              <a:t>Garoon 5.5</a:t>
            </a:r>
            <a:r>
              <a:rPr lang="ja-JP" altLang="fi-FI" sz="1400">
                <a:latin typeface="+mn-ea"/>
                <a:ea typeface="+mn-ea"/>
              </a:rPr>
              <a:t>」の新規インストール時、バージョンアップ時の注意事項を教えてください。</a:t>
            </a:r>
            <a:br>
              <a:rPr lang="fi-FI" altLang="ja-JP" sz="1400">
                <a:latin typeface="+mn-ea"/>
                <a:ea typeface="+mn-ea"/>
              </a:rPr>
            </a:br>
            <a:r>
              <a:rPr lang="fi-FI" altLang="ja-JP" sz="1400">
                <a:latin typeface="+mn-ea"/>
                <a:ea typeface="+mn-ea"/>
                <a:hlinkClick r:id="rId5"/>
              </a:rPr>
              <a:t>https://faq.cybozu.info/alphascope/cybozu/web/garoon5/Detail.aspx?id=2559</a:t>
            </a:r>
            <a:endParaRPr lang="fi-FI" altLang="ja-JP" sz="1400">
              <a:latin typeface="+mn-ea"/>
              <a:ea typeface="+mn-ea"/>
            </a:endParaRPr>
          </a:p>
          <a:p>
            <a:pPr marL="406400" lvl="1" indent="0">
              <a:buClr>
                <a:srgbClr val="003399"/>
              </a:buClr>
              <a:buNone/>
              <a:defRPr/>
            </a:pPr>
            <a:r>
              <a:rPr lang="fi-FI" altLang="ja-JP" sz="1400">
                <a:latin typeface="+mn-ea"/>
                <a:ea typeface="+mn-ea"/>
              </a:rPr>
              <a:t>▼</a:t>
            </a:r>
            <a:r>
              <a:rPr lang="ja-JP" altLang="fi-FI" sz="1400">
                <a:latin typeface="+mn-ea"/>
                <a:ea typeface="+mn-ea"/>
              </a:rPr>
              <a:t>「</a:t>
            </a:r>
            <a:r>
              <a:rPr lang="fi-FI" altLang="ja-JP" sz="1400">
                <a:latin typeface="+mn-ea"/>
                <a:ea typeface="+mn-ea"/>
              </a:rPr>
              <a:t>Garoon 5.9</a:t>
            </a:r>
            <a:r>
              <a:rPr lang="ja-JP" altLang="fi-FI" sz="1400">
                <a:latin typeface="+mn-ea"/>
                <a:ea typeface="+mn-ea"/>
              </a:rPr>
              <a:t>」の新規インストール時、バージョンアップ時の注意事項を教えてください。</a:t>
            </a:r>
            <a:br>
              <a:rPr lang="fi-FI" altLang="ja-JP" sz="1400">
                <a:latin typeface="+mn-ea"/>
                <a:ea typeface="+mn-ea"/>
              </a:rPr>
            </a:br>
            <a:r>
              <a:rPr lang="fi-FI" altLang="ja-JP" sz="1400">
                <a:latin typeface="+mn-ea"/>
                <a:ea typeface="+mn-ea"/>
                <a:hlinkClick r:id="rId6"/>
              </a:rPr>
              <a:t>https://faq.cybozu.info/alphascope/cybozu/web/garoon5/Detail.aspx?id=2593</a:t>
            </a:r>
            <a:endParaRPr lang="en-US" altLang="ja-JP" sz="1400" b="1">
              <a:latin typeface="+mn-ea"/>
              <a:ea typeface="+mn-ea"/>
            </a:endParaRPr>
          </a:p>
          <a:p>
            <a:pPr marL="406400" lvl="1" indent="0">
              <a:buClr>
                <a:srgbClr val="003399"/>
              </a:buClr>
              <a:buNone/>
              <a:defRPr/>
            </a:pPr>
            <a:r>
              <a:rPr lang="fi-FI" altLang="ja-JP" sz="1400">
                <a:latin typeface="+mn-ea"/>
                <a:ea typeface="+mn-ea"/>
              </a:rPr>
              <a:t>▼</a:t>
            </a:r>
            <a:r>
              <a:rPr lang="ja-JP" altLang="fi-FI" sz="1400">
                <a:latin typeface="+mn-ea"/>
                <a:ea typeface="+mn-ea"/>
              </a:rPr>
              <a:t>「</a:t>
            </a:r>
            <a:r>
              <a:rPr lang="fi-FI" altLang="ja-JP" sz="1400">
                <a:latin typeface="+mn-ea"/>
                <a:ea typeface="+mn-ea"/>
              </a:rPr>
              <a:t>Garoon 5.15</a:t>
            </a:r>
            <a:r>
              <a:rPr lang="ja-JP" altLang="fi-FI" sz="1400">
                <a:latin typeface="+mn-ea"/>
                <a:ea typeface="+mn-ea"/>
              </a:rPr>
              <a:t>」の新規インストール時、バージョンアップ時の注意事項を教えてください。</a:t>
            </a:r>
            <a:br>
              <a:rPr lang="fi-FI" altLang="ja-JP" sz="1400">
                <a:latin typeface="+mn-ea"/>
                <a:ea typeface="+mn-ea"/>
              </a:rPr>
            </a:br>
            <a:r>
              <a:rPr lang="fi-FI" altLang="ja-JP" sz="1400">
                <a:latin typeface="+mn-ea"/>
                <a:ea typeface="+mn-ea"/>
                <a:hlinkClick r:id="rId7"/>
              </a:rPr>
              <a:t>https://faq.cybozu.info/alphascope/cybozu/web/garoon5/Detail.aspx?id=2620</a:t>
            </a:r>
            <a:endParaRPr lang="en-US" altLang="ja-JP" sz="1400" b="1">
              <a:latin typeface="+mn-ea"/>
              <a:ea typeface="+mn-ea"/>
            </a:endParaRPr>
          </a:p>
          <a:p>
            <a:pPr marL="406400" lvl="1" indent="0">
              <a:buClr>
                <a:srgbClr val="003399"/>
              </a:buClr>
              <a:buNone/>
              <a:defRPr/>
            </a:pPr>
            <a:endParaRPr lang="en-US" altLang="ja-JP" sz="1800" b="1">
              <a:latin typeface="+mn-ea"/>
              <a:ea typeface="+mn-ea"/>
            </a:endParaRPr>
          </a:p>
        </p:txBody>
      </p:sp>
    </p:spTree>
    <p:extLst>
      <p:ext uri="{BB962C8B-B14F-4D97-AF65-F5344CB8AC3E}">
        <p14:creationId xmlns:p14="http://schemas.microsoft.com/office/powerpoint/2010/main" val="19360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A6EF-8DBA-EF70-030F-FBBF8CC0BDBC}"/>
              </a:ext>
            </a:extLst>
          </p:cNvPr>
          <p:cNvSpPr>
            <a:spLocks noGrp="1"/>
          </p:cNvSpPr>
          <p:nvPr>
            <p:ph type="title"/>
          </p:nvPr>
        </p:nvSpPr>
        <p:spPr/>
        <p:txBody>
          <a:bodyPr/>
          <a:lstStyle/>
          <a:p>
            <a:r>
              <a:rPr lang="ja-JP" altLang="en-US">
                <a:latin typeface="Yu Gothic"/>
                <a:ea typeface="Yu Gothic"/>
              </a:rPr>
              <a:t>補足　－パッケージ版更新情報</a:t>
            </a:r>
            <a:r>
              <a:rPr lang="ja-JP">
                <a:latin typeface="Yu Gothic"/>
                <a:ea typeface="Yu Gothic"/>
              </a:rPr>
              <a:t>－</a:t>
            </a:r>
            <a:endParaRPr lang="en-US"/>
          </a:p>
        </p:txBody>
      </p:sp>
      <p:sp>
        <p:nvSpPr>
          <p:cNvPr id="3" name="Text Placeholder 2">
            <a:extLst>
              <a:ext uri="{FF2B5EF4-FFF2-40B4-BE49-F238E27FC236}">
                <a16:creationId xmlns:a16="http://schemas.microsoft.com/office/drawing/2014/main" id="{CE303FFD-53FC-65AB-9467-AC6EA2B4F62B}"/>
              </a:ext>
            </a:extLst>
          </p:cNvPr>
          <p:cNvSpPr>
            <a:spLocks noGrp="1"/>
          </p:cNvSpPr>
          <p:nvPr>
            <p:ph type="body" sz="quarter" idx="10"/>
          </p:nvPr>
        </p:nvSpPr>
        <p:spPr/>
        <p:txBody>
          <a:bodyPr vert="horz" lIns="91440" tIns="45720" rIns="91440" bIns="45720" rtlCol="0" anchor="t">
            <a:normAutofit lnSpcReduction="10000"/>
          </a:bodyPr>
          <a:lstStyle/>
          <a:p>
            <a:pPr marL="0" indent="0">
              <a:buNone/>
            </a:pPr>
            <a:r>
              <a:rPr lang="ja-JP" altLang="en-US" sz="1800">
                <a:latin typeface="Yu Gothic Medium"/>
                <a:ea typeface="Yu Gothic Medium"/>
              </a:rPr>
              <a:t>パッケージ版 </a:t>
            </a:r>
            <a:r>
              <a:rPr lang="en-US" altLang="ja-JP" sz="1800" dirty="0" err="1">
                <a:latin typeface="Yu Gothic Medium"/>
                <a:ea typeface="Yu Gothic Medium"/>
              </a:rPr>
              <a:t>Garoon</a:t>
            </a:r>
            <a:r>
              <a:rPr lang="en-US" altLang="ja-JP" sz="1800" dirty="0">
                <a:latin typeface="Yu Gothic Medium"/>
                <a:ea typeface="Yu Gothic Medium"/>
              </a:rPr>
              <a:t> </a:t>
            </a:r>
            <a:r>
              <a:rPr lang="ja-JP" altLang="en-US" sz="1800">
                <a:latin typeface="Yu Gothic Medium"/>
                <a:ea typeface="Yu Gothic Medium"/>
              </a:rPr>
              <a:t>の新機能アップデートは製品サイトをご覧ください。</a:t>
            </a:r>
            <a:endParaRPr lang="en-US" sz="1800">
              <a:latin typeface="Yu Gothic Medium"/>
              <a:ea typeface="Yu Gothic Medium"/>
            </a:endParaRPr>
          </a:p>
          <a:p>
            <a:pPr marL="269240" indent="-269240">
              <a:buClr>
                <a:srgbClr val="003399"/>
              </a:buClr>
              <a:buFont typeface="Wingdings" panose="020B0604020202020204" pitchFamily="34" charset="0"/>
              <a:buChar char="l"/>
            </a:pPr>
            <a:r>
              <a:rPr lang="en-US" altLang="ja-JP" sz="1800" dirty="0">
                <a:latin typeface="Yu Gothic Medium"/>
                <a:ea typeface="Yu Gothic Medium"/>
              </a:rPr>
              <a:t> 2023年10月30日 </a:t>
            </a:r>
            <a:r>
              <a:rPr lang="en-US" altLang="ja-JP" sz="1800" dirty="0" err="1">
                <a:latin typeface="Yu Gothic Medium"/>
                <a:ea typeface="Yu Gothic Medium"/>
              </a:rPr>
              <a:t>Garoon</a:t>
            </a:r>
            <a:r>
              <a:rPr lang="en-US" altLang="ja-JP" sz="1800" dirty="0">
                <a:latin typeface="Yu Gothic Medium"/>
                <a:ea typeface="Yu Gothic Medium"/>
              </a:rPr>
              <a:t> 6</a:t>
            </a:r>
            <a:r>
              <a:rPr lang="ja-JP" altLang="en-US" sz="1800">
                <a:latin typeface="Yu Gothic Medium"/>
                <a:ea typeface="Yu Gothic Medium"/>
              </a:rPr>
              <a:t>メジャーバージョンアップ</a:t>
            </a:r>
            <a:endParaRPr lang="en-US" altLang="ja-JP" sz="1800" dirty="0">
              <a:latin typeface="Yu Gothic Medium"/>
              <a:ea typeface="Yu Gothic Medium"/>
            </a:endParaRPr>
          </a:p>
          <a:p>
            <a:pPr marL="0" indent="0">
              <a:buClr>
                <a:srgbClr val="003399"/>
              </a:buClr>
              <a:buNone/>
            </a:pPr>
            <a:r>
              <a:rPr lang="ja-JP" altLang="en-US" sz="1800" dirty="0">
                <a:latin typeface="Yu Gothic Medium"/>
                <a:ea typeface="Yu Gothic Medium"/>
              </a:rPr>
              <a:t>　　</a:t>
            </a:r>
            <a:r>
              <a:rPr lang="en-US" altLang="ja-JP" sz="1800" dirty="0">
                <a:latin typeface="Yu Gothic Medium"/>
                <a:ea typeface="Yu Gothic Medium"/>
                <a:hlinkClick r:id="rId2"/>
              </a:rPr>
              <a:t>https://garoon.cybozu.co.jp/mtcontents/support/package/update/garoon6-231030.html</a:t>
            </a:r>
            <a:endParaRPr lang="en-US" altLang="ja-JP" sz="1800" dirty="0">
              <a:latin typeface="Yu Gothic Medium"/>
              <a:ea typeface="Yu Gothic Medium"/>
            </a:endParaRPr>
          </a:p>
          <a:p>
            <a:pPr marL="269240" indent="-269240"/>
            <a:r>
              <a:rPr lang="en-US" sz="1800" dirty="0">
                <a:latin typeface="Yu Gothic Medium"/>
                <a:ea typeface="Yu Gothic Medium"/>
              </a:rPr>
              <a:t>2019</a:t>
            </a:r>
            <a:r>
              <a:rPr lang="ja-JP" altLang="en-US" sz="1800">
                <a:latin typeface="Yu Gothic Medium"/>
                <a:ea typeface="Yu Gothic Medium"/>
              </a:rPr>
              <a:t>年</a:t>
            </a:r>
            <a:r>
              <a:rPr lang="en-US" sz="1800" dirty="0">
                <a:latin typeface="Yu Gothic Medium"/>
                <a:ea typeface="Yu Gothic Medium"/>
              </a:rPr>
              <a:t>10</a:t>
            </a:r>
            <a:r>
              <a:rPr lang="ja-JP" altLang="en-US" sz="1800">
                <a:latin typeface="Yu Gothic Medium"/>
                <a:ea typeface="Yu Gothic Medium"/>
              </a:rPr>
              <a:t>月</a:t>
            </a:r>
            <a:r>
              <a:rPr lang="en-US" sz="1800" dirty="0">
                <a:latin typeface="Yu Gothic Medium"/>
                <a:ea typeface="Yu Gothic Medium"/>
              </a:rPr>
              <a:t>21</a:t>
            </a:r>
            <a:r>
              <a:rPr lang="ja-JP" altLang="en-US" sz="1800">
                <a:latin typeface="Yu Gothic Medium"/>
                <a:ea typeface="Yu Gothic Medium"/>
              </a:rPr>
              <a:t>日</a:t>
            </a:r>
            <a:r>
              <a:rPr lang="en-US" sz="1800" dirty="0">
                <a:latin typeface="Yu Gothic Medium"/>
                <a:ea typeface="Yu Gothic Medium"/>
              </a:rPr>
              <a:t> </a:t>
            </a:r>
            <a:r>
              <a:rPr lang="en-US" sz="1800" dirty="0" err="1">
                <a:latin typeface="Yu Gothic Medium"/>
                <a:ea typeface="Yu Gothic Medium"/>
              </a:rPr>
              <a:t>Garoon</a:t>
            </a:r>
            <a:r>
              <a:rPr lang="en-US" sz="1800" dirty="0">
                <a:latin typeface="Yu Gothic Medium"/>
                <a:ea typeface="Yu Gothic Medium"/>
              </a:rPr>
              <a:t> 5</a:t>
            </a:r>
            <a:r>
              <a:rPr lang="en-US" altLang="ja-JP" sz="1800" dirty="0">
                <a:latin typeface="Yu Gothic Medium"/>
                <a:ea typeface="Yu Gothic Medium"/>
              </a:rPr>
              <a:t> </a:t>
            </a:r>
            <a:r>
              <a:rPr lang="ja-JP" altLang="en-US" sz="1800">
                <a:latin typeface="Yu Gothic Medium"/>
                <a:ea typeface="Yu Gothic Medium"/>
              </a:rPr>
              <a:t>メジャーバージョンアップ</a:t>
            </a:r>
            <a:endParaRPr lang="en-US" sz="1800">
              <a:latin typeface="Yu Gothic Medium"/>
              <a:ea typeface="Yu Gothic Medium"/>
            </a:endParaRPr>
          </a:p>
          <a:p>
            <a:pPr marL="405765" lvl="1" indent="0">
              <a:buNone/>
            </a:pPr>
            <a:r>
              <a:rPr lang="ja-JP" sz="1800" dirty="0">
                <a:latin typeface="Yu Gothic Medium"/>
                <a:ea typeface="Yu Gothic Medium"/>
                <a:hlinkClick r:id="rId3"/>
              </a:rPr>
              <a:t>https://garoon.cybozu.co.jp/mtcontents/support/package/update/garoon5-191021.html</a:t>
            </a:r>
            <a:endParaRPr lang="ja-JP" altLang="en-US" sz="1800" dirty="0"/>
          </a:p>
          <a:p>
            <a:pPr marL="269240" indent="-269240"/>
            <a:r>
              <a:rPr lang="en-US" altLang="ja-JP" sz="1800" dirty="0">
                <a:latin typeface="Yu Gothic Medium"/>
                <a:ea typeface="Yu Gothic Medium"/>
              </a:rPr>
              <a:t>2020</a:t>
            </a:r>
            <a:r>
              <a:rPr lang="ja-JP" altLang="en-US" sz="1800">
                <a:latin typeface="Yu Gothic Medium"/>
                <a:ea typeface="Yu Gothic Medium"/>
              </a:rPr>
              <a:t>年</a:t>
            </a:r>
            <a:r>
              <a:rPr lang="en-US" altLang="ja-JP" sz="1800" dirty="0">
                <a:latin typeface="Yu Gothic Medium"/>
                <a:ea typeface="Yu Gothic Medium"/>
              </a:rPr>
              <a:t>11</a:t>
            </a:r>
            <a:r>
              <a:rPr lang="ja-JP" altLang="en-US" sz="1800">
                <a:latin typeface="Yu Gothic Medium"/>
                <a:ea typeface="Yu Gothic Medium"/>
              </a:rPr>
              <a:t>月</a:t>
            </a:r>
            <a:r>
              <a:rPr lang="en-US" altLang="ja-JP" sz="1800" dirty="0">
                <a:latin typeface="Yu Gothic Medium"/>
                <a:ea typeface="Yu Gothic Medium"/>
              </a:rPr>
              <a:t>6</a:t>
            </a:r>
            <a:r>
              <a:rPr lang="ja-JP" altLang="en-US" sz="1800">
                <a:latin typeface="Yu Gothic Medium"/>
                <a:ea typeface="Yu Gothic Medium"/>
              </a:rPr>
              <a:t>日　</a:t>
            </a:r>
            <a:r>
              <a:rPr lang="en-US" altLang="ja-JP" sz="1800" dirty="0" err="1">
                <a:latin typeface="Yu Gothic Medium"/>
                <a:ea typeface="Yu Gothic Medium"/>
              </a:rPr>
              <a:t>Garoon</a:t>
            </a:r>
            <a:r>
              <a:rPr lang="ja-JP" altLang="en-US" sz="1800" dirty="0">
                <a:latin typeface="Yu Gothic Medium"/>
                <a:ea typeface="Yu Gothic Medium"/>
              </a:rPr>
              <a:t> </a:t>
            </a:r>
            <a:r>
              <a:rPr lang="en-US" altLang="ja-JP" sz="1800" dirty="0">
                <a:latin typeface="Yu Gothic Medium"/>
                <a:ea typeface="Yu Gothic Medium"/>
              </a:rPr>
              <a:t>5.5</a:t>
            </a:r>
            <a:r>
              <a:rPr lang="ja-JP" altLang="en-US" sz="1800">
                <a:latin typeface="Yu Gothic Medium"/>
                <a:ea typeface="Yu Gothic Medium"/>
              </a:rPr>
              <a:t>　マイナーバージョンアップ</a:t>
            </a:r>
          </a:p>
          <a:p>
            <a:pPr marL="405765" lvl="1" indent="0">
              <a:buNone/>
            </a:pPr>
            <a:r>
              <a:rPr lang="en-US" altLang="ja-JP" sz="1800" dirty="0">
                <a:latin typeface="Yu Gothic Medium"/>
                <a:ea typeface="Yu Gothic Medium"/>
                <a:hlinkClick r:id="rId4"/>
              </a:rPr>
              <a:t>https://garoon.cybozu.co.jp/mtcontents/support/package/update/garoon5-201106.html</a:t>
            </a:r>
            <a:endParaRPr lang="ja-JP" sz="1800" dirty="0"/>
          </a:p>
          <a:p>
            <a:pPr marL="269240" indent="-269240"/>
            <a:r>
              <a:rPr lang="en-US" altLang="ja-JP" sz="1800" dirty="0">
                <a:latin typeface="Yu Gothic Medium"/>
                <a:ea typeface="Yu Gothic Medium"/>
              </a:rPr>
              <a:t>2021年11月15日　</a:t>
            </a:r>
            <a:r>
              <a:rPr lang="en-US" altLang="ja-JP" sz="1800" dirty="0" err="1">
                <a:latin typeface="Yu Gothic Medium"/>
                <a:ea typeface="Yu Gothic Medium"/>
              </a:rPr>
              <a:t>Garoon</a:t>
            </a:r>
            <a:r>
              <a:rPr lang="en-US" altLang="ja-JP" sz="1800" dirty="0">
                <a:latin typeface="Yu Gothic Medium"/>
                <a:ea typeface="Yu Gothic Medium"/>
              </a:rPr>
              <a:t> 5.9　</a:t>
            </a:r>
            <a:r>
              <a:rPr lang="en-US" altLang="ja-JP" sz="1800" dirty="0" err="1">
                <a:latin typeface="Yu Gothic Medium"/>
                <a:ea typeface="Yu Gothic Medium"/>
              </a:rPr>
              <a:t>マイナーバージョンアップ</a:t>
            </a:r>
            <a:endParaRPr lang="en-US" altLang="ja-JP" sz="1800" dirty="0">
              <a:latin typeface="Yu Gothic Medium"/>
              <a:ea typeface="Yu Gothic Medium"/>
            </a:endParaRPr>
          </a:p>
          <a:p>
            <a:pPr marL="405765" lvl="1" indent="0">
              <a:buNone/>
            </a:pPr>
            <a:r>
              <a:rPr lang="en-US" sz="1800" dirty="0">
                <a:latin typeface="Yu Gothic Medium"/>
                <a:ea typeface="Yu Gothic Medium"/>
                <a:hlinkClick r:id="rId5"/>
              </a:rPr>
              <a:t>https://garoon.cybozu.co.jp/mtcontents/support/package/update/garoon5-211115.html</a:t>
            </a:r>
            <a:endParaRPr lang="en-US" altLang="ja-JP" sz="1800" dirty="0"/>
          </a:p>
          <a:p>
            <a:pPr marL="269240" indent="-269240"/>
            <a:r>
              <a:rPr lang="en-US" sz="1800" dirty="0">
                <a:latin typeface="Yu Gothic Medium"/>
                <a:ea typeface="Yu Gothic Medium"/>
              </a:rPr>
              <a:t>2022</a:t>
            </a:r>
            <a:r>
              <a:rPr lang="ja-JP" altLang="en-US" sz="1800">
                <a:latin typeface="Yu Gothic Medium"/>
                <a:ea typeface="Yu Gothic Medium"/>
              </a:rPr>
              <a:t>年</a:t>
            </a:r>
            <a:r>
              <a:rPr lang="en-US" sz="1800" dirty="0">
                <a:latin typeface="Yu Gothic Medium"/>
                <a:ea typeface="Yu Gothic Medium"/>
              </a:rPr>
              <a:t>10</a:t>
            </a:r>
            <a:r>
              <a:rPr lang="ja-JP" altLang="en-US" sz="1800">
                <a:latin typeface="Yu Gothic Medium"/>
                <a:ea typeface="Yu Gothic Medium"/>
              </a:rPr>
              <a:t>月</a:t>
            </a:r>
            <a:r>
              <a:rPr lang="en-US" sz="1800" dirty="0">
                <a:latin typeface="Yu Gothic Medium"/>
                <a:ea typeface="Yu Gothic Medium"/>
              </a:rPr>
              <a:t>31</a:t>
            </a:r>
            <a:r>
              <a:rPr lang="ja-JP" altLang="en-US" sz="1800">
                <a:latin typeface="Yu Gothic Medium"/>
                <a:ea typeface="Yu Gothic Medium"/>
              </a:rPr>
              <a:t>日</a:t>
            </a:r>
            <a:r>
              <a:rPr lang="en-US" sz="1800" dirty="0">
                <a:latin typeface="Yu Gothic Medium"/>
                <a:ea typeface="Yu Gothic Medium"/>
              </a:rPr>
              <a:t>　</a:t>
            </a:r>
            <a:r>
              <a:rPr lang="en-US" sz="1800" dirty="0" err="1">
                <a:latin typeface="Yu Gothic Medium"/>
                <a:ea typeface="Yu Gothic Medium"/>
              </a:rPr>
              <a:t>Garoon</a:t>
            </a:r>
            <a:r>
              <a:rPr lang="en-US" sz="1800" dirty="0">
                <a:latin typeface="Yu Gothic Medium"/>
                <a:ea typeface="Yu Gothic Medium"/>
              </a:rPr>
              <a:t> 5.15</a:t>
            </a:r>
            <a:r>
              <a:rPr lang="ja-JP" altLang="en-US" sz="1800">
                <a:latin typeface="Yu Gothic Medium"/>
                <a:ea typeface="Yu Gothic Medium"/>
              </a:rPr>
              <a:t>　マイナーバージョンアップ</a:t>
            </a:r>
            <a:endParaRPr lang="en-US" sz="1800" err="1">
              <a:latin typeface="Yu Gothic Medium"/>
              <a:ea typeface="Yu Gothic Medium"/>
            </a:endParaRPr>
          </a:p>
          <a:p>
            <a:pPr marL="405765" lvl="1" indent="0">
              <a:buNone/>
            </a:pPr>
            <a:r>
              <a:rPr lang="en-US" sz="1800" dirty="0">
                <a:latin typeface="Yu Gothic Medium"/>
                <a:ea typeface="Yu Gothic Medium"/>
                <a:hlinkClick r:id="rId6"/>
              </a:rPr>
              <a:t>https://garoon.cybozu.co.jp/mtcontents/support/package/update/garoon5-221031.html</a:t>
            </a:r>
            <a:endParaRPr lang="en-US" sz="1800" dirty="0">
              <a:latin typeface="Yu Gothic Medium"/>
              <a:ea typeface="Yu Gothic Medium"/>
            </a:endParaRPr>
          </a:p>
          <a:p>
            <a:pPr marL="405765" lvl="1" indent="0">
              <a:buNone/>
            </a:pPr>
            <a:endParaRPr lang="en-US" sz="1800" dirty="0">
              <a:latin typeface="Yu Gothic Medium"/>
              <a:ea typeface="Yu Gothic Medium"/>
            </a:endParaRPr>
          </a:p>
          <a:p>
            <a:pPr marL="405765" lvl="1" indent="0">
              <a:buNone/>
            </a:pPr>
            <a:endParaRPr lang="en-US" sz="1800"/>
          </a:p>
        </p:txBody>
      </p:sp>
    </p:spTree>
    <p:extLst>
      <p:ext uri="{BB962C8B-B14F-4D97-AF65-F5344CB8AC3E}">
        <p14:creationId xmlns:p14="http://schemas.microsoft.com/office/powerpoint/2010/main" val="2495553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A81D-CDB8-68A9-F056-30BDE1F62EE2}"/>
              </a:ext>
            </a:extLst>
          </p:cNvPr>
          <p:cNvSpPr>
            <a:spLocks noGrp="1"/>
          </p:cNvSpPr>
          <p:nvPr>
            <p:ph type="title"/>
          </p:nvPr>
        </p:nvSpPr>
        <p:spPr/>
        <p:txBody>
          <a:bodyPr/>
          <a:lstStyle/>
          <a:p>
            <a:r>
              <a:rPr lang="en-US" altLang="ja-JP">
                <a:latin typeface="Yu Gothic"/>
                <a:ea typeface="Yu Gothic"/>
              </a:rPr>
              <a:t>5. </a:t>
            </a:r>
            <a:r>
              <a:rPr lang="ja-JP" altLang="en-US">
                <a:latin typeface="Yu Gothic"/>
                <a:ea typeface="Yu Gothic"/>
              </a:rPr>
              <a:t>ライセンス</a:t>
            </a:r>
            <a:endParaRPr lang="en-US">
              <a:latin typeface="Yu Gothic"/>
              <a:ea typeface="Yu Gothic"/>
            </a:endParaRPr>
          </a:p>
        </p:txBody>
      </p:sp>
    </p:spTree>
    <p:extLst>
      <p:ext uri="{BB962C8B-B14F-4D97-AF65-F5344CB8AC3E}">
        <p14:creationId xmlns:p14="http://schemas.microsoft.com/office/powerpoint/2010/main" val="2136750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6688-B8A1-88F7-CB07-9BD7BDFA5C62}"/>
              </a:ext>
            </a:extLst>
          </p:cNvPr>
          <p:cNvSpPr>
            <a:spLocks noGrp="1"/>
          </p:cNvSpPr>
          <p:nvPr>
            <p:ph type="title"/>
          </p:nvPr>
        </p:nvSpPr>
        <p:spPr/>
        <p:txBody>
          <a:bodyPr/>
          <a:lstStyle/>
          <a:p>
            <a:r>
              <a:rPr lang="ja-JP" altLang="en-US">
                <a:latin typeface="Yu Gothic"/>
                <a:ea typeface="Yu Gothic"/>
              </a:rPr>
              <a:t>ライセンス関連</a:t>
            </a:r>
            <a:endParaRPr lang="en-US"/>
          </a:p>
        </p:txBody>
      </p:sp>
      <p:sp>
        <p:nvSpPr>
          <p:cNvPr id="3" name="Text Placeholder 2">
            <a:extLst>
              <a:ext uri="{FF2B5EF4-FFF2-40B4-BE49-F238E27FC236}">
                <a16:creationId xmlns:a16="http://schemas.microsoft.com/office/drawing/2014/main" id="{A59D8F1B-4613-799A-8136-89C56BFB4B08}"/>
              </a:ext>
            </a:extLst>
          </p:cNvPr>
          <p:cNvSpPr>
            <a:spLocks noGrp="1"/>
          </p:cNvSpPr>
          <p:nvPr>
            <p:ph type="body" sz="quarter" idx="10"/>
          </p:nvPr>
        </p:nvSpPr>
        <p:spPr>
          <a:xfrm>
            <a:off x="499806" y="1139037"/>
            <a:ext cx="11145980" cy="4956761"/>
          </a:xfrm>
        </p:spPr>
        <p:txBody>
          <a:bodyPr vert="horz" lIns="91440" tIns="45720" rIns="91440" bIns="45720" rtlCol="0" anchor="t">
            <a:normAutofit fontScale="92500"/>
          </a:bodyPr>
          <a:lstStyle/>
          <a:p>
            <a:pPr marL="269240" indent="-269240"/>
            <a:r>
              <a:rPr lang="en-US" sz="1800" dirty="0" err="1">
                <a:latin typeface="游ゴシック"/>
                <a:ea typeface="游ゴシック"/>
              </a:rPr>
              <a:t>Garoon</a:t>
            </a:r>
            <a:r>
              <a:rPr lang="en-US" sz="1800" dirty="0">
                <a:latin typeface="游ゴシック"/>
                <a:ea typeface="游ゴシック"/>
              </a:rPr>
              <a:t> 6.0</a:t>
            </a:r>
            <a:r>
              <a:rPr lang="en-US" altLang="ja-JP" sz="1800" dirty="0">
                <a:latin typeface="游ゴシック"/>
                <a:ea typeface="游ゴシック"/>
              </a:rPr>
              <a:t> </a:t>
            </a:r>
            <a:r>
              <a:rPr lang="ja-JP" altLang="en-US" sz="1800">
                <a:latin typeface="游ゴシック"/>
                <a:ea typeface="游ゴシック"/>
              </a:rPr>
              <a:t>にアップデートすると、試用版ライセンスに更新されます。</a:t>
            </a:r>
            <a:endParaRPr lang="en-US" sz="1800">
              <a:latin typeface="游ゴシック"/>
              <a:ea typeface="游ゴシック"/>
            </a:endParaRPr>
          </a:p>
          <a:p>
            <a:pPr marL="269240" indent="-269240"/>
            <a:r>
              <a:rPr lang="ja-JP" altLang="en-US" sz="1800">
                <a:latin typeface="游ゴシック"/>
                <a:ea typeface="游ゴシック"/>
              </a:rPr>
              <a:t>試用期限はアップデートした日から</a:t>
            </a:r>
            <a:r>
              <a:rPr lang="en-US" sz="1800" dirty="0">
                <a:latin typeface="游ゴシック"/>
                <a:ea typeface="游ゴシック"/>
              </a:rPr>
              <a:t>60</a:t>
            </a:r>
            <a:r>
              <a:rPr lang="ja-JP" altLang="en-US" sz="1800">
                <a:latin typeface="游ゴシック"/>
                <a:ea typeface="游ゴシック"/>
              </a:rPr>
              <a:t>日間です。試用期限を過ぎると、ライセンスを登録するまで、ユーザーは </a:t>
            </a:r>
            <a:r>
              <a:rPr lang="en-US" altLang="ja-JP" sz="1800" dirty="0" err="1">
                <a:latin typeface="游ゴシック"/>
                <a:ea typeface="游ゴシック"/>
              </a:rPr>
              <a:t>Garoon</a:t>
            </a:r>
            <a:r>
              <a:rPr lang="ja-JP" altLang="en-US" sz="1800">
                <a:latin typeface="游ゴシック"/>
                <a:ea typeface="游ゴシック"/>
              </a:rPr>
              <a:t>を利用できません。</a:t>
            </a:r>
            <a:endParaRPr lang="en-US" altLang="ja-JP" sz="1800">
              <a:latin typeface="游ゴシック"/>
              <a:ea typeface="游ゴシック"/>
            </a:endParaRPr>
          </a:p>
          <a:p>
            <a:pPr marL="269240" indent="-269240"/>
            <a:r>
              <a:rPr lang="en-US" altLang="ja-JP" sz="1800" dirty="0">
                <a:latin typeface="游ゴシック"/>
                <a:ea typeface="游ゴシック"/>
              </a:rPr>
              <a:t>2023 </a:t>
            </a:r>
            <a:r>
              <a:rPr lang="ja-JP" altLang="en-US" sz="1800">
                <a:latin typeface="游ゴシック"/>
                <a:ea typeface="游ゴシック"/>
              </a:rPr>
              <a:t>年 </a:t>
            </a:r>
            <a:r>
              <a:rPr lang="en-US" altLang="ja-JP" sz="1800" dirty="0">
                <a:latin typeface="游ゴシック"/>
                <a:ea typeface="游ゴシック"/>
              </a:rPr>
              <a:t>10 </a:t>
            </a:r>
            <a:r>
              <a:rPr lang="ja-JP" altLang="en-US" sz="1800">
                <a:latin typeface="游ゴシック"/>
                <a:ea typeface="游ゴシック"/>
              </a:rPr>
              <a:t>月 </a:t>
            </a:r>
            <a:r>
              <a:rPr lang="en-US" altLang="ja-JP" sz="1800" dirty="0">
                <a:latin typeface="游ゴシック"/>
                <a:ea typeface="游ゴシック"/>
              </a:rPr>
              <a:t>30 </a:t>
            </a:r>
            <a:r>
              <a:rPr lang="ja-JP" altLang="en-US" sz="1800">
                <a:latin typeface="游ゴシック"/>
                <a:ea typeface="游ゴシック"/>
              </a:rPr>
              <a:t>日 </a:t>
            </a:r>
            <a:r>
              <a:rPr lang="en-US" altLang="ja-JP" sz="1800" dirty="0">
                <a:latin typeface="游ゴシック"/>
                <a:ea typeface="游ゴシック"/>
              </a:rPr>
              <a:t>(</a:t>
            </a:r>
            <a:r>
              <a:rPr lang="ja-JP" altLang="en-US" sz="1800">
                <a:latin typeface="游ゴシック"/>
                <a:ea typeface="游ゴシック"/>
              </a:rPr>
              <a:t>月</a:t>
            </a:r>
            <a:r>
              <a:rPr lang="en-US" altLang="ja-JP" sz="1800" dirty="0">
                <a:latin typeface="游ゴシック"/>
                <a:ea typeface="游ゴシック"/>
              </a:rPr>
              <a:t>)</a:t>
            </a:r>
            <a:r>
              <a:rPr lang="ja-JP" altLang="en-US" sz="1800">
                <a:latin typeface="游ゴシック"/>
                <a:ea typeface="游ゴシック"/>
              </a:rPr>
              <a:t>（公開日）より、新規基本ライセンス・パッケージ版 サイボウズ </a:t>
            </a:r>
            <a:r>
              <a:rPr lang="en-US" altLang="ja-JP" sz="1800" dirty="0">
                <a:latin typeface="游ゴシック"/>
                <a:ea typeface="游ゴシック"/>
              </a:rPr>
              <a:t>Office</a:t>
            </a:r>
            <a:r>
              <a:rPr lang="ja-JP" altLang="en-US" sz="1800">
                <a:latin typeface="游ゴシック"/>
                <a:ea typeface="游ゴシック"/>
              </a:rPr>
              <a:t>からの乗り換えライセンス・継続サービスライセンス・サービスライセンス（再契約用）・追加基本ライセンス・バージョンアップライセンスのご購入、ならびに無償バージョンアップのお申込みが可能になります。アカデミック・ガバメント版につきましても同様です。</a:t>
            </a:r>
            <a:endParaRPr lang="en-US" altLang="ja-JP" sz="1800">
              <a:latin typeface="游ゴシック"/>
              <a:ea typeface="游ゴシック"/>
            </a:endParaRPr>
          </a:p>
          <a:p>
            <a:pPr marL="269240" indent="-269240"/>
            <a:r>
              <a:rPr lang="ja-JP" altLang="en-US" sz="1800">
                <a:latin typeface="游ゴシック"/>
                <a:ea typeface="游ゴシック"/>
              </a:rPr>
              <a:t>継続サービスライセンスにつきましては、複数年パックとして</a:t>
            </a:r>
            <a:r>
              <a:rPr lang="en-US" altLang="ja-JP" sz="1800" dirty="0">
                <a:latin typeface="游ゴシック"/>
                <a:ea typeface="游ゴシック"/>
              </a:rPr>
              <a:t>2</a:t>
            </a:r>
            <a:r>
              <a:rPr lang="ja-JP" altLang="en-US" sz="1800">
                <a:latin typeface="游ゴシック"/>
                <a:ea typeface="游ゴシック"/>
              </a:rPr>
              <a:t>年パック～</a:t>
            </a:r>
            <a:r>
              <a:rPr lang="en-US" altLang="ja-JP" sz="1800" dirty="0">
                <a:latin typeface="游ゴシック"/>
                <a:ea typeface="游ゴシック"/>
              </a:rPr>
              <a:t>5</a:t>
            </a:r>
            <a:r>
              <a:rPr lang="ja-JP" altLang="en-US" sz="1800">
                <a:latin typeface="游ゴシック"/>
                <a:ea typeface="游ゴシック"/>
              </a:rPr>
              <a:t>年パックでご購入いただけます。</a:t>
            </a:r>
            <a:endParaRPr lang="en-US" altLang="ja-JP" sz="1800">
              <a:latin typeface="游ゴシック"/>
              <a:ea typeface="游ゴシック"/>
            </a:endParaRPr>
          </a:p>
          <a:p>
            <a:pPr marL="269240" indent="-269240"/>
            <a:endParaRPr lang="en-US" altLang="ja-JP" sz="1800"/>
          </a:p>
          <a:p>
            <a:pPr marL="0" indent="0">
              <a:buNone/>
            </a:pPr>
            <a:r>
              <a:rPr lang="ja-JP" altLang="en-US" sz="1800">
                <a:latin typeface="游ゴシック"/>
                <a:ea typeface="游ゴシック"/>
              </a:rPr>
              <a:t>各種ライセンスの詳細については、下記のページをご覧ください。</a:t>
            </a:r>
            <a:br>
              <a:rPr lang="ja-JP" altLang="en-US" sz="1800" dirty="0">
                <a:latin typeface="游ゴシック"/>
                <a:ea typeface="游ゴシック"/>
              </a:rPr>
            </a:br>
            <a:r>
              <a:rPr lang="en-US" altLang="ja-JP" sz="1800" dirty="0">
                <a:latin typeface="游ゴシック"/>
                <a:ea typeface="游ゴシック"/>
                <a:hlinkClick r:id="rId2"/>
              </a:rPr>
              <a:t>https://garoon.cybozu.co.jp/price/package/</a:t>
            </a:r>
            <a:endParaRPr lang="en-US" altLang="ja-JP" sz="1800" dirty="0">
              <a:latin typeface="游ゴシック"/>
              <a:ea typeface="游ゴシック"/>
            </a:endParaRPr>
          </a:p>
          <a:p>
            <a:pPr marL="0" indent="0">
              <a:buNone/>
            </a:pPr>
            <a:r>
              <a:rPr lang="ja-JP" altLang="en-US" sz="1800">
                <a:latin typeface="游ゴシック"/>
                <a:ea typeface="游ゴシック"/>
              </a:rPr>
              <a:t>ライセンスの購入については、</a:t>
            </a:r>
            <a:r>
              <a:rPr lang="ja-JP" altLang="en-US" sz="1800" dirty="0">
                <a:latin typeface="游ゴシック"/>
                <a:ea typeface="游ゴシック"/>
                <a:hlinkClick r:id="rId3"/>
              </a:rPr>
              <a:t>サイボウズオフィシャルパートナー</a:t>
            </a:r>
            <a:r>
              <a:rPr lang="ja-JP" altLang="en-US" sz="1800">
                <a:latin typeface="游ゴシック"/>
                <a:ea typeface="游ゴシック"/>
              </a:rPr>
              <a:t>にご相談ください。</a:t>
            </a:r>
            <a:endParaRPr lang="en-US" altLang="ja-JP" sz="1800">
              <a:latin typeface="游ゴシック"/>
              <a:ea typeface="游ゴシック"/>
            </a:endParaRPr>
          </a:p>
          <a:p>
            <a:pPr marL="0" indent="0">
              <a:buNone/>
            </a:pPr>
            <a:endParaRPr lang="en-US" altLang="ja-JP" sz="1800"/>
          </a:p>
        </p:txBody>
      </p:sp>
    </p:spTree>
    <p:extLst>
      <p:ext uri="{BB962C8B-B14F-4D97-AF65-F5344CB8AC3E}">
        <p14:creationId xmlns:p14="http://schemas.microsoft.com/office/powerpoint/2010/main" val="726594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normAutofit/>
          </a:bodyPr>
          <a:lstStyle/>
          <a:p>
            <a:r>
              <a:rPr lang="en-US" altLang="ja-JP"/>
              <a:t>END</a:t>
            </a:r>
            <a:endParaRPr lang="ja-JP" altLang="en-US"/>
          </a:p>
        </p:txBody>
      </p:sp>
    </p:spTree>
    <p:extLst>
      <p:ext uri="{BB962C8B-B14F-4D97-AF65-F5344CB8AC3E}">
        <p14:creationId xmlns:p14="http://schemas.microsoft.com/office/powerpoint/2010/main" val="397110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237B9-660D-58EA-A212-D7BE90360B42}"/>
              </a:ext>
            </a:extLst>
          </p:cNvPr>
          <p:cNvSpPr>
            <a:spLocks noGrp="1"/>
          </p:cNvSpPr>
          <p:nvPr>
            <p:ph type="title"/>
          </p:nvPr>
        </p:nvSpPr>
        <p:spPr/>
        <p:txBody>
          <a:bodyPr/>
          <a:lstStyle/>
          <a:p>
            <a:r>
              <a:rPr kumimoji="1" lang="en-US" altLang="ja-JP" dirty="0">
                <a:latin typeface="游ゴシック"/>
                <a:ea typeface="游ゴシック"/>
              </a:rPr>
              <a:t>1. </a:t>
            </a:r>
            <a:r>
              <a:rPr kumimoji="1" lang="en-US" altLang="ja-JP" dirty="0" err="1">
                <a:latin typeface="游ゴシック"/>
                <a:ea typeface="游ゴシック"/>
              </a:rPr>
              <a:t>Garoon</a:t>
            </a:r>
            <a:r>
              <a:rPr kumimoji="1" lang="ja-JP" altLang="en-US" dirty="0">
                <a:latin typeface="游ゴシック"/>
                <a:ea typeface="游ゴシック"/>
              </a:rPr>
              <a:t> </a:t>
            </a:r>
            <a:r>
              <a:rPr lang="en-US" altLang="ja-JP" dirty="0">
                <a:latin typeface="游ゴシック"/>
                <a:ea typeface="游ゴシック"/>
              </a:rPr>
              <a:t>6.0で搭載</a:t>
            </a:r>
            <a:r>
              <a:rPr kumimoji="1" lang="ja-JP" altLang="en-US">
                <a:latin typeface="游ゴシック"/>
                <a:ea typeface="游ゴシック"/>
              </a:rPr>
              <a:t>の機能</a:t>
            </a:r>
          </a:p>
        </p:txBody>
      </p:sp>
    </p:spTree>
    <p:extLst>
      <p:ext uri="{BB962C8B-B14F-4D97-AF65-F5344CB8AC3E}">
        <p14:creationId xmlns:p14="http://schemas.microsoft.com/office/powerpoint/2010/main" val="172776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6DCED-7111-6A8E-25C1-1912A22D51E4}"/>
              </a:ext>
            </a:extLst>
          </p:cNvPr>
          <p:cNvSpPr>
            <a:spLocks noGrp="1"/>
          </p:cNvSpPr>
          <p:nvPr>
            <p:ph type="title"/>
          </p:nvPr>
        </p:nvSpPr>
        <p:spPr/>
        <p:txBody>
          <a:bodyPr/>
          <a:lstStyle/>
          <a:p>
            <a:r>
              <a:rPr kumimoji="1" lang="en-US" altLang="ja-JP"/>
              <a:t>1-1.</a:t>
            </a:r>
            <a:r>
              <a:rPr kumimoji="1" lang="ja-JP" altLang="en-US"/>
              <a:t>新機能</a:t>
            </a:r>
          </a:p>
        </p:txBody>
      </p:sp>
    </p:spTree>
    <p:extLst>
      <p:ext uri="{BB962C8B-B14F-4D97-AF65-F5344CB8AC3E}">
        <p14:creationId xmlns:p14="http://schemas.microsoft.com/office/powerpoint/2010/main" val="119372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211792" y="838365"/>
            <a:ext cx="11497249" cy="5453253"/>
          </a:xfrm>
        </p:spPr>
        <p:txBody>
          <a:bodyPr numCol="2">
            <a:noAutofit/>
          </a:bodyPr>
          <a:lstStyle/>
          <a:p>
            <a:r>
              <a:rPr lang="ja-JP" altLang="en-US" sz="1400" b="1">
                <a:latin typeface="游ゴシック" panose="020B0400000000000000" pitchFamily="50" charset="-128"/>
                <a:ea typeface="游ゴシック" panose="020B0400000000000000" pitchFamily="50" charset="-128"/>
              </a:rPr>
              <a:t>スペース</a:t>
            </a:r>
          </a:p>
          <a:p>
            <a:pPr lvl="1"/>
            <a:r>
              <a:rPr lang="ja-JP" altLang="en-US" sz="1400">
                <a:latin typeface="游ゴシック" panose="020B0400000000000000" pitchFamily="50" charset="-128"/>
                <a:ea typeface="游ゴシック" panose="020B0400000000000000" pitchFamily="50" charset="-128"/>
              </a:rPr>
              <a:t>共有</a:t>
            </a:r>
            <a:r>
              <a:rPr lang="en" altLang="ja-JP" sz="1400">
                <a:latin typeface="游ゴシック" panose="020B0400000000000000" pitchFamily="50" charset="-128"/>
                <a:ea typeface="游ゴシック" panose="020B0400000000000000" pitchFamily="50" charset="-128"/>
              </a:rPr>
              <a:t>ToDo</a:t>
            </a:r>
            <a:r>
              <a:rPr lang="ja-JP" altLang="en-US" sz="1400">
                <a:latin typeface="游ゴシック" panose="020B0400000000000000" pitchFamily="50" charset="-128"/>
                <a:ea typeface="游ゴシック" panose="020B0400000000000000" pitchFamily="50" charset="-128"/>
              </a:rPr>
              <a:t>のコメントで宛先指定（メンション）ができるように</a:t>
            </a:r>
          </a:p>
          <a:p>
            <a:r>
              <a:rPr lang="ja-JP" altLang="en-US" sz="1400" b="1">
                <a:latin typeface="游ゴシック" panose="020B0400000000000000" pitchFamily="50" charset="-128"/>
                <a:ea typeface="游ゴシック" panose="020B0400000000000000" pitchFamily="50" charset="-128"/>
              </a:rPr>
              <a:t>スケジュール</a:t>
            </a:r>
          </a:p>
          <a:p>
            <a:pPr lvl="1"/>
            <a:r>
              <a:rPr lang="ja-JP" altLang="en-US" sz="1400">
                <a:latin typeface="游ゴシック" panose="020B0400000000000000" pitchFamily="50" charset="-128"/>
                <a:ea typeface="游ゴシック" panose="020B0400000000000000" pitchFamily="50" charset="-128"/>
              </a:rPr>
              <a:t>グループ週表示で日付情報が常に表示されるように</a:t>
            </a:r>
          </a:p>
          <a:p>
            <a:pPr lvl="1"/>
            <a:r>
              <a:rPr lang="ja-JP" altLang="en-US" sz="1400">
                <a:latin typeface="游ゴシック" panose="020B0400000000000000" pitchFamily="50" charset="-128"/>
                <a:ea typeface="游ゴシック" panose="020B0400000000000000" pitchFamily="50" charset="-128"/>
              </a:rPr>
              <a:t>繰り返し予定で「</a:t>
            </a:r>
            <a:r>
              <a:rPr lang="en-US" altLang="ja-JP" sz="1400">
                <a:latin typeface="游ゴシック" panose="020B0400000000000000" pitchFamily="50" charset="-128"/>
                <a:ea typeface="游ゴシック" panose="020B0400000000000000" pitchFamily="50" charset="-128"/>
              </a:rPr>
              <a:t>2</a:t>
            </a:r>
            <a:r>
              <a:rPr lang="ja-JP" altLang="en-US" sz="1400">
                <a:latin typeface="游ゴシック" panose="020B0400000000000000" pitchFamily="50" charset="-128"/>
                <a:ea typeface="游ゴシック" panose="020B0400000000000000" pitchFamily="50" charset="-128"/>
              </a:rPr>
              <a:t>週間ごと」「</a:t>
            </a:r>
            <a:r>
              <a:rPr lang="en-US" altLang="ja-JP" sz="1400">
                <a:latin typeface="游ゴシック" panose="020B0400000000000000" pitchFamily="50" charset="-128"/>
                <a:ea typeface="游ゴシック" panose="020B0400000000000000" pitchFamily="50" charset="-128"/>
              </a:rPr>
              <a:t>3</a:t>
            </a:r>
            <a:r>
              <a:rPr lang="ja-JP" altLang="en-US" sz="1400">
                <a:latin typeface="游ゴシック" panose="020B0400000000000000" pitchFamily="50" charset="-128"/>
                <a:ea typeface="游ゴシック" panose="020B0400000000000000" pitchFamily="50" charset="-128"/>
              </a:rPr>
              <a:t>週間ごと」を設定できるように</a:t>
            </a:r>
          </a:p>
          <a:p>
            <a:r>
              <a:rPr lang="ja-JP" altLang="en-US" sz="1400" b="1">
                <a:latin typeface="游ゴシック" panose="020B0400000000000000" pitchFamily="50" charset="-128"/>
                <a:ea typeface="游ゴシック" panose="020B0400000000000000" pitchFamily="50" charset="-128"/>
              </a:rPr>
              <a:t>掲示板</a:t>
            </a:r>
          </a:p>
          <a:p>
            <a:pPr lvl="1"/>
            <a:r>
              <a:rPr lang="ja-JP" altLang="en-US" sz="1400">
                <a:latin typeface="游ゴシック" panose="020B0400000000000000" pitchFamily="50" charset="-128"/>
                <a:ea typeface="游ゴシック" panose="020B0400000000000000" pitchFamily="50" charset="-128"/>
              </a:rPr>
              <a:t>コメントで宛先指定ができるように</a:t>
            </a:r>
          </a:p>
          <a:p>
            <a:r>
              <a:rPr lang="ja-JP" altLang="en-US" sz="1400" b="1">
                <a:latin typeface="游ゴシック" panose="020B0400000000000000" pitchFamily="50" charset="-128"/>
                <a:ea typeface="游ゴシック" panose="020B0400000000000000" pitchFamily="50" charset="-128"/>
              </a:rPr>
              <a:t>ポータル</a:t>
            </a:r>
          </a:p>
          <a:p>
            <a:pPr lvl="1"/>
            <a:r>
              <a:rPr lang="ja-JP" altLang="en-US" sz="1400">
                <a:latin typeface="游ゴシック" panose="020B0400000000000000" pitchFamily="50" charset="-128"/>
                <a:ea typeface="游ゴシック" panose="020B0400000000000000" pitchFamily="50" charset="-128"/>
              </a:rPr>
              <a:t>「グループ週」「グループ日」のポートレットで組織の予定だけを表示可能に</a:t>
            </a:r>
          </a:p>
          <a:p>
            <a:pPr lvl="1"/>
            <a:r>
              <a:rPr lang="ja-JP" altLang="en-US" sz="1400">
                <a:latin typeface="游ゴシック" panose="020B0400000000000000" pitchFamily="50" charset="-128"/>
                <a:ea typeface="游ゴシック" panose="020B0400000000000000" pitchFamily="50" charset="-128"/>
              </a:rPr>
              <a:t>「未確認掲示」ポートレットで選択したカテゴリーの掲示だけを表示できるように</a:t>
            </a:r>
            <a:endParaRPr lang="en-US" altLang="ja-JP" sz="1400">
              <a:latin typeface="游ゴシック" panose="020B0400000000000000" pitchFamily="50" charset="-128"/>
              <a:ea typeface="游ゴシック" panose="020B0400000000000000" pitchFamily="50" charset="-128"/>
            </a:endParaRPr>
          </a:p>
          <a:p>
            <a:endParaRPr lang="en-US" altLang="ja-JP" sz="1400" b="1">
              <a:latin typeface="游ゴシック" panose="020B0400000000000000" pitchFamily="50" charset="-128"/>
              <a:ea typeface="游ゴシック" panose="020B0400000000000000" pitchFamily="50" charset="-128"/>
            </a:endParaRPr>
          </a:p>
          <a:p>
            <a:endParaRPr lang="en-US" altLang="ja-JP" sz="1400" b="1">
              <a:latin typeface="游ゴシック" panose="020B0400000000000000" pitchFamily="50" charset="-128"/>
              <a:ea typeface="游ゴシック" panose="020B0400000000000000" pitchFamily="50" charset="-128"/>
            </a:endParaRPr>
          </a:p>
          <a:p>
            <a:r>
              <a:rPr lang="ja-JP" altLang="en-US" sz="1400" b="1">
                <a:latin typeface="游ゴシック" panose="020B0400000000000000" pitchFamily="50" charset="-128"/>
                <a:ea typeface="游ゴシック" panose="020B0400000000000000" pitchFamily="50" charset="-128"/>
              </a:rPr>
              <a:t>管理機能</a:t>
            </a:r>
          </a:p>
          <a:p>
            <a:pPr lvl="1"/>
            <a:r>
              <a:rPr lang="ja-JP" altLang="en-US" sz="1400">
                <a:latin typeface="游ゴシック" panose="020B0400000000000000" pitchFamily="50" charset="-128"/>
                <a:ea typeface="游ゴシック" panose="020B0400000000000000" pitchFamily="50" charset="-128"/>
              </a:rPr>
              <a:t>祝日データの自動取り込みが可能に</a:t>
            </a:r>
          </a:p>
          <a:p>
            <a:pPr lvl="1"/>
            <a:r>
              <a:rPr lang="ja-JP" altLang="en-US" sz="1400">
                <a:latin typeface="游ゴシック" panose="020B0400000000000000" pitchFamily="50" charset="-128"/>
                <a:ea typeface="游ゴシック" panose="020B0400000000000000" pitchFamily="50" charset="-128"/>
              </a:rPr>
              <a:t>システムメールアカウントが</a:t>
            </a:r>
            <a:r>
              <a:rPr lang="en" altLang="ja-JP" sz="1400">
                <a:latin typeface="游ゴシック" panose="020B0400000000000000" pitchFamily="50" charset="-128"/>
                <a:ea typeface="游ゴシック" panose="020B0400000000000000" pitchFamily="50" charset="-128"/>
              </a:rPr>
              <a:t>OAuth</a:t>
            </a:r>
            <a:r>
              <a:rPr lang="ja-JP" altLang="en-US" sz="1400">
                <a:latin typeface="游ゴシック" panose="020B0400000000000000" pitchFamily="50" charset="-128"/>
                <a:ea typeface="游ゴシック" panose="020B0400000000000000" pitchFamily="50" charset="-128"/>
              </a:rPr>
              <a:t>認証に対応</a:t>
            </a:r>
          </a:p>
          <a:p>
            <a:pPr lvl="1"/>
            <a:r>
              <a:rPr lang="ja-JP" altLang="en-US" sz="1400">
                <a:latin typeface="游ゴシック" panose="020B0400000000000000" pitchFamily="50" charset="-128"/>
                <a:ea typeface="游ゴシック" panose="020B0400000000000000" pitchFamily="50" charset="-128"/>
              </a:rPr>
              <a:t>ワークフローの管理画面からヘルプ動画に遷移できるように</a:t>
            </a:r>
          </a:p>
          <a:p>
            <a:r>
              <a:rPr lang="ja-JP" altLang="en-US" sz="1400" b="1">
                <a:latin typeface="游ゴシック" panose="020B0400000000000000" pitchFamily="50" charset="-128"/>
                <a:ea typeface="游ゴシック" panose="020B0400000000000000" pitchFamily="50" charset="-128"/>
              </a:rPr>
              <a:t>モバイル</a:t>
            </a:r>
          </a:p>
          <a:p>
            <a:pPr lvl="1"/>
            <a:r>
              <a:rPr lang="ja-JP" altLang="en-US" sz="1400">
                <a:latin typeface="游ゴシック" panose="020B0400000000000000" pitchFamily="50" charset="-128"/>
                <a:ea typeface="游ゴシック" panose="020B0400000000000000" pitchFamily="50" charset="-128"/>
              </a:rPr>
              <a:t>モバイル表示で共有</a:t>
            </a:r>
            <a:r>
              <a:rPr lang="en" altLang="ja-JP" sz="1400">
                <a:latin typeface="游ゴシック" panose="020B0400000000000000" pitchFamily="50" charset="-128"/>
                <a:ea typeface="游ゴシック" panose="020B0400000000000000" pitchFamily="50" charset="-128"/>
              </a:rPr>
              <a:t>ToDo</a:t>
            </a:r>
            <a:r>
              <a:rPr lang="ja-JP" altLang="en-US" sz="1400">
                <a:latin typeface="游ゴシック" panose="020B0400000000000000" pitchFamily="50" charset="-128"/>
                <a:ea typeface="游ゴシック" panose="020B0400000000000000" pitchFamily="50" charset="-128"/>
              </a:rPr>
              <a:t>のコメントで宛先指定が可能に</a:t>
            </a:r>
          </a:p>
          <a:p>
            <a:r>
              <a:rPr lang="ja-JP" altLang="en-US" sz="1400" b="1">
                <a:latin typeface="游ゴシック" panose="020B0400000000000000" pitchFamily="50" charset="-128"/>
                <a:ea typeface="游ゴシック" panose="020B0400000000000000" pitchFamily="50" charset="-128"/>
              </a:rPr>
              <a:t>その他</a:t>
            </a:r>
          </a:p>
          <a:p>
            <a:pPr lvl="1"/>
            <a:r>
              <a:rPr lang="en" altLang="ja-JP" sz="1400">
                <a:latin typeface="游ゴシック" panose="020B0400000000000000" pitchFamily="50" charset="-128"/>
                <a:ea typeface="游ゴシック" panose="020B0400000000000000" pitchFamily="50" charset="-128"/>
              </a:rPr>
              <a:t>PDF</a:t>
            </a:r>
            <a:r>
              <a:rPr lang="ja-JP" altLang="en-US" sz="1400">
                <a:latin typeface="游ゴシック" panose="020B0400000000000000" pitchFamily="50" charset="-128"/>
                <a:ea typeface="游ゴシック" panose="020B0400000000000000" pitchFamily="50" charset="-128"/>
              </a:rPr>
              <a:t>ファイルのプレビュー表示が可能に</a:t>
            </a:r>
          </a:p>
          <a:p>
            <a:pPr lvl="1"/>
            <a:r>
              <a:rPr lang="ja-JP" altLang="en-US" sz="1400">
                <a:latin typeface="游ゴシック" panose="020B0400000000000000" pitchFamily="50" charset="-128"/>
                <a:ea typeface="游ゴシック" panose="020B0400000000000000" pitchFamily="50" charset="-128"/>
              </a:rPr>
              <a:t>書式編集で表の幅や高さをドラッグ</a:t>
            </a:r>
            <a:r>
              <a:rPr lang="en-US" altLang="ja-JP" sz="1400">
                <a:latin typeface="游ゴシック" panose="020B0400000000000000" pitchFamily="50" charset="-128"/>
                <a:ea typeface="游ゴシック" panose="020B0400000000000000" pitchFamily="50" charset="-128"/>
              </a:rPr>
              <a:t>&amp;</a:t>
            </a:r>
            <a:r>
              <a:rPr lang="ja-JP" altLang="en-US" sz="1400">
                <a:latin typeface="游ゴシック" panose="020B0400000000000000" pitchFamily="50" charset="-128"/>
                <a:ea typeface="游ゴシック" panose="020B0400000000000000" pitchFamily="50" charset="-128"/>
              </a:rPr>
              <a:t>ドロップで編集できるように</a:t>
            </a:r>
          </a:p>
          <a:p>
            <a:pPr lvl="1"/>
            <a:r>
              <a:rPr lang="ja-JP" altLang="en-US" sz="1400">
                <a:latin typeface="游ゴシック" panose="020B0400000000000000" pitchFamily="50" charset="-128"/>
                <a:ea typeface="游ゴシック" panose="020B0400000000000000" pitchFamily="50" charset="-128"/>
              </a:rPr>
              <a:t>書式編集でカラーピッカーが使えるように</a:t>
            </a:r>
          </a:p>
          <a:p>
            <a:r>
              <a:rPr lang="ja-JP" altLang="en-US" sz="1400" b="1">
                <a:latin typeface="游ゴシック" panose="020B0400000000000000" pitchFamily="50" charset="-128"/>
                <a:ea typeface="游ゴシック" panose="020B0400000000000000" pitchFamily="50" charset="-128"/>
              </a:rPr>
              <a:t>カスタマイズ</a:t>
            </a:r>
          </a:p>
          <a:p>
            <a:pPr lvl="1"/>
            <a:r>
              <a:rPr lang="en" altLang="ja-JP" sz="1400">
                <a:latin typeface="游ゴシック" panose="020B0400000000000000" pitchFamily="50" charset="-128"/>
                <a:ea typeface="游ゴシック" panose="020B0400000000000000" pitchFamily="50" charset="-128"/>
              </a:rPr>
              <a:t>ToDo </a:t>
            </a:r>
            <a:r>
              <a:rPr lang="ja-JP" altLang="en-US" sz="1400">
                <a:latin typeface="游ゴシック" panose="020B0400000000000000" pitchFamily="50" charset="-128"/>
                <a:ea typeface="游ゴシック" panose="020B0400000000000000" pitchFamily="50" charset="-128"/>
              </a:rPr>
              <a:t>リストの </a:t>
            </a:r>
            <a:r>
              <a:rPr lang="en" altLang="ja-JP" sz="1400">
                <a:latin typeface="游ゴシック" panose="020B0400000000000000" pitchFamily="50" charset="-128"/>
                <a:ea typeface="游ゴシック" panose="020B0400000000000000" pitchFamily="50" charset="-128"/>
              </a:rPr>
              <a:t>REST API</a:t>
            </a:r>
            <a:r>
              <a:rPr lang="ja-JP" altLang="en-US" sz="1400">
                <a:latin typeface="游ゴシック" panose="020B0400000000000000" pitchFamily="50" charset="-128"/>
                <a:ea typeface="游ゴシック" panose="020B0400000000000000" pitchFamily="50" charset="-128"/>
              </a:rPr>
              <a:t>を更新</a:t>
            </a:r>
          </a:p>
          <a:p>
            <a:pPr lvl="1"/>
            <a:r>
              <a:rPr lang="ja-JP" altLang="en-US" sz="1400">
                <a:latin typeface="游ゴシック" panose="020B0400000000000000" pitchFamily="50" charset="-128"/>
                <a:ea typeface="游ゴシック" panose="020B0400000000000000" pitchFamily="50" charset="-128"/>
              </a:rPr>
              <a:t>メールの</a:t>
            </a:r>
            <a:r>
              <a:rPr lang="en" altLang="ja-JP" sz="1400">
                <a:latin typeface="游ゴシック" panose="020B0400000000000000" pitchFamily="50" charset="-128"/>
                <a:ea typeface="游ゴシック" panose="020B0400000000000000" pitchFamily="50" charset="-128"/>
              </a:rPr>
              <a:t>JavaScript API</a:t>
            </a:r>
            <a:r>
              <a:rPr lang="ja-JP" altLang="en-US" sz="1400">
                <a:latin typeface="游ゴシック" panose="020B0400000000000000" pitchFamily="50" charset="-128"/>
                <a:ea typeface="游ゴシック" panose="020B0400000000000000" pitchFamily="50" charset="-128"/>
              </a:rPr>
              <a:t>を強化</a:t>
            </a:r>
          </a:p>
          <a:p>
            <a:endParaRPr lang="en-US" altLang="ja-JP" sz="1400">
              <a:latin typeface="游ゴシック" panose="020B0400000000000000" pitchFamily="50" charset="-128"/>
              <a:ea typeface="游ゴシック" panose="020B0400000000000000" pitchFamily="50" charset="-128"/>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lstStyle/>
          <a:p>
            <a:r>
              <a:rPr lang="ja-JP" altLang="en-US">
                <a:latin typeface="游ゴシック" panose="020B0400000000000000" pitchFamily="50" charset="-128"/>
                <a:ea typeface="游ゴシック" panose="020B0400000000000000" pitchFamily="50" charset="-128"/>
              </a:rPr>
              <a:t>新機能一覧</a:t>
            </a:r>
            <a:endParaRPr kumimoji="1" lang="ja-JP" altLang="en-US">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DD6BBFE-37F9-299E-15D8-C3EEB9FA7B5B}"/>
              </a:ext>
            </a:extLst>
          </p:cNvPr>
          <p:cNvSpPr txBox="1"/>
          <p:nvPr/>
        </p:nvSpPr>
        <p:spPr>
          <a:xfrm>
            <a:off x="-1392072" y="5445457"/>
            <a:ext cx="184731" cy="369332"/>
          </a:xfrm>
          <a:prstGeom prst="rect">
            <a:avLst/>
          </a:prstGeom>
          <a:noFill/>
        </p:spPr>
        <p:txBody>
          <a:bodyPr wrap="none" rtlCol="0">
            <a:spAutoFit/>
          </a:bodyPr>
          <a:lstStyle/>
          <a:p>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5698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6E14F-902F-A7CA-999B-C4343A34E33B}"/>
              </a:ext>
            </a:extLst>
          </p:cNvPr>
          <p:cNvSpPr>
            <a:spLocks noGrp="1"/>
          </p:cNvSpPr>
          <p:nvPr>
            <p:ph type="title"/>
          </p:nvPr>
        </p:nvSpPr>
        <p:spPr/>
        <p:txBody>
          <a:bodyPr>
            <a:normAutofit/>
          </a:bodyPr>
          <a:lstStyle/>
          <a:p>
            <a:r>
              <a:rPr lang="ja-JP" altLang="en-US" b="1" i="0">
                <a:solidFill>
                  <a:srgbClr val="2A3242"/>
                </a:solidFill>
                <a:effectLst/>
                <a:latin typeface="游ゴシック" panose="020B0400000000000000" pitchFamily="50" charset="-128"/>
                <a:ea typeface="游ゴシック" panose="020B0400000000000000" pitchFamily="50" charset="-128"/>
              </a:rPr>
              <a:t>スペース</a:t>
            </a:r>
            <a:r>
              <a:rPr lang="ja-JP" altLang="en-US" sz="2000">
                <a:solidFill>
                  <a:srgbClr val="2A3242"/>
                </a:solidFill>
                <a:latin typeface="游ゴシック" panose="020B0400000000000000" pitchFamily="50" charset="-128"/>
                <a:ea typeface="游ゴシック" panose="020B0400000000000000" pitchFamily="50" charset="-128"/>
              </a:rPr>
              <a:t>　</a:t>
            </a:r>
            <a:r>
              <a:rPr kumimoji="1" lang="ja-JP" altLang="en-US" sz="2000">
                <a:latin typeface="游ゴシック" panose="020B0400000000000000" pitchFamily="50" charset="-128"/>
                <a:ea typeface="游ゴシック" panose="020B0400000000000000" pitchFamily="50" charset="-128"/>
              </a:rPr>
              <a:t> </a:t>
            </a:r>
            <a:r>
              <a:rPr kumimoji="1" lang="ja-JP" altLang="en-US" sz="2000" b="0">
                <a:latin typeface="游ゴシック" panose="020B0400000000000000" pitchFamily="50" charset="-128"/>
                <a:ea typeface="游ゴシック" panose="020B0400000000000000" pitchFamily="50" charset="-128"/>
              </a:rPr>
              <a:t>－</a:t>
            </a:r>
            <a:r>
              <a:rPr lang="ja-JP" altLang="en-US" sz="2000" b="0" i="0">
                <a:solidFill>
                  <a:srgbClr val="2A3242"/>
                </a:solidFill>
                <a:effectLst/>
                <a:latin typeface="游ゴシック" panose="020B0400000000000000" pitchFamily="50" charset="-128"/>
                <a:ea typeface="游ゴシック" panose="020B0400000000000000" pitchFamily="50" charset="-128"/>
              </a:rPr>
              <a:t>共有</a:t>
            </a:r>
            <a:r>
              <a:rPr lang="en-US" altLang="ja-JP" sz="2000" b="0" i="0">
                <a:solidFill>
                  <a:srgbClr val="2A3242"/>
                </a:solidFill>
                <a:effectLst/>
                <a:latin typeface="游ゴシック" panose="020B0400000000000000" pitchFamily="50" charset="-128"/>
                <a:ea typeface="游ゴシック" panose="020B0400000000000000" pitchFamily="50" charset="-128"/>
              </a:rPr>
              <a:t>ToDo</a:t>
            </a:r>
            <a:r>
              <a:rPr lang="ja-JP" altLang="en-US" sz="2000" b="0" i="0">
                <a:solidFill>
                  <a:srgbClr val="2A3242"/>
                </a:solidFill>
                <a:effectLst/>
                <a:latin typeface="游ゴシック" panose="020B0400000000000000" pitchFamily="50" charset="-128"/>
                <a:ea typeface="游ゴシック" panose="020B0400000000000000" pitchFamily="50" charset="-128"/>
              </a:rPr>
              <a:t>のコメントで宛先指定（メンション）ができるように</a:t>
            </a:r>
            <a:endParaRPr kumimoji="1" lang="ja-JP" altLang="en-US" sz="2000" b="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3A14D496-A6B1-64D0-858E-7D2FB89DEE3D}"/>
              </a:ext>
            </a:extLst>
          </p:cNvPr>
          <p:cNvSpPr>
            <a:spLocks noGrp="1"/>
          </p:cNvSpPr>
          <p:nvPr>
            <p:ph type="body" sz="quarter" idx="10"/>
          </p:nvPr>
        </p:nvSpPr>
        <p:spPr>
          <a:xfrm>
            <a:off x="520290" y="988701"/>
            <a:ext cx="10324691" cy="825230"/>
          </a:xfrm>
        </p:spPr>
        <p:txBody>
          <a:bodyPr>
            <a:normAutofit/>
          </a:bodyPr>
          <a:lstStyle/>
          <a:p>
            <a:pPr marL="0" indent="0">
              <a:buNone/>
            </a:pPr>
            <a:r>
              <a:rPr kumimoji="1" lang="ja-JP" altLang="en-US" sz="1800"/>
              <a:t>共有</a:t>
            </a:r>
            <a:r>
              <a:rPr kumimoji="1" lang="en-US" altLang="ja-JP" sz="1800"/>
              <a:t>ToDo</a:t>
            </a:r>
            <a:r>
              <a:rPr kumimoji="1" lang="ja-JP" altLang="en-US" sz="1800"/>
              <a:t>のコメントに宛先指定（メンション）機能が搭載。宛先に指定されると、通常の更新通知に加えて「</a:t>
            </a:r>
            <a:r>
              <a:rPr kumimoji="1" lang="en-US" altLang="ja-JP" sz="1800"/>
              <a:t>@</a:t>
            </a:r>
            <a:r>
              <a:rPr kumimoji="1" lang="ja-JP" altLang="en-US" sz="1800"/>
              <a:t>自分宛」の通知が「通知一覧」に表示されます。</a:t>
            </a:r>
          </a:p>
        </p:txBody>
      </p:sp>
      <p:pic>
        <p:nvPicPr>
          <p:cNvPr id="5" name="図 4" descr="グラフィカル ユーザー インターフェイス, アプリケーション, Word&#10;&#10;自動的に生成された説明">
            <a:extLst>
              <a:ext uri="{FF2B5EF4-FFF2-40B4-BE49-F238E27FC236}">
                <a16:creationId xmlns:a16="http://schemas.microsoft.com/office/drawing/2014/main" id="{B47513F6-EB3B-7AD0-3A17-FFF50BCCA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347" y="1964268"/>
            <a:ext cx="6379583" cy="3962658"/>
          </a:xfrm>
          <a:prstGeom prst="rect">
            <a:avLst/>
          </a:prstGeom>
        </p:spPr>
      </p:pic>
      <p:pic>
        <p:nvPicPr>
          <p:cNvPr id="4" name="Picture 3">
            <a:extLst>
              <a:ext uri="{FF2B5EF4-FFF2-40B4-BE49-F238E27FC236}">
                <a16:creationId xmlns:a16="http://schemas.microsoft.com/office/drawing/2014/main" id="{77D97C2D-C577-EB3D-9A8E-48A8E37B94E8}"/>
              </a:ext>
            </a:extLst>
          </p:cNvPr>
          <p:cNvPicPr>
            <a:picLocks noChangeAspect="1"/>
          </p:cNvPicPr>
          <p:nvPr/>
        </p:nvPicPr>
        <p:blipFill>
          <a:blip r:embed="rId3"/>
          <a:stretch>
            <a:fillRect/>
          </a:stretch>
        </p:blipFill>
        <p:spPr>
          <a:xfrm>
            <a:off x="4724400" y="3354448"/>
            <a:ext cx="2743200" cy="149103"/>
          </a:xfrm>
          <a:prstGeom prst="rect">
            <a:avLst/>
          </a:prstGeom>
        </p:spPr>
      </p:pic>
      <p:sp>
        <p:nvSpPr>
          <p:cNvPr id="6" name="角丸四角形 34">
            <a:extLst>
              <a:ext uri="{FF2B5EF4-FFF2-40B4-BE49-F238E27FC236}">
                <a16:creationId xmlns:a16="http://schemas.microsoft.com/office/drawing/2014/main" id="{E95D3403-9D92-7C54-C5B7-2847786EF786}"/>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211932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1070E-98C9-8CA9-6A54-8BC989A83B8E}"/>
              </a:ext>
            </a:extLst>
          </p:cNvPr>
          <p:cNvSpPr>
            <a:spLocks noGrp="1"/>
          </p:cNvSpPr>
          <p:nvPr>
            <p:ph type="title"/>
          </p:nvPr>
        </p:nvSpPr>
        <p:spPr/>
        <p:txBody>
          <a:bodyPr/>
          <a:lstStyle/>
          <a:p>
            <a:r>
              <a:rPr kumimoji="1" lang="ja-JP" altLang="en-US">
                <a:latin typeface="游ゴシック" panose="020B0400000000000000" pitchFamily="50" charset="-128"/>
                <a:ea typeface="游ゴシック" panose="020B0400000000000000" pitchFamily="50" charset="-128"/>
              </a:rPr>
              <a:t>スケジュール　</a:t>
            </a:r>
            <a:r>
              <a:rPr kumimoji="1" lang="ja-JP" altLang="en-US" sz="2000" b="0">
                <a:latin typeface="游ゴシック" panose="020B0400000000000000" pitchFamily="50" charset="-128"/>
                <a:ea typeface="游ゴシック" panose="020B0400000000000000" pitchFamily="50" charset="-128"/>
              </a:rPr>
              <a:t>－グループ週表示で日付情報が常に表示されるように</a:t>
            </a:r>
            <a:endParaRPr kumimoji="1" lang="ja-JP" altLang="en-US" b="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9DEBB769-B0C9-A9C6-5640-A5A7F5A62C4A}"/>
              </a:ext>
            </a:extLst>
          </p:cNvPr>
          <p:cNvSpPr>
            <a:spLocks noGrp="1"/>
          </p:cNvSpPr>
          <p:nvPr>
            <p:ph type="body" sz="quarter" idx="10"/>
          </p:nvPr>
        </p:nvSpPr>
        <p:spPr>
          <a:xfrm>
            <a:off x="417583" y="924114"/>
            <a:ext cx="10808353" cy="856017"/>
          </a:xfrm>
        </p:spPr>
        <p:txBody>
          <a:bodyPr vert="horz" lIns="91440" tIns="45720" rIns="91440" bIns="45720" rtlCol="0" anchor="t">
            <a:normAutofit/>
          </a:bodyPr>
          <a:lstStyle/>
          <a:p>
            <a:pPr marL="0" indent="0">
              <a:buNone/>
            </a:pPr>
            <a:r>
              <a:rPr lang="ja-JP" altLang="en-US" sz="1800" b="0" i="0">
                <a:solidFill>
                  <a:srgbClr val="2A3242"/>
                </a:solidFill>
                <a:effectLst/>
                <a:latin typeface="YakuHanJP"/>
                <a:ea typeface="游ゴシック"/>
              </a:rPr>
              <a:t>グループ週表示で、スクロールしたときにも日付情報が常に表示されます。画面下部のユーザーの予定を確認するときにも日付を確認できて便利です。</a:t>
            </a:r>
            <a:endParaRPr kumimoji="1" lang="ja-JP" altLang="en-US" sz="1800">
              <a:ea typeface="游ゴシック"/>
            </a:endParaRPr>
          </a:p>
        </p:txBody>
      </p:sp>
      <p:pic>
        <p:nvPicPr>
          <p:cNvPr id="1026" name="Picture 2">
            <a:extLst>
              <a:ext uri="{FF2B5EF4-FFF2-40B4-BE49-F238E27FC236}">
                <a16:creationId xmlns:a16="http://schemas.microsoft.com/office/drawing/2014/main" id="{3CAE58BA-D265-9D0E-3931-C77D756BF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201" y="2155829"/>
            <a:ext cx="5845318" cy="17622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C591476-62C0-D099-E4A2-4834C9629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201" y="4295351"/>
            <a:ext cx="5845118" cy="191453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A23D0D95-9444-F57E-9665-E709735A47BC}"/>
              </a:ext>
            </a:extLst>
          </p:cNvPr>
          <p:cNvSpPr/>
          <p:nvPr/>
        </p:nvSpPr>
        <p:spPr>
          <a:xfrm>
            <a:off x="2899201" y="4439920"/>
            <a:ext cx="5845118" cy="233680"/>
          </a:xfrm>
          <a:prstGeom prst="rect">
            <a:avLst/>
          </a:prstGeom>
          <a:noFill/>
          <a:ln w="50800" cap="flat" cmpd="sng" algn="ctr">
            <a:solidFill>
              <a:srgbClr val="01ADA4"/>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E33E647C-EC3A-2621-AF41-D2B7CE12C64D}"/>
              </a:ext>
            </a:extLst>
          </p:cNvPr>
          <p:cNvSpPr txBox="1"/>
          <p:nvPr/>
        </p:nvSpPr>
        <p:spPr>
          <a:xfrm>
            <a:off x="7786965" y="1877444"/>
            <a:ext cx="957351" cy="276999"/>
          </a:xfrm>
          <a:prstGeom prst="rect">
            <a:avLst/>
          </a:prstGeom>
          <a:solidFill>
            <a:schemeClr val="accent6">
              <a:lumMod val="85000"/>
            </a:schemeClr>
          </a:solidFill>
        </p:spPr>
        <p:txBody>
          <a:bodyPr wrap="square" lIns="91440" tIns="45720" rIns="91440" bIns="45720" rtlCol="0" anchor="ctr">
            <a:spAutoFit/>
          </a:bodyPr>
          <a:lstStyle/>
          <a:p>
            <a:pPr algn="ctr"/>
            <a:r>
              <a:rPr kumimoji="1" lang="en-US" altLang="ja-JP" sz="1200" b="1" err="1">
                <a:latin typeface="游ゴシック"/>
                <a:ea typeface="游ゴシック"/>
              </a:rPr>
              <a:t>Garoon</a:t>
            </a:r>
            <a:r>
              <a:rPr kumimoji="1" lang="en-US" altLang="ja-JP" sz="1200" b="1">
                <a:latin typeface="游ゴシック"/>
                <a:ea typeface="游ゴシック"/>
              </a:rPr>
              <a:t> 5</a:t>
            </a:r>
            <a:endParaRPr kumimoji="1" lang="ja-JP" altLang="en-US" sz="1200" b="1" i="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2C2DBB60-D32C-865A-3469-D39BD6D44DB6}"/>
              </a:ext>
            </a:extLst>
          </p:cNvPr>
          <p:cNvSpPr txBox="1"/>
          <p:nvPr/>
        </p:nvSpPr>
        <p:spPr>
          <a:xfrm>
            <a:off x="7786966" y="4041154"/>
            <a:ext cx="957351" cy="276999"/>
          </a:xfrm>
          <a:prstGeom prst="rect">
            <a:avLst/>
          </a:prstGeom>
          <a:solidFill>
            <a:srgbClr val="003399"/>
          </a:solidFill>
        </p:spPr>
        <p:txBody>
          <a:bodyPr wrap="square" lIns="91440" tIns="45720" rIns="91440" bIns="45720" rtlCol="0" anchor="ctr">
            <a:spAutoFit/>
          </a:bodyPr>
          <a:lstStyle/>
          <a:p>
            <a:pPr algn="ctr"/>
            <a:r>
              <a:rPr kumimoji="1" lang="en-US" altLang="ja-JP" sz="1200" b="1" err="1">
                <a:solidFill>
                  <a:schemeClr val="bg1"/>
                </a:solidFill>
                <a:latin typeface="游ゴシック"/>
                <a:ea typeface="游ゴシック"/>
              </a:rPr>
              <a:t>Garoon</a:t>
            </a:r>
            <a:r>
              <a:rPr kumimoji="1" lang="en-US" altLang="ja-JP" sz="1200" b="1">
                <a:solidFill>
                  <a:schemeClr val="bg1"/>
                </a:solidFill>
                <a:latin typeface="游ゴシック"/>
                <a:ea typeface="游ゴシック"/>
              </a:rPr>
              <a:t> 6</a:t>
            </a:r>
            <a:endParaRPr kumimoji="1" lang="ja-JP" altLang="en-US" sz="1200" b="1" i="0">
              <a:solidFill>
                <a:schemeClr val="bg1"/>
              </a:solidFill>
              <a:latin typeface="游ゴシック" panose="020B0400000000000000" pitchFamily="50" charset="-128"/>
              <a:ea typeface="游ゴシック" panose="020B0400000000000000" pitchFamily="50" charset="-128"/>
            </a:endParaRPr>
          </a:p>
        </p:txBody>
      </p:sp>
      <p:sp>
        <p:nvSpPr>
          <p:cNvPr id="9" name="角丸四角形 34">
            <a:extLst>
              <a:ext uri="{FF2B5EF4-FFF2-40B4-BE49-F238E27FC236}">
                <a16:creationId xmlns:a16="http://schemas.microsoft.com/office/drawing/2014/main" id="{A48EF0B7-E656-3383-DE9D-1CC01E35BEB5}"/>
              </a:ext>
            </a:extLst>
          </p:cNvPr>
          <p:cNvSpPr/>
          <p:nvPr/>
        </p:nvSpPr>
        <p:spPr bwMode="auto">
          <a:xfrm>
            <a:off x="10262167" y="720000"/>
            <a:ext cx="1690347" cy="204114"/>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err="1">
                <a:solidFill>
                  <a:schemeClr val="bg1"/>
                </a:solidFill>
                <a:latin typeface="+mn-ea"/>
              </a:rPr>
              <a:t>Garoon</a:t>
            </a:r>
            <a:r>
              <a:rPr kumimoji="1" lang="en-US" altLang="ja-JP" sz="1100" b="1">
                <a:solidFill>
                  <a:schemeClr val="bg1"/>
                </a:solidFill>
                <a:latin typeface="+mn-ea"/>
              </a:rPr>
              <a:t> 6.0</a:t>
            </a:r>
            <a:r>
              <a:rPr kumimoji="1" lang="ja-JP" altLang="en-US" sz="1100" b="1">
                <a:solidFill>
                  <a:schemeClr val="bg1"/>
                </a:solidFill>
                <a:latin typeface="+mn-ea"/>
              </a:rPr>
              <a:t>から搭載</a:t>
            </a:r>
            <a:endParaRPr kumimoji="1" lang="en-US" altLang="ja-JP" sz="1100" b="1">
              <a:solidFill>
                <a:schemeClr val="bg1"/>
              </a:solidFill>
              <a:latin typeface="+mn-ea"/>
            </a:endParaRPr>
          </a:p>
        </p:txBody>
      </p:sp>
    </p:spTree>
    <p:extLst>
      <p:ext uri="{BB962C8B-B14F-4D97-AF65-F5344CB8AC3E}">
        <p14:creationId xmlns:p14="http://schemas.microsoft.com/office/powerpoint/2010/main" val="632101393"/>
      </p:ext>
    </p:extLst>
  </p:cSld>
  <p:clrMapOvr>
    <a:masterClrMapping/>
  </p:clrMapOvr>
</p:sld>
</file>

<file path=ppt/theme/theme1.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Garoonテンプレート_16_9_20200923</Template>
  <TotalTime>0</TotalTime>
  <Words>4384</Words>
  <Application>Microsoft Office PowerPoint</Application>
  <PresentationFormat>ワイド画面</PresentationFormat>
  <Paragraphs>347</Paragraphs>
  <Slides>48</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48</vt:i4>
      </vt:variant>
    </vt:vector>
  </HeadingPairs>
  <TitlesOfParts>
    <vt:vector size="61" baseType="lpstr">
      <vt:lpstr>YakuHanJP</vt:lpstr>
      <vt:lpstr>メイリオ</vt:lpstr>
      <vt:lpstr>メイリオ</vt:lpstr>
      <vt:lpstr>游ゴシック</vt:lpstr>
      <vt:lpstr>游ゴシック</vt:lpstr>
      <vt:lpstr>Yu Gothic Medium</vt:lpstr>
      <vt:lpstr>Arial</vt:lpstr>
      <vt:lpstr>Calibri</vt:lpstr>
      <vt:lpstr>Calibri Light</vt:lpstr>
      <vt:lpstr>Times New Roman</vt:lpstr>
      <vt:lpstr>Wingdings</vt:lpstr>
      <vt:lpstr>Garoonテンプレート_16_9_20200923</vt:lpstr>
      <vt:lpstr>Garoonテンプレート_16_9_20200923</vt:lpstr>
      <vt:lpstr>パッケージ版 Garoon 6 新機能紹介資料</vt:lpstr>
      <vt:lpstr>目的</vt:lpstr>
      <vt:lpstr>本文書の取り扱いと商標について</vt:lpstr>
      <vt:lpstr>目次</vt:lpstr>
      <vt:lpstr>1. Garoon 6.0で搭載の機能</vt:lpstr>
      <vt:lpstr>1-1.新機能</vt:lpstr>
      <vt:lpstr>新機能一覧</vt:lpstr>
      <vt:lpstr>スペース　 －共有ToDoのコメントで宛先指定（メンション）ができるように</vt:lpstr>
      <vt:lpstr>スケジュール　－グループ週表示で日付情報が常に表示されるように</vt:lpstr>
      <vt:lpstr>スケジュール　－繰り返し予定で「2週間ごと」「3週間ごと」を設定できるように</vt:lpstr>
      <vt:lpstr>掲示板　 －コメントで宛先指定ができるように</vt:lpstr>
      <vt:lpstr>ポータル　－「グループ週」「グループ日」のポートレットで組織の予定だけを表示可能に</vt:lpstr>
      <vt:lpstr>ポータル　－「未確認掲示」ポートレットで選択したカテゴリーの掲示だけを表示できるように</vt:lpstr>
      <vt:lpstr>管理機能　</vt:lpstr>
      <vt:lpstr>管理機能　</vt:lpstr>
      <vt:lpstr>モバイル</vt:lpstr>
      <vt:lpstr>その他</vt:lpstr>
      <vt:lpstr>その他</vt:lpstr>
      <vt:lpstr>その他</vt:lpstr>
      <vt:lpstr>カスタマイズ</vt:lpstr>
      <vt:lpstr>1-2. 仕様変更</vt:lpstr>
      <vt:lpstr>仕様変更一覧</vt:lpstr>
      <vt:lpstr>スケジュール　－他人が登録した予定を削除する際に警告メッセージを表示</vt:lpstr>
      <vt:lpstr>スケジュール　－繰り返し予定の期間で３年と5年を設定できるように</vt:lpstr>
      <vt:lpstr>スケジュール　－日表示・週表示でのユーザー/施設の追加が分かりやすく</vt:lpstr>
      <vt:lpstr>メッセージ　－削除時に表示される警告メッセージをよりわかりやすく</vt:lpstr>
      <vt:lpstr>掲示板　－タイトルの文字数上限を100文字から255文字に</vt:lpstr>
      <vt:lpstr>2. 影響の大きい変更</vt:lpstr>
      <vt:lpstr>影響の大きい変更一覧</vt:lpstr>
      <vt:lpstr>TLSv1.1ほか古い暗号アルゴリズムの無効化</vt:lpstr>
      <vt:lpstr>スケジュールのカスタム項目「additionalItems」の廃止</vt:lpstr>
      <vt:lpstr>全文検索サーバーの廃止</vt:lpstr>
      <vt:lpstr>デヂエ連携の廃止</vt:lpstr>
      <vt:lpstr>サポートを廃止する構成</vt:lpstr>
      <vt:lpstr>サービスパックの適用様式の変更</vt:lpstr>
      <vt:lpstr>3. 動作環境</vt:lpstr>
      <vt:lpstr>動作環境 ①サーバー環境</vt:lpstr>
      <vt:lpstr>動作環境 ②クライアント環境</vt:lpstr>
      <vt:lpstr>4.「Garoon 5.x」から「Garoon 6.0」への    バージョンアップ時の注意点</vt:lpstr>
      <vt:lpstr>バージョンアップ時の注意点：対応OSに変更があります</vt:lpstr>
      <vt:lpstr>事前確認項目</vt:lpstr>
      <vt:lpstr>事前確認項目 2</vt:lpstr>
      <vt:lpstr>注意事項、共有事項</vt:lpstr>
      <vt:lpstr>補足</vt:lpstr>
      <vt:lpstr>補足　－パッケージ版更新情報－</vt:lpstr>
      <vt:lpstr>5. ライセンス</vt:lpstr>
      <vt:lpstr>ライセンス関連</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2024-01-16T04:59:39Z</dcterms:created>
  <dcterms:modified xsi:type="dcterms:W3CDTF">2024-01-16T05:34:54Z</dcterms:modified>
</cp:coreProperties>
</file>