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sldIdLst>
    <p:sldId id="270" r:id="rId2"/>
    <p:sldId id="257" r:id="rId3"/>
    <p:sldId id="258" r:id="rId4"/>
    <p:sldId id="263" r:id="rId5"/>
    <p:sldId id="264" r:id="rId6"/>
    <p:sldId id="26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009"/>
    <a:srgbClr val="EEEE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0" descr="g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304800"/>
            <a:ext cx="16764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16200"/>
            <a:ext cx="7772400" cy="898525"/>
          </a:xfrm>
        </p:spPr>
        <p:txBody>
          <a:bodyPr/>
          <a:lstStyle>
            <a:lvl1pPr algn="ctr">
              <a:defRPr sz="2500">
                <a:latin typeface="メイリオ" pitchFamily="50" charset="-128"/>
                <a:ea typeface="メイリオ" pitchFamily="50" charset="-128"/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  <a:endParaRPr lang="ja-JP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1875"/>
            <a:ext cx="6400800" cy="714375"/>
          </a:xfrm>
        </p:spPr>
        <p:txBody>
          <a:bodyPr/>
          <a:lstStyle>
            <a:lvl1pPr marL="0" indent="0" algn="ctr">
              <a:buFont typeface="Arial" charset="0"/>
              <a:buNone/>
              <a:defRPr sz="2000">
                <a:ea typeface="メイリオ" pitchFamily="50" charset="-128"/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  <a:endParaRPr lang="ja-JP" altLang="en-US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81738"/>
            <a:ext cx="2895600" cy="196850"/>
          </a:xfrm>
        </p:spPr>
        <p:txBody>
          <a:bodyPr/>
          <a:lstStyle>
            <a:lvl1pPr fontAlgn="base"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</a:p>
        </p:txBody>
      </p:sp>
    </p:spTree>
    <p:extLst>
      <p:ext uri="{BB962C8B-B14F-4D97-AF65-F5344CB8AC3E}">
        <p14:creationId xmlns:p14="http://schemas.microsoft.com/office/powerpoint/2010/main" val="24600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0513" y="588963"/>
            <a:ext cx="8229600" cy="4572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513" y="1235075"/>
            <a:ext cx="8562975" cy="51101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>
          <a:xfrm>
            <a:off x="3124200" y="6472238"/>
            <a:ext cx="2895600" cy="196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732588" y="6472238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7A97-6BA3-436A-9D06-C1CD1A5A50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658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CA13-76BB-4F2D-BCF4-F4FAA5F254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683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3D76-7A8A-4FC1-B8C7-FF41D3EDB2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3103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591C-F482-4218-9881-CC77E1CB4E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245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7699B-971A-4A92-BCD2-7E1DFC1E62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816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23AA-F281-433E-B22E-CBC98CD361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552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6049-E603-453E-B630-1A6E4CF7EB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227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85D5-FFC2-4E01-8F26-3E94774E8F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2567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5EE1-8FC8-4EE2-8AAB-B37E0A026B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3343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7800-0219-43A7-9424-86DA0E8F4F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32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306837" y="897467"/>
            <a:ext cx="8562975" cy="55710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9E5F6-19EF-4E18-BBC0-02505C3C68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385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C27-B8C8-46C6-9930-6FCF5CC4EF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156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966634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4664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a typeface="メイリオ" pitchFamily="50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4676-D9C2-42CC-A826-FEFE25E8A4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15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90513" y="913342"/>
            <a:ext cx="4205287" cy="5495925"/>
          </a:xfrm>
        </p:spPr>
        <p:txBody>
          <a:bodyPr/>
          <a:lstStyle>
            <a:lvl1pPr>
              <a:defRPr sz="2600">
                <a:ea typeface="メイリオ" pitchFamily="50" charset="-128"/>
              </a:defRPr>
            </a:lvl1pPr>
            <a:lvl2pPr>
              <a:defRPr sz="2400">
                <a:ea typeface="メイリオ" pitchFamily="50" charset="-128"/>
              </a:defRPr>
            </a:lvl2pPr>
            <a:lvl3pPr>
              <a:defRPr sz="2000">
                <a:ea typeface="メイリオ" pitchFamily="50" charset="-128"/>
              </a:defRPr>
            </a:lvl3pPr>
            <a:lvl4pPr>
              <a:defRPr sz="1800">
                <a:ea typeface="メイリオ" pitchFamily="50" charset="-128"/>
              </a:defRPr>
            </a:lvl4pPr>
            <a:lvl5pPr>
              <a:defRPr sz="1800">
                <a:ea typeface="メイリオ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05288" cy="5486399"/>
          </a:xfrm>
        </p:spPr>
        <p:txBody>
          <a:bodyPr/>
          <a:lstStyle>
            <a:lvl1pPr>
              <a:defRPr sz="2600">
                <a:ea typeface="メイリオ" pitchFamily="50" charset="-128"/>
              </a:defRPr>
            </a:lvl1pPr>
            <a:lvl2pPr>
              <a:defRPr sz="2400">
                <a:ea typeface="メイリオ" pitchFamily="50" charset="-128"/>
              </a:defRPr>
            </a:lvl2pPr>
            <a:lvl3pPr>
              <a:defRPr sz="2000">
                <a:ea typeface="メイリオ" pitchFamily="50" charset="-128"/>
              </a:defRPr>
            </a:lvl3pPr>
            <a:lvl4pPr>
              <a:defRPr sz="1800">
                <a:ea typeface="メイリオ" pitchFamily="50" charset="-128"/>
              </a:defRPr>
            </a:lvl4pPr>
            <a:lvl5pPr>
              <a:defRPr sz="1800">
                <a:ea typeface="メイリオ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75BF-012A-4A07-BE76-476D49D7C7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288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67846"/>
            <a:ext cx="4040188" cy="639762"/>
          </a:xfrm>
        </p:spPr>
        <p:txBody>
          <a:bodyPr anchor="b"/>
          <a:lstStyle>
            <a:lvl1pPr marL="0" indent="0">
              <a:buNone/>
              <a:defRPr sz="2200" b="1">
                <a:ea typeface="メイリオ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75341"/>
            <a:ext cx="4040188" cy="4733926"/>
          </a:xfrm>
        </p:spPr>
        <p:txBody>
          <a:bodyPr/>
          <a:lstStyle>
            <a:lvl1pPr>
              <a:defRPr sz="2000">
                <a:ea typeface="メイリオ" pitchFamily="50" charset="-128"/>
              </a:defRPr>
            </a:lvl1pPr>
            <a:lvl2pPr>
              <a:defRPr sz="2000">
                <a:ea typeface="メイリオ" pitchFamily="50" charset="-128"/>
              </a:defRPr>
            </a:lvl2pPr>
            <a:lvl3pPr>
              <a:defRPr sz="1800">
                <a:ea typeface="メイリオ" pitchFamily="50" charset="-128"/>
              </a:defRPr>
            </a:lvl3pPr>
            <a:lvl4pPr>
              <a:defRPr sz="1600">
                <a:ea typeface="メイリオ" pitchFamily="50" charset="-128"/>
              </a:defRPr>
            </a:lvl4pPr>
            <a:lvl5pPr>
              <a:defRPr sz="1600">
                <a:ea typeface="メイリオ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967846"/>
            <a:ext cx="4041775" cy="639762"/>
          </a:xfrm>
        </p:spPr>
        <p:txBody>
          <a:bodyPr anchor="b"/>
          <a:lstStyle>
            <a:lvl1pPr marL="0" indent="0">
              <a:buNone/>
              <a:defRPr sz="2200" b="1">
                <a:ea typeface="メイリオ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666875"/>
            <a:ext cx="4041775" cy="4742392"/>
          </a:xfrm>
        </p:spPr>
        <p:txBody>
          <a:bodyPr/>
          <a:lstStyle>
            <a:lvl1pPr>
              <a:defRPr sz="2000">
                <a:ea typeface="メイリオ" pitchFamily="50" charset="-128"/>
              </a:defRPr>
            </a:lvl1pPr>
            <a:lvl2pPr>
              <a:defRPr sz="2000">
                <a:ea typeface="メイリオ" pitchFamily="50" charset="-128"/>
              </a:defRPr>
            </a:lvl2pPr>
            <a:lvl3pPr>
              <a:defRPr sz="1800">
                <a:ea typeface="メイリオ" pitchFamily="50" charset="-128"/>
              </a:defRPr>
            </a:lvl3pPr>
            <a:lvl4pPr>
              <a:defRPr sz="1600">
                <a:ea typeface="メイリオ" pitchFamily="50" charset="-128"/>
              </a:defRPr>
            </a:lvl4pPr>
            <a:lvl5pPr>
              <a:defRPr sz="1600">
                <a:ea typeface="メイリオ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90513" y="360363"/>
            <a:ext cx="8229600" cy="457200"/>
          </a:xfrm>
        </p:spPr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E46C-8856-4E1F-936D-B1A99AD7D7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724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3E5C7-BEC3-41D3-9C15-E3FA4E1D10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4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remote2tst.cybozu.co.jp/scripts/cbdb/db.exe?page=DBDownload&amp;did=1506&amp;rid=157&amp;fid=6&amp;ct=1&amp;fileext=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sz="1800" smtClean="0"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AutoShape 6" descr="https://remote2tst.cybozu.co.jp/scripts/cbdb/db.exe?page=DBDownload&amp;did=1506&amp;rid=157&amp;fid=6&amp;ct=1&amp;fileext=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sz="1800" smtClean="0"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</a:p>
        </p:txBody>
      </p:sp>
      <p:sp>
        <p:nvSpPr>
          <p:cNvPr id="5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A909-5C15-4CED-B0BC-1369FC567E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796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B88C-95A7-4DEF-8903-DDE749DCF1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276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メイリオ" pitchFamily="50" charset="-128"/>
              </a:defRPr>
            </a:lvl1pPr>
            <a:lvl2pPr>
              <a:defRPr>
                <a:ea typeface="メイリオ" pitchFamily="50" charset="-128"/>
              </a:defRPr>
            </a:lvl2pPr>
            <a:lvl3pPr>
              <a:defRPr>
                <a:ea typeface="メイリオ" pitchFamily="50" charset="-128"/>
              </a:defRPr>
            </a:lvl3pPr>
            <a:lvl4pPr>
              <a:defRPr>
                <a:ea typeface="メイリオ" pitchFamily="50" charset="-128"/>
              </a:defRPr>
            </a:lvl4pPr>
            <a:lvl5pPr>
              <a:defRPr>
                <a:ea typeface="メイリオ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1447800" y="7019925"/>
            <a:ext cx="914400" cy="91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  <a:endParaRPr lang="en-US" altLang="ja-JP" sz="140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F64D6-E9A9-4C5D-B820-202852C4B8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100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912813"/>
            <a:ext cx="8562975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7800"/>
            <a:ext cx="2895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ctr" hangingPunct="1">
              <a:defRPr sz="700" i="0" smtClean="0">
                <a:solidFill>
                  <a:srgbClr val="00408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 © 2015 Cybozu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527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>
                <a:solidFill>
                  <a:srgbClr val="00408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fld id="{0E357568-09D4-48AA-8762-69F2F99679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9" name="Line 21"/>
          <p:cNvSpPr>
            <a:spLocks noChangeShapeType="1"/>
          </p:cNvSpPr>
          <p:nvPr/>
        </p:nvSpPr>
        <p:spPr bwMode="auto">
          <a:xfrm>
            <a:off x="250825" y="6516688"/>
            <a:ext cx="8642350" cy="0"/>
          </a:xfrm>
          <a:prstGeom prst="line">
            <a:avLst/>
          </a:prstGeom>
          <a:noFill/>
          <a:ln w="127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360363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1" name="AutoShape 29" descr="https://remote2tst.cybozu.co.jp/scripts/cbdb/db.exe?page=DBDownload&amp;did=1506&amp;rid=157&amp;fid=6&amp;ct=1&amp;fileext=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sz="1800" smtClean="0"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32" name="Line 21"/>
          <p:cNvSpPr>
            <a:spLocks noChangeShapeType="1"/>
          </p:cNvSpPr>
          <p:nvPr/>
        </p:nvSpPr>
        <p:spPr bwMode="auto">
          <a:xfrm flipV="1">
            <a:off x="279400" y="820738"/>
            <a:ext cx="8567738" cy="0"/>
          </a:xfrm>
          <a:prstGeom prst="line">
            <a:avLst/>
          </a:prstGeom>
          <a:noFill/>
          <a:ln w="28575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" name="図 2" descr="gr0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31800"/>
            <a:ext cx="14652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180975" indent="-180975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lr>
          <a:srgbClr val="0A569E"/>
        </a:buClr>
        <a:buFont typeface="Arial" panose="020B0604020202020204" pitchFamily="34" charset="0"/>
        <a:buChar char="▌"/>
        <a:defRPr kumimoji="1" sz="2000">
          <a:solidFill>
            <a:schemeClr val="tx1"/>
          </a:solidFill>
          <a:latin typeface="+mn-lt"/>
          <a:ea typeface="メイリオ" pitchFamily="50" charset="-128"/>
          <a:cs typeface="メイリオ" pitchFamily="50" charset="-128"/>
        </a:defRPr>
      </a:lvl1pPr>
      <a:lvl2pPr marL="542925" indent="-180975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lr>
          <a:srgbClr val="1C4686"/>
        </a:buClr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ea"/>
          <a:ea typeface="+mn-ea"/>
          <a:cs typeface="メイリオ" pitchFamily="50" charset="-128"/>
        </a:defRPr>
      </a:lvl2pPr>
      <a:lvl3pPr marL="982663" indent="-180975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lr>
          <a:srgbClr val="74B6DE"/>
        </a:buClr>
        <a:buChar char="•"/>
        <a:defRPr kumimoji="1" sz="1600">
          <a:solidFill>
            <a:schemeClr val="tx1"/>
          </a:solidFill>
          <a:latin typeface="+mn-ea"/>
          <a:ea typeface="+mn-ea"/>
          <a:cs typeface="メイリオ" pitchFamily="50" charset="-128"/>
        </a:defRPr>
      </a:lvl3pPr>
      <a:lvl4pPr marL="1343025" indent="-180975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lr>
          <a:srgbClr val="74B6DE"/>
        </a:buClr>
        <a:buChar char="•"/>
        <a:defRPr kumimoji="1" sz="1400">
          <a:solidFill>
            <a:schemeClr val="tx1"/>
          </a:solidFill>
          <a:latin typeface="+mn-ea"/>
          <a:ea typeface="+mn-ea"/>
          <a:cs typeface="メイリオ" pitchFamily="50" charset="-128"/>
        </a:defRPr>
      </a:lvl4pPr>
      <a:lvl5pPr marL="1704975" indent="-180975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lr>
          <a:srgbClr val="74B6DE"/>
        </a:buClr>
        <a:buFont typeface="Arial" panose="020B0604020202020204" pitchFamily="34" charset="0"/>
        <a:buChar char="·"/>
        <a:defRPr kumimoji="1" sz="1200">
          <a:solidFill>
            <a:schemeClr val="tx1"/>
          </a:solidFill>
          <a:latin typeface="+mn-ea"/>
          <a:ea typeface="+mn-ea"/>
          <a:cs typeface="メイリオ" pitchFamily="50" charset="-128"/>
        </a:defRPr>
      </a:lvl5pPr>
      <a:lvl6pPr marL="2162175" indent="-180975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lr>
          <a:srgbClr val="74B6DE"/>
        </a:buClr>
        <a:buFont typeface="Arial" charset="0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619375" indent="-180975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lr>
          <a:srgbClr val="74B6DE"/>
        </a:buClr>
        <a:buFont typeface="Arial" charset="0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076575" indent="-180975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lr>
          <a:srgbClr val="74B6DE"/>
        </a:buClr>
        <a:buFont typeface="Arial" charset="0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533775" indent="-180975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lr>
          <a:srgbClr val="74B6DE"/>
        </a:buClr>
        <a:buFont typeface="Arial" charset="0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ctrTitle"/>
          </p:nvPr>
        </p:nvSpPr>
        <p:spPr>
          <a:xfrm>
            <a:off x="685800" y="2559050"/>
            <a:ext cx="7772400" cy="898525"/>
          </a:xfrm>
        </p:spPr>
        <p:txBody>
          <a:bodyPr/>
          <a:lstStyle/>
          <a:p>
            <a:r>
              <a:rPr lang="ja-JP" altLang="en-US" sz="3200" b="1" dirty="0" smtClean="0"/>
              <a:t>「サイボウズ ガルーン </a:t>
            </a:r>
            <a:r>
              <a:rPr lang="en-US" altLang="ja-JP" sz="3200" b="1" dirty="0" smtClean="0"/>
              <a:t>4.2</a:t>
            </a:r>
            <a:r>
              <a:rPr lang="ja-JP" altLang="en-US" sz="3200" b="1" dirty="0" smtClean="0"/>
              <a:t>」</a:t>
            </a:r>
            <a:r>
              <a:rPr lang="zh-TW" altLang="en-US" sz="3200" b="1" dirty="0" smtClean="0"/>
              <a:t> </a:t>
            </a:r>
            <a:r>
              <a:rPr lang="zh-TW" altLang="en-US" sz="3200" b="1" dirty="0" smtClean="0"/>
              <a:t>新機能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ja-JP" sz="2400" dirty="0" smtClean="0"/>
              <a:t>2015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11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30</a:t>
            </a:r>
            <a:r>
              <a:rPr lang="ja-JP" altLang="en-US" sz="2400" dirty="0" smtClean="0"/>
              <a:t>日</a:t>
            </a:r>
            <a:r>
              <a:rPr lang="ja-JP" altLang="en-US" sz="2400" dirty="0" smtClean="0"/>
              <a:t>リリース</a:t>
            </a:r>
            <a:endParaRPr lang="zh-TW" altLang="en-US" sz="2400" dirty="0" smtClean="0"/>
          </a:p>
        </p:txBody>
      </p:sp>
      <p:sp>
        <p:nvSpPr>
          <p:cNvPr id="512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08413"/>
            <a:ext cx="6400800" cy="7143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ja-JP" altLang="en-US" smtClean="0">
                <a:solidFill>
                  <a:schemeClr val="bg2"/>
                </a:solidFill>
              </a:rPr>
              <a:t>サイボウズ株式会社</a:t>
            </a:r>
          </a:p>
          <a:p>
            <a:pPr>
              <a:buFont typeface="Arial" panose="020B0604020202020204" pitchFamily="34" charset="0"/>
              <a:buNone/>
            </a:pPr>
            <a:endParaRPr lang="ja-JP" altLang="en-US" smtClean="0"/>
          </a:p>
        </p:txBody>
      </p:sp>
      <p:cxnSp>
        <p:nvCxnSpPr>
          <p:cNvPr id="5124" name="直線コネクタ 5"/>
          <p:cNvCxnSpPr>
            <a:cxnSpLocks noChangeShapeType="1"/>
          </p:cNvCxnSpPr>
          <p:nvPr/>
        </p:nvCxnSpPr>
        <p:spPr bwMode="auto">
          <a:xfrm>
            <a:off x="-3846513" y="3240088"/>
            <a:ext cx="6273801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5" name="直線コネクタ 7"/>
          <p:cNvCxnSpPr>
            <a:cxnSpLocks noChangeShapeType="1"/>
          </p:cNvCxnSpPr>
          <p:nvPr/>
        </p:nvCxnSpPr>
        <p:spPr bwMode="auto">
          <a:xfrm>
            <a:off x="398463" y="3733800"/>
            <a:ext cx="8466137" cy="0"/>
          </a:xfrm>
          <a:prstGeom prst="line">
            <a:avLst/>
          </a:prstGeom>
          <a:noFill/>
          <a:ln w="12700">
            <a:solidFill>
              <a:srgbClr val="1C46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6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4002088"/>
            <a:ext cx="6784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フッター プレースホルダー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i="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Copyright © </a:t>
            </a:r>
            <a:r>
              <a:rPr lang="en-US" altLang="ja-JP" i="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2015 </a:t>
            </a:r>
            <a:r>
              <a:rPr lang="en-US" altLang="ja-JP" i="0" dirty="0" err="1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Cybozu</a:t>
            </a:r>
            <a:endParaRPr lang="en-US" altLang="ja-JP" i="0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3847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ja-JP" altLang="en-US" dirty="0">
                <a:latin typeface="メイリオ"/>
                <a:ea typeface="メイリオ"/>
                <a:cs typeface="メイリオ"/>
              </a:rPr>
              <a:t>予定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の出欠確認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機能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を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利用するためには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、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バージョン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アップ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後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にシステム管理メニューでの設定が必要です。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/>
                <a:ea typeface="メイリオ"/>
                <a:cs typeface="メイリオ"/>
              </a:rPr>
              <a:t>「</a:t>
            </a:r>
            <a:r>
              <a:rPr lang="en-US" altLang="ja-JP" b="1" dirty="0" err="1">
                <a:latin typeface="メイリオ"/>
                <a:ea typeface="メイリオ"/>
                <a:cs typeface="メイリオ"/>
              </a:rPr>
              <a:t>Garoon</a:t>
            </a:r>
            <a:r>
              <a:rPr lang="ja-JP" altLang="en-US" b="1" dirty="0">
                <a:latin typeface="メイリオ"/>
                <a:ea typeface="メイリオ"/>
                <a:cs typeface="メイリオ"/>
              </a:rPr>
              <a:t>」をご利用中の管理者の方</a:t>
            </a:r>
            <a:r>
              <a:rPr lang="ja-JP" altLang="en-US" b="1" dirty="0" smtClean="0">
                <a:latin typeface="メイリオ"/>
                <a:ea typeface="メイリオ"/>
                <a:cs typeface="メイリオ"/>
              </a:rPr>
              <a:t>へ</a:t>
            </a:r>
            <a:r>
              <a:rPr lang="en-US" altLang="ja-JP" b="1" dirty="0" smtClean="0">
                <a:latin typeface="メイリオ"/>
                <a:ea typeface="メイリオ"/>
                <a:cs typeface="メイリオ"/>
              </a:rPr>
              <a:t>①</a:t>
            </a:r>
            <a:endParaRPr kumimoji="1" lang="ja-JP" altLang="en-US" b="1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525791" y="2267959"/>
            <a:ext cx="3962734" cy="4070918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0A569E"/>
              </a:buClr>
              <a:buFont typeface="Arial" charset="0"/>
              <a:buChar char="▌"/>
              <a:defRPr kumimoji="1" sz="2000">
                <a:solidFill>
                  <a:schemeClr val="tx1"/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  <a:lvl2pPr marL="54292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1C4686"/>
              </a:buClr>
              <a:buFont typeface="Wingdings" charset="0"/>
              <a:buChar char="n"/>
              <a:defRPr kumimoji="1" sz="18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2pPr>
            <a:lvl3pPr marL="982663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Char char="•"/>
              <a:defRPr kumimoji="1" sz="16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3pPr>
            <a:lvl4pPr marL="134302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Char char="•"/>
              <a:defRPr kumimoji="1" sz="14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4pPr>
            <a:lvl5pPr marL="17049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2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5pPr>
            <a:lvl6pPr marL="21621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6193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0765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5337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1600" b="1" dirty="0" smtClean="0">
                <a:latin typeface="メイリオ"/>
                <a:ea typeface="メイリオ"/>
                <a:cs typeface="メイリオ"/>
              </a:rPr>
              <a:t>設定方法</a:t>
            </a:r>
            <a:endParaRPr lang="en-US" altLang="ja-JP" sz="1600" b="1" dirty="0" smtClean="0">
              <a:latin typeface="メイリオ"/>
              <a:ea typeface="メイリオ"/>
              <a:cs typeface="メイリオ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1600" i="0" dirty="0" smtClean="0">
                <a:latin typeface="+mn-ea"/>
                <a:ea typeface="+mn-ea"/>
                <a:cs typeface="メイリオ"/>
              </a:rPr>
              <a:t>Administrators </a:t>
            </a:r>
            <a:r>
              <a:rPr lang="ja-JP" altLang="en-US" sz="1600" i="0" dirty="0" smtClean="0">
                <a:latin typeface="+mn-ea"/>
                <a:ea typeface="+mn-ea"/>
                <a:cs typeface="メイリオ"/>
              </a:rPr>
              <a:t>グループ（ロール）に所属しているガルーンのアカウントでシステム管理画面にアクセスする</a:t>
            </a:r>
            <a:endParaRPr lang="en-US" altLang="ja-JP" sz="1600" i="0" dirty="0" smtClean="0">
              <a:latin typeface="+mn-ea"/>
              <a:ea typeface="+mn-ea"/>
              <a:cs typeface="メイリオ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1600" i="0" dirty="0" smtClean="0">
                <a:latin typeface="+mn-ea"/>
                <a:ea typeface="+mn-ea"/>
              </a:rPr>
              <a:t>システム管理（各アプリケーションの管理） 画面 </a:t>
            </a:r>
            <a:r>
              <a:rPr lang="en-US" altLang="ja-JP" sz="1600" i="0" dirty="0" smtClean="0">
                <a:latin typeface="+mn-ea"/>
                <a:ea typeface="+mn-ea"/>
              </a:rPr>
              <a:t>&gt; </a:t>
            </a:r>
            <a:r>
              <a:rPr lang="ja-JP" altLang="en-US" sz="1600" i="0" dirty="0" smtClean="0">
                <a:latin typeface="+mn-ea"/>
                <a:ea typeface="+mn-ea"/>
              </a:rPr>
              <a:t>スケジュール</a:t>
            </a:r>
            <a:r>
              <a:rPr lang="en-US" altLang="ja-JP" sz="1600" i="0" dirty="0" smtClean="0">
                <a:latin typeface="+mn-ea"/>
                <a:ea typeface="+mn-ea"/>
              </a:rPr>
              <a:t>&gt;</a:t>
            </a:r>
            <a:r>
              <a:rPr lang="ja-JP" altLang="en-US" sz="1600" i="0" dirty="0" smtClean="0">
                <a:latin typeface="+mn-ea"/>
                <a:ea typeface="+mn-ea"/>
              </a:rPr>
              <a:t>一般設定にアクセスする</a:t>
            </a:r>
            <a:endParaRPr lang="en-US" altLang="ja-JP" sz="1600" i="0" dirty="0" smtClean="0">
              <a:latin typeface="+mn-ea"/>
              <a:ea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1600" i="0" dirty="0" smtClean="0">
                <a:latin typeface="+mn-ea"/>
                <a:ea typeface="+mn-ea"/>
              </a:rPr>
              <a:t>"</a:t>
            </a:r>
            <a:r>
              <a:rPr lang="ja-JP" altLang="en-US" sz="1600" i="0" dirty="0">
                <a:latin typeface="+mn-ea"/>
                <a:ea typeface="+mn-ea"/>
              </a:rPr>
              <a:t>出欠確認の使用 </a:t>
            </a:r>
            <a:r>
              <a:rPr lang="en-US" altLang="ja-JP" sz="1600" i="0" dirty="0">
                <a:latin typeface="+mn-ea"/>
                <a:ea typeface="+mn-ea"/>
              </a:rPr>
              <a:t>"</a:t>
            </a:r>
            <a:r>
              <a:rPr lang="ja-JP" altLang="en-US" sz="1600" i="0" dirty="0">
                <a:latin typeface="+mn-ea"/>
                <a:ea typeface="+mn-ea"/>
              </a:rPr>
              <a:t>のチェックボックスの</a:t>
            </a:r>
            <a:r>
              <a:rPr lang="en-US" altLang="ja-JP" sz="1600" i="0" dirty="0">
                <a:latin typeface="+mn-ea"/>
                <a:ea typeface="+mn-ea"/>
              </a:rPr>
              <a:t>"</a:t>
            </a:r>
            <a:r>
              <a:rPr lang="ja-JP" altLang="en-US" sz="1600" i="0" dirty="0">
                <a:latin typeface="+mn-ea"/>
                <a:ea typeface="+mn-ea"/>
              </a:rPr>
              <a:t>許可する</a:t>
            </a:r>
            <a:r>
              <a:rPr lang="en-US" altLang="ja-JP" sz="1600" i="0" dirty="0">
                <a:latin typeface="+mn-ea"/>
                <a:ea typeface="+mn-ea"/>
              </a:rPr>
              <a:t>"</a:t>
            </a:r>
            <a:r>
              <a:rPr lang="ja-JP" altLang="en-US" sz="1600" i="0" dirty="0">
                <a:latin typeface="+mn-ea"/>
                <a:ea typeface="+mn-ea"/>
              </a:rPr>
              <a:t>にチェックを入れる</a:t>
            </a:r>
          </a:p>
          <a:p>
            <a:pPr marL="457200" indent="-457200">
              <a:buFont typeface="+mj-lt"/>
              <a:buAutoNum type="arabicPeriod"/>
            </a:pPr>
            <a:endParaRPr lang="ja-JP" altLang="en-US" sz="1600" i="0" dirty="0">
              <a:latin typeface="+mn-ea"/>
              <a:ea typeface="+mn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71" y="2886107"/>
            <a:ext cx="3812634" cy="29914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55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ja-JP" altLang="en-US" dirty="0">
                <a:latin typeface="メイリオ"/>
                <a:ea typeface="メイリオ"/>
                <a:cs typeface="メイリオ"/>
              </a:rPr>
              <a:t>施設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の利用申請機能を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利用するためには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、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バージョン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アップ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後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にシステム管理メニューでの設定が必要です。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/>
                <a:ea typeface="メイリオ"/>
                <a:cs typeface="メイリオ"/>
              </a:rPr>
              <a:t>「</a:t>
            </a:r>
            <a:r>
              <a:rPr lang="en-US" altLang="ja-JP" b="1" dirty="0" err="1">
                <a:latin typeface="メイリオ"/>
                <a:ea typeface="メイリオ"/>
                <a:cs typeface="メイリオ"/>
              </a:rPr>
              <a:t>Garoon</a:t>
            </a:r>
            <a:r>
              <a:rPr lang="ja-JP" altLang="en-US" b="1" dirty="0">
                <a:latin typeface="メイリオ"/>
                <a:ea typeface="メイリオ"/>
                <a:cs typeface="メイリオ"/>
              </a:rPr>
              <a:t>」をご利用中の管理者の方</a:t>
            </a:r>
            <a:r>
              <a:rPr lang="ja-JP" altLang="en-US" b="1" dirty="0" smtClean="0">
                <a:latin typeface="メイリオ"/>
                <a:ea typeface="メイリオ"/>
                <a:cs typeface="メイリオ"/>
              </a:rPr>
              <a:t>へ</a:t>
            </a:r>
            <a:r>
              <a:rPr lang="ja-JP" altLang="en-US" b="1" dirty="0">
                <a:latin typeface="メイリオ"/>
                <a:ea typeface="メイリオ"/>
                <a:cs typeface="メイリオ"/>
              </a:rPr>
              <a:t>②</a:t>
            </a:r>
            <a:endParaRPr kumimoji="1" lang="ja-JP" altLang="en-US" b="1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525791" y="2267959"/>
            <a:ext cx="3962734" cy="4070918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0A569E"/>
              </a:buClr>
              <a:buFont typeface="Arial" charset="0"/>
              <a:buChar char="▌"/>
              <a:defRPr kumimoji="1" sz="2000">
                <a:solidFill>
                  <a:schemeClr val="tx1"/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  <a:lvl2pPr marL="54292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1C4686"/>
              </a:buClr>
              <a:buFont typeface="Wingdings" charset="0"/>
              <a:buChar char="n"/>
              <a:defRPr kumimoji="1" sz="18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2pPr>
            <a:lvl3pPr marL="982663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Char char="•"/>
              <a:defRPr kumimoji="1" sz="16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3pPr>
            <a:lvl4pPr marL="134302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Char char="•"/>
              <a:defRPr kumimoji="1" sz="14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4pPr>
            <a:lvl5pPr marL="17049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2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5pPr>
            <a:lvl6pPr marL="21621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6193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0765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5337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1600" b="1" dirty="0" smtClean="0">
                <a:latin typeface="メイリオ"/>
                <a:ea typeface="メイリオ"/>
                <a:cs typeface="メイリオ"/>
              </a:rPr>
              <a:t>設定方法</a:t>
            </a:r>
            <a:endParaRPr lang="en-US" altLang="ja-JP" sz="1600" b="1" dirty="0" smtClean="0">
              <a:latin typeface="メイリオ"/>
              <a:ea typeface="メイリオ"/>
              <a:cs typeface="メイリオ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1200" i="0" dirty="0" smtClean="0">
                <a:latin typeface="メイリオ"/>
                <a:ea typeface="メイリオ"/>
                <a:cs typeface="メイリオ"/>
              </a:rPr>
              <a:t>Administrators </a:t>
            </a:r>
            <a:r>
              <a:rPr lang="ja-JP" altLang="en-US" sz="1200" i="0" dirty="0" smtClean="0">
                <a:latin typeface="メイリオ"/>
                <a:ea typeface="メイリオ"/>
                <a:cs typeface="メイリオ"/>
              </a:rPr>
              <a:t>グループ（ロール）に所属しているガルーンのアカウントでシステム管理画面にアクセスする</a:t>
            </a:r>
            <a:endParaRPr lang="en-US" altLang="ja-JP" sz="1200" i="0" dirty="0" smtClean="0">
              <a:latin typeface="メイリオ"/>
              <a:ea typeface="メイリオ"/>
              <a:cs typeface="メイリオ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1200" i="0" dirty="0"/>
              <a:t>システム管理（各アプリケーションの管理） 画面 </a:t>
            </a:r>
            <a:r>
              <a:rPr lang="en-US" altLang="ja-JP" sz="1200" i="0" dirty="0"/>
              <a:t>&gt; </a:t>
            </a:r>
            <a:r>
              <a:rPr lang="ja-JP" altLang="en-US" sz="1200" i="0" dirty="0"/>
              <a:t>スケジュール </a:t>
            </a:r>
            <a:r>
              <a:rPr lang="en-US" altLang="ja-JP" sz="1200" i="0" dirty="0"/>
              <a:t>&gt; </a:t>
            </a:r>
            <a:r>
              <a:rPr lang="ja-JP" altLang="en-US" sz="1200" i="0" dirty="0"/>
              <a:t>施設予約の設定にアクセスする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1200" i="0" dirty="0"/>
              <a:t>機能を利用したい施設を選択し、利用申請の処理者を確認する </a:t>
            </a:r>
            <a:r>
              <a:rPr lang="en-US" altLang="ja-JP" sz="1200" i="0" dirty="0"/>
              <a:t>&gt; </a:t>
            </a:r>
            <a:r>
              <a:rPr lang="ja-JP" altLang="en-US" sz="1200" i="0" dirty="0">
                <a:solidFill>
                  <a:schemeClr val="dk1"/>
                </a:solidFill>
              </a:rPr>
              <a:t>運用管理権限を設定するにアクセスする</a:t>
            </a:r>
            <a:endParaRPr lang="ja-JP" altLang="en-US" sz="1200" i="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1200" i="0" dirty="0"/>
              <a:t>追加する</a:t>
            </a:r>
            <a:r>
              <a:rPr lang="ja-JP" altLang="en-US" sz="1200" i="0" dirty="0" err="1"/>
              <a:t>を</a:t>
            </a:r>
            <a:r>
              <a:rPr lang="ja-JP" altLang="en-US" sz="1200" i="0" dirty="0"/>
              <a:t>クリックし、組織</a:t>
            </a:r>
            <a:r>
              <a:rPr lang="en-US" altLang="ja-JP" sz="1200" i="0" dirty="0"/>
              <a:t>/</a:t>
            </a:r>
            <a:r>
              <a:rPr lang="ja-JP" altLang="en-US" sz="1200" i="0" dirty="0"/>
              <a:t>ユーザー、ロールから運用管理権限を追加する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1200" i="0" dirty="0"/>
              <a:t>施設の利用申請を有効にするにチェックを入れる</a:t>
            </a:r>
          </a:p>
          <a:p>
            <a:pPr marL="0" indent="0">
              <a:buNone/>
            </a:pPr>
            <a:endParaRPr lang="ja-JP" altLang="en-US" sz="1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9"/>
          <a:stretch/>
        </p:blipFill>
        <p:spPr>
          <a:xfrm>
            <a:off x="5131355" y="2267960"/>
            <a:ext cx="3095625" cy="21475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54" y="4551420"/>
            <a:ext cx="3095625" cy="17811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92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ユーザーの権限でメールアカウントの追加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/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変更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/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削除を可能にするためには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、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バージョン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アップ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後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にシステム管理メニューでの設定が必要です。</a:t>
            </a: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/>
                <a:ea typeface="メイリオ"/>
                <a:cs typeface="メイリオ"/>
              </a:rPr>
              <a:t>「</a:t>
            </a:r>
            <a:r>
              <a:rPr lang="en-US" altLang="ja-JP" b="1" dirty="0" err="1">
                <a:latin typeface="メイリオ"/>
                <a:ea typeface="メイリオ"/>
                <a:cs typeface="メイリオ"/>
              </a:rPr>
              <a:t>Garoon</a:t>
            </a:r>
            <a:r>
              <a:rPr lang="ja-JP" altLang="en-US" b="1" dirty="0">
                <a:latin typeface="メイリオ"/>
                <a:ea typeface="メイリオ"/>
                <a:cs typeface="メイリオ"/>
              </a:rPr>
              <a:t>」をご利用中の管理者の方</a:t>
            </a:r>
            <a:r>
              <a:rPr lang="ja-JP" altLang="en-US" b="1" dirty="0" smtClean="0">
                <a:latin typeface="メイリオ"/>
                <a:ea typeface="メイリオ"/>
                <a:cs typeface="メイリオ"/>
              </a:rPr>
              <a:t>へ</a:t>
            </a:r>
            <a:r>
              <a:rPr lang="ja-JP" altLang="en-US" b="1" dirty="0">
                <a:latin typeface="メイリオ"/>
                <a:ea typeface="メイリオ"/>
                <a:cs typeface="メイリオ"/>
              </a:rPr>
              <a:t>③</a:t>
            </a:r>
            <a:endParaRPr kumimoji="1" lang="ja-JP" altLang="en-US" b="1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525791" y="2267959"/>
            <a:ext cx="3962734" cy="4070918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0A569E"/>
              </a:buClr>
              <a:buFont typeface="Arial" charset="0"/>
              <a:buChar char="▌"/>
              <a:defRPr kumimoji="1" sz="2000">
                <a:solidFill>
                  <a:schemeClr val="tx1"/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  <a:lvl2pPr marL="54292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1C4686"/>
              </a:buClr>
              <a:buFont typeface="Wingdings" charset="0"/>
              <a:buChar char="n"/>
              <a:defRPr kumimoji="1" sz="18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2pPr>
            <a:lvl3pPr marL="982663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Char char="•"/>
              <a:defRPr kumimoji="1" sz="16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3pPr>
            <a:lvl4pPr marL="134302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Char char="•"/>
              <a:defRPr kumimoji="1" sz="14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4pPr>
            <a:lvl5pPr marL="17049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2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5pPr>
            <a:lvl6pPr marL="21621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6193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0765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5337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1600" b="1" dirty="0" smtClean="0">
                <a:latin typeface="メイリオ"/>
                <a:ea typeface="メイリオ"/>
                <a:cs typeface="メイリオ"/>
              </a:rPr>
              <a:t>設定方法</a:t>
            </a:r>
            <a:endParaRPr lang="en-US" altLang="ja-JP" sz="1600" b="1" dirty="0" smtClean="0">
              <a:latin typeface="メイリオ"/>
              <a:ea typeface="メイリオ"/>
              <a:cs typeface="メイリオ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1400" i="0" dirty="0" smtClean="0">
                <a:latin typeface="+mn-ea"/>
                <a:ea typeface="+mn-ea"/>
                <a:cs typeface="メイリオ"/>
              </a:rPr>
              <a:t>Administrators </a:t>
            </a:r>
            <a:r>
              <a:rPr lang="ja-JP" altLang="en-US" sz="1400" i="0" dirty="0" smtClean="0">
                <a:latin typeface="+mn-ea"/>
                <a:ea typeface="+mn-ea"/>
                <a:cs typeface="メイリオ"/>
              </a:rPr>
              <a:t>グループ（ロール）に所属しているガルーンのアカウントでシステム管理画面にアクセスする</a:t>
            </a:r>
            <a:endParaRPr lang="en-US" altLang="ja-JP" sz="1400" i="0" dirty="0" smtClean="0">
              <a:latin typeface="+mn-ea"/>
              <a:ea typeface="+mn-ea"/>
              <a:cs typeface="メイリオ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1400" i="0" dirty="0">
                <a:latin typeface="+mn-ea"/>
                <a:ea typeface="+mn-ea"/>
              </a:rPr>
              <a:t>システム管理（各アプリケーションの管理） 画面 </a:t>
            </a:r>
            <a:r>
              <a:rPr lang="en-US" altLang="ja-JP" sz="1400" i="0" dirty="0">
                <a:latin typeface="+mn-ea"/>
                <a:ea typeface="+mn-ea"/>
              </a:rPr>
              <a:t>&gt; </a:t>
            </a:r>
            <a:r>
              <a:rPr lang="ja-JP" altLang="en-US" sz="1400" i="0" dirty="0">
                <a:latin typeface="+mn-ea"/>
                <a:ea typeface="+mn-ea"/>
              </a:rPr>
              <a:t>メール </a:t>
            </a:r>
            <a:r>
              <a:rPr lang="en-US" altLang="ja-JP" sz="1400" i="0" dirty="0">
                <a:latin typeface="+mn-ea"/>
                <a:ea typeface="+mn-ea"/>
              </a:rPr>
              <a:t>&gt; </a:t>
            </a:r>
            <a:r>
              <a:rPr lang="ja-JP" altLang="en-US" sz="1400" i="0" dirty="0">
                <a:latin typeface="+mn-ea"/>
                <a:ea typeface="+mn-ea"/>
              </a:rPr>
              <a:t>ユーザーの権限にアクセスする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400" i="0" dirty="0">
                <a:solidFill>
                  <a:schemeClr val="dk1"/>
                </a:solidFill>
                <a:latin typeface="+mn-ea"/>
                <a:ea typeface="+mn-ea"/>
              </a:rPr>
              <a:t>"</a:t>
            </a:r>
            <a:r>
              <a:rPr lang="ja-JP" altLang="en-US" sz="1400" i="0" dirty="0">
                <a:solidFill>
                  <a:schemeClr val="dk1"/>
                </a:solidFill>
                <a:latin typeface="+mn-ea"/>
                <a:ea typeface="+mn-ea"/>
              </a:rPr>
              <a:t>メールアカウントの操作</a:t>
            </a:r>
            <a:r>
              <a:rPr lang="ja-JP" altLang="ja-JP" sz="1400" i="0" dirty="0">
                <a:solidFill>
                  <a:schemeClr val="dk1"/>
                </a:solidFill>
                <a:latin typeface="+mn-ea"/>
                <a:ea typeface="+mn-ea"/>
              </a:rPr>
              <a:t> </a:t>
            </a:r>
            <a:r>
              <a:rPr lang="en-US" altLang="ja-JP" sz="1400" i="0" dirty="0">
                <a:solidFill>
                  <a:schemeClr val="dk1"/>
                </a:solidFill>
                <a:latin typeface="+mn-ea"/>
                <a:ea typeface="+mn-ea"/>
              </a:rPr>
              <a:t>"</a:t>
            </a:r>
            <a:r>
              <a:rPr lang="ja-JP" altLang="ja-JP" sz="1400" i="0" dirty="0">
                <a:solidFill>
                  <a:schemeClr val="dk1"/>
                </a:solidFill>
                <a:latin typeface="+mn-ea"/>
                <a:ea typeface="+mn-ea"/>
              </a:rPr>
              <a:t>の</a:t>
            </a:r>
            <a:r>
              <a:rPr lang="ja-JP" altLang="en-US" sz="1400" i="0" dirty="0">
                <a:solidFill>
                  <a:schemeClr val="dk1"/>
                </a:solidFill>
                <a:latin typeface="+mn-ea"/>
                <a:ea typeface="+mn-ea"/>
              </a:rPr>
              <a:t>チェックボックスの</a:t>
            </a:r>
            <a:r>
              <a:rPr lang="en-US" altLang="ja-JP" sz="1400" i="0" dirty="0">
                <a:solidFill>
                  <a:schemeClr val="dk1"/>
                </a:solidFill>
                <a:latin typeface="+mn-ea"/>
                <a:ea typeface="+mn-ea"/>
              </a:rPr>
              <a:t>"</a:t>
            </a:r>
            <a:r>
              <a:rPr lang="ja-JP" altLang="en-US" sz="1400" i="0" dirty="0">
                <a:solidFill>
                  <a:schemeClr val="dk1"/>
                </a:solidFill>
                <a:latin typeface="+mn-ea"/>
                <a:ea typeface="+mn-ea"/>
              </a:rPr>
              <a:t>許可する</a:t>
            </a:r>
            <a:r>
              <a:rPr lang="en-US" altLang="ja-JP" sz="1400" i="0" dirty="0">
                <a:solidFill>
                  <a:schemeClr val="dk1"/>
                </a:solidFill>
                <a:latin typeface="+mn-ea"/>
                <a:ea typeface="+mn-ea"/>
              </a:rPr>
              <a:t>"</a:t>
            </a:r>
            <a:r>
              <a:rPr lang="ja-JP" altLang="en-US" sz="1400" i="0" dirty="0">
                <a:solidFill>
                  <a:schemeClr val="dk1"/>
                </a:solidFill>
                <a:latin typeface="+mn-ea"/>
                <a:ea typeface="+mn-ea"/>
              </a:rPr>
              <a:t>にチェックを入れ、ドロップダウンの</a:t>
            </a:r>
            <a:r>
              <a:rPr lang="en-US" altLang="ja-JP" sz="1400" i="0" dirty="0">
                <a:solidFill>
                  <a:schemeClr val="dk1"/>
                </a:solidFill>
                <a:latin typeface="+mn-ea"/>
                <a:ea typeface="+mn-ea"/>
              </a:rPr>
              <a:t>"</a:t>
            </a:r>
            <a:r>
              <a:rPr lang="ja-JP" altLang="en-US" sz="1400" i="0" dirty="0">
                <a:solidFill>
                  <a:schemeClr val="dk1"/>
                </a:solidFill>
                <a:latin typeface="+mn-ea"/>
                <a:ea typeface="+mn-ea"/>
              </a:rPr>
              <a:t>追加</a:t>
            </a:r>
            <a:r>
              <a:rPr lang="en-US" altLang="ja-JP" sz="1400" i="0" dirty="0">
                <a:solidFill>
                  <a:schemeClr val="dk1"/>
                </a:solidFill>
                <a:latin typeface="+mn-ea"/>
                <a:ea typeface="+mn-ea"/>
              </a:rPr>
              <a:t>/</a:t>
            </a:r>
            <a:r>
              <a:rPr lang="ja-JP" altLang="en-US" sz="1400" i="0" dirty="0">
                <a:solidFill>
                  <a:schemeClr val="dk1"/>
                </a:solidFill>
                <a:latin typeface="+mn-ea"/>
                <a:ea typeface="+mn-ea"/>
              </a:rPr>
              <a:t>変更</a:t>
            </a:r>
            <a:r>
              <a:rPr lang="en-US" altLang="ja-JP" sz="1400" i="0" dirty="0">
                <a:solidFill>
                  <a:schemeClr val="dk1"/>
                </a:solidFill>
                <a:latin typeface="+mn-ea"/>
                <a:ea typeface="+mn-ea"/>
              </a:rPr>
              <a:t>/</a:t>
            </a:r>
            <a:r>
              <a:rPr lang="ja-JP" altLang="en-US" sz="1400" i="0" dirty="0">
                <a:solidFill>
                  <a:schemeClr val="dk1"/>
                </a:solidFill>
                <a:latin typeface="+mn-ea"/>
                <a:ea typeface="+mn-ea"/>
              </a:rPr>
              <a:t>削除を許可する</a:t>
            </a:r>
            <a:r>
              <a:rPr lang="en-US" altLang="ja-JP" sz="1400" i="0" dirty="0">
                <a:solidFill>
                  <a:schemeClr val="dk1"/>
                </a:solidFill>
                <a:latin typeface="+mn-ea"/>
                <a:ea typeface="+mn-ea"/>
              </a:rPr>
              <a:t>"</a:t>
            </a:r>
            <a:r>
              <a:rPr lang="ja-JP" altLang="en-US" sz="1400" i="0" dirty="0">
                <a:solidFill>
                  <a:schemeClr val="dk1"/>
                </a:solidFill>
                <a:latin typeface="+mn-ea"/>
                <a:ea typeface="+mn-ea"/>
              </a:rPr>
              <a:t>を選択する</a:t>
            </a:r>
            <a:endParaRPr lang="ja-JP" altLang="en-US" sz="1400" i="0" dirty="0">
              <a:latin typeface="+mn-ea"/>
              <a:ea typeface="+mn-ea"/>
            </a:endParaRPr>
          </a:p>
          <a:p>
            <a:pPr marL="457200" indent="-457200">
              <a:buFont typeface="+mj-lt"/>
              <a:buAutoNum type="arabicPeriod"/>
            </a:pPr>
            <a:endParaRPr lang="ja-JP" altLang="en-US" sz="16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49" y="2689137"/>
            <a:ext cx="3605782" cy="32285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11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1600" dirty="0">
                <a:solidFill>
                  <a:schemeClr val="dk1"/>
                </a:solidFill>
                <a:latin typeface="+mn-ea"/>
                <a:ea typeface="+mn-ea"/>
              </a:rPr>
              <a:t>今回の新機能の「サイボウズ </a:t>
            </a:r>
            <a:r>
              <a:rPr lang="en-US" altLang="ja-JP" sz="1600" dirty="0">
                <a:solidFill>
                  <a:schemeClr val="dk1"/>
                </a:solidFill>
                <a:latin typeface="+mn-ea"/>
                <a:ea typeface="+mn-ea"/>
              </a:rPr>
              <a:t>KUNAI</a:t>
            </a:r>
            <a:r>
              <a:rPr lang="ja-JP" altLang="en-US" sz="1600" dirty="0">
                <a:solidFill>
                  <a:schemeClr val="dk1"/>
                </a:solidFill>
                <a:latin typeface="+mn-ea"/>
                <a:ea typeface="+mn-ea"/>
              </a:rPr>
              <a:t>」対応内容は以下の通りです。</a:t>
            </a:r>
            <a:endParaRPr lang="en-US" altLang="ja-JP" sz="1600" dirty="0">
              <a:solidFill>
                <a:schemeClr val="dk1"/>
              </a:solidFill>
              <a:latin typeface="+mn-ea"/>
              <a:ea typeface="+mn-ea"/>
            </a:endParaRPr>
          </a:p>
          <a:p>
            <a:r>
              <a:rPr lang="ja-JP" altLang="en-US" sz="1600" b="1" dirty="0">
                <a:solidFill>
                  <a:schemeClr val="dk1"/>
                </a:solidFill>
                <a:latin typeface="+mn-ea"/>
                <a:ea typeface="+mn-ea"/>
              </a:rPr>
              <a:t>予定の出欠確認機能</a:t>
            </a:r>
            <a:endParaRPr lang="en-US" altLang="ja-JP" sz="16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dk1"/>
                </a:solidFill>
                <a:latin typeface="+mn-ea"/>
                <a:ea typeface="+mn-ea"/>
              </a:rPr>
              <a:t>「サイボウズ </a:t>
            </a:r>
            <a:r>
              <a:rPr lang="en-US" altLang="ja-JP" sz="1600" dirty="0">
                <a:solidFill>
                  <a:schemeClr val="dk1"/>
                </a:solidFill>
                <a:latin typeface="+mn-ea"/>
                <a:ea typeface="+mn-ea"/>
              </a:rPr>
              <a:t>KUNAI</a:t>
            </a:r>
            <a:r>
              <a:rPr lang="ja-JP" altLang="en-US" sz="1600" dirty="0">
                <a:solidFill>
                  <a:schemeClr val="dk1"/>
                </a:solidFill>
                <a:latin typeface="+mn-ea"/>
                <a:ea typeface="+mn-ea"/>
              </a:rPr>
              <a:t>」には未対応です。</a:t>
            </a:r>
            <a:endParaRPr lang="en-US" altLang="ja-JP" sz="1600" dirty="0">
              <a:solidFill>
                <a:schemeClr val="dk1"/>
              </a:solidFill>
              <a:latin typeface="+mn-ea"/>
              <a:ea typeface="+mn-ea"/>
            </a:endParaRPr>
          </a:p>
          <a:p>
            <a:r>
              <a:rPr lang="ja-JP" altLang="en-US" sz="1600" b="1" dirty="0">
                <a:solidFill>
                  <a:schemeClr val="dk1"/>
                </a:solidFill>
                <a:latin typeface="+mn-ea"/>
                <a:ea typeface="+mn-ea"/>
              </a:rPr>
              <a:t>施設の利用申請</a:t>
            </a:r>
            <a:r>
              <a:rPr lang="ja-JP" altLang="en-US" sz="1600" b="1" dirty="0" smtClean="0">
                <a:solidFill>
                  <a:schemeClr val="dk1"/>
                </a:solidFill>
                <a:latin typeface="+mn-ea"/>
                <a:ea typeface="+mn-ea"/>
              </a:rPr>
              <a:t>機能</a:t>
            </a:r>
            <a:endParaRPr lang="en-US" altLang="ja-JP" sz="1600" b="1" dirty="0" smtClean="0">
              <a:solidFill>
                <a:schemeClr val="dk1"/>
              </a:solidFill>
              <a:latin typeface="+mn-ea"/>
              <a:ea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600" dirty="0" smtClean="0">
                <a:solidFill>
                  <a:schemeClr val="dk1"/>
                </a:solidFill>
                <a:latin typeface="+mn-ea"/>
                <a:ea typeface="+mn-ea"/>
              </a:rPr>
              <a:t>■</a:t>
            </a:r>
            <a:r>
              <a:rPr lang="ja-JP" altLang="en-US" sz="1600" dirty="0" smtClean="0">
                <a:solidFill>
                  <a:schemeClr val="dk1"/>
                </a:solidFill>
                <a:latin typeface="+mn-ea"/>
                <a:ea typeface="+mn-ea"/>
              </a:rPr>
              <a:t>対応</a:t>
            </a:r>
            <a:r>
              <a:rPr lang="ja-JP" altLang="en-US" sz="1600" dirty="0">
                <a:solidFill>
                  <a:schemeClr val="dk1"/>
                </a:solidFill>
                <a:latin typeface="+mn-ea"/>
                <a:ea typeface="+mn-ea"/>
              </a:rPr>
              <a:t>内容</a:t>
            </a:r>
            <a:endParaRPr lang="en-US" altLang="ja-JP" sz="16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600" dirty="0">
                <a:solidFill>
                  <a:schemeClr val="dk1"/>
                </a:solidFill>
                <a:latin typeface="+mn-ea"/>
                <a:ea typeface="+mn-ea"/>
              </a:rPr>
              <a:t>承認が必要な施設の予定の新規登録・変更ができます。</a:t>
            </a:r>
            <a:endParaRPr lang="en-US" altLang="ja-JP" sz="1600" dirty="0">
              <a:solidFill>
                <a:schemeClr val="dk1"/>
              </a:solidFill>
              <a:latin typeface="+mn-ea"/>
              <a:ea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1600" dirty="0">
                <a:solidFill>
                  <a:schemeClr val="dk1"/>
                </a:solidFill>
                <a:latin typeface="+mn-ea"/>
                <a:ea typeface="+mn-ea"/>
              </a:rPr>
              <a:t>※</a:t>
            </a:r>
            <a:r>
              <a:rPr lang="ja-JP" altLang="en-US" sz="1600" dirty="0">
                <a:solidFill>
                  <a:schemeClr val="dk1"/>
                </a:solidFill>
                <a:latin typeface="+mn-ea"/>
                <a:ea typeface="+mn-ea"/>
              </a:rPr>
              <a:t>処理者が施設利用の承認</a:t>
            </a:r>
            <a:r>
              <a:rPr lang="en-US" altLang="ja-JP" sz="1600" dirty="0">
                <a:solidFill>
                  <a:schemeClr val="dk1"/>
                </a:solidFill>
                <a:latin typeface="+mn-ea"/>
                <a:ea typeface="+mn-ea"/>
              </a:rPr>
              <a:t>/</a:t>
            </a:r>
            <a:r>
              <a:rPr lang="ja-JP" altLang="en-US" sz="1600" dirty="0">
                <a:solidFill>
                  <a:schemeClr val="dk1"/>
                </a:solidFill>
                <a:latin typeface="+mn-ea"/>
                <a:ea typeface="+mn-ea"/>
              </a:rPr>
              <a:t>却下を行うことはできません</a:t>
            </a:r>
            <a:r>
              <a:rPr lang="ja-JP" altLang="en-US" sz="1600" dirty="0" smtClean="0">
                <a:solidFill>
                  <a:schemeClr val="dk1"/>
                </a:solidFill>
                <a:latin typeface="+mn-ea"/>
                <a:ea typeface="+mn-ea"/>
              </a:rPr>
              <a:t>。</a:t>
            </a:r>
            <a:endParaRPr lang="en-US" altLang="ja-JP" sz="1600" dirty="0" smtClean="0">
              <a:solidFill>
                <a:schemeClr val="dk1"/>
              </a:solidFill>
              <a:latin typeface="+mn-ea"/>
              <a:ea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8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06837" y="543697"/>
            <a:ext cx="8229600" cy="457200"/>
          </a:xfrm>
        </p:spPr>
        <p:txBody>
          <a:bodyPr/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サイボウズ </a:t>
            </a:r>
            <a:r>
              <a:rPr lang="en-US" altLang="ja-JP" b="1" dirty="0"/>
              <a:t>KUNAI</a:t>
            </a:r>
            <a:r>
              <a:rPr lang="ja-JP" altLang="en-US" b="1" dirty="0"/>
              <a:t>」をご利用中の方へ</a:t>
            </a:r>
            <a:br>
              <a:rPr lang="ja-JP" altLang="en-US" b="1" dirty="0"/>
            </a:b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608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アジェンダ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「サイボウズ ガルーン </a:t>
            </a:r>
            <a:r>
              <a:rPr lang="en-US" altLang="ja-JP" dirty="0" smtClean="0">
                <a:latin typeface="+mn-ea"/>
                <a:ea typeface="+mn-ea"/>
              </a:rPr>
              <a:t>4.2</a:t>
            </a:r>
            <a:r>
              <a:rPr lang="ja-JP" altLang="en-US" dirty="0" smtClean="0">
                <a:latin typeface="+mn-ea"/>
                <a:ea typeface="+mn-ea"/>
              </a:rPr>
              <a:t>」</a:t>
            </a:r>
            <a:r>
              <a:rPr kumimoji="1" lang="ja-JP" altLang="en-US" dirty="0" smtClean="0">
                <a:latin typeface="+mn-ea"/>
                <a:ea typeface="+mn-ea"/>
              </a:rPr>
              <a:t> 新機能について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lang="ja-JP" altLang="en-US" dirty="0" smtClean="0"/>
              <a:t>リリース</a:t>
            </a:r>
            <a:r>
              <a:rPr lang="ja-JP" altLang="en-US" dirty="0"/>
              <a:t>日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marL="361950" lvl="1" indent="0">
              <a:buNone/>
            </a:pPr>
            <a:r>
              <a:rPr lang="en-US" altLang="ja-JP" dirty="0"/>
              <a:t>2015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30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pPr marL="361950" lvl="1" indent="0">
              <a:buNone/>
            </a:pPr>
            <a:endParaRPr kumimoji="1" lang="en-US" altLang="ja-JP" dirty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新機能のポイント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marL="361950" lvl="1" indent="0">
              <a:buNone/>
            </a:pP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予定の出欠確認機能、施設の利用申請機能を中心に、５つのアプリケーションで新機能を追加しました。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lvl="1" indent="0">
              <a:buNone/>
            </a:pP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3" y="4295249"/>
            <a:ext cx="7182852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　 </a:t>
            </a:r>
            <a:r>
              <a:rPr lang="ja-JP" altLang="en-US" b="1" dirty="0" smtClean="0"/>
              <a:t> </a:t>
            </a:r>
            <a:r>
              <a:rPr kumimoji="1" lang="ja-JP" altLang="en-US" b="1" dirty="0" smtClean="0"/>
              <a:t>スケジュール　</a:t>
            </a:r>
            <a:r>
              <a:rPr lang="ja-JP" altLang="en-US" sz="1400" b="1" dirty="0"/>
              <a:t>参加者の出欠を事前に確認できるようになりました</a:t>
            </a:r>
            <a:endParaRPr kumimoji="1" lang="ja-JP" altLang="en-US" sz="1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ja-JP" altLang="en-US" dirty="0"/>
              <a:t>予定登録時に該当予定の参加者に対して「出欠」アンケートを設置できるようになりました。</a:t>
            </a:r>
            <a:r>
              <a:rPr lang="en-US" altLang="ja-JP" dirty="0"/>
              <a:t>E</a:t>
            </a:r>
            <a:r>
              <a:rPr lang="ja-JP" altLang="en-US" dirty="0"/>
              <a:t>メールによる</a:t>
            </a:r>
            <a:r>
              <a:rPr lang="ja-JP" altLang="en-US" dirty="0" smtClean="0"/>
              <a:t>予定調整が不要になり、スケジュール上で出欠確認を完結できます。</a:t>
            </a:r>
            <a:r>
              <a:rPr lang="ja-JP" altLang="en-US" dirty="0"/>
              <a:t/>
            </a:r>
            <a:br>
              <a:rPr lang="ja-JP" altLang="en-US" dirty="0"/>
            </a:b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6" name="Picture 58" descr="スケジュール/施設予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49238"/>
            <a:ext cx="568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2824534"/>
            <a:ext cx="6385929" cy="3643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角丸四角形 10"/>
          <p:cNvSpPr/>
          <p:nvPr/>
        </p:nvSpPr>
        <p:spPr bwMode="auto">
          <a:xfrm>
            <a:off x="1166812" y="2446638"/>
            <a:ext cx="2037707" cy="299731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i="0" dirty="0" smtClean="0">
                <a:solidFill>
                  <a:schemeClr val="bg1"/>
                </a:solidFill>
              </a:rPr>
              <a:t>スケジュール閲覧画面</a:t>
            </a:r>
            <a:endParaRPr kumimoji="1" lang="ja-JP" altLang="en-US" sz="1400" i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　 </a:t>
            </a:r>
            <a:r>
              <a:rPr lang="ja-JP" altLang="en-US" b="1" dirty="0" smtClean="0"/>
              <a:t> </a:t>
            </a:r>
            <a:r>
              <a:rPr kumimoji="1" lang="ja-JP" altLang="en-US" b="1" dirty="0" smtClean="0"/>
              <a:t>スケジュール　</a:t>
            </a:r>
            <a:r>
              <a:rPr lang="ja-JP" altLang="en-US" sz="1400" b="1" dirty="0"/>
              <a:t>参加者の出欠を事前に確認できるようになりました</a:t>
            </a:r>
            <a:endParaRPr kumimoji="1" lang="ja-JP" altLang="en-US" sz="1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ja-JP" altLang="en-US" dirty="0"/>
              <a:t>予定登録時に該当予定の参加者に対して「出欠」アンケートを設置できるようになりました。</a:t>
            </a:r>
            <a:r>
              <a:rPr lang="en-US" altLang="ja-JP" dirty="0"/>
              <a:t>E</a:t>
            </a:r>
            <a:r>
              <a:rPr lang="ja-JP" altLang="en-US" dirty="0"/>
              <a:t>メールによる予定調整が不要になり、スケジュール上で出欠確認を完結できます。</a:t>
            </a:r>
            <a:br>
              <a:rPr lang="ja-JP" altLang="en-US" dirty="0"/>
            </a:b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/>
            </a:r>
            <a:br>
              <a:rPr lang="ja-JP" altLang="en-US" dirty="0"/>
            </a:b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6" name="Picture 58" descr="スケジュール/施設予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49238"/>
            <a:ext cx="568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2826273"/>
            <a:ext cx="6810375" cy="34575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角丸四角形 8"/>
          <p:cNvSpPr/>
          <p:nvPr/>
        </p:nvSpPr>
        <p:spPr bwMode="auto">
          <a:xfrm>
            <a:off x="1166812" y="2446638"/>
            <a:ext cx="1852339" cy="299731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ja-JP" altLang="en-US" sz="1400" i="0" dirty="0" smtClean="0">
                <a:solidFill>
                  <a:schemeClr val="bg1"/>
                </a:solidFill>
              </a:rPr>
              <a:t>出欠状況の詳細画面</a:t>
            </a:r>
          </a:p>
        </p:txBody>
      </p:sp>
    </p:spTree>
    <p:extLst>
      <p:ext uri="{BB962C8B-B14F-4D97-AF65-F5344CB8AC3E}">
        <p14:creationId xmlns:p14="http://schemas.microsoft.com/office/powerpoint/2010/main" val="1808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848" y="387296"/>
            <a:ext cx="8229600" cy="457200"/>
          </a:xfrm>
        </p:spPr>
        <p:txBody>
          <a:bodyPr/>
          <a:lstStyle/>
          <a:p>
            <a:r>
              <a:rPr lang="ja-JP" altLang="en-US" b="1" dirty="0"/>
              <a:t>　 </a:t>
            </a:r>
            <a:r>
              <a:rPr lang="ja-JP" altLang="en-US" b="1" dirty="0" smtClean="0"/>
              <a:t>  施設</a:t>
            </a:r>
            <a:r>
              <a:rPr lang="ja-JP" altLang="en-US" b="1" dirty="0"/>
              <a:t>予約</a:t>
            </a:r>
            <a:r>
              <a:rPr kumimoji="1" lang="ja-JP" altLang="en-US" b="1" dirty="0" smtClean="0"/>
              <a:t>　</a:t>
            </a:r>
            <a:r>
              <a:rPr lang="ja-JP" altLang="en-US" sz="1400" b="1" dirty="0" smtClean="0"/>
              <a:t>施設</a:t>
            </a:r>
            <a:r>
              <a:rPr lang="ja-JP" altLang="en-US" sz="1400" b="1" dirty="0"/>
              <a:t>予約で利用申請が設定できるようになりました</a:t>
            </a:r>
            <a:endParaRPr kumimoji="1" lang="ja-JP" altLang="en-US" sz="1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lvl="0"/>
            <a:r>
              <a:rPr lang="ja-JP" altLang="en-US" dirty="0"/>
              <a:t>施設の予約が確定する前に、承認フローを設ける利用申請機能が搭載されました</a:t>
            </a:r>
            <a:r>
              <a:rPr lang="ja-JP" altLang="en-US" dirty="0" smtClean="0"/>
              <a:t>。会議室</a:t>
            </a:r>
            <a:r>
              <a:rPr lang="ja-JP" altLang="en-US" dirty="0"/>
              <a:t>や社用車</a:t>
            </a:r>
            <a:r>
              <a:rPr lang="ja-JP" altLang="en-US" dirty="0" smtClean="0"/>
              <a:t>など数</a:t>
            </a:r>
            <a:r>
              <a:rPr lang="ja-JP" altLang="en-US" dirty="0"/>
              <a:t>の限られた施設を、利用目的を明確に</a:t>
            </a:r>
            <a:r>
              <a:rPr lang="ja-JP" altLang="en-US" dirty="0" smtClean="0"/>
              <a:t>し、適切</a:t>
            </a:r>
            <a:r>
              <a:rPr lang="ja-JP" altLang="en-US" dirty="0"/>
              <a:t>かつ効率的に管理できるようになります。</a:t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10" name="コンテンツ プレースホルダー 5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513" y="250282"/>
            <a:ext cx="629816" cy="56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61"/>
          <a:stretch/>
        </p:blipFill>
        <p:spPr>
          <a:xfrm>
            <a:off x="4770844" y="2852311"/>
            <a:ext cx="4095344" cy="31893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7" y="2852311"/>
            <a:ext cx="4242236" cy="31861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角丸四角形 11"/>
          <p:cNvSpPr/>
          <p:nvPr/>
        </p:nvSpPr>
        <p:spPr bwMode="auto">
          <a:xfrm>
            <a:off x="306837" y="2446638"/>
            <a:ext cx="2037707" cy="299731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i="0" dirty="0" smtClean="0">
                <a:solidFill>
                  <a:schemeClr val="bg1"/>
                </a:solidFill>
              </a:rPr>
              <a:t>スケジュール登録</a:t>
            </a:r>
            <a:r>
              <a:rPr lang="ja-JP" altLang="en-US" sz="1400" i="0" dirty="0">
                <a:solidFill>
                  <a:schemeClr val="bg1"/>
                </a:solidFill>
              </a:rPr>
              <a:t>画面</a:t>
            </a:r>
            <a:endParaRPr kumimoji="1" lang="ja-JP" altLang="en-US" sz="1400" i="0" dirty="0" smtClean="0">
              <a:solidFill>
                <a:schemeClr val="bg1"/>
              </a:solidFill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4780809" y="2446637"/>
            <a:ext cx="2037707" cy="299731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i="0" dirty="0">
                <a:solidFill>
                  <a:schemeClr val="bg1"/>
                </a:solidFill>
              </a:rPr>
              <a:t>施設</a:t>
            </a:r>
            <a:r>
              <a:rPr lang="ja-JP" altLang="en-US" sz="1400" i="0" dirty="0" smtClean="0">
                <a:solidFill>
                  <a:schemeClr val="bg1"/>
                </a:solidFill>
              </a:rPr>
              <a:t>の利用</a:t>
            </a:r>
            <a:r>
              <a:rPr lang="ja-JP" altLang="en-US" sz="1400" i="0" dirty="0">
                <a:solidFill>
                  <a:schemeClr val="bg1"/>
                </a:solidFill>
              </a:rPr>
              <a:t>申請</a:t>
            </a:r>
            <a:r>
              <a:rPr lang="ja-JP" altLang="en-US" sz="1400" i="0" dirty="0" smtClean="0">
                <a:solidFill>
                  <a:schemeClr val="bg1"/>
                </a:solidFill>
              </a:rPr>
              <a:t>画面</a:t>
            </a:r>
            <a:endParaRPr kumimoji="1" lang="ja-JP" altLang="en-US" sz="1400" i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848" y="387296"/>
            <a:ext cx="8229600" cy="457200"/>
          </a:xfrm>
        </p:spPr>
        <p:txBody>
          <a:bodyPr/>
          <a:lstStyle/>
          <a:p>
            <a:r>
              <a:rPr lang="ja-JP" altLang="en-US" b="1" dirty="0"/>
              <a:t>　 </a:t>
            </a:r>
            <a:r>
              <a:rPr lang="ja-JP" altLang="en-US" b="1" dirty="0" smtClean="0"/>
              <a:t>  施設</a:t>
            </a:r>
            <a:r>
              <a:rPr lang="ja-JP" altLang="en-US" b="1" dirty="0"/>
              <a:t>予約</a:t>
            </a:r>
            <a:r>
              <a:rPr kumimoji="1" lang="ja-JP" altLang="en-US" b="1" dirty="0" smtClean="0"/>
              <a:t>　</a:t>
            </a:r>
            <a:r>
              <a:rPr lang="ja-JP" altLang="en-US" sz="1400" b="1" dirty="0" smtClean="0"/>
              <a:t>予約設定の可能な期間がテキストで入力可能になりました</a:t>
            </a:r>
            <a:endParaRPr kumimoji="1" lang="ja-JP" altLang="en-US" sz="1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lvl="0"/>
            <a:r>
              <a:rPr lang="ja-JP" altLang="en-US" dirty="0">
                <a:latin typeface="+mn-ea"/>
                <a:ea typeface="+mn-ea"/>
              </a:rPr>
              <a:t>今まではプルダウンで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>
                <a:latin typeface="+mn-ea"/>
                <a:ea typeface="+mn-ea"/>
              </a:rPr>
              <a:t>ヶ月～</a:t>
            </a:r>
            <a:r>
              <a:rPr lang="en-US" altLang="ja-JP" dirty="0">
                <a:latin typeface="+mn-ea"/>
                <a:ea typeface="+mn-ea"/>
              </a:rPr>
              <a:t>6</a:t>
            </a:r>
            <a:r>
              <a:rPr lang="ja-JP" altLang="en-US" dirty="0">
                <a:latin typeface="+mn-ea"/>
                <a:ea typeface="+mn-ea"/>
              </a:rPr>
              <a:t>ヶ月</a:t>
            </a:r>
            <a:r>
              <a:rPr lang="en-US" altLang="ja-JP" dirty="0">
                <a:latin typeface="+mn-ea"/>
                <a:ea typeface="+mn-ea"/>
              </a:rPr>
              <a:t>or</a:t>
            </a:r>
            <a:r>
              <a:rPr lang="ja-JP" altLang="en-US" dirty="0">
                <a:latin typeface="+mn-ea"/>
                <a:ea typeface="+mn-ea"/>
              </a:rPr>
              <a:t>無制限しか選べなかった予約設定の可能な期間が、テキストで入力可能になりました。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>
                <a:latin typeface="+mn-ea"/>
                <a:ea typeface="+mn-ea"/>
              </a:rPr>
              <a:t>年単位、</a:t>
            </a:r>
            <a:r>
              <a:rPr lang="en-US" altLang="ja-JP" dirty="0">
                <a:latin typeface="+mn-ea"/>
                <a:ea typeface="+mn-ea"/>
              </a:rPr>
              <a:t>3</a:t>
            </a:r>
            <a:r>
              <a:rPr lang="ja-JP" altLang="en-US" dirty="0">
                <a:latin typeface="+mn-ea"/>
                <a:ea typeface="+mn-ea"/>
              </a:rPr>
              <a:t>年単位など、細かく予約設定することができるようになりました。</a:t>
            </a:r>
            <a:br>
              <a:rPr lang="ja-JP" altLang="en-US" dirty="0">
                <a:latin typeface="+mn-ea"/>
                <a:ea typeface="+mn-ea"/>
              </a:rPr>
            </a:br>
            <a:r>
              <a:rPr lang="ja-JP" altLang="en-US" dirty="0"/>
              <a:t/>
            </a:r>
            <a:br>
              <a:rPr lang="ja-JP" altLang="en-US" dirty="0"/>
            </a:b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10" name="コンテンツ プレースホルダー 5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513" y="250282"/>
            <a:ext cx="629816" cy="56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9" y="2215311"/>
            <a:ext cx="7343341" cy="40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ja-JP" altLang="en-US" dirty="0"/>
              <a:t>スペースに登録した共有</a:t>
            </a:r>
            <a:r>
              <a:rPr lang="en-US" altLang="ja-JP" dirty="0" err="1"/>
              <a:t>ToDo</a:t>
            </a:r>
            <a:r>
              <a:rPr lang="ja-JP" altLang="en-US" dirty="0"/>
              <a:t>の一覧を、ポータル上に表示することができるようになりました。担当となっている</a:t>
            </a:r>
            <a:r>
              <a:rPr lang="en-US" altLang="ja-JP" dirty="0" err="1"/>
              <a:t>ToDo</a:t>
            </a:r>
            <a:r>
              <a:rPr lang="ja-JP" altLang="en-US" dirty="0"/>
              <a:t>や依頼している</a:t>
            </a:r>
            <a:r>
              <a:rPr lang="en-US" altLang="ja-JP" dirty="0" err="1"/>
              <a:t>ToDo</a:t>
            </a:r>
            <a:r>
              <a:rPr lang="ja-JP" altLang="en-US" dirty="0"/>
              <a:t>を確認できるので、チームで抱えているタスクの見落としを防ぎます。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7" y="360363"/>
            <a:ext cx="381000" cy="381000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306837" y="572030"/>
            <a:ext cx="8229600" cy="457200"/>
          </a:xfrm>
        </p:spPr>
        <p:txBody>
          <a:bodyPr/>
          <a:lstStyle/>
          <a:p>
            <a:r>
              <a:rPr kumimoji="1" lang="ja-JP" altLang="en-US" b="1" dirty="0" smtClean="0"/>
              <a:t>　 ポータル　</a:t>
            </a:r>
            <a:r>
              <a:rPr lang="ja-JP" altLang="en-US" sz="1400" b="1" dirty="0"/>
              <a:t>共有</a:t>
            </a:r>
            <a:r>
              <a:rPr lang="en-US" altLang="ja-JP" sz="1400" b="1" dirty="0" err="1"/>
              <a:t>ToDo</a:t>
            </a:r>
            <a:r>
              <a:rPr lang="ja-JP" altLang="en-US" sz="1400" b="1" dirty="0"/>
              <a:t>ポートレットの追加</a:t>
            </a:r>
            <a:r>
              <a:rPr lang="ja-JP" altLang="en-US" b="1" dirty="0"/>
              <a:t/>
            </a:r>
            <a:br>
              <a:rPr lang="ja-JP" altLang="en-US" b="1" dirty="0"/>
            </a:br>
            <a:endParaRPr kumimoji="1" lang="ja-JP" altLang="en-US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4" y="3096338"/>
            <a:ext cx="3723657" cy="18271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正方形/長方形 10"/>
          <p:cNvSpPr/>
          <p:nvPr/>
        </p:nvSpPr>
        <p:spPr bwMode="auto">
          <a:xfrm>
            <a:off x="3108587" y="3261052"/>
            <a:ext cx="892882" cy="981434"/>
          </a:xfrm>
          <a:prstGeom prst="rect">
            <a:avLst/>
          </a:prstGeom>
          <a:noFill/>
          <a:ln>
            <a:solidFill>
              <a:srgbClr val="FFB009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sz="1400" i="0" dirty="0" smtClean="0">
              <a:solidFill>
                <a:schemeClr val="tx1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>
            <a:off x="1556951" y="3435178"/>
            <a:ext cx="3212757" cy="1433384"/>
          </a:xfrm>
          <a:prstGeom prst="straightConnector1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2">
                  <a:alpha val="13000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角丸四角形 16"/>
          <p:cNvSpPr/>
          <p:nvPr/>
        </p:nvSpPr>
        <p:spPr bwMode="auto">
          <a:xfrm>
            <a:off x="303544" y="2714863"/>
            <a:ext cx="2037707" cy="299731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i="0" dirty="0">
                <a:solidFill>
                  <a:schemeClr val="bg1"/>
                </a:solidFill>
              </a:rPr>
              <a:t>スペース</a:t>
            </a:r>
            <a:r>
              <a:rPr lang="ja-JP" altLang="en-US" sz="1400" i="0" dirty="0" smtClean="0">
                <a:solidFill>
                  <a:schemeClr val="bg1"/>
                </a:solidFill>
              </a:rPr>
              <a:t>画面</a:t>
            </a:r>
            <a:endParaRPr kumimoji="1" lang="ja-JP" altLang="en-US" sz="1400" i="0" dirty="0" smtClean="0">
              <a:solidFill>
                <a:schemeClr val="bg1"/>
              </a:solidFill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4149929" y="2717889"/>
            <a:ext cx="2037707" cy="299731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i="0" dirty="0">
                <a:solidFill>
                  <a:schemeClr val="bg1"/>
                </a:solidFill>
              </a:rPr>
              <a:t>ポータル</a:t>
            </a:r>
            <a:r>
              <a:rPr lang="ja-JP" altLang="en-US" sz="1400" i="0" dirty="0" smtClean="0">
                <a:solidFill>
                  <a:schemeClr val="bg1"/>
                </a:solidFill>
              </a:rPr>
              <a:t>画面</a:t>
            </a:r>
            <a:endParaRPr kumimoji="1" lang="ja-JP" altLang="en-US" sz="1400" i="0" dirty="0" smtClean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67" y="3096338"/>
            <a:ext cx="4716531" cy="287609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4" name="左矢印 23"/>
          <p:cNvSpPr/>
          <p:nvPr/>
        </p:nvSpPr>
        <p:spPr bwMode="auto">
          <a:xfrm rot="13882067">
            <a:off x="3904737" y="4347404"/>
            <a:ext cx="438921" cy="353245"/>
          </a:xfrm>
          <a:prstGeom prst="leftArrow">
            <a:avLst/>
          </a:prstGeom>
          <a:ln>
            <a:solidFill>
              <a:srgbClr val="FFB009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sz="14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4610" y="599259"/>
            <a:ext cx="8229600" cy="457200"/>
          </a:xfrm>
        </p:spPr>
        <p:txBody>
          <a:bodyPr/>
          <a:lstStyle/>
          <a:p>
            <a:r>
              <a:rPr kumimoji="1" lang="ja-JP" altLang="en-US" b="1" dirty="0" smtClean="0"/>
              <a:t>　  メール　</a:t>
            </a:r>
            <a:r>
              <a:rPr lang="ja-JP" altLang="ja-JP" sz="1400" b="1" dirty="0" smtClean="0">
                <a:solidFill>
                  <a:schemeClr val="dk1"/>
                </a:solidFill>
              </a:rPr>
              <a:t>メールアカウント</a:t>
            </a:r>
            <a:r>
              <a:rPr lang="ja-JP" altLang="ja-JP" sz="1400" b="1" dirty="0">
                <a:solidFill>
                  <a:schemeClr val="dk1"/>
                </a:solidFill>
              </a:rPr>
              <a:t>の</a:t>
            </a:r>
            <a:r>
              <a:rPr lang="ja-JP" altLang="en-US" sz="1400" b="1" dirty="0">
                <a:solidFill>
                  <a:schemeClr val="dk1"/>
                </a:solidFill>
              </a:rPr>
              <a:t>操作をユーザーに許可</a:t>
            </a:r>
            <a:r>
              <a:rPr lang="ja-JP" altLang="en-US" sz="1400" b="1" dirty="0" smtClean="0">
                <a:solidFill>
                  <a:schemeClr val="dk1"/>
                </a:solidFill>
              </a:rPr>
              <a:t>する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b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0" y="231091"/>
            <a:ext cx="552823" cy="511257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306837" y="897467"/>
            <a:ext cx="8562975" cy="55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0A569E"/>
              </a:buClr>
              <a:buFont typeface="Arial" panose="020B0604020202020204" pitchFamily="34" charset="0"/>
              <a:buChar char="▌"/>
              <a:defRPr kumimoji="1" sz="2000">
                <a:solidFill>
                  <a:schemeClr val="tx1"/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  <a:lvl2pPr marL="54292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1C4686"/>
              </a:buClr>
              <a:buFont typeface="Wingdings" panose="05000000000000000000" pitchFamily="2" charset="2"/>
              <a:buChar char="n"/>
              <a:defRPr kumimoji="1" sz="18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2pPr>
            <a:lvl3pPr marL="982663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Char char="•"/>
              <a:defRPr kumimoji="1" sz="16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3pPr>
            <a:lvl4pPr marL="134302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Char char="•"/>
              <a:defRPr kumimoji="1" sz="14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4pPr>
            <a:lvl5pPr marL="17049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panose="020B0604020202020204" pitchFamily="34" charset="0"/>
              <a:buChar char="·"/>
              <a:defRPr kumimoji="1" sz="12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5pPr>
            <a:lvl6pPr marL="21621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6193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0765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533775" indent="-180975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74B6DE"/>
              </a:buClr>
              <a:buFont typeface="Arial" charset="0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dirty="0"/>
              <a:t>各メールアカウントのパスワードを個々人で設定していた場合にも、管理者に設定を依頼することなく、「ガルーン」のメールアカウントを追加</a:t>
            </a:r>
            <a:r>
              <a:rPr lang="en-US" altLang="ja-JP" dirty="0"/>
              <a:t>/</a:t>
            </a:r>
            <a:r>
              <a:rPr lang="ja-JP" altLang="en-US" dirty="0"/>
              <a:t>変更</a:t>
            </a:r>
            <a:r>
              <a:rPr lang="en-US" altLang="ja-JP" dirty="0"/>
              <a:t>/</a:t>
            </a:r>
            <a:r>
              <a:rPr lang="ja-JP" altLang="en-US" dirty="0"/>
              <a:t>削除</a:t>
            </a:r>
            <a:r>
              <a:rPr lang="ja-JP" altLang="en-US" dirty="0" smtClean="0"/>
              <a:t>するため</a:t>
            </a:r>
            <a:r>
              <a:rPr lang="ja-JP" altLang="en-US" dirty="0"/>
              <a:t>の</a:t>
            </a:r>
            <a:r>
              <a:rPr lang="ja-JP" altLang="en-US" dirty="0" smtClean="0"/>
              <a:t>権限委譲ができるようになりました。</a:t>
            </a:r>
            <a:endParaRPr lang="en-US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3" y="2693318"/>
            <a:ext cx="7676777" cy="26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0513" y="419630"/>
            <a:ext cx="8229600" cy="457200"/>
          </a:xfrm>
        </p:spPr>
        <p:txBody>
          <a:bodyPr/>
          <a:lstStyle/>
          <a:p>
            <a:r>
              <a:rPr kumimoji="1" lang="ja-JP" altLang="en-US" b="1" dirty="0" smtClean="0"/>
              <a:t>　  画面デザイン　</a:t>
            </a:r>
            <a:r>
              <a:rPr kumimoji="1" lang="ja-JP" altLang="en-US" sz="1400" b="1" dirty="0" smtClean="0"/>
              <a:t>画面デザインの追加</a:t>
            </a:r>
            <a:endParaRPr kumimoji="1" lang="ja-JP" altLang="en-US" sz="1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  <a:ea typeface="+mn-ea"/>
              </a:rPr>
              <a:t>新デザイン</a:t>
            </a:r>
            <a:r>
              <a:rPr lang="ja-JP" altLang="en-US" dirty="0" smtClean="0">
                <a:latin typeface="+mn-ea"/>
                <a:ea typeface="+mn-ea"/>
              </a:rPr>
              <a:t>が</a:t>
            </a:r>
            <a:r>
              <a:rPr lang="en-US" altLang="ja-JP" dirty="0" smtClean="0">
                <a:latin typeface="+mn-ea"/>
                <a:ea typeface="+mn-ea"/>
              </a:rPr>
              <a:t>10</a:t>
            </a:r>
            <a:r>
              <a:rPr lang="ja-JP" altLang="en-US" dirty="0">
                <a:latin typeface="+mn-ea"/>
                <a:ea typeface="+mn-ea"/>
              </a:rPr>
              <a:t>種類</a:t>
            </a:r>
            <a:r>
              <a:rPr lang="ja-JP" altLang="en-US" dirty="0" smtClean="0">
                <a:latin typeface="+mn-ea"/>
                <a:ea typeface="+mn-ea"/>
              </a:rPr>
              <a:t>搭載</a:t>
            </a:r>
            <a:r>
              <a:rPr lang="ja-JP" altLang="en-US" dirty="0">
                <a:latin typeface="+mn-ea"/>
                <a:ea typeface="+mn-ea"/>
              </a:rPr>
              <a:t>されました</a:t>
            </a:r>
            <a:r>
              <a:rPr lang="ja-JP" altLang="en-US" dirty="0" smtClean="0">
                <a:latin typeface="+mn-ea"/>
                <a:ea typeface="+mn-ea"/>
              </a:rPr>
              <a:t>。</a:t>
            </a:r>
            <a:r>
              <a:rPr lang="en-US" altLang="ja-JP" dirty="0" smtClean="0">
                <a:latin typeface="+mn-ea"/>
              </a:rPr>
              <a:t>3</a:t>
            </a:r>
            <a:r>
              <a:rPr lang="en-US" altLang="ja-JP" dirty="0" smtClean="0">
                <a:latin typeface="+mn-ea"/>
              </a:rPr>
              <a:t>7</a:t>
            </a:r>
            <a:r>
              <a:rPr lang="ja-JP" altLang="en-US" dirty="0">
                <a:latin typeface="+mn-ea"/>
              </a:rPr>
              <a:t>種類の</a:t>
            </a:r>
            <a:r>
              <a:rPr lang="ja-JP" altLang="en-US" dirty="0" smtClean="0">
                <a:latin typeface="+mn-ea"/>
              </a:rPr>
              <a:t>デザインから</a:t>
            </a:r>
            <a:r>
              <a:rPr lang="ja-JP" altLang="en-US" dirty="0">
                <a:latin typeface="+mn-ea"/>
              </a:rPr>
              <a:t>、毎日使う「ガルーン」にピッタリのお気に入りのデザインを見つけてください。</a:t>
            </a:r>
            <a:endParaRPr lang="ja-JP" altLang="en-US" dirty="0"/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2015 Cybozu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909E5F6-19EF-4E18-BBC0-02505C3C68A7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7" name="図 6" descr="design3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13" y="360363"/>
            <a:ext cx="457200" cy="4572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" y="1807028"/>
            <a:ext cx="3494773" cy="46615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"/>
          <a:stretch/>
        </p:blipFill>
        <p:spPr>
          <a:xfrm>
            <a:off x="4586574" y="4176584"/>
            <a:ext cx="3435190" cy="22513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/>
          <a:stretch/>
        </p:blipFill>
        <p:spPr>
          <a:xfrm>
            <a:off x="4586574" y="1807028"/>
            <a:ext cx="3435190" cy="22610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30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6">
  <a:themeElements>
    <a:clrScheme name="ユーザー設定 3">
      <a:dk1>
        <a:srgbClr val="333333"/>
      </a:dk1>
      <a:lt1>
        <a:srgbClr val="FFFFFF"/>
      </a:lt1>
      <a:dk2>
        <a:srgbClr val="333333"/>
      </a:dk2>
      <a:lt2>
        <a:srgbClr val="666666"/>
      </a:lt2>
      <a:accent1>
        <a:srgbClr val="1C4686"/>
      </a:accent1>
      <a:accent2>
        <a:srgbClr val="71A7D1"/>
      </a:accent2>
      <a:accent3>
        <a:srgbClr val="DBE9F0"/>
      </a:accent3>
      <a:accent4>
        <a:srgbClr val="D4D4D4"/>
      </a:accent4>
      <a:accent5>
        <a:srgbClr val="F2F2F2"/>
      </a:accent5>
      <a:accent6>
        <a:srgbClr val="EF9F36"/>
      </a:accent6>
      <a:hlink>
        <a:srgbClr val="1A407B"/>
      </a:hlink>
      <a:folHlink>
        <a:srgbClr val="4B2D82"/>
      </a:folHlink>
    </a:clrScheme>
    <a:fontScheme name="伝統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sz="1400" i="0" dirty="0" smtClean="0">
            <a:solidFill>
              <a:schemeClr val="tx1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70000"/>
              </a:schemeClr>
            </a:gs>
            <a:gs pos="100000">
              <a:schemeClr val="bg2">
                <a:alpha val="13000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i="0" dirty="0">
            <a:latin typeface="+mn-ea"/>
            <a:ea typeface="+mn-ea"/>
          </a:defRPr>
        </a:defPPr>
      </a:lstStyle>
    </a:tx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テーマ6" id="{F7E85367-64E6-479C-8B99-12B5D7583C2E}" vid="{7B2C2C5B-3C8B-4014-A1EF-E2D38E6B06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テーマ6</Template>
  <TotalTime>0</TotalTime>
  <Words>840</Words>
  <Application>Microsoft Office PowerPoint</Application>
  <PresentationFormat>画面に合わせる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ＭＳ Ｐゴシック</vt:lpstr>
      <vt:lpstr>メイリオ</vt:lpstr>
      <vt:lpstr>Arial</vt:lpstr>
      <vt:lpstr>Candara</vt:lpstr>
      <vt:lpstr>Wingdings</vt:lpstr>
      <vt:lpstr>テーマ6</vt:lpstr>
      <vt:lpstr>「サイボウズ ガルーン 4.2」 新機能 2015年11月30日リリース</vt:lpstr>
      <vt:lpstr>アジェンダ</vt:lpstr>
      <vt:lpstr>　  スケジュール　参加者の出欠を事前に確認できるようになりました</vt:lpstr>
      <vt:lpstr>　  スケジュール　参加者の出欠を事前に確認できるようになりました</vt:lpstr>
      <vt:lpstr>　   施設予約　施設予約で利用申請が設定できるようになりました</vt:lpstr>
      <vt:lpstr>　   施設予約　予約設定の可能な期間がテキストで入力可能になりました</vt:lpstr>
      <vt:lpstr>　 ポータル　共有ToDoポートレットの追加 </vt:lpstr>
      <vt:lpstr>　  メール　メールアカウントの操作をユーザーに許可する </vt:lpstr>
      <vt:lpstr>　  画面デザイン　画面デザインの追加</vt:lpstr>
      <vt:lpstr>「Garoon」をご利用中の管理者の方へ①</vt:lpstr>
      <vt:lpstr>「Garoon」をご利用中の管理者の方へ②</vt:lpstr>
      <vt:lpstr>「Garoon」をご利用中の管理者の方へ③</vt:lpstr>
      <vt:lpstr>「サイボウズ KUNAI」をご利用中の方へ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2015-04-24T00:51:39Z</dcterms:created>
  <dcterms:modified xsi:type="dcterms:W3CDTF">2015-11-05T02:31:38Z</dcterms:modified>
</cp:coreProperties>
</file>