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85" r:id="rId1"/>
  </p:sldMasterIdLst>
  <p:notesMasterIdLst>
    <p:notesMasterId r:id="rId76"/>
  </p:notesMasterIdLst>
  <p:sldIdLst>
    <p:sldId id="267" r:id="rId2"/>
    <p:sldId id="1311" r:id="rId3"/>
    <p:sldId id="340" r:id="rId4"/>
    <p:sldId id="1297" r:id="rId5"/>
    <p:sldId id="1274" r:id="rId6"/>
    <p:sldId id="1275" r:id="rId7"/>
    <p:sldId id="1276" r:id="rId8"/>
    <p:sldId id="1314" r:id="rId9"/>
    <p:sldId id="1295" r:id="rId10"/>
    <p:sldId id="1271" r:id="rId11"/>
    <p:sldId id="1318" r:id="rId12"/>
    <p:sldId id="1315" r:id="rId13"/>
    <p:sldId id="271" r:id="rId14"/>
    <p:sldId id="343" r:id="rId15"/>
    <p:sldId id="1312" r:id="rId16"/>
    <p:sldId id="874" r:id="rId17"/>
    <p:sldId id="875" r:id="rId18"/>
    <p:sldId id="876" r:id="rId19"/>
    <p:sldId id="877" r:id="rId20"/>
    <p:sldId id="864" r:id="rId21"/>
    <p:sldId id="346" r:id="rId22"/>
    <p:sldId id="1313" r:id="rId23"/>
    <p:sldId id="1282" r:id="rId24"/>
    <p:sldId id="1284" r:id="rId25"/>
    <p:sldId id="1320" r:id="rId26"/>
    <p:sldId id="1335" r:id="rId27"/>
    <p:sldId id="1277" r:id="rId28"/>
    <p:sldId id="1319" r:id="rId29"/>
    <p:sldId id="1304" r:id="rId30"/>
    <p:sldId id="1321" r:id="rId31"/>
    <p:sldId id="1322" r:id="rId32"/>
    <p:sldId id="1324" r:id="rId33"/>
    <p:sldId id="1337" r:id="rId34"/>
    <p:sldId id="1338" r:id="rId35"/>
    <p:sldId id="1339" r:id="rId36"/>
    <p:sldId id="1334" r:id="rId37"/>
    <p:sldId id="1257" r:id="rId38"/>
    <p:sldId id="1291" r:id="rId39"/>
    <p:sldId id="1293" r:id="rId40"/>
    <p:sldId id="1325" r:id="rId41"/>
    <p:sldId id="1327" r:id="rId42"/>
    <p:sldId id="1328" r:id="rId43"/>
    <p:sldId id="339" r:id="rId44"/>
    <p:sldId id="1347" r:id="rId45"/>
    <p:sldId id="1351" r:id="rId46"/>
    <p:sldId id="1352" r:id="rId47"/>
    <p:sldId id="1354" r:id="rId48"/>
    <p:sldId id="1353" r:id="rId49"/>
    <p:sldId id="1350" r:id="rId50"/>
    <p:sldId id="1355" r:id="rId51"/>
    <p:sldId id="1356" r:id="rId52"/>
    <p:sldId id="1358" r:id="rId53"/>
    <p:sldId id="1359" r:id="rId54"/>
    <p:sldId id="1363" r:id="rId55"/>
    <p:sldId id="1360" r:id="rId56"/>
    <p:sldId id="1362" r:id="rId57"/>
    <p:sldId id="347" r:id="rId58"/>
    <p:sldId id="1330" r:id="rId59"/>
    <p:sldId id="1331" r:id="rId60"/>
    <p:sldId id="1332" r:id="rId61"/>
    <p:sldId id="1345" r:id="rId62"/>
    <p:sldId id="1340" r:id="rId63"/>
    <p:sldId id="1341" r:id="rId64"/>
    <p:sldId id="1344" r:id="rId65"/>
    <p:sldId id="1343" r:id="rId66"/>
    <p:sldId id="1247" r:id="rId67"/>
    <p:sldId id="1329" r:id="rId68"/>
    <p:sldId id="1254" r:id="rId69"/>
    <p:sldId id="1303" r:id="rId70"/>
    <p:sldId id="1308" r:id="rId71"/>
    <p:sldId id="1296" r:id="rId72"/>
    <p:sldId id="1264" r:id="rId73"/>
    <p:sldId id="1346" r:id="rId74"/>
    <p:sldId id="1333" r:id="rId7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09" userDrawn="1">
          <p15:clr>
            <a:srgbClr val="A4A3A4"/>
          </p15:clr>
        </p15:guide>
        <p15:guide id="2" pos="158" userDrawn="1">
          <p15:clr>
            <a:srgbClr val="A4A3A4"/>
          </p15:clr>
        </p15:guide>
        <p15:guide id="3" orient="horz" pos="894" userDrawn="1">
          <p15:clr>
            <a:srgbClr val="A4A3A4"/>
          </p15:clr>
        </p15:guide>
        <p15:guide id="5" pos="2880" userDrawn="1">
          <p15:clr>
            <a:srgbClr val="A4A3A4"/>
          </p15:clr>
        </p15:guide>
        <p15:guide id="6" orient="horz" pos="713" userDrawn="1">
          <p15:clr>
            <a:srgbClr val="A4A3A4"/>
          </p15:clr>
        </p15:guide>
        <p15:guide id="7" orient="horz" pos="2890" userDrawn="1">
          <p15:clr>
            <a:srgbClr val="A4A3A4"/>
          </p15:clr>
        </p15:guide>
        <p15:guide id="8" userDrawn="1">
          <p15:clr>
            <a:srgbClr val="A4A3A4"/>
          </p15:clr>
        </p15:guide>
        <p15:guide id="9" orient="horz" pos="1076" userDrawn="1">
          <p15:clr>
            <a:srgbClr val="A4A3A4"/>
          </p15:clr>
        </p15:guide>
        <p15:guide id="10" orient="horz" pos="261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8A01"/>
    <a:srgbClr val="003399"/>
    <a:srgbClr val="E2E8F6"/>
    <a:srgbClr val="CC7A01"/>
    <a:srgbClr val="D98200"/>
    <a:srgbClr val="01ADA4"/>
    <a:srgbClr val="4669BD"/>
    <a:srgbClr val="E1E8F7"/>
    <a:srgbClr val="888E99"/>
    <a:srgbClr val="01AFA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AB3766-88D8-0005-40B7-45A77DB54FBD}" v="1" dt="2022-09-06T00:47:24.841"/>
    <p1510:client id="{86D6E2A2-DF54-444B-8F85-672FC86C2F47}" v="5" dt="2022-09-06T00:50:10.707"/>
    <p1510:client id="{D5B297B5-6837-4FB2-BEA5-FA044AF21FF9}" vWet="5" dt="2022-09-06T00:47:54.314"/>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29"/>
    <p:restoredTop sz="94631"/>
  </p:normalViewPr>
  <p:slideViewPr>
    <p:cSldViewPr snapToGrid="0">
      <p:cViewPr>
        <p:scale>
          <a:sx n="167" d="100"/>
          <a:sy n="167" d="100"/>
        </p:scale>
        <p:origin x="-1040" y="-1136"/>
      </p:cViewPr>
      <p:guideLst>
        <p:guide orient="horz" pos="2709"/>
        <p:guide pos="158"/>
        <p:guide orient="horz" pos="894"/>
        <p:guide pos="2880"/>
        <p:guide orient="horz" pos="713"/>
        <p:guide orient="horz" pos="2890"/>
        <p:guide/>
        <p:guide orient="horz" pos="1076"/>
        <p:guide orient="horz" pos="261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microsoft.com/office/2018/10/relationships/authors" Targe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8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7761130652898434"/>
          <c:y val="0.21173009962740869"/>
          <c:w val="0.59091909474782078"/>
          <c:h val="0.73146426388718899"/>
        </c:manualLayout>
      </c:layout>
      <c:barChart>
        <c:barDir val="bar"/>
        <c:grouping val="clustered"/>
        <c:varyColors val="0"/>
        <c:ser>
          <c:idx val="0"/>
          <c:order val="0"/>
          <c:tx>
            <c:strRef>
              <c:f>Sheet1!$B$1</c:f>
              <c:strCache>
                <c:ptCount val="1"/>
                <c:pt idx="0">
                  <c:v>列2</c:v>
                </c:pt>
              </c:strCache>
            </c:strRef>
          </c:tx>
          <c:spPr>
            <a:solidFill>
              <a:schemeClr val="accent2"/>
            </a:solidFill>
            <a:ln>
              <a:noFill/>
            </a:ln>
            <a:effectLst/>
          </c:spPr>
          <c:invertIfNegative val="0"/>
          <c:cat>
            <c:strRef>
              <c:f>Sheet1!$A$2:$A$4</c:f>
              <c:strCache>
                <c:ptCount val="3"/>
                <c:pt idx="0">
                  <c:v>予定調整や社内コミュニケーションが円滑になる</c:v>
                </c:pt>
                <c:pt idx="1">
                  <c:v>前者通達や情報共有をスムーズにする</c:v>
                </c:pt>
                <c:pt idx="2">
                  <c:v>ユーザー教育が簡単</c:v>
                </c:pt>
              </c:strCache>
            </c:strRef>
          </c:cat>
          <c:val>
            <c:numRef>
              <c:f>Sheet1!$B$2:$B$4</c:f>
              <c:numCache>
                <c:formatCode>General</c:formatCode>
                <c:ptCount val="3"/>
                <c:pt idx="0">
                  <c:v>65</c:v>
                </c:pt>
                <c:pt idx="1">
                  <c:v>63</c:v>
                </c:pt>
                <c:pt idx="2">
                  <c:v>50</c:v>
                </c:pt>
              </c:numCache>
            </c:numRef>
          </c:val>
          <c:extLst>
            <c:ext xmlns:c16="http://schemas.microsoft.com/office/drawing/2014/chart" uri="{C3380CC4-5D6E-409C-BE32-E72D297353CC}">
              <c16:uniqueId val="{00000000-35F1-D543-8777-4A4D9C0F772B}"/>
            </c:ext>
          </c:extLst>
        </c:ser>
        <c:dLbls>
          <c:showLegendKey val="0"/>
          <c:showVal val="0"/>
          <c:showCatName val="0"/>
          <c:showSerName val="0"/>
          <c:showPercent val="0"/>
          <c:showBubbleSize val="0"/>
        </c:dLbls>
        <c:gapWidth val="121"/>
        <c:overlap val="-12"/>
        <c:axId val="2140552815"/>
        <c:axId val="2140186687"/>
      </c:barChart>
      <c:catAx>
        <c:axId val="2140552815"/>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ja-JP"/>
          </a:p>
        </c:txPr>
        <c:crossAx val="2140186687"/>
        <c:crosses val="autoZero"/>
        <c:auto val="1"/>
        <c:lblAlgn val="ctr"/>
        <c:lblOffset val="100"/>
        <c:noMultiLvlLbl val="0"/>
      </c:catAx>
      <c:valAx>
        <c:axId val="2140186687"/>
        <c:scaling>
          <c:orientation val="minMax"/>
          <c:max val="8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405528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858738-EAD3-154C-936D-D2580CB6A61D}" type="datetimeFigureOut">
              <a:rPr kumimoji="1" lang="ja-JP" altLang="en-US" smtClean="0"/>
              <a:t>2023/10/2</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2E1707-020D-E949-ACFB-6E06B790B73B}" type="slidenum">
              <a:rPr kumimoji="1" lang="ja-JP" altLang="en-US" smtClean="0"/>
              <a:t>‹#›</a:t>
            </a:fld>
            <a:endParaRPr kumimoji="1" lang="ja-JP" altLang="en-US"/>
          </a:p>
        </p:txBody>
      </p:sp>
    </p:spTree>
    <p:extLst>
      <p:ext uri="{BB962C8B-B14F-4D97-AF65-F5344CB8AC3E}">
        <p14:creationId xmlns:p14="http://schemas.microsoft.com/office/powerpoint/2010/main" val="212708677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B42E1707-020D-E949-ACFB-6E06B790B73B}" type="slidenum">
              <a:rPr kumimoji="1" lang="ja-JP" altLang="en-US" smtClean="0"/>
              <a:t>5</a:t>
            </a:fld>
            <a:endParaRPr kumimoji="1" lang="ja-JP" altLang="en-US"/>
          </a:p>
        </p:txBody>
      </p:sp>
    </p:spTree>
    <p:extLst>
      <p:ext uri="{BB962C8B-B14F-4D97-AF65-F5344CB8AC3E}">
        <p14:creationId xmlns:p14="http://schemas.microsoft.com/office/powerpoint/2010/main" val="642520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B42E1707-020D-E949-ACFB-6E06B790B73B}" type="slidenum">
              <a:rPr kumimoji="1" lang="ja-JP" altLang="en-US" smtClean="0"/>
              <a:t>6</a:t>
            </a:fld>
            <a:endParaRPr kumimoji="1" lang="ja-JP" altLang="en-US"/>
          </a:p>
        </p:txBody>
      </p:sp>
    </p:spTree>
    <p:extLst>
      <p:ext uri="{BB962C8B-B14F-4D97-AF65-F5344CB8AC3E}">
        <p14:creationId xmlns:p14="http://schemas.microsoft.com/office/powerpoint/2010/main" val="92387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B42E1707-020D-E949-ACFB-6E06B790B73B}" type="slidenum">
              <a:rPr kumimoji="1" lang="ja-JP" altLang="en-US" smtClean="0"/>
              <a:t>7</a:t>
            </a:fld>
            <a:endParaRPr kumimoji="1" lang="ja-JP" altLang="en-US"/>
          </a:p>
        </p:txBody>
      </p:sp>
    </p:spTree>
    <p:extLst>
      <p:ext uri="{BB962C8B-B14F-4D97-AF65-F5344CB8AC3E}">
        <p14:creationId xmlns:p14="http://schemas.microsoft.com/office/powerpoint/2010/main" val="2407854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B42E1707-020D-E949-ACFB-6E06B790B73B}" type="slidenum">
              <a:rPr kumimoji="1" lang="ja-JP" altLang="en-US" smtClean="0"/>
              <a:t>14</a:t>
            </a:fld>
            <a:endParaRPr kumimoji="1" lang="ja-JP" altLang="en-US"/>
          </a:p>
        </p:txBody>
      </p:sp>
    </p:spTree>
    <p:extLst>
      <p:ext uri="{BB962C8B-B14F-4D97-AF65-F5344CB8AC3E}">
        <p14:creationId xmlns:p14="http://schemas.microsoft.com/office/powerpoint/2010/main" val="33695179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8900" y="744538"/>
            <a:ext cx="6629400" cy="372903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76364BDE-36C6-4C65-8A3C-585E6311C408}" type="slidenum">
              <a:rPr lang="en-US" altLang="ja-JP" smtClean="0"/>
              <a:pPr>
                <a:defRPr/>
              </a:pPr>
              <a:t>17</a:t>
            </a:fld>
            <a:endParaRPr lang="en-US" altLang="ja-JP" dirty="0"/>
          </a:p>
        </p:txBody>
      </p:sp>
    </p:spTree>
    <p:extLst>
      <p:ext uri="{BB962C8B-B14F-4D97-AF65-F5344CB8AC3E}">
        <p14:creationId xmlns:p14="http://schemas.microsoft.com/office/powerpoint/2010/main" val="31305799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B42E1707-020D-E949-ACFB-6E06B790B73B}" type="slidenum">
              <a:rPr kumimoji="1" lang="ja-JP" altLang="en-US" smtClean="0"/>
              <a:t>25</a:t>
            </a:fld>
            <a:endParaRPr kumimoji="1" lang="ja-JP" altLang="en-US"/>
          </a:p>
        </p:txBody>
      </p:sp>
    </p:spTree>
    <p:extLst>
      <p:ext uri="{BB962C8B-B14F-4D97-AF65-F5344CB8AC3E}">
        <p14:creationId xmlns:p14="http://schemas.microsoft.com/office/powerpoint/2010/main" val="3492812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B42E1707-020D-E949-ACFB-6E06B790B73B}" type="slidenum">
              <a:rPr kumimoji="1" lang="ja-JP" altLang="en-US" smtClean="0"/>
              <a:t>41</a:t>
            </a:fld>
            <a:endParaRPr kumimoji="1" lang="ja-JP" altLang="en-US"/>
          </a:p>
        </p:txBody>
      </p:sp>
    </p:spTree>
    <p:extLst>
      <p:ext uri="{BB962C8B-B14F-4D97-AF65-F5344CB8AC3E}">
        <p14:creationId xmlns:p14="http://schemas.microsoft.com/office/powerpoint/2010/main" val="37643014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B42E1707-020D-E949-ACFB-6E06B790B73B}" type="slidenum">
              <a:rPr kumimoji="1" lang="ja-JP" altLang="en-US" smtClean="0"/>
              <a:t>71</a:t>
            </a:fld>
            <a:endParaRPr kumimoji="1" lang="ja-JP" altLang="en-US"/>
          </a:p>
        </p:txBody>
      </p:sp>
    </p:spTree>
    <p:extLst>
      <p:ext uri="{BB962C8B-B14F-4D97-AF65-F5344CB8AC3E}">
        <p14:creationId xmlns:p14="http://schemas.microsoft.com/office/powerpoint/2010/main" val="28984155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B42E1707-020D-E949-ACFB-6E06B790B73B}" type="slidenum">
              <a:rPr kumimoji="1" lang="ja-JP" altLang="en-US" smtClean="0"/>
              <a:t>73</a:t>
            </a:fld>
            <a:endParaRPr kumimoji="1" lang="ja-JP" altLang="en-US"/>
          </a:p>
        </p:txBody>
      </p:sp>
    </p:spTree>
    <p:extLst>
      <p:ext uri="{BB962C8B-B14F-4D97-AF65-F5344CB8AC3E}">
        <p14:creationId xmlns:p14="http://schemas.microsoft.com/office/powerpoint/2010/main" val="269632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扉_G">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DA7558D9-6DCE-424D-BE7D-B06FBA6F1928}"/>
              </a:ext>
            </a:extLst>
          </p:cNvPr>
          <p:cNvPicPr>
            <a:picLocks noChangeAspect="1"/>
          </p:cNvPicPr>
          <p:nvPr userDrawn="1"/>
        </p:nvPicPr>
        <p:blipFill rotWithShape="1">
          <a:blip r:embed="rId2"/>
          <a:srcRect l="70678"/>
          <a:stretch/>
        </p:blipFill>
        <p:spPr>
          <a:xfrm>
            <a:off x="6343556" y="2077975"/>
            <a:ext cx="2800443" cy="2796013"/>
          </a:xfrm>
          <a:prstGeom prst="rect">
            <a:avLst/>
          </a:prstGeom>
        </p:spPr>
      </p:pic>
      <p:sp>
        <p:nvSpPr>
          <p:cNvPr id="2" name="タイトル 1">
            <a:extLst>
              <a:ext uri="{FF2B5EF4-FFF2-40B4-BE49-F238E27FC236}">
                <a16:creationId xmlns:a16="http://schemas.microsoft.com/office/drawing/2014/main" id="{A5D64F65-2511-8844-90B7-EDB71818D34A}"/>
              </a:ext>
            </a:extLst>
          </p:cNvPr>
          <p:cNvSpPr>
            <a:spLocks noGrp="1"/>
          </p:cNvSpPr>
          <p:nvPr>
            <p:ph type="title"/>
          </p:nvPr>
        </p:nvSpPr>
        <p:spPr>
          <a:xfrm>
            <a:off x="477365" y="1993546"/>
            <a:ext cx="6537176" cy="1157447"/>
          </a:xfrm>
        </p:spPr>
        <p:txBody>
          <a:bodyPr anchor="ctr">
            <a:normAutofit/>
          </a:bodyPr>
          <a:lstStyle>
            <a:lvl1pPr>
              <a:lnSpc>
                <a:spcPct val="120000"/>
              </a:lnSpc>
              <a:defRPr sz="3000" b="1" i="0">
                <a:solidFill>
                  <a:schemeClr val="accent2"/>
                </a:solidFill>
                <a:latin typeface="Yu Gothic" panose="020B0400000000000000" pitchFamily="34" charset="-128"/>
                <a:ea typeface="Yu Gothic" panose="020B0400000000000000" pitchFamily="34" charset="-128"/>
              </a:defRPr>
            </a:lvl1pPr>
          </a:lstStyle>
          <a:p>
            <a:r>
              <a:rPr kumimoji="1" lang="ja-JP" altLang="en-US"/>
              <a:t>マスター タイトルの書式設定</a:t>
            </a:r>
          </a:p>
        </p:txBody>
      </p:sp>
      <p:sp>
        <p:nvSpPr>
          <p:cNvPr id="14" name="角丸四角形 13">
            <a:extLst>
              <a:ext uri="{FF2B5EF4-FFF2-40B4-BE49-F238E27FC236}">
                <a16:creationId xmlns:a16="http://schemas.microsoft.com/office/drawing/2014/main" id="{DC3EE781-F9B2-4541-9426-91A2EA88BD13}"/>
              </a:ext>
            </a:extLst>
          </p:cNvPr>
          <p:cNvSpPr/>
          <p:nvPr userDrawn="1"/>
        </p:nvSpPr>
        <p:spPr>
          <a:xfrm>
            <a:off x="0" y="4873993"/>
            <a:ext cx="9144000" cy="269509"/>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13"/>
          </a:p>
        </p:txBody>
      </p:sp>
      <p:sp>
        <p:nvSpPr>
          <p:cNvPr id="15" name="正方形/長方形 14">
            <a:extLst>
              <a:ext uri="{FF2B5EF4-FFF2-40B4-BE49-F238E27FC236}">
                <a16:creationId xmlns:a16="http://schemas.microsoft.com/office/drawing/2014/main" id="{B25ADB95-9F6C-D643-987D-6ED43CF4F450}"/>
              </a:ext>
            </a:extLst>
          </p:cNvPr>
          <p:cNvSpPr/>
          <p:nvPr userDrawn="1"/>
        </p:nvSpPr>
        <p:spPr>
          <a:xfrm>
            <a:off x="8787600" y="4873990"/>
            <a:ext cx="356400" cy="2695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62000" tIns="20250" rIns="121500" bIns="20250" rtlCol="0" anchor="ctr"/>
          <a:lstStyle/>
          <a:p>
            <a:pPr algn="l">
              <a:lnSpc>
                <a:spcPct val="130000"/>
              </a:lnSpc>
            </a:pPr>
            <a:endParaRPr kumimoji="1" lang="ja-JP" altLang="en-US" sz="900" b="1" spc="113">
              <a:latin typeface="Yu Gothic" panose="020B0400000000000000" pitchFamily="34" charset="-128"/>
              <a:ea typeface="Yu Gothic" panose="020B0400000000000000" pitchFamily="34" charset="-128"/>
            </a:endParaRPr>
          </a:p>
        </p:txBody>
      </p:sp>
      <p:sp>
        <p:nvSpPr>
          <p:cNvPr id="16" name="フッター プレースホルダー 1">
            <a:extLst>
              <a:ext uri="{FF2B5EF4-FFF2-40B4-BE49-F238E27FC236}">
                <a16:creationId xmlns:a16="http://schemas.microsoft.com/office/drawing/2014/main" id="{BA27AD68-708D-B740-8AEF-D277D128F2D7}"/>
              </a:ext>
            </a:extLst>
          </p:cNvPr>
          <p:cNvSpPr txBox="1">
            <a:spLocks/>
          </p:cNvSpPr>
          <p:nvPr userDrawn="1"/>
        </p:nvSpPr>
        <p:spPr>
          <a:xfrm>
            <a:off x="3028950" y="4915793"/>
            <a:ext cx="3086100" cy="185904"/>
          </a:xfrm>
          <a:prstGeom prst="rect">
            <a:avLst/>
          </a:prstGeom>
        </p:spPr>
        <p:txBody>
          <a:bodyPr vert="horz" lIns="68580" tIns="34290" rIns="68580" bIns="34290" rtlCol="0" anchor="ctr"/>
          <a:lstStyle>
            <a:defPPr>
              <a:defRPr lang="en-US"/>
            </a:defPPr>
            <a:lvl1pPr marL="0" algn="ctr" defTabSz="457200" rtl="0" eaLnBrk="1" latinLnBrk="0" hangingPunct="1">
              <a:defRPr sz="1200"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 altLang="ja-JP" sz="900">
                <a:solidFill>
                  <a:schemeClr val="bg1"/>
                </a:solidFill>
              </a:rPr>
              <a:t>Copyright © Cybozu</a:t>
            </a:r>
            <a:endParaRPr kumimoji="1" lang="ja-JP" altLang="en-US" sz="900">
              <a:solidFill>
                <a:schemeClr val="bg1"/>
              </a:solidFill>
            </a:endParaRPr>
          </a:p>
        </p:txBody>
      </p:sp>
      <p:sp>
        <p:nvSpPr>
          <p:cNvPr id="18" name="スライド番号プレースホルダー 4">
            <a:extLst>
              <a:ext uri="{FF2B5EF4-FFF2-40B4-BE49-F238E27FC236}">
                <a16:creationId xmlns:a16="http://schemas.microsoft.com/office/drawing/2014/main" id="{61EE58E2-9C4D-AF49-BE56-475F16A4AE64}"/>
              </a:ext>
            </a:extLst>
          </p:cNvPr>
          <p:cNvSpPr txBox="1">
            <a:spLocks/>
          </p:cNvSpPr>
          <p:nvPr userDrawn="1"/>
        </p:nvSpPr>
        <p:spPr>
          <a:xfrm>
            <a:off x="8768428" y="4897954"/>
            <a:ext cx="403200" cy="221582"/>
          </a:xfrm>
          <a:prstGeom prst="rect">
            <a:avLst/>
          </a:prstGeom>
        </p:spPr>
        <p:txBody>
          <a:bodyPr vert="horz" lIns="68580" tIns="34290" rIns="68580" bIns="34290" rtlCol="0" anchor="ctr"/>
          <a:lstStyle>
            <a:defPPr>
              <a:defRPr lang="en-US"/>
            </a:defPPr>
            <a:lvl1pPr marL="0" algn="r" defTabSz="457200" rtl="0" eaLnBrk="1" latinLnBrk="0" hangingPunct="1">
              <a:defRPr sz="1200"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5508F75D-BBB8-D24F-985B-F754C17A360B}" type="slidenum">
              <a:rPr kumimoji="1" lang="ja-JP" altLang="en-US" sz="900" smtClean="0">
                <a:solidFill>
                  <a:schemeClr val="bg1"/>
                </a:solidFill>
              </a:rPr>
              <a:pPr algn="ctr"/>
              <a:t>‹#›</a:t>
            </a:fld>
            <a:endParaRPr kumimoji="1" lang="ja-JP" altLang="en-US" sz="900">
              <a:solidFill>
                <a:schemeClr val="bg1"/>
              </a:solidFill>
            </a:endParaRPr>
          </a:p>
        </p:txBody>
      </p:sp>
      <p:pic>
        <p:nvPicPr>
          <p:cNvPr id="11" name="図 10">
            <a:extLst>
              <a:ext uri="{FF2B5EF4-FFF2-40B4-BE49-F238E27FC236}">
                <a16:creationId xmlns:a16="http://schemas.microsoft.com/office/drawing/2014/main" id="{2AC944D6-F3AD-E84D-BBE8-59A02914CD29}"/>
              </a:ext>
            </a:extLst>
          </p:cNvPr>
          <p:cNvPicPr>
            <a:picLocks noChangeAspect="1"/>
          </p:cNvPicPr>
          <p:nvPr userDrawn="1"/>
        </p:nvPicPr>
        <p:blipFill>
          <a:blip r:embed="rId3"/>
          <a:stretch>
            <a:fillRect/>
          </a:stretch>
        </p:blipFill>
        <p:spPr>
          <a:xfrm>
            <a:off x="35497" y="4903200"/>
            <a:ext cx="792088" cy="219347"/>
          </a:xfrm>
          <a:prstGeom prst="rect">
            <a:avLst/>
          </a:prstGeom>
        </p:spPr>
      </p:pic>
    </p:spTree>
    <p:extLst>
      <p:ext uri="{BB962C8B-B14F-4D97-AF65-F5344CB8AC3E}">
        <p14:creationId xmlns:p14="http://schemas.microsoft.com/office/powerpoint/2010/main" val="1415099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目次_G">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E320EB99-782D-5248-9682-A5F3BE3B3BDC}"/>
              </a:ext>
            </a:extLst>
          </p:cNvPr>
          <p:cNvPicPr>
            <a:picLocks noChangeAspect="1"/>
          </p:cNvPicPr>
          <p:nvPr userDrawn="1"/>
        </p:nvPicPr>
        <p:blipFill rotWithShape="1">
          <a:blip r:embed="rId2"/>
          <a:srcRect l="70678"/>
          <a:stretch/>
        </p:blipFill>
        <p:spPr>
          <a:xfrm>
            <a:off x="6343556" y="2077975"/>
            <a:ext cx="2800443" cy="2796013"/>
          </a:xfrm>
          <a:prstGeom prst="rect">
            <a:avLst/>
          </a:prstGeom>
        </p:spPr>
      </p:pic>
      <p:sp>
        <p:nvSpPr>
          <p:cNvPr id="12" name="テキスト プレースホルダー 11">
            <a:extLst>
              <a:ext uri="{FF2B5EF4-FFF2-40B4-BE49-F238E27FC236}">
                <a16:creationId xmlns:a16="http://schemas.microsoft.com/office/drawing/2014/main" id="{BD49099B-E1C6-5949-8F50-9325BBCF4607}"/>
              </a:ext>
            </a:extLst>
          </p:cNvPr>
          <p:cNvSpPr>
            <a:spLocks noGrp="1"/>
          </p:cNvSpPr>
          <p:nvPr>
            <p:ph type="body" sz="quarter" idx="10"/>
          </p:nvPr>
        </p:nvSpPr>
        <p:spPr>
          <a:xfrm>
            <a:off x="374854" y="854277"/>
            <a:ext cx="8229599" cy="3717571"/>
          </a:xfrm>
          <a:prstGeom prst="rect">
            <a:avLst/>
          </a:prstGeom>
        </p:spPr>
        <p:txBody>
          <a:bodyPr numCol="2" spcCol="0">
            <a:normAutofit/>
          </a:bodyPr>
          <a:lstStyle>
            <a:lvl1pPr marL="257168" indent="-257168">
              <a:lnSpc>
                <a:spcPct val="120000"/>
              </a:lnSpc>
              <a:spcBef>
                <a:spcPts val="750"/>
              </a:spcBef>
              <a:buClr>
                <a:schemeClr val="accent2"/>
              </a:buClr>
              <a:buFont typeface="+mj-lt"/>
              <a:buAutoNum type="arabicPeriod"/>
              <a:tabLst/>
              <a:defRPr sz="1400" b="1" i="0">
                <a:solidFill>
                  <a:schemeClr val="tx1"/>
                </a:solidFill>
                <a:latin typeface="Yu Gothic" panose="020B0400000000000000" pitchFamily="34" charset="-128"/>
                <a:ea typeface="Yu Gothic" panose="020B0400000000000000" pitchFamily="34" charset="-128"/>
              </a:defRPr>
            </a:lvl1pPr>
            <a:lvl2pPr marL="600060" indent="-257168">
              <a:lnSpc>
                <a:spcPct val="120000"/>
              </a:lnSpc>
              <a:spcBef>
                <a:spcPts val="225"/>
              </a:spcBef>
              <a:buClr>
                <a:schemeClr val="accent3"/>
              </a:buClr>
              <a:buFont typeface="+mj-lt"/>
              <a:buAutoNum type="romanLcPeriod"/>
              <a:tabLst/>
              <a:defRPr sz="1100" b="1" i="0">
                <a:solidFill>
                  <a:schemeClr val="tx2"/>
                </a:solidFill>
                <a:latin typeface="Yu Gothic" panose="020B0400000000000000" pitchFamily="34" charset="-128"/>
                <a:ea typeface="Yu Gothic" panose="020B0400000000000000" pitchFamily="34" charset="-128"/>
              </a:defRPr>
            </a:lvl2pPr>
            <a:lvl3pPr>
              <a:defRPr b="0" i="0">
                <a:solidFill>
                  <a:schemeClr val="tx1"/>
                </a:solidFill>
                <a:latin typeface="Yu Gothic" panose="020B0400000000000000" pitchFamily="34" charset="-128"/>
                <a:ea typeface="Yu Gothic" panose="020B0400000000000000" pitchFamily="34" charset="-128"/>
              </a:defRPr>
            </a:lvl3pPr>
            <a:lvl4pPr>
              <a:defRPr b="0" i="0">
                <a:solidFill>
                  <a:schemeClr val="tx1"/>
                </a:solidFill>
                <a:latin typeface="Yu Gothic" panose="020B0400000000000000" pitchFamily="34" charset="-128"/>
                <a:ea typeface="Yu Gothic" panose="020B0400000000000000" pitchFamily="34" charset="-128"/>
              </a:defRPr>
            </a:lvl4pPr>
            <a:lvl5pPr>
              <a:defRPr b="0" i="0">
                <a:solidFill>
                  <a:schemeClr val="tx1"/>
                </a:solidFill>
                <a:latin typeface="Yu Gothic" panose="020B0400000000000000" pitchFamily="34" charset="-128"/>
                <a:ea typeface="Yu Gothic" panose="020B0400000000000000" pitchFamily="34"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p:txBody>
      </p:sp>
      <p:sp>
        <p:nvSpPr>
          <p:cNvPr id="4" name="タイトル 3">
            <a:extLst>
              <a:ext uri="{FF2B5EF4-FFF2-40B4-BE49-F238E27FC236}">
                <a16:creationId xmlns:a16="http://schemas.microsoft.com/office/drawing/2014/main" id="{D6AEF8E2-0030-D949-AC98-A377862B2D65}"/>
              </a:ext>
            </a:extLst>
          </p:cNvPr>
          <p:cNvSpPr>
            <a:spLocks noGrp="1"/>
          </p:cNvSpPr>
          <p:nvPr>
            <p:ph type="title"/>
          </p:nvPr>
        </p:nvSpPr>
        <p:spPr>
          <a:xfrm>
            <a:off x="251520" y="195487"/>
            <a:ext cx="8229600" cy="433286"/>
          </a:xfrm>
        </p:spPr>
        <p:txBody>
          <a:bodyPr>
            <a:normAutofit/>
          </a:bodyPr>
          <a:lstStyle>
            <a:lvl1pPr>
              <a:defRPr sz="1800" b="1" i="0">
                <a:solidFill>
                  <a:schemeClr val="tx1"/>
                </a:solidFill>
                <a:latin typeface="Yu Gothic" panose="020B0400000000000000" pitchFamily="34" charset="-128"/>
                <a:ea typeface="Yu Gothic" panose="020B0400000000000000" pitchFamily="34" charset="-128"/>
              </a:defRPr>
            </a:lvl1pPr>
          </a:lstStyle>
          <a:p>
            <a:r>
              <a:rPr kumimoji="1" lang="ja-JP" altLang="en-US"/>
              <a:t>マスター タイトルの書式設定</a:t>
            </a:r>
          </a:p>
        </p:txBody>
      </p:sp>
      <p:sp>
        <p:nvSpPr>
          <p:cNvPr id="9" name="角丸四角形 8">
            <a:extLst>
              <a:ext uri="{FF2B5EF4-FFF2-40B4-BE49-F238E27FC236}">
                <a16:creationId xmlns:a16="http://schemas.microsoft.com/office/drawing/2014/main" id="{70722E7F-9427-7544-A0A1-8A603E6A4E1A}"/>
              </a:ext>
            </a:extLst>
          </p:cNvPr>
          <p:cNvSpPr/>
          <p:nvPr userDrawn="1"/>
        </p:nvSpPr>
        <p:spPr>
          <a:xfrm>
            <a:off x="0" y="4873993"/>
            <a:ext cx="9144000" cy="269509"/>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13"/>
          </a:p>
        </p:txBody>
      </p:sp>
      <p:sp>
        <p:nvSpPr>
          <p:cNvPr id="10" name="正方形/長方形 9">
            <a:extLst>
              <a:ext uri="{FF2B5EF4-FFF2-40B4-BE49-F238E27FC236}">
                <a16:creationId xmlns:a16="http://schemas.microsoft.com/office/drawing/2014/main" id="{40D98121-97BD-5A41-99D8-F2FE5327E96D}"/>
              </a:ext>
            </a:extLst>
          </p:cNvPr>
          <p:cNvSpPr/>
          <p:nvPr userDrawn="1"/>
        </p:nvSpPr>
        <p:spPr>
          <a:xfrm>
            <a:off x="8787600" y="4873990"/>
            <a:ext cx="356400" cy="2695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62000" tIns="20250" rIns="121500" bIns="20250" rtlCol="0" anchor="ctr"/>
          <a:lstStyle/>
          <a:p>
            <a:pPr algn="l">
              <a:lnSpc>
                <a:spcPct val="130000"/>
              </a:lnSpc>
            </a:pPr>
            <a:endParaRPr kumimoji="1" lang="ja-JP" altLang="en-US" sz="900" b="1" spc="113">
              <a:latin typeface="Yu Gothic" panose="020B0400000000000000" pitchFamily="34" charset="-128"/>
              <a:ea typeface="Yu Gothic" panose="020B0400000000000000" pitchFamily="34" charset="-128"/>
            </a:endParaRPr>
          </a:p>
        </p:txBody>
      </p:sp>
      <p:sp>
        <p:nvSpPr>
          <p:cNvPr id="11" name="フッター プレースホルダー 1">
            <a:extLst>
              <a:ext uri="{FF2B5EF4-FFF2-40B4-BE49-F238E27FC236}">
                <a16:creationId xmlns:a16="http://schemas.microsoft.com/office/drawing/2014/main" id="{8E0A8E9B-3A0F-6B46-BD6C-99932CD470CD}"/>
              </a:ext>
            </a:extLst>
          </p:cNvPr>
          <p:cNvSpPr txBox="1">
            <a:spLocks/>
          </p:cNvSpPr>
          <p:nvPr userDrawn="1"/>
        </p:nvSpPr>
        <p:spPr>
          <a:xfrm>
            <a:off x="3028950" y="4915793"/>
            <a:ext cx="3086100" cy="185904"/>
          </a:xfrm>
          <a:prstGeom prst="rect">
            <a:avLst/>
          </a:prstGeom>
        </p:spPr>
        <p:txBody>
          <a:bodyPr vert="horz" lIns="68580" tIns="34290" rIns="68580" bIns="34290" rtlCol="0" anchor="ctr"/>
          <a:lstStyle>
            <a:defPPr>
              <a:defRPr lang="en-US"/>
            </a:defPPr>
            <a:lvl1pPr marL="0" algn="ctr" defTabSz="457200" rtl="0" eaLnBrk="1" latinLnBrk="0" hangingPunct="1">
              <a:defRPr sz="1200"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 altLang="ja-JP" sz="900">
                <a:solidFill>
                  <a:schemeClr val="bg1"/>
                </a:solidFill>
              </a:rPr>
              <a:t>Copyright © Cybozu</a:t>
            </a:r>
            <a:endParaRPr kumimoji="1" lang="ja-JP" altLang="en-US" sz="900">
              <a:solidFill>
                <a:schemeClr val="bg1"/>
              </a:solidFill>
            </a:endParaRPr>
          </a:p>
        </p:txBody>
      </p:sp>
      <p:sp>
        <p:nvSpPr>
          <p:cNvPr id="14" name="スライド番号プレースホルダー 4">
            <a:extLst>
              <a:ext uri="{FF2B5EF4-FFF2-40B4-BE49-F238E27FC236}">
                <a16:creationId xmlns:a16="http://schemas.microsoft.com/office/drawing/2014/main" id="{CCA26BAD-465D-1942-A5EC-DFD8996E79B9}"/>
              </a:ext>
            </a:extLst>
          </p:cNvPr>
          <p:cNvSpPr txBox="1">
            <a:spLocks/>
          </p:cNvSpPr>
          <p:nvPr userDrawn="1"/>
        </p:nvSpPr>
        <p:spPr>
          <a:xfrm>
            <a:off x="8768428" y="4897954"/>
            <a:ext cx="403200" cy="221582"/>
          </a:xfrm>
          <a:prstGeom prst="rect">
            <a:avLst/>
          </a:prstGeom>
        </p:spPr>
        <p:txBody>
          <a:bodyPr vert="horz" lIns="68580" tIns="34290" rIns="68580" bIns="34290" rtlCol="0" anchor="ctr"/>
          <a:lstStyle>
            <a:defPPr>
              <a:defRPr lang="en-US"/>
            </a:defPPr>
            <a:lvl1pPr marL="0" algn="r" defTabSz="457200" rtl="0" eaLnBrk="1" latinLnBrk="0" hangingPunct="1">
              <a:defRPr sz="1200"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5508F75D-BBB8-D24F-985B-F754C17A360B}" type="slidenum">
              <a:rPr kumimoji="1" lang="ja-JP" altLang="en-US" sz="900" smtClean="0">
                <a:solidFill>
                  <a:schemeClr val="bg1"/>
                </a:solidFill>
              </a:rPr>
              <a:pPr algn="ctr"/>
              <a:t>‹#›</a:t>
            </a:fld>
            <a:endParaRPr kumimoji="1" lang="ja-JP" altLang="en-US" sz="900">
              <a:solidFill>
                <a:schemeClr val="bg1"/>
              </a:solidFill>
            </a:endParaRPr>
          </a:p>
        </p:txBody>
      </p:sp>
      <p:pic>
        <p:nvPicPr>
          <p:cNvPr id="17" name="図 16">
            <a:extLst>
              <a:ext uri="{FF2B5EF4-FFF2-40B4-BE49-F238E27FC236}">
                <a16:creationId xmlns:a16="http://schemas.microsoft.com/office/drawing/2014/main" id="{BBE481B1-5D3E-2247-B2A8-C0E210DC457E}"/>
              </a:ext>
            </a:extLst>
          </p:cNvPr>
          <p:cNvPicPr>
            <a:picLocks noChangeAspect="1"/>
          </p:cNvPicPr>
          <p:nvPr userDrawn="1"/>
        </p:nvPicPr>
        <p:blipFill>
          <a:blip r:embed="rId3"/>
          <a:stretch>
            <a:fillRect/>
          </a:stretch>
        </p:blipFill>
        <p:spPr>
          <a:xfrm>
            <a:off x="35497" y="4903200"/>
            <a:ext cx="792088" cy="219347"/>
          </a:xfrm>
          <a:prstGeom prst="rect">
            <a:avLst/>
          </a:prstGeom>
        </p:spPr>
      </p:pic>
    </p:spTree>
    <p:extLst>
      <p:ext uri="{BB962C8B-B14F-4D97-AF65-F5344CB8AC3E}">
        <p14:creationId xmlns:p14="http://schemas.microsoft.com/office/powerpoint/2010/main" val="3077621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目次">
    <p:spTree>
      <p:nvGrpSpPr>
        <p:cNvPr id="1" name=""/>
        <p:cNvGrpSpPr/>
        <p:nvPr/>
      </p:nvGrpSpPr>
      <p:grpSpPr>
        <a:xfrm>
          <a:off x="0" y="0"/>
          <a:ext cx="0" cy="0"/>
          <a:chOff x="0" y="0"/>
          <a:chExt cx="0" cy="0"/>
        </a:xfrm>
      </p:grpSpPr>
      <p:sp>
        <p:nvSpPr>
          <p:cNvPr id="12" name="テキスト プレースホルダー 11">
            <a:extLst>
              <a:ext uri="{FF2B5EF4-FFF2-40B4-BE49-F238E27FC236}">
                <a16:creationId xmlns:a16="http://schemas.microsoft.com/office/drawing/2014/main" id="{BD49099B-E1C6-5949-8F50-9325BBCF4607}"/>
              </a:ext>
            </a:extLst>
          </p:cNvPr>
          <p:cNvSpPr>
            <a:spLocks noGrp="1"/>
          </p:cNvSpPr>
          <p:nvPr>
            <p:ph type="body" sz="quarter" idx="10"/>
          </p:nvPr>
        </p:nvSpPr>
        <p:spPr>
          <a:xfrm>
            <a:off x="374856" y="854278"/>
            <a:ext cx="8229599" cy="3717571"/>
          </a:xfrm>
          <a:prstGeom prst="rect">
            <a:avLst/>
          </a:prstGeom>
        </p:spPr>
        <p:txBody>
          <a:bodyPr numCol="2" spcCol="0">
            <a:normAutofit/>
          </a:bodyPr>
          <a:lstStyle>
            <a:lvl1pPr marL="257162" indent="-257162">
              <a:lnSpc>
                <a:spcPct val="120000"/>
              </a:lnSpc>
              <a:spcBef>
                <a:spcPts val="750"/>
              </a:spcBef>
              <a:buClr>
                <a:schemeClr val="accent2"/>
              </a:buClr>
              <a:buFont typeface="+mj-lt"/>
              <a:buAutoNum type="arabicPeriod"/>
              <a:tabLst/>
              <a:defRPr sz="1400" b="1" i="0">
                <a:solidFill>
                  <a:schemeClr val="tx1"/>
                </a:solidFill>
                <a:latin typeface="Yu Gothic" panose="020B0400000000000000" pitchFamily="34" charset="-128"/>
                <a:ea typeface="Yu Gothic" panose="020B0400000000000000" pitchFamily="34" charset="-128"/>
              </a:defRPr>
            </a:lvl1pPr>
            <a:lvl2pPr marL="600045" indent="-257162">
              <a:lnSpc>
                <a:spcPct val="120000"/>
              </a:lnSpc>
              <a:spcBef>
                <a:spcPts val="225"/>
              </a:spcBef>
              <a:buClr>
                <a:schemeClr val="accent3"/>
              </a:buClr>
              <a:buFont typeface="+mj-lt"/>
              <a:buAutoNum type="romanLcPeriod"/>
              <a:tabLst/>
              <a:defRPr sz="1100" b="1" i="0">
                <a:solidFill>
                  <a:schemeClr val="tx2"/>
                </a:solidFill>
                <a:latin typeface="Yu Gothic" panose="020B0400000000000000" pitchFamily="34" charset="-128"/>
                <a:ea typeface="Yu Gothic" panose="020B0400000000000000" pitchFamily="34" charset="-128"/>
              </a:defRPr>
            </a:lvl2pPr>
            <a:lvl3pPr>
              <a:defRPr b="0" i="0">
                <a:solidFill>
                  <a:schemeClr val="tx1"/>
                </a:solidFill>
                <a:latin typeface="Yu Gothic" panose="020B0400000000000000" pitchFamily="34" charset="-128"/>
                <a:ea typeface="Yu Gothic" panose="020B0400000000000000" pitchFamily="34" charset="-128"/>
              </a:defRPr>
            </a:lvl3pPr>
            <a:lvl4pPr>
              <a:defRPr b="0" i="0">
                <a:solidFill>
                  <a:schemeClr val="tx1"/>
                </a:solidFill>
                <a:latin typeface="Yu Gothic" panose="020B0400000000000000" pitchFamily="34" charset="-128"/>
                <a:ea typeface="Yu Gothic" panose="020B0400000000000000" pitchFamily="34" charset="-128"/>
              </a:defRPr>
            </a:lvl4pPr>
            <a:lvl5pPr>
              <a:defRPr b="0" i="0">
                <a:solidFill>
                  <a:schemeClr val="tx1"/>
                </a:solidFill>
                <a:latin typeface="Yu Gothic" panose="020B0400000000000000" pitchFamily="34" charset="-128"/>
                <a:ea typeface="Yu Gothic" panose="020B0400000000000000" pitchFamily="34"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p:txBody>
      </p:sp>
      <p:sp>
        <p:nvSpPr>
          <p:cNvPr id="4" name="タイトル 3">
            <a:extLst>
              <a:ext uri="{FF2B5EF4-FFF2-40B4-BE49-F238E27FC236}">
                <a16:creationId xmlns:a16="http://schemas.microsoft.com/office/drawing/2014/main" id="{D6AEF8E2-0030-D949-AC98-A377862B2D65}"/>
              </a:ext>
            </a:extLst>
          </p:cNvPr>
          <p:cNvSpPr>
            <a:spLocks noGrp="1"/>
          </p:cNvSpPr>
          <p:nvPr>
            <p:ph type="title"/>
          </p:nvPr>
        </p:nvSpPr>
        <p:spPr>
          <a:xfrm>
            <a:off x="251520" y="195487"/>
            <a:ext cx="8229600" cy="433286"/>
          </a:xfrm>
        </p:spPr>
        <p:txBody>
          <a:bodyPr>
            <a:normAutofit/>
          </a:bodyPr>
          <a:lstStyle>
            <a:lvl1pPr>
              <a:defRPr sz="1800" b="1" i="0">
                <a:solidFill>
                  <a:schemeClr val="tx1"/>
                </a:solidFill>
                <a:latin typeface="Yu Gothic" panose="020B0400000000000000" pitchFamily="34" charset="-128"/>
                <a:ea typeface="Yu Gothic" panose="020B0400000000000000" pitchFamily="34" charset="-128"/>
              </a:defRPr>
            </a:lvl1pPr>
          </a:lstStyle>
          <a:p>
            <a:r>
              <a:rPr kumimoji="1" lang="ja-JP" altLang="en-US"/>
              <a:t>マスター タイトルの書式設定</a:t>
            </a:r>
          </a:p>
        </p:txBody>
      </p:sp>
      <p:sp>
        <p:nvSpPr>
          <p:cNvPr id="9" name="角丸四角形 8">
            <a:extLst>
              <a:ext uri="{FF2B5EF4-FFF2-40B4-BE49-F238E27FC236}">
                <a16:creationId xmlns:a16="http://schemas.microsoft.com/office/drawing/2014/main" id="{70722E7F-9427-7544-A0A1-8A603E6A4E1A}"/>
              </a:ext>
            </a:extLst>
          </p:cNvPr>
          <p:cNvSpPr/>
          <p:nvPr userDrawn="1"/>
        </p:nvSpPr>
        <p:spPr>
          <a:xfrm>
            <a:off x="0" y="4873994"/>
            <a:ext cx="9144000" cy="269509"/>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13"/>
          </a:p>
        </p:txBody>
      </p:sp>
      <p:sp>
        <p:nvSpPr>
          <p:cNvPr id="10" name="正方形/長方形 9">
            <a:extLst>
              <a:ext uri="{FF2B5EF4-FFF2-40B4-BE49-F238E27FC236}">
                <a16:creationId xmlns:a16="http://schemas.microsoft.com/office/drawing/2014/main" id="{40D98121-97BD-5A41-99D8-F2FE5327E96D}"/>
              </a:ext>
            </a:extLst>
          </p:cNvPr>
          <p:cNvSpPr/>
          <p:nvPr userDrawn="1"/>
        </p:nvSpPr>
        <p:spPr>
          <a:xfrm>
            <a:off x="8787600" y="4873990"/>
            <a:ext cx="356400" cy="2695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62000" tIns="20250" rIns="121500" bIns="20250" rtlCol="0" anchor="ctr"/>
          <a:lstStyle/>
          <a:p>
            <a:pPr algn="l">
              <a:lnSpc>
                <a:spcPct val="130000"/>
              </a:lnSpc>
            </a:pPr>
            <a:endParaRPr kumimoji="1" lang="ja-JP" altLang="en-US" sz="900" b="1" spc="113">
              <a:latin typeface="Yu Gothic" panose="020B0400000000000000" pitchFamily="34" charset="-128"/>
              <a:ea typeface="Yu Gothic" panose="020B0400000000000000" pitchFamily="34" charset="-128"/>
            </a:endParaRPr>
          </a:p>
        </p:txBody>
      </p:sp>
      <p:sp>
        <p:nvSpPr>
          <p:cNvPr id="11" name="フッター プレースホルダー 1">
            <a:extLst>
              <a:ext uri="{FF2B5EF4-FFF2-40B4-BE49-F238E27FC236}">
                <a16:creationId xmlns:a16="http://schemas.microsoft.com/office/drawing/2014/main" id="{8E0A8E9B-3A0F-6B46-BD6C-99932CD470CD}"/>
              </a:ext>
            </a:extLst>
          </p:cNvPr>
          <p:cNvSpPr txBox="1">
            <a:spLocks/>
          </p:cNvSpPr>
          <p:nvPr userDrawn="1"/>
        </p:nvSpPr>
        <p:spPr>
          <a:xfrm>
            <a:off x="3028950" y="4915793"/>
            <a:ext cx="3086100" cy="185904"/>
          </a:xfrm>
          <a:prstGeom prst="rect">
            <a:avLst/>
          </a:prstGeom>
        </p:spPr>
        <p:txBody>
          <a:bodyPr vert="horz" lIns="68580" tIns="34290" rIns="68580" bIns="34290" rtlCol="0" anchor="ctr"/>
          <a:lstStyle>
            <a:defPPr>
              <a:defRPr lang="en-US"/>
            </a:defPPr>
            <a:lvl1pPr marL="0" algn="ctr" defTabSz="457200" rtl="0" eaLnBrk="1" latinLnBrk="0" hangingPunct="1">
              <a:defRPr sz="1200"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 altLang="ja-JP" sz="900">
                <a:solidFill>
                  <a:schemeClr val="bg1"/>
                </a:solidFill>
              </a:rPr>
              <a:t>Copyright © Cybozu</a:t>
            </a:r>
            <a:endParaRPr kumimoji="1" lang="ja-JP" altLang="en-US" sz="900">
              <a:solidFill>
                <a:schemeClr val="bg1"/>
              </a:solidFill>
            </a:endParaRPr>
          </a:p>
        </p:txBody>
      </p:sp>
      <p:sp>
        <p:nvSpPr>
          <p:cNvPr id="14" name="スライド番号プレースホルダー 4">
            <a:extLst>
              <a:ext uri="{FF2B5EF4-FFF2-40B4-BE49-F238E27FC236}">
                <a16:creationId xmlns:a16="http://schemas.microsoft.com/office/drawing/2014/main" id="{CCA26BAD-465D-1942-A5EC-DFD8996E79B9}"/>
              </a:ext>
            </a:extLst>
          </p:cNvPr>
          <p:cNvSpPr txBox="1">
            <a:spLocks/>
          </p:cNvSpPr>
          <p:nvPr userDrawn="1"/>
        </p:nvSpPr>
        <p:spPr>
          <a:xfrm>
            <a:off x="8768428" y="4897954"/>
            <a:ext cx="403200" cy="221582"/>
          </a:xfrm>
          <a:prstGeom prst="rect">
            <a:avLst/>
          </a:prstGeom>
        </p:spPr>
        <p:txBody>
          <a:bodyPr vert="horz" lIns="68580" tIns="34290" rIns="68580" bIns="34290" rtlCol="0" anchor="ctr"/>
          <a:lstStyle>
            <a:defPPr>
              <a:defRPr lang="en-US"/>
            </a:defPPr>
            <a:lvl1pPr marL="0" algn="r" defTabSz="457200" rtl="0" eaLnBrk="1" latinLnBrk="0" hangingPunct="1">
              <a:defRPr sz="1200"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5508F75D-BBB8-D24F-985B-F754C17A360B}" type="slidenum">
              <a:rPr kumimoji="1" lang="ja-JP" altLang="en-US" sz="900" smtClean="0">
                <a:solidFill>
                  <a:schemeClr val="bg1"/>
                </a:solidFill>
              </a:rPr>
              <a:pPr algn="ctr"/>
              <a:t>‹#›</a:t>
            </a:fld>
            <a:endParaRPr kumimoji="1" lang="ja-JP" altLang="en-US" sz="900">
              <a:solidFill>
                <a:schemeClr val="bg1"/>
              </a:solidFill>
            </a:endParaRPr>
          </a:p>
        </p:txBody>
      </p:sp>
      <p:pic>
        <p:nvPicPr>
          <p:cNvPr id="15" name="図 14">
            <a:extLst>
              <a:ext uri="{FF2B5EF4-FFF2-40B4-BE49-F238E27FC236}">
                <a16:creationId xmlns:a16="http://schemas.microsoft.com/office/drawing/2014/main" id="{BF521572-9544-3541-980F-0F07FAAEC18B}"/>
              </a:ext>
            </a:extLst>
          </p:cNvPr>
          <p:cNvPicPr>
            <a:picLocks noChangeAspect="1"/>
          </p:cNvPicPr>
          <p:nvPr userDrawn="1"/>
        </p:nvPicPr>
        <p:blipFill>
          <a:blip r:embed="rId2"/>
          <a:stretch>
            <a:fillRect/>
          </a:stretch>
        </p:blipFill>
        <p:spPr>
          <a:xfrm>
            <a:off x="35497" y="4903200"/>
            <a:ext cx="792088" cy="219347"/>
          </a:xfrm>
          <a:prstGeom prst="rect">
            <a:avLst/>
          </a:prstGeom>
        </p:spPr>
      </p:pic>
    </p:spTree>
    <p:extLst>
      <p:ext uri="{BB962C8B-B14F-4D97-AF65-F5344CB8AC3E}">
        <p14:creationId xmlns:p14="http://schemas.microsoft.com/office/powerpoint/2010/main" val="1376641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本文">
    <p:spTree>
      <p:nvGrpSpPr>
        <p:cNvPr id="1" name=""/>
        <p:cNvGrpSpPr/>
        <p:nvPr/>
      </p:nvGrpSpPr>
      <p:grpSpPr>
        <a:xfrm>
          <a:off x="0" y="0"/>
          <a:ext cx="0" cy="0"/>
          <a:chOff x="0" y="0"/>
          <a:chExt cx="0" cy="0"/>
        </a:xfrm>
      </p:grpSpPr>
      <p:sp>
        <p:nvSpPr>
          <p:cNvPr id="12" name="テキスト プレースホルダー 11">
            <a:extLst>
              <a:ext uri="{FF2B5EF4-FFF2-40B4-BE49-F238E27FC236}">
                <a16:creationId xmlns:a16="http://schemas.microsoft.com/office/drawing/2014/main" id="{BD49099B-E1C6-5949-8F50-9325BBCF4607}"/>
              </a:ext>
            </a:extLst>
          </p:cNvPr>
          <p:cNvSpPr>
            <a:spLocks noGrp="1"/>
          </p:cNvSpPr>
          <p:nvPr>
            <p:ph type="body" sz="quarter" idx="10"/>
          </p:nvPr>
        </p:nvSpPr>
        <p:spPr>
          <a:xfrm>
            <a:off x="374854" y="854277"/>
            <a:ext cx="8229599" cy="3717571"/>
          </a:xfrm>
          <a:prstGeom prst="rect">
            <a:avLst/>
          </a:prstGeom>
        </p:spPr>
        <p:txBody>
          <a:bodyPr>
            <a:normAutofit/>
          </a:bodyPr>
          <a:lstStyle>
            <a:lvl1pPr marL="202401" indent="-202401">
              <a:lnSpc>
                <a:spcPct val="130000"/>
              </a:lnSpc>
              <a:buClr>
                <a:schemeClr val="accent2"/>
              </a:buClr>
              <a:buFont typeface="Wingdings" pitchFamily="2" charset="2"/>
              <a:buChar char="l"/>
              <a:tabLst/>
              <a:defRPr sz="1400" b="0" i="0">
                <a:solidFill>
                  <a:schemeClr val="tx1"/>
                </a:solidFill>
                <a:latin typeface="Yu Gothic Medium" panose="020B0400000000000000" pitchFamily="34" charset="-128"/>
                <a:ea typeface="Yu Gothic Medium" panose="020B0400000000000000" pitchFamily="34" charset="-128"/>
              </a:defRPr>
            </a:lvl1pPr>
            <a:lvl2pPr marL="507194" indent="-164302">
              <a:lnSpc>
                <a:spcPct val="130000"/>
              </a:lnSpc>
              <a:buClr>
                <a:schemeClr val="accent3"/>
              </a:buClr>
              <a:buFont typeface="Arial" panose="020B0604020202020204" pitchFamily="34" charset="0"/>
              <a:buChar char="•"/>
              <a:tabLst/>
              <a:defRPr sz="1100" b="0" i="0">
                <a:solidFill>
                  <a:schemeClr val="tx1"/>
                </a:solidFill>
                <a:latin typeface="Yu Gothic" panose="020B0400000000000000" pitchFamily="34" charset="-128"/>
                <a:ea typeface="Yu Gothic" panose="020B0400000000000000" pitchFamily="34" charset="-128"/>
              </a:defRPr>
            </a:lvl2pPr>
            <a:lvl3pPr>
              <a:defRPr b="0" i="0">
                <a:solidFill>
                  <a:schemeClr val="tx1"/>
                </a:solidFill>
                <a:latin typeface="Yu Gothic" panose="020B0400000000000000" pitchFamily="34" charset="-128"/>
                <a:ea typeface="Yu Gothic" panose="020B0400000000000000" pitchFamily="34" charset="-128"/>
              </a:defRPr>
            </a:lvl3pPr>
            <a:lvl4pPr>
              <a:defRPr b="0" i="0">
                <a:solidFill>
                  <a:schemeClr val="tx1"/>
                </a:solidFill>
                <a:latin typeface="Yu Gothic" panose="020B0400000000000000" pitchFamily="34" charset="-128"/>
                <a:ea typeface="Yu Gothic" panose="020B0400000000000000" pitchFamily="34" charset="-128"/>
              </a:defRPr>
            </a:lvl4pPr>
            <a:lvl5pPr>
              <a:defRPr b="0" i="0">
                <a:solidFill>
                  <a:schemeClr val="tx1"/>
                </a:solidFill>
                <a:latin typeface="Yu Gothic" panose="020B0400000000000000" pitchFamily="34" charset="-128"/>
                <a:ea typeface="Yu Gothic" panose="020B0400000000000000" pitchFamily="34"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p:txBody>
      </p:sp>
      <p:sp>
        <p:nvSpPr>
          <p:cNvPr id="4" name="タイトル 3">
            <a:extLst>
              <a:ext uri="{FF2B5EF4-FFF2-40B4-BE49-F238E27FC236}">
                <a16:creationId xmlns:a16="http://schemas.microsoft.com/office/drawing/2014/main" id="{D6AEF8E2-0030-D949-AC98-A377862B2D65}"/>
              </a:ext>
            </a:extLst>
          </p:cNvPr>
          <p:cNvSpPr>
            <a:spLocks noGrp="1"/>
          </p:cNvSpPr>
          <p:nvPr>
            <p:ph type="title"/>
          </p:nvPr>
        </p:nvSpPr>
        <p:spPr>
          <a:xfrm>
            <a:off x="251520" y="195487"/>
            <a:ext cx="8229600" cy="433286"/>
          </a:xfrm>
        </p:spPr>
        <p:txBody>
          <a:bodyPr>
            <a:normAutofit/>
          </a:bodyPr>
          <a:lstStyle>
            <a:lvl1pPr>
              <a:defRPr sz="1800" b="1" i="0">
                <a:solidFill>
                  <a:schemeClr val="tx1"/>
                </a:solidFill>
                <a:latin typeface="+mn-ea"/>
                <a:ea typeface="+mn-ea"/>
              </a:defRPr>
            </a:lvl1pPr>
          </a:lstStyle>
          <a:p>
            <a:r>
              <a:rPr kumimoji="1" lang="ja-JP" altLang="en-US"/>
              <a:t>マスター タイトルの書式設定</a:t>
            </a:r>
          </a:p>
        </p:txBody>
      </p:sp>
      <p:sp>
        <p:nvSpPr>
          <p:cNvPr id="9" name="角丸四角形 8">
            <a:extLst>
              <a:ext uri="{FF2B5EF4-FFF2-40B4-BE49-F238E27FC236}">
                <a16:creationId xmlns:a16="http://schemas.microsoft.com/office/drawing/2014/main" id="{940C7BFB-4FEE-834F-8126-B5345595D25F}"/>
              </a:ext>
            </a:extLst>
          </p:cNvPr>
          <p:cNvSpPr/>
          <p:nvPr userDrawn="1"/>
        </p:nvSpPr>
        <p:spPr>
          <a:xfrm>
            <a:off x="0" y="4873993"/>
            <a:ext cx="9144000" cy="269509"/>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13"/>
          </a:p>
        </p:txBody>
      </p:sp>
      <p:sp>
        <p:nvSpPr>
          <p:cNvPr id="10" name="正方形/長方形 9">
            <a:extLst>
              <a:ext uri="{FF2B5EF4-FFF2-40B4-BE49-F238E27FC236}">
                <a16:creationId xmlns:a16="http://schemas.microsoft.com/office/drawing/2014/main" id="{F99C624D-B397-8F43-987A-62B6965D9ADF}"/>
              </a:ext>
            </a:extLst>
          </p:cNvPr>
          <p:cNvSpPr/>
          <p:nvPr userDrawn="1"/>
        </p:nvSpPr>
        <p:spPr>
          <a:xfrm>
            <a:off x="8787600" y="4873990"/>
            <a:ext cx="356400" cy="2695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62000" tIns="20250" rIns="121500" bIns="20250" rtlCol="0" anchor="ctr"/>
          <a:lstStyle/>
          <a:p>
            <a:pPr algn="l">
              <a:lnSpc>
                <a:spcPct val="130000"/>
              </a:lnSpc>
            </a:pPr>
            <a:endParaRPr kumimoji="1" lang="ja-JP" altLang="en-US" sz="900" b="1" spc="113">
              <a:latin typeface="Yu Gothic" panose="020B0400000000000000" pitchFamily="34" charset="-128"/>
              <a:ea typeface="Yu Gothic" panose="020B0400000000000000" pitchFamily="34" charset="-128"/>
            </a:endParaRPr>
          </a:p>
        </p:txBody>
      </p:sp>
      <p:sp>
        <p:nvSpPr>
          <p:cNvPr id="11" name="フッター プレースホルダー 1">
            <a:extLst>
              <a:ext uri="{FF2B5EF4-FFF2-40B4-BE49-F238E27FC236}">
                <a16:creationId xmlns:a16="http://schemas.microsoft.com/office/drawing/2014/main" id="{BB6C2752-0201-6341-AB08-D316FD4132F9}"/>
              </a:ext>
            </a:extLst>
          </p:cNvPr>
          <p:cNvSpPr txBox="1">
            <a:spLocks/>
          </p:cNvSpPr>
          <p:nvPr userDrawn="1"/>
        </p:nvSpPr>
        <p:spPr>
          <a:xfrm>
            <a:off x="3028950" y="4915793"/>
            <a:ext cx="3086100" cy="185904"/>
          </a:xfrm>
          <a:prstGeom prst="rect">
            <a:avLst/>
          </a:prstGeom>
        </p:spPr>
        <p:txBody>
          <a:bodyPr vert="horz" lIns="68580" tIns="34290" rIns="68580" bIns="34290" rtlCol="0" anchor="ctr"/>
          <a:lstStyle>
            <a:defPPr>
              <a:defRPr lang="en-US"/>
            </a:defPPr>
            <a:lvl1pPr marL="0" algn="ctr" defTabSz="457200" rtl="0" eaLnBrk="1" latinLnBrk="0" hangingPunct="1">
              <a:defRPr sz="1200"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 altLang="ja-JP" sz="900">
                <a:solidFill>
                  <a:schemeClr val="bg1"/>
                </a:solidFill>
              </a:rPr>
              <a:t>Copyright © Cybozu</a:t>
            </a:r>
            <a:endParaRPr kumimoji="1" lang="ja-JP" altLang="en-US" sz="900">
              <a:solidFill>
                <a:schemeClr val="bg1"/>
              </a:solidFill>
            </a:endParaRPr>
          </a:p>
        </p:txBody>
      </p:sp>
      <p:sp>
        <p:nvSpPr>
          <p:cNvPr id="14" name="スライド番号プレースホルダー 4">
            <a:extLst>
              <a:ext uri="{FF2B5EF4-FFF2-40B4-BE49-F238E27FC236}">
                <a16:creationId xmlns:a16="http://schemas.microsoft.com/office/drawing/2014/main" id="{9E76BB42-2271-FB4B-BC14-9046EF6A9624}"/>
              </a:ext>
            </a:extLst>
          </p:cNvPr>
          <p:cNvSpPr txBox="1">
            <a:spLocks/>
          </p:cNvSpPr>
          <p:nvPr userDrawn="1"/>
        </p:nvSpPr>
        <p:spPr>
          <a:xfrm>
            <a:off x="8768428" y="4897954"/>
            <a:ext cx="403200" cy="221582"/>
          </a:xfrm>
          <a:prstGeom prst="rect">
            <a:avLst/>
          </a:prstGeom>
        </p:spPr>
        <p:txBody>
          <a:bodyPr vert="horz" lIns="68580" tIns="34290" rIns="68580" bIns="34290" rtlCol="0" anchor="ctr"/>
          <a:lstStyle>
            <a:defPPr>
              <a:defRPr lang="en-US"/>
            </a:defPPr>
            <a:lvl1pPr marL="0" algn="r" defTabSz="457200" rtl="0" eaLnBrk="1" latinLnBrk="0" hangingPunct="1">
              <a:defRPr sz="1200"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5508F75D-BBB8-D24F-985B-F754C17A360B}" type="slidenum">
              <a:rPr kumimoji="1" lang="ja-JP" altLang="en-US" sz="900" smtClean="0">
                <a:solidFill>
                  <a:schemeClr val="bg1"/>
                </a:solidFill>
              </a:rPr>
              <a:pPr algn="ctr"/>
              <a:t>‹#›</a:t>
            </a:fld>
            <a:endParaRPr kumimoji="1" lang="ja-JP" altLang="en-US" sz="900">
              <a:solidFill>
                <a:schemeClr val="bg1"/>
              </a:solidFill>
            </a:endParaRPr>
          </a:p>
        </p:txBody>
      </p:sp>
      <p:pic>
        <p:nvPicPr>
          <p:cNvPr id="15" name="図 14">
            <a:extLst>
              <a:ext uri="{FF2B5EF4-FFF2-40B4-BE49-F238E27FC236}">
                <a16:creationId xmlns:a16="http://schemas.microsoft.com/office/drawing/2014/main" id="{E52D2A4C-C4A5-BC4B-BDCB-F17794F24335}"/>
              </a:ext>
            </a:extLst>
          </p:cNvPr>
          <p:cNvPicPr>
            <a:picLocks noChangeAspect="1"/>
          </p:cNvPicPr>
          <p:nvPr userDrawn="1"/>
        </p:nvPicPr>
        <p:blipFill>
          <a:blip r:embed="rId2"/>
          <a:stretch>
            <a:fillRect/>
          </a:stretch>
        </p:blipFill>
        <p:spPr>
          <a:xfrm>
            <a:off x="35497" y="4903200"/>
            <a:ext cx="792088" cy="219347"/>
          </a:xfrm>
          <a:prstGeom prst="rect">
            <a:avLst/>
          </a:prstGeom>
        </p:spPr>
      </p:pic>
    </p:spTree>
    <p:extLst>
      <p:ext uri="{BB962C8B-B14F-4D97-AF65-F5344CB8AC3E}">
        <p14:creationId xmlns:p14="http://schemas.microsoft.com/office/powerpoint/2010/main" val="3148314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本文2">
    <p:spTree>
      <p:nvGrpSpPr>
        <p:cNvPr id="1" name=""/>
        <p:cNvGrpSpPr/>
        <p:nvPr/>
      </p:nvGrpSpPr>
      <p:grpSpPr>
        <a:xfrm>
          <a:off x="0" y="0"/>
          <a:ext cx="0" cy="0"/>
          <a:chOff x="0" y="0"/>
          <a:chExt cx="0" cy="0"/>
        </a:xfrm>
      </p:grpSpPr>
      <p:sp>
        <p:nvSpPr>
          <p:cNvPr id="12" name="テキスト プレースホルダー 11">
            <a:extLst>
              <a:ext uri="{FF2B5EF4-FFF2-40B4-BE49-F238E27FC236}">
                <a16:creationId xmlns:a16="http://schemas.microsoft.com/office/drawing/2014/main" id="{BD49099B-E1C6-5949-8F50-9325BBCF4607}"/>
              </a:ext>
            </a:extLst>
          </p:cNvPr>
          <p:cNvSpPr>
            <a:spLocks noGrp="1"/>
          </p:cNvSpPr>
          <p:nvPr>
            <p:ph type="body" sz="quarter" idx="10"/>
          </p:nvPr>
        </p:nvSpPr>
        <p:spPr>
          <a:xfrm>
            <a:off x="374854" y="1070301"/>
            <a:ext cx="8229599" cy="3501547"/>
          </a:xfrm>
          <a:prstGeom prst="rect">
            <a:avLst/>
          </a:prstGeom>
        </p:spPr>
        <p:txBody>
          <a:bodyPr>
            <a:normAutofit/>
          </a:bodyPr>
          <a:lstStyle>
            <a:lvl1pPr marL="202401" indent="-202401">
              <a:lnSpc>
                <a:spcPct val="130000"/>
              </a:lnSpc>
              <a:buClr>
                <a:schemeClr val="accent2"/>
              </a:buClr>
              <a:buFont typeface="Wingdings" pitchFamily="2" charset="2"/>
              <a:buChar char="l"/>
              <a:tabLst/>
              <a:defRPr sz="1400" b="0" i="0">
                <a:solidFill>
                  <a:schemeClr val="tx1"/>
                </a:solidFill>
                <a:latin typeface="Yu Gothic Medium" panose="020B0400000000000000" pitchFamily="34" charset="-128"/>
                <a:ea typeface="Yu Gothic Medium" panose="020B0400000000000000" pitchFamily="34" charset="-128"/>
              </a:defRPr>
            </a:lvl1pPr>
            <a:lvl2pPr marL="507194" indent="-164302">
              <a:lnSpc>
                <a:spcPct val="130000"/>
              </a:lnSpc>
              <a:buClr>
                <a:schemeClr val="accent3"/>
              </a:buClr>
              <a:buFont typeface="Arial" panose="020B0604020202020204" pitchFamily="34" charset="0"/>
              <a:buChar char="•"/>
              <a:tabLst/>
              <a:defRPr sz="1100" b="0" i="0">
                <a:solidFill>
                  <a:schemeClr val="tx1"/>
                </a:solidFill>
                <a:latin typeface="Yu Gothic" panose="020B0400000000000000" pitchFamily="34" charset="-128"/>
                <a:ea typeface="Yu Gothic" panose="020B0400000000000000" pitchFamily="34" charset="-128"/>
              </a:defRPr>
            </a:lvl2pPr>
            <a:lvl3pPr>
              <a:defRPr b="0" i="0">
                <a:solidFill>
                  <a:schemeClr val="tx1"/>
                </a:solidFill>
                <a:latin typeface="Yu Gothic" panose="020B0400000000000000" pitchFamily="34" charset="-128"/>
                <a:ea typeface="Yu Gothic" panose="020B0400000000000000" pitchFamily="34" charset="-128"/>
              </a:defRPr>
            </a:lvl3pPr>
            <a:lvl4pPr>
              <a:defRPr b="0" i="0">
                <a:solidFill>
                  <a:schemeClr val="tx1"/>
                </a:solidFill>
                <a:latin typeface="Yu Gothic" panose="020B0400000000000000" pitchFamily="34" charset="-128"/>
                <a:ea typeface="Yu Gothic" panose="020B0400000000000000" pitchFamily="34" charset="-128"/>
              </a:defRPr>
            </a:lvl4pPr>
            <a:lvl5pPr>
              <a:defRPr b="0" i="0">
                <a:solidFill>
                  <a:schemeClr val="tx1"/>
                </a:solidFill>
                <a:latin typeface="Yu Gothic" panose="020B0400000000000000" pitchFamily="34" charset="-128"/>
                <a:ea typeface="Yu Gothic" panose="020B0400000000000000" pitchFamily="34"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p:txBody>
      </p:sp>
      <p:sp>
        <p:nvSpPr>
          <p:cNvPr id="4" name="タイトル 3">
            <a:extLst>
              <a:ext uri="{FF2B5EF4-FFF2-40B4-BE49-F238E27FC236}">
                <a16:creationId xmlns:a16="http://schemas.microsoft.com/office/drawing/2014/main" id="{D6AEF8E2-0030-D949-AC98-A377862B2D65}"/>
              </a:ext>
            </a:extLst>
          </p:cNvPr>
          <p:cNvSpPr>
            <a:spLocks noGrp="1"/>
          </p:cNvSpPr>
          <p:nvPr>
            <p:ph type="title"/>
          </p:nvPr>
        </p:nvSpPr>
        <p:spPr>
          <a:xfrm>
            <a:off x="251520" y="195487"/>
            <a:ext cx="8229600" cy="433286"/>
          </a:xfrm>
        </p:spPr>
        <p:txBody>
          <a:bodyPr>
            <a:normAutofit/>
          </a:bodyPr>
          <a:lstStyle>
            <a:lvl1pPr>
              <a:defRPr sz="1800" b="1" i="0">
                <a:solidFill>
                  <a:schemeClr val="tx1"/>
                </a:solidFill>
                <a:latin typeface="Yu Gothic" panose="020B0400000000000000" pitchFamily="34" charset="-128"/>
                <a:ea typeface="Yu Gothic" panose="020B0400000000000000" pitchFamily="34" charset="-128"/>
              </a:defRPr>
            </a:lvl1pPr>
          </a:lstStyle>
          <a:p>
            <a:r>
              <a:rPr kumimoji="1" lang="ja-JP" altLang="en-US"/>
              <a:t>マスター タイトルの書式設定</a:t>
            </a:r>
          </a:p>
        </p:txBody>
      </p:sp>
      <p:sp>
        <p:nvSpPr>
          <p:cNvPr id="6" name="テキスト プレースホルダー 5">
            <a:extLst>
              <a:ext uri="{FF2B5EF4-FFF2-40B4-BE49-F238E27FC236}">
                <a16:creationId xmlns:a16="http://schemas.microsoft.com/office/drawing/2014/main" id="{6343C722-588F-B94C-8CD5-CBDDF6C8DCF9}"/>
              </a:ext>
            </a:extLst>
          </p:cNvPr>
          <p:cNvSpPr>
            <a:spLocks noGrp="1"/>
          </p:cNvSpPr>
          <p:nvPr>
            <p:ph type="body" sz="quarter" idx="11"/>
          </p:nvPr>
        </p:nvSpPr>
        <p:spPr>
          <a:xfrm>
            <a:off x="251520" y="550693"/>
            <a:ext cx="8229598" cy="283388"/>
          </a:xfrm>
        </p:spPr>
        <p:txBody>
          <a:bodyPr anchor="ctr">
            <a:normAutofit/>
          </a:bodyPr>
          <a:lstStyle>
            <a:lvl1pPr marL="0" indent="0">
              <a:buFontTx/>
              <a:buNone/>
              <a:defRPr sz="1400" b="0" i="0">
                <a:solidFill>
                  <a:schemeClr val="tx1"/>
                </a:solidFill>
                <a:latin typeface="Yu Gothic" panose="020B0400000000000000" pitchFamily="34" charset="-128"/>
                <a:ea typeface="Yu Gothic" panose="020B0400000000000000" pitchFamily="34" charset="-128"/>
              </a:defRPr>
            </a:lvl1pPr>
          </a:lstStyle>
          <a:p>
            <a:pPr lvl="0"/>
            <a:r>
              <a:rPr kumimoji="1" lang="ja-JP" altLang="en-US"/>
              <a:t>マスター テキストの書式設定</a:t>
            </a:r>
          </a:p>
        </p:txBody>
      </p:sp>
      <p:sp>
        <p:nvSpPr>
          <p:cNvPr id="9" name="角丸四角形 8">
            <a:extLst>
              <a:ext uri="{FF2B5EF4-FFF2-40B4-BE49-F238E27FC236}">
                <a16:creationId xmlns:a16="http://schemas.microsoft.com/office/drawing/2014/main" id="{15A6EB6A-CFDD-244F-9CCE-8D2663D0395A}"/>
              </a:ext>
            </a:extLst>
          </p:cNvPr>
          <p:cNvSpPr/>
          <p:nvPr userDrawn="1"/>
        </p:nvSpPr>
        <p:spPr>
          <a:xfrm>
            <a:off x="0" y="4873993"/>
            <a:ext cx="9144000" cy="269509"/>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13"/>
          </a:p>
        </p:txBody>
      </p:sp>
      <p:sp>
        <p:nvSpPr>
          <p:cNvPr id="10" name="正方形/長方形 9">
            <a:extLst>
              <a:ext uri="{FF2B5EF4-FFF2-40B4-BE49-F238E27FC236}">
                <a16:creationId xmlns:a16="http://schemas.microsoft.com/office/drawing/2014/main" id="{4269BF3D-D831-2540-9EFF-C80EBC41362E}"/>
              </a:ext>
            </a:extLst>
          </p:cNvPr>
          <p:cNvSpPr/>
          <p:nvPr userDrawn="1"/>
        </p:nvSpPr>
        <p:spPr>
          <a:xfrm>
            <a:off x="8787600" y="4873990"/>
            <a:ext cx="356400" cy="2695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62000" tIns="20250" rIns="121500" bIns="20250" rtlCol="0" anchor="ctr"/>
          <a:lstStyle/>
          <a:p>
            <a:pPr algn="l">
              <a:lnSpc>
                <a:spcPct val="130000"/>
              </a:lnSpc>
            </a:pPr>
            <a:endParaRPr kumimoji="1" lang="ja-JP" altLang="en-US" sz="900" b="1" spc="113">
              <a:latin typeface="Yu Gothic" panose="020B0400000000000000" pitchFamily="34" charset="-128"/>
              <a:ea typeface="Yu Gothic" panose="020B0400000000000000" pitchFamily="34" charset="-128"/>
            </a:endParaRPr>
          </a:p>
        </p:txBody>
      </p:sp>
      <p:sp>
        <p:nvSpPr>
          <p:cNvPr id="11" name="フッター プレースホルダー 1">
            <a:extLst>
              <a:ext uri="{FF2B5EF4-FFF2-40B4-BE49-F238E27FC236}">
                <a16:creationId xmlns:a16="http://schemas.microsoft.com/office/drawing/2014/main" id="{96BFFAE8-162B-2F4A-A8B1-88C718F96961}"/>
              </a:ext>
            </a:extLst>
          </p:cNvPr>
          <p:cNvSpPr txBox="1">
            <a:spLocks/>
          </p:cNvSpPr>
          <p:nvPr userDrawn="1"/>
        </p:nvSpPr>
        <p:spPr>
          <a:xfrm>
            <a:off x="3028950" y="4915793"/>
            <a:ext cx="3086100" cy="185904"/>
          </a:xfrm>
          <a:prstGeom prst="rect">
            <a:avLst/>
          </a:prstGeom>
        </p:spPr>
        <p:txBody>
          <a:bodyPr vert="horz" lIns="68580" tIns="34290" rIns="68580" bIns="34290" rtlCol="0" anchor="ctr"/>
          <a:lstStyle>
            <a:defPPr>
              <a:defRPr lang="en-US"/>
            </a:defPPr>
            <a:lvl1pPr marL="0" algn="ctr" defTabSz="457200" rtl="0" eaLnBrk="1" latinLnBrk="0" hangingPunct="1">
              <a:defRPr sz="1200"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 altLang="ja-JP" sz="900">
                <a:solidFill>
                  <a:schemeClr val="bg1"/>
                </a:solidFill>
              </a:rPr>
              <a:t>Copyright © Cybozu</a:t>
            </a:r>
            <a:endParaRPr kumimoji="1" lang="ja-JP" altLang="en-US" sz="900">
              <a:solidFill>
                <a:schemeClr val="bg1"/>
              </a:solidFill>
            </a:endParaRPr>
          </a:p>
        </p:txBody>
      </p:sp>
      <p:sp>
        <p:nvSpPr>
          <p:cNvPr id="14" name="スライド番号プレースホルダー 4">
            <a:extLst>
              <a:ext uri="{FF2B5EF4-FFF2-40B4-BE49-F238E27FC236}">
                <a16:creationId xmlns:a16="http://schemas.microsoft.com/office/drawing/2014/main" id="{F6871F2F-802A-7548-A7A7-48D01A165CD5}"/>
              </a:ext>
            </a:extLst>
          </p:cNvPr>
          <p:cNvSpPr txBox="1">
            <a:spLocks/>
          </p:cNvSpPr>
          <p:nvPr userDrawn="1"/>
        </p:nvSpPr>
        <p:spPr>
          <a:xfrm>
            <a:off x="8768428" y="4897954"/>
            <a:ext cx="403200" cy="221582"/>
          </a:xfrm>
          <a:prstGeom prst="rect">
            <a:avLst/>
          </a:prstGeom>
        </p:spPr>
        <p:txBody>
          <a:bodyPr vert="horz" lIns="68580" tIns="34290" rIns="68580" bIns="34290" rtlCol="0" anchor="ctr"/>
          <a:lstStyle>
            <a:defPPr>
              <a:defRPr lang="en-US"/>
            </a:defPPr>
            <a:lvl1pPr marL="0" algn="r" defTabSz="457200" rtl="0" eaLnBrk="1" latinLnBrk="0" hangingPunct="1">
              <a:defRPr sz="1200"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5508F75D-BBB8-D24F-985B-F754C17A360B}" type="slidenum">
              <a:rPr kumimoji="1" lang="ja-JP" altLang="en-US" sz="900" smtClean="0">
                <a:solidFill>
                  <a:schemeClr val="bg1"/>
                </a:solidFill>
              </a:rPr>
              <a:pPr algn="ctr"/>
              <a:t>‹#›</a:t>
            </a:fld>
            <a:endParaRPr kumimoji="1" lang="ja-JP" altLang="en-US" sz="900">
              <a:solidFill>
                <a:schemeClr val="bg1"/>
              </a:solidFill>
            </a:endParaRPr>
          </a:p>
        </p:txBody>
      </p:sp>
      <p:pic>
        <p:nvPicPr>
          <p:cNvPr id="15" name="図 14">
            <a:extLst>
              <a:ext uri="{FF2B5EF4-FFF2-40B4-BE49-F238E27FC236}">
                <a16:creationId xmlns:a16="http://schemas.microsoft.com/office/drawing/2014/main" id="{F362D31B-F510-9844-A644-D665D93ED94B}"/>
              </a:ext>
            </a:extLst>
          </p:cNvPr>
          <p:cNvPicPr>
            <a:picLocks noChangeAspect="1"/>
          </p:cNvPicPr>
          <p:nvPr userDrawn="1"/>
        </p:nvPicPr>
        <p:blipFill>
          <a:blip r:embed="rId2"/>
          <a:stretch>
            <a:fillRect/>
          </a:stretch>
        </p:blipFill>
        <p:spPr>
          <a:xfrm>
            <a:off x="35497" y="4903200"/>
            <a:ext cx="792088" cy="219347"/>
          </a:xfrm>
          <a:prstGeom prst="rect">
            <a:avLst/>
          </a:prstGeom>
        </p:spPr>
      </p:pic>
    </p:spTree>
    <p:extLst>
      <p:ext uri="{BB962C8B-B14F-4D97-AF65-F5344CB8AC3E}">
        <p14:creationId xmlns:p14="http://schemas.microsoft.com/office/powerpoint/2010/main" val="356368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白紙_footer">
    <p:spTree>
      <p:nvGrpSpPr>
        <p:cNvPr id="1" name=""/>
        <p:cNvGrpSpPr/>
        <p:nvPr/>
      </p:nvGrpSpPr>
      <p:grpSpPr>
        <a:xfrm>
          <a:off x="0" y="0"/>
          <a:ext cx="0" cy="0"/>
          <a:chOff x="0" y="0"/>
          <a:chExt cx="0" cy="0"/>
        </a:xfrm>
      </p:grpSpPr>
      <p:sp>
        <p:nvSpPr>
          <p:cNvPr id="10" name="角丸四角形 9">
            <a:extLst>
              <a:ext uri="{FF2B5EF4-FFF2-40B4-BE49-F238E27FC236}">
                <a16:creationId xmlns:a16="http://schemas.microsoft.com/office/drawing/2014/main" id="{CDB7C150-126B-0742-A30E-86648D563F38}"/>
              </a:ext>
            </a:extLst>
          </p:cNvPr>
          <p:cNvSpPr/>
          <p:nvPr userDrawn="1"/>
        </p:nvSpPr>
        <p:spPr>
          <a:xfrm>
            <a:off x="0" y="4873993"/>
            <a:ext cx="9144000" cy="269509"/>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13"/>
          </a:p>
        </p:txBody>
      </p:sp>
      <p:sp>
        <p:nvSpPr>
          <p:cNvPr id="11" name="正方形/長方形 10">
            <a:extLst>
              <a:ext uri="{FF2B5EF4-FFF2-40B4-BE49-F238E27FC236}">
                <a16:creationId xmlns:a16="http://schemas.microsoft.com/office/drawing/2014/main" id="{A0628384-1480-A74A-BA06-32A9CA01B0E0}"/>
              </a:ext>
            </a:extLst>
          </p:cNvPr>
          <p:cNvSpPr/>
          <p:nvPr userDrawn="1"/>
        </p:nvSpPr>
        <p:spPr>
          <a:xfrm>
            <a:off x="8787600" y="4873990"/>
            <a:ext cx="356400" cy="2695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62000" tIns="20250" rIns="121500" bIns="20250" rtlCol="0" anchor="ctr"/>
          <a:lstStyle/>
          <a:p>
            <a:pPr algn="l">
              <a:lnSpc>
                <a:spcPct val="130000"/>
              </a:lnSpc>
            </a:pPr>
            <a:endParaRPr kumimoji="1" lang="ja-JP" altLang="en-US" sz="900" b="1" spc="113">
              <a:latin typeface="Yu Gothic" panose="020B0400000000000000" pitchFamily="34" charset="-128"/>
              <a:ea typeface="Yu Gothic" panose="020B0400000000000000" pitchFamily="34" charset="-128"/>
            </a:endParaRPr>
          </a:p>
        </p:txBody>
      </p:sp>
      <p:sp>
        <p:nvSpPr>
          <p:cNvPr id="12" name="フッター プレースホルダー 1">
            <a:extLst>
              <a:ext uri="{FF2B5EF4-FFF2-40B4-BE49-F238E27FC236}">
                <a16:creationId xmlns:a16="http://schemas.microsoft.com/office/drawing/2014/main" id="{E32F8078-327F-0144-B591-6667685F5E31}"/>
              </a:ext>
            </a:extLst>
          </p:cNvPr>
          <p:cNvSpPr txBox="1">
            <a:spLocks/>
          </p:cNvSpPr>
          <p:nvPr userDrawn="1"/>
        </p:nvSpPr>
        <p:spPr>
          <a:xfrm>
            <a:off x="3028950" y="4915793"/>
            <a:ext cx="3086100" cy="185904"/>
          </a:xfrm>
          <a:prstGeom prst="rect">
            <a:avLst/>
          </a:prstGeom>
        </p:spPr>
        <p:txBody>
          <a:bodyPr vert="horz" lIns="68580" tIns="34290" rIns="68580" bIns="34290" rtlCol="0" anchor="ctr"/>
          <a:lstStyle>
            <a:defPPr>
              <a:defRPr lang="en-US"/>
            </a:defPPr>
            <a:lvl1pPr marL="0" algn="ctr" defTabSz="457200" rtl="0" eaLnBrk="1" latinLnBrk="0" hangingPunct="1">
              <a:defRPr sz="1200"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 altLang="ja-JP" sz="900">
                <a:solidFill>
                  <a:schemeClr val="bg1"/>
                </a:solidFill>
              </a:rPr>
              <a:t>Copyright © Cybozu</a:t>
            </a:r>
            <a:endParaRPr kumimoji="1" lang="ja-JP" altLang="en-US" sz="900">
              <a:solidFill>
                <a:schemeClr val="bg1"/>
              </a:solidFill>
            </a:endParaRPr>
          </a:p>
        </p:txBody>
      </p:sp>
      <p:sp>
        <p:nvSpPr>
          <p:cNvPr id="14" name="スライド番号プレースホルダー 4">
            <a:extLst>
              <a:ext uri="{FF2B5EF4-FFF2-40B4-BE49-F238E27FC236}">
                <a16:creationId xmlns:a16="http://schemas.microsoft.com/office/drawing/2014/main" id="{03B37AC8-5A2D-A242-92F0-63F44EF0B10E}"/>
              </a:ext>
            </a:extLst>
          </p:cNvPr>
          <p:cNvSpPr txBox="1">
            <a:spLocks/>
          </p:cNvSpPr>
          <p:nvPr userDrawn="1"/>
        </p:nvSpPr>
        <p:spPr>
          <a:xfrm>
            <a:off x="8768428" y="4897954"/>
            <a:ext cx="403200" cy="221582"/>
          </a:xfrm>
          <a:prstGeom prst="rect">
            <a:avLst/>
          </a:prstGeom>
        </p:spPr>
        <p:txBody>
          <a:bodyPr vert="horz" lIns="68580" tIns="34290" rIns="68580" bIns="34290" rtlCol="0" anchor="ctr"/>
          <a:lstStyle>
            <a:defPPr>
              <a:defRPr lang="en-US"/>
            </a:defPPr>
            <a:lvl1pPr marL="0" algn="r" defTabSz="457200" rtl="0" eaLnBrk="1" latinLnBrk="0" hangingPunct="1">
              <a:defRPr sz="1200"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5508F75D-BBB8-D24F-985B-F754C17A360B}" type="slidenum">
              <a:rPr kumimoji="1" lang="ja-JP" altLang="en-US" sz="900" smtClean="0">
                <a:solidFill>
                  <a:schemeClr val="bg1"/>
                </a:solidFill>
              </a:rPr>
              <a:pPr algn="ctr"/>
              <a:t>‹#›</a:t>
            </a:fld>
            <a:endParaRPr kumimoji="1" lang="ja-JP" altLang="en-US" sz="900">
              <a:solidFill>
                <a:schemeClr val="bg1"/>
              </a:solidFill>
            </a:endParaRPr>
          </a:p>
        </p:txBody>
      </p:sp>
      <p:pic>
        <p:nvPicPr>
          <p:cNvPr id="15" name="図 14">
            <a:extLst>
              <a:ext uri="{FF2B5EF4-FFF2-40B4-BE49-F238E27FC236}">
                <a16:creationId xmlns:a16="http://schemas.microsoft.com/office/drawing/2014/main" id="{2B9F4B60-6451-D74E-A91D-5C6AE187664A}"/>
              </a:ext>
            </a:extLst>
          </p:cNvPr>
          <p:cNvPicPr>
            <a:picLocks noChangeAspect="1"/>
          </p:cNvPicPr>
          <p:nvPr userDrawn="1"/>
        </p:nvPicPr>
        <p:blipFill>
          <a:blip r:embed="rId2"/>
          <a:stretch>
            <a:fillRect/>
          </a:stretch>
        </p:blipFill>
        <p:spPr>
          <a:xfrm>
            <a:off x="35497" y="4903200"/>
            <a:ext cx="792088" cy="219347"/>
          </a:xfrm>
          <a:prstGeom prst="rect">
            <a:avLst/>
          </a:prstGeom>
        </p:spPr>
      </p:pic>
    </p:spTree>
    <p:extLst>
      <p:ext uri="{BB962C8B-B14F-4D97-AF65-F5344CB8AC3E}">
        <p14:creationId xmlns:p14="http://schemas.microsoft.com/office/powerpoint/2010/main" val="23373109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D6AE99FB-0F57-A049-A134-82A177C44180}"/>
              </a:ext>
            </a:extLst>
          </p:cNvPr>
          <p:cNvSpPr/>
          <p:nvPr userDrawn="1"/>
        </p:nvSpPr>
        <p:spPr>
          <a:xfrm>
            <a:off x="3815916" y="4927476"/>
            <a:ext cx="1512168"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62000" tIns="20250" rIns="121500" bIns="20250" rtlCol="0" anchor="ctr"/>
          <a:lstStyle/>
          <a:p>
            <a:pPr algn="l">
              <a:lnSpc>
                <a:spcPct val="130000"/>
              </a:lnSpc>
            </a:pPr>
            <a:endParaRPr kumimoji="1" lang="ja-JP" altLang="en-US" sz="900" b="1" spc="113">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1980412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白タイトル">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8768970-D513-C44B-A4F4-E95970673F1E}"/>
              </a:ext>
            </a:extLst>
          </p:cNvPr>
          <p:cNvSpPr>
            <a:spLocks noGrp="1"/>
          </p:cNvSpPr>
          <p:nvPr>
            <p:ph type="title"/>
          </p:nvPr>
        </p:nvSpPr>
        <p:spPr>
          <a:xfrm>
            <a:off x="467544" y="1197167"/>
            <a:ext cx="7271508" cy="1275195"/>
          </a:xfrm>
        </p:spPr>
        <p:txBody>
          <a:bodyPr anchor="b"/>
          <a:lstStyle>
            <a:lvl1pPr>
              <a:lnSpc>
                <a:spcPct val="120000"/>
              </a:lnSpc>
              <a:defRPr b="1" i="0">
                <a:solidFill>
                  <a:schemeClr val="accent2"/>
                </a:solidFill>
                <a:latin typeface="Meiryo" panose="020B0604030504040204" pitchFamily="34" charset="-128"/>
                <a:ea typeface="Meiryo" panose="020B0604030504040204" pitchFamily="34" charset="-128"/>
              </a:defRPr>
            </a:lvl1pPr>
          </a:lstStyle>
          <a:p>
            <a:r>
              <a:rPr kumimoji="1" lang="ja-JP" altLang="en-US"/>
              <a:t>マスター タイトルの書式設定</a:t>
            </a:r>
          </a:p>
        </p:txBody>
      </p:sp>
      <p:sp>
        <p:nvSpPr>
          <p:cNvPr id="10" name="テキスト プレースホルダー 9">
            <a:extLst>
              <a:ext uri="{FF2B5EF4-FFF2-40B4-BE49-F238E27FC236}">
                <a16:creationId xmlns:a16="http://schemas.microsoft.com/office/drawing/2014/main" id="{C2BA4473-B741-3343-827E-CB7BECA278C4}"/>
              </a:ext>
            </a:extLst>
          </p:cNvPr>
          <p:cNvSpPr>
            <a:spLocks noGrp="1"/>
          </p:cNvSpPr>
          <p:nvPr>
            <p:ph type="body" sz="quarter" idx="10"/>
          </p:nvPr>
        </p:nvSpPr>
        <p:spPr>
          <a:xfrm>
            <a:off x="539557" y="2535135"/>
            <a:ext cx="5418919" cy="911681"/>
          </a:xfrm>
        </p:spPr>
        <p:txBody>
          <a:bodyPr anchor="ctr">
            <a:normAutofit/>
          </a:bodyPr>
          <a:lstStyle>
            <a:lvl1pPr marL="0" indent="0">
              <a:lnSpc>
                <a:spcPct val="90000"/>
              </a:lnSpc>
              <a:buNone/>
              <a:defRPr sz="1500" b="1" i="0">
                <a:solidFill>
                  <a:schemeClr val="accent2"/>
                </a:solidFill>
                <a:latin typeface="Yu Gothic" panose="020B0400000000000000" pitchFamily="34" charset="-128"/>
                <a:ea typeface="Yu Gothic" panose="020B0400000000000000" pitchFamily="34" charset="-128"/>
              </a:defRPr>
            </a:lvl1pPr>
          </a:lstStyle>
          <a:p>
            <a:pPr lvl="0"/>
            <a:r>
              <a:rPr kumimoji="1" lang="ja-JP" altLang="en-US"/>
              <a:t>マスター テキストの書式設定</a:t>
            </a:r>
          </a:p>
        </p:txBody>
      </p:sp>
      <p:cxnSp>
        <p:nvCxnSpPr>
          <p:cNvPr id="6" name="直線コネクタ 5">
            <a:extLst>
              <a:ext uri="{FF2B5EF4-FFF2-40B4-BE49-F238E27FC236}">
                <a16:creationId xmlns:a16="http://schemas.microsoft.com/office/drawing/2014/main" id="{9B3D9C3E-C767-914D-B4FB-DFB08EA33945}"/>
              </a:ext>
            </a:extLst>
          </p:cNvPr>
          <p:cNvCxnSpPr>
            <a:cxnSpLocks/>
          </p:cNvCxnSpPr>
          <p:nvPr userDrawn="1"/>
        </p:nvCxnSpPr>
        <p:spPr>
          <a:xfrm>
            <a:off x="611560" y="2511000"/>
            <a:ext cx="432048"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1" name="図 10">
            <a:extLst>
              <a:ext uri="{FF2B5EF4-FFF2-40B4-BE49-F238E27FC236}">
                <a16:creationId xmlns:a16="http://schemas.microsoft.com/office/drawing/2014/main" id="{0353EAB5-3DF0-B848-BA9F-45B26CA1C443}"/>
              </a:ext>
            </a:extLst>
          </p:cNvPr>
          <p:cNvPicPr>
            <a:picLocks noChangeAspect="1"/>
          </p:cNvPicPr>
          <p:nvPr userDrawn="1"/>
        </p:nvPicPr>
        <p:blipFill>
          <a:blip r:embed="rId2"/>
          <a:stretch>
            <a:fillRect/>
          </a:stretch>
        </p:blipFill>
        <p:spPr>
          <a:xfrm>
            <a:off x="6732240" y="4529953"/>
            <a:ext cx="2425012" cy="671542"/>
          </a:xfrm>
          <a:prstGeom prst="rect">
            <a:avLst/>
          </a:prstGeom>
        </p:spPr>
      </p:pic>
    </p:spTree>
    <p:extLst>
      <p:ext uri="{BB962C8B-B14F-4D97-AF65-F5344CB8AC3E}">
        <p14:creationId xmlns:p14="http://schemas.microsoft.com/office/powerpoint/2010/main" val="20777224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フッター プレースホルダー 1">
            <a:extLst>
              <a:ext uri="{FF2B5EF4-FFF2-40B4-BE49-F238E27FC236}">
                <a16:creationId xmlns:a16="http://schemas.microsoft.com/office/drawing/2014/main" id="{9E6C9AC4-19F5-204D-8E31-86D5ED8C4A6F}"/>
              </a:ext>
            </a:extLst>
          </p:cNvPr>
          <p:cNvSpPr txBox="1">
            <a:spLocks/>
          </p:cNvSpPr>
          <p:nvPr userDrawn="1"/>
        </p:nvSpPr>
        <p:spPr>
          <a:xfrm>
            <a:off x="3028950" y="4929809"/>
            <a:ext cx="3086100" cy="185904"/>
          </a:xfrm>
          <a:prstGeom prst="rect">
            <a:avLst/>
          </a:prstGeom>
        </p:spPr>
        <p:txBody>
          <a:bodyPr vert="horz" lIns="68580" tIns="34290" rIns="68580" bIns="34290" rtlCol="0" anchor="ctr"/>
          <a:lstStyle>
            <a:defPPr>
              <a:defRPr lang="en-US"/>
            </a:defPPr>
            <a:lvl1pPr marL="0" algn="ctr" defTabSz="457200" rtl="0" eaLnBrk="1" latinLnBrk="0" hangingPunct="1">
              <a:defRPr sz="1200"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 altLang="ja-JP" sz="900"/>
              <a:t>Copyright © Cybozu</a:t>
            </a:r>
            <a:endParaRPr kumimoji="1" lang="ja-JP" altLang="en-US" sz="900"/>
          </a:p>
        </p:txBody>
      </p:sp>
      <p:sp>
        <p:nvSpPr>
          <p:cNvPr id="8" name="スライド番号プレースホルダー 4">
            <a:extLst>
              <a:ext uri="{FF2B5EF4-FFF2-40B4-BE49-F238E27FC236}">
                <a16:creationId xmlns:a16="http://schemas.microsoft.com/office/drawing/2014/main" id="{39086C0C-E5D2-DF48-AD56-B96D577CB899}"/>
              </a:ext>
            </a:extLst>
          </p:cNvPr>
          <p:cNvSpPr txBox="1">
            <a:spLocks/>
          </p:cNvSpPr>
          <p:nvPr userDrawn="1"/>
        </p:nvSpPr>
        <p:spPr>
          <a:xfrm>
            <a:off x="7014541" y="4934100"/>
            <a:ext cx="2057400" cy="185904"/>
          </a:xfrm>
          <a:prstGeom prst="rect">
            <a:avLst/>
          </a:prstGeom>
        </p:spPr>
        <p:txBody>
          <a:bodyPr vert="horz" lIns="68580" tIns="34290" rIns="68580" bIns="34290" rtlCol="0" anchor="ctr"/>
          <a:lstStyle>
            <a:defPPr>
              <a:defRPr lang="en-US"/>
            </a:defPPr>
            <a:lvl1pPr marL="0" algn="r" defTabSz="457200" rtl="0" eaLnBrk="1" latinLnBrk="0" hangingPunct="1">
              <a:defRPr sz="1200"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508F75D-BBB8-D24F-985B-F754C17A360B}" type="slidenum">
              <a:rPr kumimoji="1" lang="ja-JP" altLang="en-US" sz="900" smtClean="0">
                <a:solidFill>
                  <a:schemeClr val="bg1"/>
                </a:solidFill>
              </a:rPr>
              <a:pPr/>
              <a:t>‹#›</a:t>
            </a:fld>
            <a:endParaRPr kumimoji="1" lang="ja-JP" altLang="en-US" sz="900">
              <a:solidFill>
                <a:schemeClr val="bg1"/>
              </a:solidFill>
            </a:endParaRPr>
          </a:p>
        </p:txBody>
      </p:sp>
    </p:spTree>
    <p:extLst>
      <p:ext uri="{BB962C8B-B14F-4D97-AF65-F5344CB8AC3E}">
        <p14:creationId xmlns:p14="http://schemas.microsoft.com/office/powerpoint/2010/main" val="1045683298"/>
      </p:ext>
    </p:extLst>
  </p:cSld>
  <p:clrMap bg1="lt1" tx1="dk1" bg2="lt2" tx2="dk2" accent1="accent1" accent2="accent2" accent3="accent3" accent4="accent4" accent5="accent5" accent6="accent6" hlink="hlink" folHlink="folHlink"/>
  <p:sldLayoutIdLst>
    <p:sldLayoutId id="2147483704" r:id="rId1"/>
    <p:sldLayoutId id="2147483703" r:id="rId2"/>
    <p:sldLayoutId id="2147483681" r:id="rId3"/>
    <p:sldLayoutId id="2147483708" r:id="rId4"/>
    <p:sldLayoutId id="2147483713" r:id="rId5"/>
    <p:sldLayoutId id="2147483714" r:id="rId6"/>
    <p:sldLayoutId id="2147483692" r:id="rId7"/>
    <p:sldLayoutId id="2147483715" r:id="rId8"/>
  </p:sldLayoutIdLst>
  <p:hf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31.png"/><Relationship Id="rId3" Type="http://schemas.openxmlformats.org/officeDocument/2006/relationships/image" Target="../media/image16.png"/><Relationship Id="rId21" Type="http://schemas.openxmlformats.org/officeDocument/2006/relationships/image" Target="../media/image34.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png"/><Relationship Id="rId2" Type="http://schemas.openxmlformats.org/officeDocument/2006/relationships/notesSlide" Target="../notesSlides/notesSlide4.xml"/><Relationship Id="rId16" Type="http://schemas.openxmlformats.org/officeDocument/2006/relationships/image" Target="../media/image29.png"/><Relationship Id="rId20" Type="http://schemas.openxmlformats.org/officeDocument/2006/relationships/image" Target="../media/image33.svg"/><Relationship Id="rId1" Type="http://schemas.openxmlformats.org/officeDocument/2006/relationships/slideLayout" Target="../slideLayouts/slideLayout4.xml"/><Relationship Id="rId6" Type="http://schemas.openxmlformats.org/officeDocument/2006/relationships/image" Target="../media/image19.png"/><Relationship Id="rId11" Type="http://schemas.openxmlformats.org/officeDocument/2006/relationships/image" Target="../media/image24.png"/><Relationship Id="rId24" Type="http://schemas.openxmlformats.org/officeDocument/2006/relationships/image" Target="../media/image37.png"/><Relationship Id="rId5" Type="http://schemas.openxmlformats.org/officeDocument/2006/relationships/image" Target="../media/image18.png"/><Relationship Id="rId15" Type="http://schemas.openxmlformats.org/officeDocument/2006/relationships/image" Target="../media/image28.png"/><Relationship Id="rId23" Type="http://schemas.openxmlformats.org/officeDocument/2006/relationships/image" Target="../media/image36.png"/><Relationship Id="rId10" Type="http://schemas.openxmlformats.org/officeDocument/2006/relationships/image" Target="../media/image23.png"/><Relationship Id="rId19" Type="http://schemas.openxmlformats.org/officeDocument/2006/relationships/image" Target="../media/image32.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 Id="rId22" Type="http://schemas.openxmlformats.org/officeDocument/2006/relationships/image" Target="../media/image35.png"/></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4.xml"/><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4.xml"/><Relationship Id="rId4" Type="http://schemas.openxmlformats.org/officeDocument/2006/relationships/hyperlink" Target="https://garoon.cybozu.co.jp/function/detail/schedule/"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garoon.cybozu.co.jp/function/detail/schedule/" TargetMode="External"/><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49.jpeg"/></Relationships>
</file>

<file path=ppt/slides/_rels/slide2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hyperlink" Target="https://garoon.cybozu.co.jp/function/detail/portal/" TargetMode="External"/><Relationship Id="rId2" Type="http://schemas.openxmlformats.org/officeDocument/2006/relationships/image" Target="../media/image52.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3.jpeg"/><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hyperlink" Target="https://garoon.cybozu.co.jp/function/detail/space/" TargetMode="External"/><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xml"/><Relationship Id="rId4" Type="http://schemas.openxmlformats.org/officeDocument/2006/relationships/hyperlink" Target="https://garoon.cybozu.co.jp/function/detail/workflow/"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4.xml"/><Relationship Id="rId4" Type="http://schemas.openxmlformats.org/officeDocument/2006/relationships/hyperlink" Target="https://garoon.cybozu.co.jp/function/detail/bulletin/"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hyperlink" Target="https://garoon.cybozu.co.jp/mtcontents/expand/alliance/groupmail.html" TargetMode="External"/><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4.xml"/><Relationship Id="rId5" Type="http://schemas.openxmlformats.org/officeDocument/2006/relationships/hyperlink" Target="https://garoon.cybozu.co.jp/function/expand/" TargetMode="External"/><Relationship Id="rId4" Type="http://schemas.openxmlformats.org/officeDocument/2006/relationships/image" Target="../media/image68.png"/></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4.xml"/><Relationship Id="rId6" Type="http://schemas.openxmlformats.org/officeDocument/2006/relationships/hyperlink" Target="https://garoon.cybozu.co.jp/kintone/" TargetMode="External"/><Relationship Id="rId5" Type="http://schemas.openxmlformats.org/officeDocument/2006/relationships/image" Target="../media/image72.png"/><Relationship Id="rId4" Type="http://schemas.openxmlformats.org/officeDocument/2006/relationships/image" Target="../media/image71.png"/></Relationships>
</file>

<file path=ppt/slides/_rels/slide4.xml.rels><?xml version="1.0" encoding="UTF-8" standalone="yes"?>
<Relationships xmlns="http://schemas.openxmlformats.org/package/2006/relationships"><Relationship Id="rId3" Type="http://schemas.openxmlformats.org/officeDocument/2006/relationships/hyperlink" Target="https://www.soumu.go.jp/main_content/000608426.pdf" TargetMode="External"/><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8" Type="http://schemas.openxmlformats.org/officeDocument/2006/relationships/hyperlink" Target="https://garoon.cybozu.co.jp/function/expand/search/?function=function13" TargetMode="External"/><Relationship Id="rId3" Type="http://schemas.openxmlformats.org/officeDocument/2006/relationships/image" Target="../media/image73.png"/><Relationship Id="rId7" Type="http://schemas.openxmlformats.org/officeDocument/2006/relationships/image" Target="../media/image77.svg"/><Relationship Id="rId12" Type="http://schemas.openxmlformats.org/officeDocument/2006/relationships/image" Target="../media/image81.sv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76.png"/><Relationship Id="rId11" Type="http://schemas.openxmlformats.org/officeDocument/2006/relationships/image" Target="../media/image80.png"/><Relationship Id="rId5" Type="http://schemas.openxmlformats.org/officeDocument/2006/relationships/image" Target="../media/image75.png"/><Relationship Id="rId10" Type="http://schemas.openxmlformats.org/officeDocument/2006/relationships/image" Target="../media/image79.svg"/><Relationship Id="rId4" Type="http://schemas.openxmlformats.org/officeDocument/2006/relationships/image" Target="../media/image74.tiff"/><Relationship Id="rId9" Type="http://schemas.openxmlformats.org/officeDocument/2006/relationships/image" Target="../media/image78.png"/></Relationships>
</file>

<file path=ppt/slides/_rels/slide42.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jpg"/><Relationship Id="rId2" Type="http://schemas.openxmlformats.org/officeDocument/2006/relationships/image" Target="../media/image82.png"/><Relationship Id="rId1" Type="http://schemas.openxmlformats.org/officeDocument/2006/relationships/slideLayout" Target="../slideLayouts/slideLayout4.xml"/><Relationship Id="rId6" Type="http://schemas.openxmlformats.org/officeDocument/2006/relationships/image" Target="../media/image86.jpg"/><Relationship Id="rId5" Type="http://schemas.openxmlformats.org/officeDocument/2006/relationships/image" Target="../media/image85.jpg"/><Relationship Id="rId4" Type="http://schemas.openxmlformats.org/officeDocument/2006/relationships/image" Target="../media/image8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hyperlink" Target="https://garoon.cybozu.co.jp/mtcontents/cases/itami/" TargetMode="External"/><Relationship Id="rId2" Type="http://schemas.openxmlformats.org/officeDocument/2006/relationships/image" Target="../media/image88.png"/><Relationship Id="rId1" Type="http://schemas.openxmlformats.org/officeDocument/2006/relationships/slideLayout" Target="../slideLayouts/slideLayout4.xml"/><Relationship Id="rId4" Type="http://schemas.openxmlformats.org/officeDocument/2006/relationships/image" Target="../media/image89.jpeg"/></Relationships>
</file>

<file path=ppt/slides/_rels/slide4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hyperlink" Target="https://garoon.cybozu.co.jp/mtcontents/cases/seiyo/" TargetMode="External"/><Relationship Id="rId1" Type="http://schemas.openxmlformats.org/officeDocument/2006/relationships/slideLayout" Target="../slideLayouts/slideLayout4.xml"/><Relationship Id="rId4" Type="http://schemas.openxmlformats.org/officeDocument/2006/relationships/image" Target="../media/image96.png"/></Relationships>
</file>

<file path=ppt/slides/_rels/slide5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109.tiff"/><Relationship Id="rId2" Type="http://schemas.openxmlformats.org/officeDocument/2006/relationships/image" Target="../media/image74.tiff"/><Relationship Id="rId1" Type="http://schemas.openxmlformats.org/officeDocument/2006/relationships/slideLayout" Target="../slideLayouts/slideLayout4.xml"/><Relationship Id="rId6" Type="http://schemas.openxmlformats.org/officeDocument/2006/relationships/image" Target="../media/image108.jpeg"/><Relationship Id="rId5" Type="http://schemas.openxmlformats.org/officeDocument/2006/relationships/image" Target="../media/image107.png"/><Relationship Id="rId4" Type="http://schemas.openxmlformats.org/officeDocument/2006/relationships/image" Target="../media/image106.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hyperlink" Target="https://garoon.cybozu.co.jp/mtcontents/cases/nagano_city/" TargetMode="External"/><Relationship Id="rId2" Type="http://schemas.openxmlformats.org/officeDocument/2006/relationships/image" Target="../media/image110.jpe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hyperlink" Target="https://garoon.cybozu.co.jp/mtcontents/cases/oita/" TargetMode="Externa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4.xml"/><Relationship Id="rId4" Type="http://schemas.openxmlformats.org/officeDocument/2006/relationships/hyperlink" Target="https://garoon.cybozu.co.jp/documents/Garoon_management_sso.pdf" TargetMode="External"/></Relationships>
</file>

<file path=ppt/slides/_rels/slide69.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hyperlink" Target="https://garoon.cybozu.co.jp/price/package/"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hyperlink" Target="https://garoon.cybozu.co.jp/price/"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hyperlink" Target="https://cybozu.co.jp/sp/government/if/" TargetMode="Externa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hyperlink" Target="https://garoon.cybozu.co.jp/"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hyperlink" Target="https://garoon.cybozu.co.jp/support/" TargetMode="External"/><Relationship Id="rId4" Type="http://schemas.openxmlformats.org/officeDocument/2006/relationships/hyperlink" Target="https://garoon.cybozu.co.jp/lp/government/" TargetMode="Externa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屋外, 建物, 草, 市 が含まれている画像&#10;&#10;自動的に生成された説明">
            <a:extLst>
              <a:ext uri="{FF2B5EF4-FFF2-40B4-BE49-F238E27FC236}">
                <a16:creationId xmlns:a16="http://schemas.microsoft.com/office/drawing/2014/main" id="{AEA1D259-6E1F-A14B-8383-CFF557508B6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63317" y="-3624"/>
            <a:ext cx="5780682" cy="3853788"/>
          </a:xfrm>
          <a:prstGeom prst="rect">
            <a:avLst/>
          </a:prstGeom>
        </p:spPr>
      </p:pic>
      <p:sp>
        <p:nvSpPr>
          <p:cNvPr id="4" name="角丸四角形 3">
            <a:extLst>
              <a:ext uri="{FF2B5EF4-FFF2-40B4-BE49-F238E27FC236}">
                <a16:creationId xmlns:a16="http://schemas.microsoft.com/office/drawing/2014/main" id="{97941D57-127B-3B47-97E6-1BFF4AB9C43D}"/>
              </a:ext>
            </a:extLst>
          </p:cNvPr>
          <p:cNvSpPr/>
          <p:nvPr/>
        </p:nvSpPr>
        <p:spPr>
          <a:xfrm>
            <a:off x="0" y="-4530"/>
            <a:ext cx="9144000" cy="3855600"/>
          </a:xfrm>
          <a:prstGeom prst="roundRect">
            <a:avLst>
              <a:gd name="adj" fmla="val 0"/>
            </a:avLst>
          </a:prstGeom>
          <a:gradFill flip="none" rotWithShape="1">
            <a:gsLst>
              <a:gs pos="38000">
                <a:schemeClr val="bg1"/>
              </a:gs>
              <a:gs pos="0">
                <a:schemeClr val="bg1"/>
              </a:gs>
              <a:gs pos="100000">
                <a:schemeClr val="bg2">
                  <a:alpha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13"/>
          </a:p>
        </p:txBody>
      </p:sp>
      <p:sp>
        <p:nvSpPr>
          <p:cNvPr id="20" name="タイトル 1">
            <a:extLst>
              <a:ext uri="{FF2B5EF4-FFF2-40B4-BE49-F238E27FC236}">
                <a16:creationId xmlns:a16="http://schemas.microsoft.com/office/drawing/2014/main" id="{688199CF-F8A9-E647-AA04-23ABC4F89846}"/>
              </a:ext>
            </a:extLst>
          </p:cNvPr>
          <p:cNvSpPr>
            <a:spLocks noGrp="1"/>
          </p:cNvSpPr>
          <p:nvPr>
            <p:ph type="title"/>
          </p:nvPr>
        </p:nvSpPr>
        <p:spPr>
          <a:xfrm>
            <a:off x="467544" y="1197167"/>
            <a:ext cx="8280920" cy="1275195"/>
          </a:xfrm>
        </p:spPr>
        <p:txBody>
          <a:bodyPr>
            <a:normAutofit/>
          </a:bodyPr>
          <a:lstStyle/>
          <a:p>
            <a:r>
              <a:rPr lang="ja-JP" altLang="en-US" dirty="0"/>
              <a:t>事例に学ぶ</a:t>
            </a:r>
            <a:r>
              <a:rPr lang="en-US" altLang="ja-JP" dirty="0"/>
              <a:t> </a:t>
            </a:r>
            <a:r>
              <a:rPr lang="ja-JP" altLang="en-US" dirty="0"/>
              <a:t>サイボウズの</a:t>
            </a:r>
            <a:r>
              <a:rPr lang="en-US" altLang="ja-JP" dirty="0"/>
              <a:t> Garoon</a:t>
            </a:r>
            <a:r>
              <a:rPr lang="ja-JP" altLang="en-US" dirty="0"/>
              <a:t>で</a:t>
            </a:r>
            <a:br>
              <a:rPr lang="en-US" altLang="ja-JP" dirty="0"/>
            </a:br>
            <a:r>
              <a:rPr lang="ja-JP" altLang="en-US" dirty="0"/>
              <a:t>庁内業務のデジタル化</a:t>
            </a:r>
            <a:r>
              <a:rPr lang="en-US" altLang="ja-JP" dirty="0"/>
              <a:t> </a:t>
            </a:r>
            <a:endParaRPr lang="ja-JP" altLang="en-US" dirty="0"/>
          </a:p>
        </p:txBody>
      </p:sp>
      <p:sp>
        <p:nvSpPr>
          <p:cNvPr id="21" name="テキスト プレースホルダー 2">
            <a:extLst>
              <a:ext uri="{FF2B5EF4-FFF2-40B4-BE49-F238E27FC236}">
                <a16:creationId xmlns:a16="http://schemas.microsoft.com/office/drawing/2014/main" id="{F778CE2B-75D3-9242-AE04-569CF6E47972}"/>
              </a:ext>
            </a:extLst>
          </p:cNvPr>
          <p:cNvSpPr>
            <a:spLocks noGrp="1"/>
          </p:cNvSpPr>
          <p:nvPr>
            <p:ph type="body" sz="quarter" idx="10"/>
          </p:nvPr>
        </p:nvSpPr>
        <p:spPr/>
        <p:txBody>
          <a:bodyPr>
            <a:normAutofit/>
          </a:bodyPr>
          <a:lstStyle/>
          <a:p>
            <a:pPr>
              <a:lnSpc>
                <a:spcPct val="100000"/>
              </a:lnSpc>
            </a:pPr>
            <a:r>
              <a:rPr lang="ja-JP" altLang="en-US"/>
              <a:t>サイボウズ株式会社</a:t>
            </a:r>
          </a:p>
        </p:txBody>
      </p:sp>
    </p:spTree>
    <p:extLst>
      <p:ext uri="{BB962C8B-B14F-4D97-AF65-F5344CB8AC3E}">
        <p14:creationId xmlns:p14="http://schemas.microsoft.com/office/powerpoint/2010/main" val="40825178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583B9861-D43A-B346-BF87-B471DB344D7A}"/>
              </a:ext>
            </a:extLst>
          </p:cNvPr>
          <p:cNvSpPr>
            <a:spLocks noGrp="1"/>
          </p:cNvSpPr>
          <p:nvPr>
            <p:ph type="title"/>
          </p:nvPr>
        </p:nvSpPr>
        <p:spPr/>
        <p:txBody>
          <a:bodyPr>
            <a:normAutofit/>
          </a:bodyPr>
          <a:lstStyle/>
          <a:p>
            <a:pPr lvl="1"/>
            <a:r>
              <a:rPr lang="ja-JP" altLang="en-US" b="1">
                <a:latin typeface="+mn-ea"/>
                <a:ea typeface="+mn-ea"/>
              </a:rPr>
              <a:t>ハンコや紙の業務が多く、テレワークが進まない</a:t>
            </a:r>
            <a:endParaRPr lang="en-US" altLang="ja-JP" b="1" dirty="0">
              <a:latin typeface="+mn-ea"/>
              <a:ea typeface="+mn-ea"/>
            </a:endParaRPr>
          </a:p>
        </p:txBody>
      </p:sp>
      <p:sp>
        <p:nvSpPr>
          <p:cNvPr id="7" name="テキスト プレースホルダー 6">
            <a:extLst>
              <a:ext uri="{FF2B5EF4-FFF2-40B4-BE49-F238E27FC236}">
                <a16:creationId xmlns:a16="http://schemas.microsoft.com/office/drawing/2014/main" id="{1106D195-2FDB-B045-8E43-8F7E3502E39D}"/>
              </a:ext>
            </a:extLst>
          </p:cNvPr>
          <p:cNvSpPr txBox="1">
            <a:spLocks/>
          </p:cNvSpPr>
          <p:nvPr/>
        </p:nvSpPr>
        <p:spPr>
          <a:xfrm>
            <a:off x="251520" y="555526"/>
            <a:ext cx="8424936" cy="670869"/>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nSpc>
                <a:spcPct val="110000"/>
              </a:lnSpc>
              <a:buNone/>
            </a:pPr>
            <a:r>
              <a:rPr lang="ja-JP" altLang="en-US" sz="1200"/>
              <a:t>・申請業務を紙で行っているためオフィスに出勤しないと業務が進まない。</a:t>
            </a:r>
            <a:br>
              <a:rPr lang="en-US" altLang="ja-JP" sz="1200" dirty="0"/>
            </a:br>
            <a:r>
              <a:rPr lang="ja-JP" altLang="en-US" sz="1200"/>
              <a:t>・資料は紙で配布することが多く、オンラインで利用できない。</a:t>
            </a:r>
            <a:endParaRPr lang="en-US" altLang="ja-JP" sz="1200" dirty="0"/>
          </a:p>
        </p:txBody>
      </p:sp>
      <p:pic>
        <p:nvPicPr>
          <p:cNvPr id="20" name="図 19" descr="ハンコ押すだけ出社。押しに行くだけで一仕事。">
            <a:extLst>
              <a:ext uri="{FF2B5EF4-FFF2-40B4-BE49-F238E27FC236}">
                <a16:creationId xmlns:a16="http://schemas.microsoft.com/office/drawing/2014/main" id="{2738CB19-B388-8041-A3E9-2FC281521453}"/>
              </a:ext>
            </a:extLst>
          </p:cNvPr>
          <p:cNvPicPr>
            <a:picLocks noChangeAspect="1"/>
          </p:cNvPicPr>
          <p:nvPr/>
        </p:nvPicPr>
        <p:blipFill rotWithShape="1">
          <a:blip r:embed="rId2"/>
          <a:srcRect r="50000"/>
          <a:stretch/>
        </p:blipFill>
        <p:spPr>
          <a:xfrm>
            <a:off x="1237960" y="1131889"/>
            <a:ext cx="2829983" cy="3456086"/>
          </a:xfrm>
          <a:prstGeom prst="rect">
            <a:avLst/>
          </a:prstGeom>
        </p:spPr>
      </p:pic>
      <p:pic>
        <p:nvPicPr>
          <p:cNvPr id="4" name="図 3" descr="会議は印刷から始まってるんだ！会議前の最重要任務。">
            <a:extLst>
              <a:ext uri="{FF2B5EF4-FFF2-40B4-BE49-F238E27FC236}">
                <a16:creationId xmlns:a16="http://schemas.microsoft.com/office/drawing/2014/main" id="{1CC75C6A-7C62-8646-A209-B6CDD6C63324}"/>
              </a:ext>
            </a:extLst>
          </p:cNvPr>
          <p:cNvPicPr>
            <a:picLocks noChangeAspect="1"/>
          </p:cNvPicPr>
          <p:nvPr/>
        </p:nvPicPr>
        <p:blipFill rotWithShape="1">
          <a:blip r:embed="rId3"/>
          <a:srcRect l="50000"/>
          <a:stretch/>
        </p:blipFill>
        <p:spPr>
          <a:xfrm>
            <a:off x="4966174" y="1131889"/>
            <a:ext cx="2829982" cy="3456085"/>
          </a:xfrm>
          <a:prstGeom prst="rect">
            <a:avLst/>
          </a:prstGeom>
        </p:spPr>
      </p:pic>
    </p:spTree>
    <p:extLst>
      <p:ext uri="{BB962C8B-B14F-4D97-AF65-F5344CB8AC3E}">
        <p14:creationId xmlns:p14="http://schemas.microsoft.com/office/powerpoint/2010/main" val="28176749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2353BCDA-9B73-A346-B2CE-26A7FE9CCCF0}"/>
              </a:ext>
            </a:extLst>
          </p:cNvPr>
          <p:cNvSpPr>
            <a:spLocks noGrp="1"/>
          </p:cNvSpPr>
          <p:nvPr>
            <p:ph type="title"/>
          </p:nvPr>
        </p:nvSpPr>
        <p:spPr/>
        <p:txBody>
          <a:bodyPr>
            <a:normAutofit/>
          </a:bodyPr>
          <a:lstStyle/>
          <a:p>
            <a:r>
              <a:rPr lang="ja-JP" altLang="en-US"/>
              <a:t>どのシステムを使えば良いかわからない・必要の情報が探せない</a:t>
            </a:r>
            <a:endParaRPr kumimoji="1" lang="ja-JP" altLang="en-US"/>
          </a:p>
        </p:txBody>
      </p:sp>
      <p:pic>
        <p:nvPicPr>
          <p:cNvPr id="6" name="図 5" descr="社内システムバラバラ問題。私もシステムもいっぱいいっぱい。">
            <a:extLst>
              <a:ext uri="{FF2B5EF4-FFF2-40B4-BE49-F238E27FC236}">
                <a16:creationId xmlns:a16="http://schemas.microsoft.com/office/drawing/2014/main" id="{BC2D93C1-FB6B-5349-B46A-9FA47BF78E6E}"/>
              </a:ext>
            </a:extLst>
          </p:cNvPr>
          <p:cNvPicPr>
            <a:picLocks noChangeAspect="1"/>
          </p:cNvPicPr>
          <p:nvPr/>
        </p:nvPicPr>
        <p:blipFill rotWithShape="1">
          <a:blip r:embed="rId2"/>
          <a:srcRect l="50099"/>
          <a:stretch/>
        </p:blipFill>
        <p:spPr>
          <a:xfrm>
            <a:off x="971600" y="1131888"/>
            <a:ext cx="2824269" cy="3455987"/>
          </a:xfrm>
          <a:prstGeom prst="rect">
            <a:avLst/>
          </a:prstGeom>
        </p:spPr>
      </p:pic>
      <p:pic>
        <p:nvPicPr>
          <p:cNvPr id="7" name="図 6" descr="タイムライン迷探偵。真実は、いつも流れる。">
            <a:extLst>
              <a:ext uri="{FF2B5EF4-FFF2-40B4-BE49-F238E27FC236}">
                <a16:creationId xmlns:a16="http://schemas.microsoft.com/office/drawing/2014/main" id="{7B81882E-2681-CD4C-A4D7-AD7C94144726}"/>
              </a:ext>
            </a:extLst>
          </p:cNvPr>
          <p:cNvPicPr>
            <a:picLocks noChangeAspect="1"/>
          </p:cNvPicPr>
          <p:nvPr/>
        </p:nvPicPr>
        <p:blipFill rotWithShape="1">
          <a:blip r:embed="rId2"/>
          <a:srcRect r="50099"/>
          <a:stretch/>
        </p:blipFill>
        <p:spPr>
          <a:xfrm>
            <a:off x="5220072" y="1090388"/>
            <a:ext cx="2832629" cy="3466217"/>
          </a:xfrm>
          <a:prstGeom prst="rect">
            <a:avLst/>
          </a:prstGeom>
        </p:spPr>
      </p:pic>
      <p:sp>
        <p:nvSpPr>
          <p:cNvPr id="8" name="テキスト プレースホルダー 6">
            <a:extLst>
              <a:ext uri="{FF2B5EF4-FFF2-40B4-BE49-F238E27FC236}">
                <a16:creationId xmlns:a16="http://schemas.microsoft.com/office/drawing/2014/main" id="{54DDA702-CD1D-D44C-9ADD-024DBF4A85B8}"/>
              </a:ext>
            </a:extLst>
          </p:cNvPr>
          <p:cNvSpPr txBox="1">
            <a:spLocks/>
          </p:cNvSpPr>
          <p:nvPr/>
        </p:nvSpPr>
        <p:spPr>
          <a:xfrm>
            <a:off x="251520" y="555526"/>
            <a:ext cx="8424936" cy="670869"/>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nSpc>
                <a:spcPct val="110000"/>
              </a:lnSpc>
              <a:buNone/>
            </a:pPr>
            <a:r>
              <a:rPr lang="ja-JP" altLang="en-US" sz="1200"/>
              <a:t>・業務ごとにシステムがバラバラに立てられていて、必要な情報やツールを探すのに時間がかかる。</a:t>
            </a:r>
            <a:br>
              <a:rPr lang="en-US" altLang="ja-JP" sz="1200" dirty="0"/>
            </a:br>
            <a:r>
              <a:rPr lang="ja-JP" altLang="en-US" sz="1200"/>
              <a:t>・チャットでのやりとりで、大事な情報が見つけづらい。</a:t>
            </a:r>
            <a:endParaRPr lang="en-US" altLang="ja-JP" sz="1200" dirty="0"/>
          </a:p>
        </p:txBody>
      </p:sp>
    </p:spTree>
    <p:extLst>
      <p:ext uri="{BB962C8B-B14F-4D97-AF65-F5344CB8AC3E}">
        <p14:creationId xmlns:p14="http://schemas.microsoft.com/office/powerpoint/2010/main" val="12867659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832794D0-807A-CB4F-8B4A-2AA096023281}"/>
              </a:ext>
            </a:extLst>
          </p:cNvPr>
          <p:cNvSpPr>
            <a:spLocks noGrp="1"/>
          </p:cNvSpPr>
          <p:nvPr>
            <p:ph type="title"/>
          </p:nvPr>
        </p:nvSpPr>
        <p:spPr>
          <a:xfrm>
            <a:off x="2267744" y="2279776"/>
            <a:ext cx="8229600" cy="433286"/>
          </a:xfrm>
        </p:spPr>
        <p:txBody>
          <a:bodyPr/>
          <a:lstStyle/>
          <a:p>
            <a:r>
              <a:rPr kumimoji="1" lang="ja-JP" altLang="en-US"/>
              <a:t>これらの課題はツールで解決できます！</a:t>
            </a:r>
          </a:p>
        </p:txBody>
      </p:sp>
    </p:spTree>
    <p:extLst>
      <p:ext uri="{BB962C8B-B14F-4D97-AF65-F5344CB8AC3E}">
        <p14:creationId xmlns:p14="http://schemas.microsoft.com/office/powerpoint/2010/main" val="28901152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タイトル 12">
            <a:extLst>
              <a:ext uri="{FF2B5EF4-FFF2-40B4-BE49-F238E27FC236}">
                <a16:creationId xmlns:a16="http://schemas.microsoft.com/office/drawing/2014/main" id="{B855E6B6-9960-0A41-95FE-A05C7EAB5D7B}"/>
              </a:ext>
            </a:extLst>
          </p:cNvPr>
          <p:cNvSpPr>
            <a:spLocks noGrp="1"/>
          </p:cNvSpPr>
          <p:nvPr>
            <p:ph type="title"/>
          </p:nvPr>
        </p:nvSpPr>
        <p:spPr/>
        <p:txBody>
          <a:bodyPr>
            <a:normAutofit fontScale="90000"/>
          </a:bodyPr>
          <a:lstStyle/>
          <a:p>
            <a:r>
              <a:rPr lang="ja-JP" altLang="en-US" dirty="0"/>
              <a:t>庁内の情報を見える化できる　</a:t>
            </a:r>
            <a:br>
              <a:rPr lang="en-US" altLang="ja-JP" dirty="0"/>
            </a:br>
            <a:r>
              <a:rPr lang="ja-JP" altLang="en-US" dirty="0"/>
              <a:t>サイボウズ</a:t>
            </a:r>
            <a:r>
              <a:rPr lang="en-US" altLang="ja-JP" dirty="0"/>
              <a:t> </a:t>
            </a:r>
            <a:r>
              <a:rPr lang="ja-JP" altLang="en-US" dirty="0"/>
              <a:t>のグループウェア</a:t>
            </a:r>
            <a:r>
              <a:rPr lang="en-US" altLang="ja-JP" dirty="0"/>
              <a:t> Garoon</a:t>
            </a:r>
          </a:p>
        </p:txBody>
      </p:sp>
    </p:spTree>
    <p:extLst>
      <p:ext uri="{BB962C8B-B14F-4D97-AF65-F5344CB8AC3E}">
        <p14:creationId xmlns:p14="http://schemas.microsoft.com/office/powerpoint/2010/main" val="41116320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FB9E218D-9B51-A341-B6D0-25714F317DD5}"/>
              </a:ext>
            </a:extLst>
          </p:cNvPr>
          <p:cNvSpPr>
            <a:spLocks noGrp="1"/>
          </p:cNvSpPr>
          <p:nvPr>
            <p:ph type="title"/>
          </p:nvPr>
        </p:nvSpPr>
        <p:spPr/>
        <p:txBody>
          <a:bodyPr/>
          <a:lstStyle/>
          <a:p>
            <a:r>
              <a:rPr lang="ja-JP" altLang="en-US" dirty="0"/>
              <a:t>中・大規模組織向けグループウェア</a:t>
            </a:r>
            <a:r>
              <a:rPr lang="en-US" altLang="ja-JP" dirty="0"/>
              <a:t> Garoon</a:t>
            </a:r>
            <a:r>
              <a:rPr lang="ja-JP" altLang="en-US" dirty="0"/>
              <a:t>（ガルーン）</a:t>
            </a:r>
          </a:p>
        </p:txBody>
      </p:sp>
      <p:sp>
        <p:nvSpPr>
          <p:cNvPr id="6" name="テキスト プレースホルダー 6">
            <a:extLst>
              <a:ext uri="{FF2B5EF4-FFF2-40B4-BE49-F238E27FC236}">
                <a16:creationId xmlns:a16="http://schemas.microsoft.com/office/drawing/2014/main" id="{9CBFF884-551D-EF43-AB27-E79B27378EF2}"/>
              </a:ext>
            </a:extLst>
          </p:cNvPr>
          <p:cNvSpPr txBox="1">
            <a:spLocks/>
          </p:cNvSpPr>
          <p:nvPr/>
        </p:nvSpPr>
        <p:spPr>
          <a:xfrm>
            <a:off x="251520" y="555526"/>
            <a:ext cx="8424936" cy="670869"/>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nSpc>
                <a:spcPct val="110000"/>
              </a:lnSpc>
              <a:buNone/>
            </a:pPr>
            <a:r>
              <a:rPr lang="en-US" altLang="ja-JP" sz="1200" dirty="0"/>
              <a:t>Garoon</a:t>
            </a:r>
            <a:r>
              <a:rPr lang="ja-JP" altLang="en-US" sz="1200" dirty="0"/>
              <a:t>はサイボウズ株式会社が提供するグループウェアです。スケジュール、施設予約、掲示板、ファイル管理など、情報共有の基盤として活用できる機能がワンパッケージに集約されており、これらを活用することで、場所や時間にとらわれず、効率的に業務を進められるようになります。</a:t>
            </a:r>
          </a:p>
        </p:txBody>
      </p:sp>
      <p:sp>
        <p:nvSpPr>
          <p:cNvPr id="4" name="角丸四角形 3">
            <a:extLst>
              <a:ext uri="{FF2B5EF4-FFF2-40B4-BE49-F238E27FC236}">
                <a16:creationId xmlns:a16="http://schemas.microsoft.com/office/drawing/2014/main" id="{DD616653-A06B-6B45-95A6-F1E1DA7F49EA}"/>
              </a:ext>
              <a:ext uri="{C183D7F6-B498-43B3-948B-1728B52AA6E4}">
                <adec:decorative xmlns:adec="http://schemas.microsoft.com/office/drawing/2017/decorative" val="1"/>
              </a:ext>
            </a:extLst>
          </p:cNvPr>
          <p:cNvSpPr/>
          <p:nvPr/>
        </p:nvSpPr>
        <p:spPr>
          <a:xfrm>
            <a:off x="827584" y="1582839"/>
            <a:ext cx="3098671" cy="381625"/>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 name="グループ化 4">
            <a:extLst>
              <a:ext uri="{FF2B5EF4-FFF2-40B4-BE49-F238E27FC236}">
                <a16:creationId xmlns:a16="http://schemas.microsoft.com/office/drawing/2014/main" id="{CD25A4E8-B5B8-964B-9270-92B28FA9A086}"/>
              </a:ext>
              <a:ext uri="{C183D7F6-B498-43B3-948B-1728B52AA6E4}">
                <adec:decorative xmlns:adec="http://schemas.microsoft.com/office/drawing/2017/decorative" val="1"/>
              </a:ext>
            </a:extLst>
          </p:cNvPr>
          <p:cNvGrpSpPr/>
          <p:nvPr/>
        </p:nvGrpSpPr>
        <p:grpSpPr>
          <a:xfrm>
            <a:off x="740670" y="2173703"/>
            <a:ext cx="2199620" cy="1579899"/>
            <a:chOff x="740670" y="2173703"/>
            <a:chExt cx="2199620" cy="1579899"/>
          </a:xfrm>
        </p:grpSpPr>
        <p:pic>
          <p:nvPicPr>
            <p:cNvPr id="15" name="図 49">
              <a:extLst>
                <a:ext uri="{FF2B5EF4-FFF2-40B4-BE49-F238E27FC236}">
                  <a16:creationId xmlns:a16="http://schemas.microsoft.com/office/drawing/2014/main" id="{CCCA71BB-DA65-F643-B022-17FC18FBBD66}"/>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2443" y="2173703"/>
              <a:ext cx="439738"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図 50">
              <a:extLst>
                <a:ext uri="{FF2B5EF4-FFF2-40B4-BE49-F238E27FC236}">
                  <a16:creationId xmlns:a16="http://schemas.microsoft.com/office/drawing/2014/main" id="{45346D05-402A-A74F-9C5E-245DC0118608}"/>
                </a:ext>
                <a:ext uri="{C183D7F6-B498-43B3-948B-1728B52AA6E4}">
                  <adec:decorative xmlns:adec="http://schemas.microsoft.com/office/drawing/2017/decorative" val="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03303" y="2173703"/>
              <a:ext cx="439738"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図 51">
              <a:extLst>
                <a:ext uri="{FF2B5EF4-FFF2-40B4-BE49-F238E27FC236}">
                  <a16:creationId xmlns:a16="http://schemas.microsoft.com/office/drawing/2014/main" id="{DBE2E301-D5A0-854B-AE2D-82D82790B20D}"/>
                </a:ext>
                <a:ext uri="{C183D7F6-B498-43B3-948B-1728B52AA6E4}">
                  <adec:decorative xmlns:adec="http://schemas.microsoft.com/office/drawing/2017/decorative" val="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483733" y="2173703"/>
              <a:ext cx="43815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図 52">
              <a:extLst>
                <a:ext uri="{FF2B5EF4-FFF2-40B4-BE49-F238E27FC236}">
                  <a16:creationId xmlns:a16="http://schemas.microsoft.com/office/drawing/2014/main" id="{3B2BF8D9-D2CB-6042-8E16-4B7A03354110}"/>
                </a:ext>
                <a:ext uri="{C183D7F6-B498-43B3-948B-1728B52AA6E4}">
                  <adec:decorative xmlns:adec="http://schemas.microsoft.com/office/drawing/2017/decorative" val="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40670" y="2742703"/>
              <a:ext cx="43815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図 58">
              <a:extLst>
                <a:ext uri="{FF2B5EF4-FFF2-40B4-BE49-F238E27FC236}">
                  <a16:creationId xmlns:a16="http://schemas.microsoft.com/office/drawing/2014/main" id="{99F780B0-ACAD-7B4B-9CC1-22C2E6563261}"/>
                </a:ext>
                <a:ext uri="{C183D7F6-B498-43B3-948B-1728B52AA6E4}">
                  <adec:decorative xmlns:adec="http://schemas.microsoft.com/office/drawing/2017/decorative" val="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322873" y="2173703"/>
              <a:ext cx="439738"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図 21" descr="アイコン&#10;&#10;自動的に生成された説明">
              <a:extLst>
                <a:ext uri="{FF2B5EF4-FFF2-40B4-BE49-F238E27FC236}">
                  <a16:creationId xmlns:a16="http://schemas.microsoft.com/office/drawing/2014/main" id="{00A8DA70-D582-A640-9819-EF9C1C841ED0}"/>
                </a:ext>
              </a:extLst>
            </p:cNvPr>
            <p:cNvPicPr>
              <a:picLocks noChangeAspect="1"/>
            </p:cNvPicPr>
            <p:nvPr/>
          </p:nvPicPr>
          <p:blipFill>
            <a:blip r:embed="rId8"/>
            <a:stretch>
              <a:fillRect/>
            </a:stretch>
          </p:blipFill>
          <p:spPr>
            <a:xfrm>
              <a:off x="1912768" y="2724296"/>
              <a:ext cx="451219" cy="451219"/>
            </a:xfrm>
            <a:prstGeom prst="rect">
              <a:avLst/>
            </a:prstGeom>
          </p:spPr>
        </p:pic>
        <p:pic>
          <p:nvPicPr>
            <p:cNvPr id="28" name="図 27" descr="抽象, 挿絵 が含まれている画像&#10;&#10;自動的に生成された説明">
              <a:extLst>
                <a:ext uri="{FF2B5EF4-FFF2-40B4-BE49-F238E27FC236}">
                  <a16:creationId xmlns:a16="http://schemas.microsoft.com/office/drawing/2014/main" id="{F144A32A-5E45-3747-8329-1D538C46CC85}"/>
                </a:ext>
              </a:extLst>
            </p:cNvPr>
            <p:cNvPicPr>
              <a:picLocks noChangeAspect="1"/>
            </p:cNvPicPr>
            <p:nvPr/>
          </p:nvPicPr>
          <p:blipFill>
            <a:blip r:embed="rId9"/>
            <a:stretch>
              <a:fillRect/>
            </a:stretch>
          </p:blipFill>
          <p:spPr>
            <a:xfrm>
              <a:off x="1933714" y="3323329"/>
              <a:ext cx="430273" cy="430273"/>
            </a:xfrm>
            <a:prstGeom prst="rect">
              <a:avLst/>
            </a:prstGeom>
          </p:spPr>
        </p:pic>
        <p:pic>
          <p:nvPicPr>
            <p:cNvPr id="30" name="図 29" descr="アイコン&#10;&#10;自動的に生成された説明">
              <a:extLst>
                <a:ext uri="{FF2B5EF4-FFF2-40B4-BE49-F238E27FC236}">
                  <a16:creationId xmlns:a16="http://schemas.microsoft.com/office/drawing/2014/main" id="{6FE674C9-8361-5F49-AC40-0C28860DC01C}"/>
                </a:ext>
              </a:extLst>
            </p:cNvPr>
            <p:cNvPicPr>
              <a:picLocks noChangeAspect="1"/>
            </p:cNvPicPr>
            <p:nvPr/>
          </p:nvPicPr>
          <p:blipFill>
            <a:blip r:embed="rId10"/>
            <a:stretch>
              <a:fillRect/>
            </a:stretch>
          </p:blipFill>
          <p:spPr>
            <a:xfrm>
              <a:off x="1340689" y="2735364"/>
              <a:ext cx="438150" cy="438150"/>
            </a:xfrm>
            <a:prstGeom prst="rect">
              <a:avLst/>
            </a:prstGeom>
          </p:spPr>
        </p:pic>
        <p:pic>
          <p:nvPicPr>
            <p:cNvPr id="35" name="図 34" descr="アイコン&#10;&#10;自動的に生成された説明">
              <a:extLst>
                <a:ext uri="{FF2B5EF4-FFF2-40B4-BE49-F238E27FC236}">
                  <a16:creationId xmlns:a16="http://schemas.microsoft.com/office/drawing/2014/main" id="{47420A4A-87CD-CD46-93AC-3A6CEC63E5BB}"/>
                </a:ext>
              </a:extLst>
            </p:cNvPr>
            <p:cNvPicPr>
              <a:picLocks noChangeAspect="1"/>
            </p:cNvPicPr>
            <p:nvPr/>
          </p:nvPicPr>
          <p:blipFill>
            <a:blip r:embed="rId11"/>
            <a:stretch>
              <a:fillRect/>
            </a:stretch>
          </p:blipFill>
          <p:spPr>
            <a:xfrm>
              <a:off x="2477246" y="2724296"/>
              <a:ext cx="456557" cy="456557"/>
            </a:xfrm>
            <a:prstGeom prst="rect">
              <a:avLst/>
            </a:prstGeom>
          </p:spPr>
        </p:pic>
        <p:pic>
          <p:nvPicPr>
            <p:cNvPr id="39" name="図 38" descr="アイコン&#10;&#10;自動的に生成された説明">
              <a:extLst>
                <a:ext uri="{FF2B5EF4-FFF2-40B4-BE49-F238E27FC236}">
                  <a16:creationId xmlns:a16="http://schemas.microsoft.com/office/drawing/2014/main" id="{8DCDCC83-50B8-904E-A83C-E835DD6EED28}"/>
                </a:ext>
              </a:extLst>
            </p:cNvPr>
            <p:cNvPicPr>
              <a:picLocks noChangeAspect="1"/>
            </p:cNvPicPr>
            <p:nvPr/>
          </p:nvPicPr>
          <p:blipFill>
            <a:blip r:embed="rId12"/>
            <a:stretch>
              <a:fillRect/>
            </a:stretch>
          </p:blipFill>
          <p:spPr>
            <a:xfrm>
              <a:off x="745061" y="3308057"/>
              <a:ext cx="439738" cy="439738"/>
            </a:xfrm>
            <a:prstGeom prst="rect">
              <a:avLst/>
            </a:prstGeom>
          </p:spPr>
        </p:pic>
        <p:pic>
          <p:nvPicPr>
            <p:cNvPr id="43" name="図 42" descr="アイコン&#10;&#10;自動的に生成された説明">
              <a:extLst>
                <a:ext uri="{FF2B5EF4-FFF2-40B4-BE49-F238E27FC236}">
                  <a16:creationId xmlns:a16="http://schemas.microsoft.com/office/drawing/2014/main" id="{35F47EE4-36FE-3B46-A8F3-C8B0A1EDDC3B}"/>
                </a:ext>
              </a:extLst>
            </p:cNvPr>
            <p:cNvPicPr>
              <a:picLocks noChangeAspect="1"/>
            </p:cNvPicPr>
            <p:nvPr/>
          </p:nvPicPr>
          <p:blipFill>
            <a:blip r:embed="rId13"/>
            <a:stretch>
              <a:fillRect/>
            </a:stretch>
          </p:blipFill>
          <p:spPr>
            <a:xfrm>
              <a:off x="1324461" y="3308057"/>
              <a:ext cx="438150" cy="438150"/>
            </a:xfrm>
            <a:prstGeom prst="rect">
              <a:avLst/>
            </a:prstGeom>
          </p:spPr>
        </p:pic>
        <p:pic>
          <p:nvPicPr>
            <p:cNvPr id="47" name="図 46" descr="アイコン&#10;&#10;自動的に生成された説明">
              <a:extLst>
                <a:ext uri="{FF2B5EF4-FFF2-40B4-BE49-F238E27FC236}">
                  <a16:creationId xmlns:a16="http://schemas.microsoft.com/office/drawing/2014/main" id="{46C62799-CFA9-0441-8A3C-616E1096858A}"/>
                </a:ext>
              </a:extLst>
            </p:cNvPr>
            <p:cNvPicPr>
              <a:picLocks noChangeAspect="1"/>
            </p:cNvPicPr>
            <p:nvPr/>
          </p:nvPicPr>
          <p:blipFill>
            <a:blip r:embed="rId14"/>
            <a:stretch>
              <a:fillRect/>
            </a:stretch>
          </p:blipFill>
          <p:spPr>
            <a:xfrm>
              <a:off x="2483733" y="3286374"/>
              <a:ext cx="456557" cy="456557"/>
            </a:xfrm>
            <a:prstGeom prst="rect">
              <a:avLst/>
            </a:prstGeom>
          </p:spPr>
        </p:pic>
      </p:grpSp>
      <p:sp>
        <p:nvSpPr>
          <p:cNvPr id="2" name="テキスト ボックス 1">
            <a:extLst>
              <a:ext uri="{FF2B5EF4-FFF2-40B4-BE49-F238E27FC236}">
                <a16:creationId xmlns:a16="http://schemas.microsoft.com/office/drawing/2014/main" id="{D577CD46-79DB-5C4F-85C0-32346DE4DD55}"/>
              </a:ext>
            </a:extLst>
          </p:cNvPr>
          <p:cNvSpPr txBox="1"/>
          <p:nvPr/>
        </p:nvSpPr>
        <p:spPr>
          <a:xfrm>
            <a:off x="1259632" y="1617422"/>
            <a:ext cx="2339102" cy="307777"/>
          </a:xfrm>
          <a:prstGeom prst="rect">
            <a:avLst/>
          </a:prstGeom>
          <a:noFill/>
        </p:spPr>
        <p:txBody>
          <a:bodyPr wrap="none" rtlCol="0">
            <a:spAutoFit/>
          </a:bodyPr>
          <a:lstStyle/>
          <a:p>
            <a:r>
              <a:rPr kumimoji="1" lang="ja-JP" altLang="en-US" sz="1400" b="1">
                <a:solidFill>
                  <a:schemeClr val="bg1"/>
                </a:solidFill>
              </a:rPr>
              <a:t>定番のグループウェア機能</a:t>
            </a:r>
          </a:p>
        </p:txBody>
      </p:sp>
      <p:sp>
        <p:nvSpPr>
          <p:cNvPr id="53" name="テキスト ボックス 52">
            <a:extLst>
              <a:ext uri="{FF2B5EF4-FFF2-40B4-BE49-F238E27FC236}">
                <a16:creationId xmlns:a16="http://schemas.microsoft.com/office/drawing/2014/main" id="{4E9F4EBF-4919-A44D-9CDE-8736411640AD}"/>
              </a:ext>
            </a:extLst>
          </p:cNvPr>
          <p:cNvSpPr txBox="1"/>
          <p:nvPr/>
        </p:nvSpPr>
        <p:spPr>
          <a:xfrm>
            <a:off x="3012296" y="2227850"/>
            <a:ext cx="2699792" cy="2123658"/>
          </a:xfrm>
          <a:prstGeom prst="rect">
            <a:avLst/>
          </a:prstGeom>
          <a:noFill/>
        </p:spPr>
        <p:txBody>
          <a:bodyPr wrap="square" rtlCol="0">
            <a:spAutoFit/>
          </a:bodyPr>
          <a:lstStyle/>
          <a:p>
            <a:r>
              <a:rPr kumimoji="1" lang="ja-JP" altLang="en-US" sz="1200" b="1"/>
              <a:t>・スケジュール</a:t>
            </a:r>
            <a:endParaRPr kumimoji="1" lang="en-US" altLang="ja-JP" sz="1200" b="1" dirty="0"/>
          </a:p>
          <a:p>
            <a:r>
              <a:rPr kumimoji="1" lang="ja-JP" altLang="en-US" sz="1200" b="1"/>
              <a:t>・施設予約</a:t>
            </a:r>
            <a:endParaRPr kumimoji="1" lang="en-US" altLang="ja-JP" sz="1200" b="1" dirty="0"/>
          </a:p>
          <a:p>
            <a:r>
              <a:rPr kumimoji="1" lang="ja-JP" altLang="en-US" sz="1200" b="1"/>
              <a:t>・掲示板</a:t>
            </a:r>
            <a:endParaRPr kumimoji="1" lang="en-US" altLang="ja-JP" sz="1200" b="1" dirty="0"/>
          </a:p>
          <a:p>
            <a:r>
              <a:rPr kumimoji="1" lang="ja-JP" altLang="en-US" sz="1200" b="1"/>
              <a:t>・メッセージ</a:t>
            </a:r>
            <a:endParaRPr kumimoji="1" lang="en-US" altLang="ja-JP" sz="1200" b="1" dirty="0"/>
          </a:p>
          <a:p>
            <a:r>
              <a:rPr kumimoji="1" lang="ja-JP" altLang="en-US" sz="1200" b="1"/>
              <a:t>・スペース</a:t>
            </a:r>
            <a:endParaRPr kumimoji="1" lang="en-US" altLang="ja-JP" sz="1200" b="1" dirty="0"/>
          </a:p>
          <a:p>
            <a:r>
              <a:rPr kumimoji="1" lang="ja-JP" altLang="en-US" sz="1200" b="1"/>
              <a:t>・アドレス帳</a:t>
            </a:r>
            <a:endParaRPr kumimoji="1" lang="en-US" altLang="ja-JP" sz="1200" b="1" dirty="0"/>
          </a:p>
          <a:p>
            <a:r>
              <a:rPr kumimoji="1" lang="ja-JP" altLang="en-US" sz="1200" b="1"/>
              <a:t>・メール</a:t>
            </a:r>
            <a:endParaRPr kumimoji="1" lang="en-US" altLang="ja-JP" sz="1200" b="1" dirty="0"/>
          </a:p>
          <a:p>
            <a:r>
              <a:rPr kumimoji="1" lang="ja-JP" altLang="en-US" sz="1200" b="1"/>
              <a:t>・ファイル管理</a:t>
            </a:r>
            <a:endParaRPr kumimoji="1" lang="en-US" altLang="ja-JP" sz="1200" b="1" dirty="0"/>
          </a:p>
          <a:p>
            <a:r>
              <a:rPr kumimoji="1" lang="ja-JP" altLang="en-US" sz="1200" b="1"/>
              <a:t>・マルチレポート</a:t>
            </a:r>
            <a:endParaRPr kumimoji="1" lang="en-US" altLang="ja-JP" sz="1200" b="1" dirty="0"/>
          </a:p>
          <a:p>
            <a:r>
              <a:rPr kumimoji="1" lang="ja-JP" altLang="en-US" sz="1200" b="1"/>
              <a:t>　　　　　　など</a:t>
            </a:r>
            <a:endParaRPr kumimoji="1" lang="en-US" altLang="ja-JP" sz="1200" b="1" dirty="0"/>
          </a:p>
          <a:p>
            <a:endParaRPr kumimoji="1" lang="ja-JP" altLang="en-US" sz="1200" b="1"/>
          </a:p>
        </p:txBody>
      </p:sp>
      <p:sp>
        <p:nvSpPr>
          <p:cNvPr id="52" name="テキスト ボックス 51">
            <a:extLst>
              <a:ext uri="{FF2B5EF4-FFF2-40B4-BE49-F238E27FC236}">
                <a16:creationId xmlns:a16="http://schemas.microsoft.com/office/drawing/2014/main" id="{920A1E11-AE0C-4F42-BB7E-D8D3A206E186}"/>
              </a:ext>
            </a:extLst>
          </p:cNvPr>
          <p:cNvSpPr txBox="1"/>
          <p:nvPr/>
        </p:nvSpPr>
        <p:spPr>
          <a:xfrm>
            <a:off x="4283968" y="2680514"/>
            <a:ext cx="576064" cy="523220"/>
          </a:xfrm>
          <a:prstGeom prst="rect">
            <a:avLst/>
          </a:prstGeom>
          <a:noFill/>
        </p:spPr>
        <p:txBody>
          <a:bodyPr wrap="square" rtlCol="0">
            <a:spAutoFit/>
          </a:bodyPr>
          <a:lstStyle/>
          <a:p>
            <a:r>
              <a:rPr kumimoji="1" lang="ja-JP" altLang="en-US" sz="2800"/>
              <a:t>➕</a:t>
            </a:r>
          </a:p>
        </p:txBody>
      </p:sp>
      <p:sp>
        <p:nvSpPr>
          <p:cNvPr id="11" name="テキスト ボックス 10">
            <a:extLst>
              <a:ext uri="{FF2B5EF4-FFF2-40B4-BE49-F238E27FC236}">
                <a16:creationId xmlns:a16="http://schemas.microsoft.com/office/drawing/2014/main" id="{5D2867C6-D339-E74D-AB70-E754211DB220}"/>
              </a:ext>
            </a:extLst>
          </p:cNvPr>
          <p:cNvSpPr txBox="1"/>
          <p:nvPr/>
        </p:nvSpPr>
        <p:spPr>
          <a:xfrm>
            <a:off x="5669025" y="1617422"/>
            <a:ext cx="2159566" cy="307777"/>
          </a:xfrm>
          <a:prstGeom prst="rect">
            <a:avLst/>
          </a:prstGeom>
          <a:noFill/>
        </p:spPr>
        <p:txBody>
          <a:bodyPr wrap="none" rtlCol="0">
            <a:spAutoFit/>
          </a:bodyPr>
          <a:lstStyle/>
          <a:p>
            <a:r>
              <a:rPr kumimoji="1" lang="ja-JP" altLang="en-US" sz="1400" b="1">
                <a:solidFill>
                  <a:schemeClr val="bg1"/>
                </a:solidFill>
              </a:rPr>
              <a:t>大規模向け・高度な機能</a:t>
            </a:r>
          </a:p>
        </p:txBody>
      </p:sp>
      <p:sp>
        <p:nvSpPr>
          <p:cNvPr id="59" name="テキスト ボックス 58">
            <a:extLst>
              <a:ext uri="{FF2B5EF4-FFF2-40B4-BE49-F238E27FC236}">
                <a16:creationId xmlns:a16="http://schemas.microsoft.com/office/drawing/2014/main" id="{792127F1-BDC3-7F4E-ABED-B248521361AB}"/>
              </a:ext>
            </a:extLst>
          </p:cNvPr>
          <p:cNvSpPr txBox="1"/>
          <p:nvPr/>
        </p:nvSpPr>
        <p:spPr>
          <a:xfrm>
            <a:off x="6444208" y="2157294"/>
            <a:ext cx="2699792" cy="1569660"/>
          </a:xfrm>
          <a:prstGeom prst="rect">
            <a:avLst/>
          </a:prstGeom>
          <a:noFill/>
        </p:spPr>
        <p:txBody>
          <a:bodyPr wrap="square" rtlCol="0">
            <a:spAutoFit/>
          </a:bodyPr>
          <a:lstStyle/>
          <a:p>
            <a:r>
              <a:rPr kumimoji="1" lang="ja-JP" altLang="en-US" sz="1200" b="1"/>
              <a:t>・ポータル機能</a:t>
            </a:r>
            <a:endParaRPr kumimoji="1" lang="en-US" altLang="ja-JP" sz="1200" b="1" dirty="0"/>
          </a:p>
          <a:p>
            <a:r>
              <a:rPr kumimoji="1" lang="ja-JP" altLang="en-US" sz="1200" b="1"/>
              <a:t>・大規模むけの管理機能</a:t>
            </a:r>
            <a:endParaRPr kumimoji="1" lang="en-US" altLang="ja-JP" sz="1200" b="1" dirty="0"/>
          </a:p>
          <a:p>
            <a:r>
              <a:rPr kumimoji="1" lang="ja-JP" altLang="en-US" sz="1200" b="1"/>
              <a:t>・ワークフロー</a:t>
            </a:r>
            <a:endParaRPr kumimoji="1" lang="en-US" altLang="ja-JP" sz="1200" b="1" dirty="0"/>
          </a:p>
          <a:p>
            <a:r>
              <a:rPr kumimoji="1" lang="ja-JP" altLang="en-US" sz="1200" b="1"/>
              <a:t>・きめ細やかなアクセス設定</a:t>
            </a:r>
            <a:endParaRPr kumimoji="1" lang="en-US" altLang="ja-JP" sz="1200" b="1" dirty="0"/>
          </a:p>
          <a:p>
            <a:r>
              <a:rPr kumimoji="1" lang="ja-JP" altLang="en-US" sz="1200" b="1"/>
              <a:t>・システム設定</a:t>
            </a:r>
            <a:endParaRPr kumimoji="1" lang="en-US" altLang="ja-JP" sz="1200" b="1" dirty="0"/>
          </a:p>
          <a:p>
            <a:r>
              <a:rPr kumimoji="1" lang="ja-JP" altLang="en-US" sz="1200" b="1"/>
              <a:t>・多言語</a:t>
            </a:r>
            <a:r>
              <a:rPr kumimoji="1" lang="en-US" altLang="ja-JP" sz="1200" b="1" dirty="0"/>
              <a:t>/</a:t>
            </a:r>
            <a:r>
              <a:rPr kumimoji="1" lang="ja-JP" altLang="en-US" sz="1200" b="1"/>
              <a:t>タイムゾーン</a:t>
            </a:r>
            <a:endParaRPr kumimoji="1" lang="en-US" altLang="ja-JP" sz="1200" b="1" dirty="0"/>
          </a:p>
          <a:p>
            <a:r>
              <a:rPr kumimoji="1" lang="ja-JP" altLang="en-US" sz="1200" b="1"/>
              <a:t>・拡張性</a:t>
            </a:r>
            <a:endParaRPr kumimoji="1" lang="en-US" altLang="ja-JP" sz="1200" b="1" dirty="0"/>
          </a:p>
          <a:p>
            <a:r>
              <a:rPr kumimoji="1" lang="ja-JP" altLang="en-US" sz="1200" b="1"/>
              <a:t>・</a:t>
            </a:r>
            <a:r>
              <a:rPr kumimoji="1" lang="en-US" altLang="ja-JP" sz="1200" b="1" dirty="0"/>
              <a:t>API</a:t>
            </a:r>
            <a:r>
              <a:rPr kumimoji="1" lang="ja-JP" altLang="en-US" sz="1200" b="1"/>
              <a:t>公開</a:t>
            </a:r>
            <a:r>
              <a:rPr kumimoji="1" lang="en-US" altLang="ja-JP" sz="1200" b="1" dirty="0"/>
              <a:t> / Java Script</a:t>
            </a:r>
            <a:r>
              <a:rPr kumimoji="1" lang="ja-JP" altLang="en-US" sz="1200" b="1"/>
              <a:t>カスタマイズ</a:t>
            </a:r>
          </a:p>
        </p:txBody>
      </p:sp>
      <p:sp>
        <p:nvSpPr>
          <p:cNvPr id="10" name="角丸四角形 9">
            <a:extLst>
              <a:ext uri="{FF2B5EF4-FFF2-40B4-BE49-F238E27FC236}">
                <a16:creationId xmlns:a16="http://schemas.microsoft.com/office/drawing/2014/main" id="{4AE4F495-177D-EB4E-8177-4F99AC0B51C8}"/>
              </a:ext>
              <a:ext uri="{C183D7F6-B498-43B3-948B-1728B52AA6E4}">
                <adec:decorative xmlns:adec="http://schemas.microsoft.com/office/drawing/2017/decorative" val="1"/>
              </a:ext>
            </a:extLst>
          </p:cNvPr>
          <p:cNvSpPr/>
          <p:nvPr/>
        </p:nvSpPr>
        <p:spPr>
          <a:xfrm>
            <a:off x="4860033" y="1582839"/>
            <a:ext cx="3816424" cy="381625"/>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 name="グループ化 6">
            <a:extLst>
              <a:ext uri="{FF2B5EF4-FFF2-40B4-BE49-F238E27FC236}">
                <a16:creationId xmlns:a16="http://schemas.microsoft.com/office/drawing/2014/main" id="{225B3E2C-CF9E-4241-BD5A-94FFB3E72533}"/>
              </a:ext>
              <a:ext uri="{C183D7F6-B498-43B3-948B-1728B52AA6E4}">
                <adec:decorative xmlns:adec="http://schemas.microsoft.com/office/drawing/2017/decorative" val="1"/>
              </a:ext>
            </a:extLst>
          </p:cNvPr>
          <p:cNvGrpSpPr/>
          <p:nvPr/>
        </p:nvGrpSpPr>
        <p:grpSpPr>
          <a:xfrm>
            <a:off x="4941253" y="2175086"/>
            <a:ext cx="1574963" cy="1474572"/>
            <a:chOff x="4941253" y="2175086"/>
            <a:chExt cx="1574963" cy="1474572"/>
          </a:xfrm>
        </p:grpSpPr>
        <p:pic>
          <p:nvPicPr>
            <p:cNvPr id="12" name="図 54">
              <a:extLst>
                <a:ext uri="{FF2B5EF4-FFF2-40B4-BE49-F238E27FC236}">
                  <a16:creationId xmlns:a16="http://schemas.microsoft.com/office/drawing/2014/main" id="{EA8308AA-9577-3249-82AE-7CBAFD047596}"/>
                </a:ext>
                <a:ext uri="{C183D7F6-B498-43B3-948B-1728B52AA6E4}">
                  <adec:decorative xmlns:adec="http://schemas.microsoft.com/office/drawing/2017/decorative" val="1"/>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4941253" y="2227850"/>
              <a:ext cx="439738"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図 57">
              <a:extLst>
                <a:ext uri="{FF2B5EF4-FFF2-40B4-BE49-F238E27FC236}">
                  <a16:creationId xmlns:a16="http://schemas.microsoft.com/office/drawing/2014/main" id="{50CD6310-E1F4-7F45-8F66-01EB1F10BCC9}"/>
                </a:ext>
                <a:ext uri="{C183D7F6-B498-43B3-948B-1728B52AA6E4}">
                  <adec:decorative xmlns:adec="http://schemas.microsoft.com/office/drawing/2017/decorative" val="1"/>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5477427" y="2214556"/>
              <a:ext cx="439738"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コンテンツ プレースホルダー 3">
              <a:extLst>
                <a:ext uri="{FF2B5EF4-FFF2-40B4-BE49-F238E27FC236}">
                  <a16:creationId xmlns:a16="http://schemas.microsoft.com/office/drawing/2014/main" id="{06CBEB63-D3C0-BA42-8925-E39F391421A0}"/>
                </a:ext>
                <a:ext uri="{C183D7F6-B498-43B3-948B-1728B52AA6E4}">
                  <adec:decorative xmlns:adec="http://schemas.microsoft.com/office/drawing/2017/decorative" val="1"/>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6076478" y="2747051"/>
              <a:ext cx="439738"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図 23" descr="挿絵, 時計 が含まれている画像&#10;&#10;自動的に生成された説明">
              <a:extLst>
                <a:ext uri="{FF2B5EF4-FFF2-40B4-BE49-F238E27FC236}">
                  <a16:creationId xmlns:a16="http://schemas.microsoft.com/office/drawing/2014/main" id="{5D7813AB-E8C0-564D-B46C-389351F5132C}"/>
                </a:ext>
              </a:extLst>
            </p:cNvPr>
            <p:cNvPicPr>
              <a:picLocks noChangeAspect="1"/>
            </p:cNvPicPr>
            <p:nvPr/>
          </p:nvPicPr>
          <p:blipFill>
            <a:blip r:embed="rId18"/>
            <a:stretch>
              <a:fillRect/>
            </a:stretch>
          </p:blipFill>
          <p:spPr>
            <a:xfrm>
              <a:off x="4992522" y="3250636"/>
              <a:ext cx="381625" cy="381625"/>
            </a:xfrm>
            <a:prstGeom prst="rect">
              <a:avLst/>
            </a:prstGeom>
          </p:spPr>
        </p:pic>
        <p:pic>
          <p:nvPicPr>
            <p:cNvPr id="26" name="グラフィックス 25">
              <a:extLst>
                <a:ext uri="{FF2B5EF4-FFF2-40B4-BE49-F238E27FC236}">
                  <a16:creationId xmlns:a16="http://schemas.microsoft.com/office/drawing/2014/main" id="{78782DF2-37B4-5D47-BAE5-C558BC1DABEA}"/>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124615" y="3306195"/>
              <a:ext cx="343463" cy="343463"/>
            </a:xfrm>
            <a:prstGeom prst="rect">
              <a:avLst/>
            </a:prstGeom>
          </p:spPr>
        </p:pic>
        <p:pic>
          <p:nvPicPr>
            <p:cNvPr id="33" name="図 32"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DBC57D6E-788D-A247-89C9-476487195ACC}"/>
                </a:ext>
              </a:extLst>
            </p:cNvPr>
            <p:cNvPicPr>
              <a:picLocks noChangeAspect="1"/>
            </p:cNvPicPr>
            <p:nvPr/>
          </p:nvPicPr>
          <p:blipFill>
            <a:blip r:embed="rId21"/>
            <a:stretch>
              <a:fillRect/>
            </a:stretch>
          </p:blipFill>
          <p:spPr>
            <a:xfrm>
              <a:off x="6007792" y="2175086"/>
              <a:ext cx="502663" cy="500676"/>
            </a:xfrm>
            <a:prstGeom prst="rect">
              <a:avLst/>
            </a:prstGeom>
          </p:spPr>
        </p:pic>
        <p:pic>
          <p:nvPicPr>
            <p:cNvPr id="45" name="図 44" descr="アイコン&#10;&#10;自動的に生成された説明">
              <a:extLst>
                <a:ext uri="{FF2B5EF4-FFF2-40B4-BE49-F238E27FC236}">
                  <a16:creationId xmlns:a16="http://schemas.microsoft.com/office/drawing/2014/main" id="{17654EB3-0692-8A4A-AC14-DB59B1D1D7E1}"/>
                </a:ext>
              </a:extLst>
            </p:cNvPr>
            <p:cNvPicPr>
              <a:picLocks noChangeAspect="1"/>
            </p:cNvPicPr>
            <p:nvPr/>
          </p:nvPicPr>
          <p:blipFill>
            <a:blip r:embed="rId22"/>
            <a:stretch>
              <a:fillRect/>
            </a:stretch>
          </p:blipFill>
          <p:spPr>
            <a:xfrm>
              <a:off x="5445178" y="2750213"/>
              <a:ext cx="507933" cy="507933"/>
            </a:xfrm>
            <a:prstGeom prst="rect">
              <a:avLst/>
            </a:prstGeom>
          </p:spPr>
        </p:pic>
        <p:pic>
          <p:nvPicPr>
            <p:cNvPr id="49" name="図 48" descr="じょうごグラフ が含まれている画像&#10;&#10;自動的に生成された説明">
              <a:extLst>
                <a:ext uri="{FF2B5EF4-FFF2-40B4-BE49-F238E27FC236}">
                  <a16:creationId xmlns:a16="http://schemas.microsoft.com/office/drawing/2014/main" id="{7A9BA12A-A1C4-0349-AE9C-BC4E9FA9DCF9}"/>
                </a:ext>
              </a:extLst>
            </p:cNvPr>
            <p:cNvPicPr>
              <a:picLocks noChangeAspect="1"/>
            </p:cNvPicPr>
            <p:nvPr/>
          </p:nvPicPr>
          <p:blipFill>
            <a:blip r:embed="rId23"/>
            <a:stretch>
              <a:fillRect/>
            </a:stretch>
          </p:blipFill>
          <p:spPr>
            <a:xfrm>
              <a:off x="5517017" y="3313124"/>
              <a:ext cx="456557" cy="281781"/>
            </a:xfrm>
            <a:prstGeom prst="rect">
              <a:avLst/>
            </a:prstGeom>
          </p:spPr>
        </p:pic>
        <p:pic>
          <p:nvPicPr>
            <p:cNvPr id="51" name="図 50">
              <a:extLst>
                <a:ext uri="{FF2B5EF4-FFF2-40B4-BE49-F238E27FC236}">
                  <a16:creationId xmlns:a16="http://schemas.microsoft.com/office/drawing/2014/main" id="{3A8657FE-1025-9E42-AA3D-66A262C5A63E}"/>
                </a:ext>
              </a:extLst>
            </p:cNvPr>
            <p:cNvPicPr>
              <a:picLocks noChangeAspect="1"/>
            </p:cNvPicPr>
            <p:nvPr/>
          </p:nvPicPr>
          <p:blipFill>
            <a:blip r:embed="rId24"/>
            <a:stretch>
              <a:fillRect/>
            </a:stretch>
          </p:blipFill>
          <p:spPr>
            <a:xfrm>
              <a:off x="4999366" y="2756152"/>
              <a:ext cx="345566" cy="381625"/>
            </a:xfrm>
            <a:prstGeom prst="rect">
              <a:avLst/>
            </a:prstGeom>
          </p:spPr>
        </p:pic>
      </p:grpSp>
      <p:sp>
        <p:nvSpPr>
          <p:cNvPr id="32" name="テキスト プレースホルダー 6">
            <a:extLst>
              <a:ext uri="{FF2B5EF4-FFF2-40B4-BE49-F238E27FC236}">
                <a16:creationId xmlns:a16="http://schemas.microsoft.com/office/drawing/2014/main" id="{B854B150-57D9-794F-9DF2-CEC399DACDC8}"/>
              </a:ext>
            </a:extLst>
          </p:cNvPr>
          <p:cNvSpPr txBox="1">
            <a:spLocks/>
          </p:cNvSpPr>
          <p:nvPr/>
        </p:nvSpPr>
        <p:spPr>
          <a:xfrm>
            <a:off x="359532" y="4227934"/>
            <a:ext cx="8424936" cy="670869"/>
          </a:xfrm>
          <a:prstGeom prst="rect">
            <a:avLst/>
          </a:prstGeom>
        </p:spPr>
        <p:txBody>
          <a:bodyPr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ctr">
              <a:lnSpc>
                <a:spcPct val="110000"/>
              </a:lnSpc>
              <a:buNone/>
            </a:pPr>
            <a:r>
              <a:rPr lang="en-US" altLang="ja-JP" sz="1800" dirty="0"/>
              <a:t>10</a:t>
            </a:r>
            <a:r>
              <a:rPr lang="ja-JP" altLang="en-US" sz="1800"/>
              <a:t>名</a:t>
            </a:r>
            <a:r>
              <a:rPr lang="en-US" altLang="ja-JP" sz="1800" dirty="0"/>
              <a:t>〜</a:t>
            </a:r>
            <a:r>
              <a:rPr lang="ja-JP" altLang="en-US" sz="1800"/>
              <a:t>数万人まで幅広い組織規模で利用実績があります。</a:t>
            </a:r>
          </a:p>
        </p:txBody>
      </p:sp>
      <p:sp>
        <p:nvSpPr>
          <p:cNvPr id="36" name="テキスト ボックス 35">
            <a:extLst>
              <a:ext uri="{FF2B5EF4-FFF2-40B4-BE49-F238E27FC236}">
                <a16:creationId xmlns:a16="http://schemas.microsoft.com/office/drawing/2014/main" id="{70703ECB-5E15-D543-AC34-706FB65AC0D3}"/>
              </a:ext>
            </a:extLst>
          </p:cNvPr>
          <p:cNvSpPr txBox="1"/>
          <p:nvPr/>
        </p:nvSpPr>
        <p:spPr>
          <a:xfrm>
            <a:off x="5330529" y="1619762"/>
            <a:ext cx="3057247" cy="307777"/>
          </a:xfrm>
          <a:prstGeom prst="rect">
            <a:avLst/>
          </a:prstGeom>
          <a:noFill/>
        </p:spPr>
        <p:txBody>
          <a:bodyPr wrap="none" rtlCol="0">
            <a:spAutoFit/>
          </a:bodyPr>
          <a:lstStyle/>
          <a:p>
            <a:r>
              <a:rPr kumimoji="1" lang="ja-JP" altLang="en-US" sz="1400" b="1">
                <a:solidFill>
                  <a:schemeClr val="bg1"/>
                </a:solidFill>
              </a:rPr>
              <a:t>中堅・大規模組織に使いやすい機能</a:t>
            </a:r>
          </a:p>
        </p:txBody>
      </p:sp>
    </p:spTree>
    <p:extLst>
      <p:ext uri="{BB962C8B-B14F-4D97-AF65-F5344CB8AC3E}">
        <p14:creationId xmlns:p14="http://schemas.microsoft.com/office/powerpoint/2010/main" val="40357428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183F5DD4-7C3E-6648-AB1B-04FC9AB5D491}"/>
              </a:ext>
            </a:extLst>
          </p:cNvPr>
          <p:cNvSpPr/>
          <p:nvPr/>
        </p:nvSpPr>
        <p:spPr>
          <a:xfrm>
            <a:off x="6282726" y="2735942"/>
            <a:ext cx="2635949" cy="1769000"/>
          </a:xfrm>
          <a:prstGeom prst="rect">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タイトル 2">
            <a:extLst>
              <a:ext uri="{FF2B5EF4-FFF2-40B4-BE49-F238E27FC236}">
                <a16:creationId xmlns:a16="http://schemas.microsoft.com/office/drawing/2014/main" id="{5B556F1F-D571-AC4C-969B-35B76ABF1226}"/>
              </a:ext>
            </a:extLst>
          </p:cNvPr>
          <p:cNvSpPr>
            <a:spLocks noGrp="1"/>
          </p:cNvSpPr>
          <p:nvPr>
            <p:ph type="title"/>
          </p:nvPr>
        </p:nvSpPr>
        <p:spPr/>
        <p:txBody>
          <a:bodyPr/>
          <a:lstStyle/>
          <a:p>
            <a:r>
              <a:rPr kumimoji="1" lang="ja-JP" altLang="en-US"/>
              <a:t>サイボウズの導入実績</a:t>
            </a:r>
          </a:p>
        </p:txBody>
      </p:sp>
      <p:sp>
        <p:nvSpPr>
          <p:cNvPr id="4" name="テキスト プレースホルダー 6">
            <a:extLst>
              <a:ext uri="{FF2B5EF4-FFF2-40B4-BE49-F238E27FC236}">
                <a16:creationId xmlns:a16="http://schemas.microsoft.com/office/drawing/2014/main" id="{C6485D97-9F66-3A4A-8B5D-6207571553E6}"/>
              </a:ext>
            </a:extLst>
          </p:cNvPr>
          <p:cNvSpPr txBox="1">
            <a:spLocks/>
          </p:cNvSpPr>
          <p:nvPr/>
        </p:nvSpPr>
        <p:spPr>
          <a:xfrm>
            <a:off x="251520" y="555526"/>
            <a:ext cx="8424936" cy="670869"/>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buNone/>
            </a:pPr>
            <a:r>
              <a:rPr lang="ja-JP" altLang="en-US" sz="1200">
                <a:solidFill>
                  <a:srgbClr val="283246"/>
                </a:solidFill>
                <a:latin typeface="+mn-ea"/>
              </a:rPr>
              <a:t>サイボウズのソリューションは</a:t>
            </a:r>
            <a:r>
              <a:rPr lang="en-US" altLang="ja-JP" sz="1200" dirty="0">
                <a:solidFill>
                  <a:srgbClr val="283246"/>
                </a:solidFill>
                <a:latin typeface="+mn-ea"/>
              </a:rPr>
              <a:t>1000</a:t>
            </a:r>
            <a:r>
              <a:rPr lang="ja-JP" altLang="en-US" sz="1200">
                <a:solidFill>
                  <a:srgbClr val="283246"/>
                </a:solidFill>
                <a:latin typeface="+mn-ea"/>
              </a:rPr>
              <a:t>以上の中央省庁・地方公共団体で導入実績があります</a:t>
            </a:r>
          </a:p>
        </p:txBody>
      </p:sp>
      <p:sp>
        <p:nvSpPr>
          <p:cNvPr id="8" name="テキスト ボックス 7">
            <a:extLst>
              <a:ext uri="{FF2B5EF4-FFF2-40B4-BE49-F238E27FC236}">
                <a16:creationId xmlns:a16="http://schemas.microsoft.com/office/drawing/2014/main" id="{7073D913-C00D-8345-B8A9-73879BC3AB24}"/>
              </a:ext>
            </a:extLst>
          </p:cNvPr>
          <p:cNvSpPr txBox="1"/>
          <p:nvPr/>
        </p:nvSpPr>
        <p:spPr>
          <a:xfrm>
            <a:off x="6413449" y="2996172"/>
            <a:ext cx="2376265" cy="1538883"/>
          </a:xfrm>
          <a:prstGeom prst="rect">
            <a:avLst/>
          </a:prstGeom>
          <a:noFill/>
        </p:spPr>
        <p:txBody>
          <a:bodyPr wrap="square" rtlCol="0">
            <a:spAutoFit/>
          </a:bodyPr>
          <a:lstStyle/>
          <a:p>
            <a:r>
              <a:rPr lang="ja-JP" altLang="en-US" sz="700">
                <a:latin typeface="+mn-ea"/>
              </a:rPr>
              <a:t>各都道府県に記載の導入件数は、中央省庁・地方公共団体におけるサイボウズ製品（</a:t>
            </a:r>
            <a:r>
              <a:rPr lang="en" altLang="ja-JP" sz="700" dirty="0" err="1">
                <a:latin typeface="+mn-ea"/>
              </a:rPr>
              <a:t>kintone</a:t>
            </a:r>
            <a:r>
              <a:rPr lang="ja-JP" altLang="en" sz="700">
                <a:latin typeface="+mn-ea"/>
              </a:rPr>
              <a:t>、</a:t>
            </a:r>
            <a:r>
              <a:rPr lang="ja-JP" altLang="en-US" sz="700">
                <a:latin typeface="+mn-ea"/>
              </a:rPr>
              <a:t>サイボウズ </a:t>
            </a:r>
            <a:r>
              <a:rPr lang="en" altLang="ja-JP" sz="700" dirty="0">
                <a:latin typeface="+mn-ea"/>
              </a:rPr>
              <a:t>Office</a:t>
            </a:r>
            <a:r>
              <a:rPr lang="ja-JP" altLang="en" sz="700">
                <a:latin typeface="+mn-ea"/>
              </a:rPr>
              <a:t>、</a:t>
            </a:r>
            <a:r>
              <a:rPr lang="en" altLang="ja-JP" sz="700" dirty="0" err="1">
                <a:latin typeface="+mn-ea"/>
              </a:rPr>
              <a:t>Garoon</a:t>
            </a:r>
            <a:r>
              <a:rPr lang="ja-JP" altLang="en" sz="700">
                <a:latin typeface="+mn-ea"/>
              </a:rPr>
              <a:t>、</a:t>
            </a:r>
            <a:r>
              <a:rPr lang="ja-JP" altLang="en-US" sz="700">
                <a:latin typeface="+mn-ea"/>
              </a:rPr>
              <a:t>メールワイズ）の延べライセンス出荷数です。 ひとつの機関で複数の部署にご導入いただいた場合、複数の製品をご購入いただいた場合は全てまとめて１件とカウントしています。過去の導入実績については市町村合併前の数も含まれます。</a:t>
            </a:r>
            <a:endParaRPr lang="en-US" altLang="ja-JP" sz="700" dirty="0">
              <a:latin typeface="+mn-ea"/>
            </a:endParaRPr>
          </a:p>
          <a:p>
            <a:r>
              <a:rPr lang="en-US" altLang="ja-JP" sz="700" dirty="0">
                <a:latin typeface="+mn-ea"/>
              </a:rPr>
              <a:t>※2021</a:t>
            </a:r>
            <a:r>
              <a:rPr lang="ja-JP" altLang="en-US" sz="700">
                <a:latin typeface="+mn-ea"/>
              </a:rPr>
              <a:t>年</a:t>
            </a:r>
            <a:r>
              <a:rPr lang="en-US" altLang="ja-JP" sz="700" dirty="0">
                <a:latin typeface="+mn-ea"/>
              </a:rPr>
              <a:t>7</a:t>
            </a:r>
            <a:r>
              <a:rPr lang="ja-JP" altLang="en-US" sz="700">
                <a:latin typeface="+mn-ea"/>
              </a:rPr>
              <a:t>月から</a:t>
            </a:r>
            <a:r>
              <a:rPr lang="en-US" altLang="ja-JP" sz="700" dirty="0">
                <a:latin typeface="+mn-ea"/>
              </a:rPr>
              <a:t>2022</a:t>
            </a:r>
            <a:r>
              <a:rPr lang="ja-JP" altLang="en-US" sz="700">
                <a:latin typeface="+mn-ea"/>
              </a:rPr>
              <a:t>年</a:t>
            </a:r>
            <a:r>
              <a:rPr lang="en-US" altLang="ja-JP" sz="700" dirty="0">
                <a:latin typeface="+mn-ea"/>
              </a:rPr>
              <a:t>4</a:t>
            </a:r>
            <a:r>
              <a:rPr lang="ja-JP" altLang="en-US" sz="700">
                <a:latin typeface="+mn-ea"/>
              </a:rPr>
              <a:t>月まで本資料に掲載していた導入実績は、ひとつの機関で複数の部署にご導入いただいた場合にはそれぞれ別々にカウントしていました。</a:t>
            </a:r>
            <a:r>
              <a:rPr lang="ja-JP" altLang="en-US" sz="800" b="0" i="0">
                <a:solidFill>
                  <a:srgbClr val="283246"/>
                </a:solidFill>
                <a:effectLst/>
                <a:latin typeface="UD Shin Go Regular"/>
              </a:rPr>
              <a:t>地方公共団体には広域連合・広域事務組合等も含まれます。</a:t>
            </a:r>
            <a:r>
              <a:rPr lang="en-US" altLang="ja-JP" sz="800" b="0" i="0" dirty="0">
                <a:solidFill>
                  <a:srgbClr val="283246"/>
                </a:solidFill>
                <a:effectLst/>
                <a:latin typeface="UD Shin Go Regular"/>
              </a:rPr>
              <a:t>2023</a:t>
            </a:r>
            <a:r>
              <a:rPr lang="ja-JP" altLang="en-US" sz="800" b="0" i="0">
                <a:solidFill>
                  <a:srgbClr val="283246"/>
                </a:solidFill>
                <a:effectLst/>
                <a:latin typeface="UD Shin Go Regular"/>
              </a:rPr>
              <a:t>年に集計基準を一部見直しました。</a:t>
            </a:r>
            <a:endParaRPr lang="ja-JP" altLang="en-US" sz="700">
              <a:latin typeface="+mn-ea"/>
            </a:endParaRPr>
          </a:p>
        </p:txBody>
      </p:sp>
      <p:sp>
        <p:nvSpPr>
          <p:cNvPr id="9" name="テキスト ボックス 8">
            <a:extLst>
              <a:ext uri="{FF2B5EF4-FFF2-40B4-BE49-F238E27FC236}">
                <a16:creationId xmlns:a16="http://schemas.microsoft.com/office/drawing/2014/main" id="{5B20A698-0D53-6A42-9759-BF637510CCB0}"/>
              </a:ext>
            </a:extLst>
          </p:cNvPr>
          <p:cNvSpPr txBox="1"/>
          <p:nvPr/>
        </p:nvSpPr>
        <p:spPr>
          <a:xfrm>
            <a:off x="6282726" y="2841315"/>
            <a:ext cx="864096" cy="200055"/>
          </a:xfrm>
          <a:prstGeom prst="rect">
            <a:avLst/>
          </a:prstGeom>
          <a:noFill/>
          <a:ln>
            <a:noFill/>
          </a:ln>
        </p:spPr>
        <p:txBody>
          <a:bodyPr wrap="square" rtlCol="0">
            <a:spAutoFit/>
          </a:bodyPr>
          <a:lstStyle/>
          <a:p>
            <a:pPr algn="ctr"/>
            <a:r>
              <a:rPr lang="ja-JP" altLang="en-US" sz="700">
                <a:latin typeface="+mn-ea"/>
              </a:rPr>
              <a:t>■集計方法</a:t>
            </a:r>
          </a:p>
        </p:txBody>
      </p:sp>
      <p:pic>
        <p:nvPicPr>
          <p:cNvPr id="1026" name="Picture 2" descr="全国の自治体導入数">
            <a:extLst>
              <a:ext uri="{FF2B5EF4-FFF2-40B4-BE49-F238E27FC236}">
                <a16:creationId xmlns:a16="http://schemas.microsoft.com/office/drawing/2014/main" id="{2B6959F6-A707-E08D-C8F5-62496471D3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213" y="988812"/>
            <a:ext cx="6040859" cy="3701283"/>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D0C34BA4-A49A-6EA4-0E2F-D46265CA575E}"/>
              </a:ext>
            </a:extLst>
          </p:cNvPr>
          <p:cNvSpPr txBox="1"/>
          <p:nvPr/>
        </p:nvSpPr>
        <p:spPr>
          <a:xfrm>
            <a:off x="8020285" y="4535055"/>
            <a:ext cx="934871" cy="230832"/>
          </a:xfrm>
          <a:prstGeom prst="rect">
            <a:avLst/>
          </a:prstGeom>
          <a:noFill/>
        </p:spPr>
        <p:txBody>
          <a:bodyPr wrap="none" rtlCol="0">
            <a:spAutoFit/>
          </a:bodyPr>
          <a:lstStyle/>
          <a:p>
            <a:r>
              <a:rPr kumimoji="1" lang="en-US" altLang="ja-JP" sz="900" dirty="0"/>
              <a:t>2023</a:t>
            </a:r>
            <a:r>
              <a:rPr kumimoji="1" lang="ja-JP" altLang="en-US" sz="900"/>
              <a:t>年</a:t>
            </a:r>
            <a:r>
              <a:rPr kumimoji="1" lang="en-US" altLang="ja-JP" sz="900" dirty="0"/>
              <a:t>4</a:t>
            </a:r>
            <a:r>
              <a:rPr kumimoji="1" lang="ja-JP" altLang="en-US" sz="900"/>
              <a:t>月時点</a:t>
            </a:r>
          </a:p>
        </p:txBody>
      </p:sp>
    </p:spTree>
    <p:extLst>
      <p:ext uri="{BB962C8B-B14F-4D97-AF65-F5344CB8AC3E}">
        <p14:creationId xmlns:p14="http://schemas.microsoft.com/office/powerpoint/2010/main" val="15398516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4AF7E9DB-B63B-4875-9928-72C8F0891064}"/>
              </a:ext>
            </a:extLst>
          </p:cNvPr>
          <p:cNvSpPr>
            <a:spLocks noGrp="1"/>
          </p:cNvSpPr>
          <p:nvPr>
            <p:ph type="title"/>
          </p:nvPr>
        </p:nvSpPr>
        <p:spPr/>
        <p:txBody>
          <a:bodyPr>
            <a:normAutofit/>
          </a:bodyPr>
          <a:lstStyle/>
          <a:p>
            <a:pPr>
              <a:spcBef>
                <a:spcPct val="20000"/>
              </a:spcBef>
              <a:buClr>
                <a:schemeClr val="folHlink"/>
              </a:buClr>
            </a:pPr>
            <a:r>
              <a:rPr lang="ja-JP" altLang="en-US">
                <a:solidFill>
                  <a:srgbClr val="333333"/>
                </a:solidFill>
              </a:rPr>
              <a:t>みんなが使うものだから、みんなが“</a:t>
            </a:r>
            <a:r>
              <a:rPr lang="ja-JP" altLang="en-US">
                <a:solidFill>
                  <a:srgbClr val="FC7944"/>
                </a:solidFill>
              </a:rPr>
              <a:t>使いやすい</a:t>
            </a:r>
            <a:r>
              <a:rPr lang="ja-JP" altLang="en-US">
                <a:solidFill>
                  <a:srgbClr val="333333"/>
                </a:solidFill>
              </a:rPr>
              <a:t>“にこだわっています</a:t>
            </a:r>
          </a:p>
        </p:txBody>
      </p:sp>
      <p:sp>
        <p:nvSpPr>
          <p:cNvPr id="53" name="四角形: 角を丸くする 52">
            <a:extLst>
              <a:ext uri="{FF2B5EF4-FFF2-40B4-BE49-F238E27FC236}">
                <a16:creationId xmlns:a16="http://schemas.microsoft.com/office/drawing/2014/main" id="{CDBB317D-9EC5-4CA1-84FB-259BCF583B1A}"/>
              </a:ext>
              <a:ext uri="{C183D7F6-B498-43B3-948B-1728B52AA6E4}">
                <adec:decorative xmlns:adec="http://schemas.microsoft.com/office/drawing/2017/decorative" val="1"/>
              </a:ext>
            </a:extLst>
          </p:cNvPr>
          <p:cNvSpPr/>
          <p:nvPr/>
        </p:nvSpPr>
        <p:spPr bwMode="auto">
          <a:xfrm>
            <a:off x="939928" y="1367153"/>
            <a:ext cx="7210344" cy="2986893"/>
          </a:xfrm>
          <a:prstGeom prst="roundRect">
            <a:avLst>
              <a:gd name="adj" fmla="val 2705"/>
            </a:avLst>
          </a:prstGeom>
          <a:solidFill>
            <a:srgbClr val="DEEBF7"/>
          </a:solidFill>
          <a:ln w="6350">
            <a:noFill/>
          </a:ln>
        </p:spPr>
        <p:style>
          <a:lnRef idx="2">
            <a:schemeClr val="accent2"/>
          </a:lnRef>
          <a:fillRef idx="1">
            <a:schemeClr val="lt1"/>
          </a:fillRef>
          <a:effectRef idx="0">
            <a:schemeClr val="accent2"/>
          </a:effectRef>
          <a:fontRef idx="minor">
            <a:schemeClr val="dk1"/>
          </a:fontRef>
        </p:style>
        <p:txBody>
          <a:bodyPr vert="horz" wrap="square" lIns="68580" tIns="34290" rIns="68580" bIns="34290" numCol="1" rtlCol="0" anchor="ctr" anchorCtr="0" compatLnSpc="1">
            <a:prstTxWarp prst="textNoShape">
              <a:avLst/>
            </a:prstTxWarp>
          </a:bodyPr>
          <a:lstStyle/>
          <a:p>
            <a:pPr algn="ctr"/>
            <a:endParaRPr kumimoji="1" lang="ja-JP" altLang="en-US" sz="1050">
              <a:solidFill>
                <a:schemeClr val="tx1"/>
              </a:solidFill>
              <a:latin typeface="+mn-ea"/>
            </a:endParaRPr>
          </a:p>
        </p:txBody>
      </p:sp>
      <p:sp>
        <p:nvSpPr>
          <p:cNvPr id="2" name="テキスト ボックス 1">
            <a:extLst>
              <a:ext uri="{FF2B5EF4-FFF2-40B4-BE49-F238E27FC236}">
                <a16:creationId xmlns:a16="http://schemas.microsoft.com/office/drawing/2014/main" id="{5417DE6F-0490-49EE-A9BA-47CFBC448A82}"/>
              </a:ext>
            </a:extLst>
          </p:cNvPr>
          <p:cNvSpPr txBox="1"/>
          <p:nvPr/>
        </p:nvSpPr>
        <p:spPr>
          <a:xfrm>
            <a:off x="1623691" y="1676292"/>
            <a:ext cx="2589662" cy="300082"/>
          </a:xfrm>
          <a:prstGeom prst="rect">
            <a:avLst/>
          </a:prstGeom>
          <a:solidFill>
            <a:srgbClr val="003399"/>
          </a:solidFill>
        </p:spPr>
        <p:txBody>
          <a:bodyPr wrap="square" rtlCol="0" anchor="ctr">
            <a:spAutoFit/>
          </a:bodyPr>
          <a:lstStyle/>
          <a:p>
            <a:pPr algn="ctr"/>
            <a:r>
              <a:rPr kumimoji="1" lang="ja-JP" altLang="en-US" sz="1350" b="1">
                <a:solidFill>
                  <a:schemeClr val="bg1"/>
                </a:solidFill>
                <a:latin typeface="+mn-ea"/>
              </a:rPr>
              <a:t>管理者</a:t>
            </a:r>
          </a:p>
        </p:txBody>
      </p:sp>
      <p:sp>
        <p:nvSpPr>
          <p:cNvPr id="43" name="Rectangle 165">
            <a:extLst>
              <a:ext uri="{FF2B5EF4-FFF2-40B4-BE49-F238E27FC236}">
                <a16:creationId xmlns:a16="http://schemas.microsoft.com/office/drawing/2014/main" id="{D3D44DD4-B024-4B0A-B86E-24AEE32CBD6C}"/>
              </a:ext>
            </a:extLst>
          </p:cNvPr>
          <p:cNvSpPr>
            <a:spLocks noChangeArrowheads="1"/>
          </p:cNvSpPr>
          <p:nvPr/>
        </p:nvSpPr>
        <p:spPr bwMode="auto">
          <a:xfrm>
            <a:off x="1502434" y="3352404"/>
            <a:ext cx="2931830" cy="807710"/>
          </a:xfrm>
          <a:prstGeom prst="rect">
            <a:avLst/>
          </a:prstGeom>
          <a:noFill/>
          <a:ln w="9525">
            <a:noFill/>
            <a:miter lim="800000"/>
            <a:headEnd/>
            <a:tailEnd/>
          </a:ln>
          <a:effectLst/>
        </p:spPr>
        <p:txBody>
          <a:bodyPr/>
          <a:lstStyle/>
          <a:p>
            <a:pPr>
              <a:lnSpc>
                <a:spcPts val="1440"/>
              </a:lnSpc>
              <a:buClr>
                <a:srgbClr val="0A569E"/>
              </a:buClr>
            </a:pPr>
            <a:r>
              <a:rPr lang="ja-JP" altLang="en-US" sz="1200" b="1">
                <a:solidFill>
                  <a:srgbClr val="FC7944"/>
                </a:solidFill>
                <a:latin typeface="+mn-ea"/>
              </a:rPr>
              <a:t>管理画面が</a:t>
            </a:r>
            <a:r>
              <a:rPr lang="en-US" altLang="ja-JP" sz="1200" b="1" dirty="0">
                <a:solidFill>
                  <a:srgbClr val="FC7944"/>
                </a:solidFill>
                <a:latin typeface="+mn-ea"/>
              </a:rPr>
              <a:t>GUI</a:t>
            </a:r>
            <a:r>
              <a:rPr lang="ja-JP" altLang="en-US" sz="1200" b="1">
                <a:solidFill>
                  <a:srgbClr val="FC7944"/>
                </a:solidFill>
                <a:latin typeface="+mn-ea"/>
              </a:rPr>
              <a:t>で操作</a:t>
            </a:r>
            <a:r>
              <a:rPr lang="ja-JP" altLang="en-US" sz="1200">
                <a:solidFill>
                  <a:srgbClr val="333333"/>
                </a:solidFill>
                <a:latin typeface="+mn-ea"/>
              </a:rPr>
              <a:t>できるので</a:t>
            </a:r>
            <a:r>
              <a:rPr lang="en-US" altLang="ja-JP" sz="1200" dirty="0">
                <a:solidFill>
                  <a:srgbClr val="333333"/>
                </a:solidFill>
                <a:latin typeface="+mn-ea"/>
              </a:rPr>
              <a:t>IT</a:t>
            </a:r>
            <a:r>
              <a:rPr lang="ja-JP" altLang="en-US" sz="1200">
                <a:solidFill>
                  <a:srgbClr val="333333"/>
                </a:solidFill>
                <a:latin typeface="+mn-ea"/>
              </a:rPr>
              <a:t>の専門知識がなくても管理が可能です。</a:t>
            </a:r>
            <a:endParaRPr lang="en-US" altLang="ja-JP" sz="1200" dirty="0">
              <a:solidFill>
                <a:srgbClr val="333333"/>
              </a:solidFill>
              <a:latin typeface="+mn-ea"/>
            </a:endParaRPr>
          </a:p>
          <a:p>
            <a:pPr>
              <a:lnSpc>
                <a:spcPts val="1440"/>
              </a:lnSpc>
              <a:buClr>
                <a:srgbClr val="0A569E"/>
              </a:buClr>
            </a:pPr>
            <a:r>
              <a:rPr lang="ja-JP" altLang="en-US" sz="1200">
                <a:solidFill>
                  <a:srgbClr val="333333"/>
                </a:solidFill>
                <a:latin typeface="+mn-ea"/>
              </a:rPr>
              <a:t>また、アプリごとに管理権限を移譲することで管理者負担を軽減できます。</a:t>
            </a:r>
            <a:endParaRPr lang="en-US" altLang="ja-JP" sz="1200" dirty="0">
              <a:solidFill>
                <a:srgbClr val="333333"/>
              </a:solidFill>
              <a:latin typeface="+mn-ea"/>
            </a:endParaRPr>
          </a:p>
        </p:txBody>
      </p:sp>
      <p:sp>
        <p:nvSpPr>
          <p:cNvPr id="42" name="テキスト ボックス 41">
            <a:extLst>
              <a:ext uri="{FF2B5EF4-FFF2-40B4-BE49-F238E27FC236}">
                <a16:creationId xmlns:a16="http://schemas.microsoft.com/office/drawing/2014/main" id="{8A7B5F57-8768-4091-A840-4D963361ED8E}"/>
              </a:ext>
            </a:extLst>
          </p:cNvPr>
          <p:cNvSpPr txBox="1"/>
          <p:nvPr/>
        </p:nvSpPr>
        <p:spPr>
          <a:xfrm>
            <a:off x="4952327" y="1676292"/>
            <a:ext cx="2589662" cy="300082"/>
          </a:xfrm>
          <a:prstGeom prst="rect">
            <a:avLst/>
          </a:prstGeom>
          <a:solidFill>
            <a:srgbClr val="003399"/>
          </a:solidFill>
        </p:spPr>
        <p:txBody>
          <a:bodyPr wrap="square" rtlCol="0" anchor="ctr">
            <a:spAutoFit/>
          </a:bodyPr>
          <a:lstStyle/>
          <a:p>
            <a:pPr algn="ctr"/>
            <a:r>
              <a:rPr lang="ja-JP" altLang="en-US" sz="1350" b="1">
                <a:solidFill>
                  <a:schemeClr val="bg1"/>
                </a:solidFill>
                <a:latin typeface="+mn-ea"/>
              </a:rPr>
              <a:t>ユーザー</a:t>
            </a:r>
            <a:endParaRPr kumimoji="1" lang="ja-JP" altLang="en-US" sz="1350" b="1">
              <a:solidFill>
                <a:schemeClr val="bg1"/>
              </a:solidFill>
              <a:latin typeface="+mn-ea"/>
            </a:endParaRPr>
          </a:p>
        </p:txBody>
      </p:sp>
      <p:sp>
        <p:nvSpPr>
          <p:cNvPr id="44" name="Rectangle 165">
            <a:extLst>
              <a:ext uri="{FF2B5EF4-FFF2-40B4-BE49-F238E27FC236}">
                <a16:creationId xmlns:a16="http://schemas.microsoft.com/office/drawing/2014/main" id="{6B723E81-C09B-407C-B476-FDB2E045FABC}"/>
              </a:ext>
            </a:extLst>
          </p:cNvPr>
          <p:cNvSpPr>
            <a:spLocks noChangeArrowheads="1"/>
          </p:cNvSpPr>
          <p:nvPr/>
        </p:nvSpPr>
        <p:spPr bwMode="auto">
          <a:xfrm>
            <a:off x="4841491" y="3352404"/>
            <a:ext cx="2931830" cy="562463"/>
          </a:xfrm>
          <a:prstGeom prst="rect">
            <a:avLst/>
          </a:prstGeom>
          <a:noFill/>
          <a:ln w="9525">
            <a:noFill/>
            <a:miter lim="800000"/>
            <a:headEnd/>
            <a:tailEnd/>
          </a:ln>
          <a:effectLst/>
        </p:spPr>
        <p:txBody>
          <a:bodyPr/>
          <a:lstStyle/>
          <a:p>
            <a:pPr>
              <a:lnSpc>
                <a:spcPts val="1425"/>
              </a:lnSpc>
              <a:buClr>
                <a:srgbClr val="0A569E"/>
              </a:buClr>
            </a:pPr>
            <a:r>
              <a:rPr lang="ja-JP" altLang="en-US" sz="1200" b="1">
                <a:solidFill>
                  <a:srgbClr val="FC7944"/>
                </a:solidFill>
                <a:latin typeface="+mn-ea"/>
              </a:rPr>
              <a:t>マウス操作が中心の直感的に使える</a:t>
            </a:r>
            <a:r>
              <a:rPr lang="en-US" altLang="ja-JP" sz="1200" b="1" dirty="0">
                <a:solidFill>
                  <a:srgbClr val="FC7944"/>
                </a:solidFill>
                <a:latin typeface="+mn-ea"/>
              </a:rPr>
              <a:t>UI</a:t>
            </a:r>
            <a:r>
              <a:rPr lang="ja-JP" altLang="en-US" sz="1200">
                <a:solidFill>
                  <a:srgbClr val="333333"/>
                </a:solidFill>
                <a:latin typeface="+mn-ea"/>
              </a:rPr>
              <a:t>を実現。パソコン初心者から上級者まで、</a:t>
            </a:r>
            <a:br>
              <a:rPr lang="en-US" altLang="ja-JP" sz="1200" dirty="0">
                <a:solidFill>
                  <a:srgbClr val="333333"/>
                </a:solidFill>
                <a:latin typeface="+mn-ea"/>
              </a:rPr>
            </a:br>
            <a:r>
              <a:rPr lang="ja-JP" altLang="en-US" sz="1200">
                <a:solidFill>
                  <a:srgbClr val="333333"/>
                </a:solidFill>
                <a:latin typeface="+mn-ea"/>
              </a:rPr>
              <a:t>誰でもストレスなく使いこなせます。</a:t>
            </a:r>
          </a:p>
        </p:txBody>
      </p:sp>
      <p:pic>
        <p:nvPicPr>
          <p:cNvPr id="50" name="図 49">
            <a:extLst>
              <a:ext uri="{FF2B5EF4-FFF2-40B4-BE49-F238E27FC236}">
                <a16:creationId xmlns:a16="http://schemas.microsoft.com/office/drawing/2014/main" id="{9A295194-3DF9-4BF9-9F63-2A6448008698}"/>
              </a:ext>
              <a:ext uri="{C183D7F6-B498-43B3-948B-1728B52AA6E4}">
                <adec:decorative xmlns:adec="http://schemas.microsoft.com/office/drawing/2017/decorative" val="1"/>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065146" y="2082097"/>
            <a:ext cx="1625323" cy="1218992"/>
          </a:xfrm>
          <a:prstGeom prst="rect">
            <a:avLst/>
          </a:prstGeom>
        </p:spPr>
      </p:pic>
      <p:pic>
        <p:nvPicPr>
          <p:cNvPr id="51" name="図 50">
            <a:extLst>
              <a:ext uri="{FF2B5EF4-FFF2-40B4-BE49-F238E27FC236}">
                <a16:creationId xmlns:a16="http://schemas.microsoft.com/office/drawing/2014/main" id="{1D6C5894-6AC1-4F34-9F59-C6F5F99E64FA}"/>
              </a:ext>
              <a:ext uri="{C183D7F6-B498-43B3-948B-1728B52AA6E4}">
                <adec:decorative xmlns:adec="http://schemas.microsoft.com/office/drawing/2017/decorative" val="1"/>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218442" y="2157469"/>
            <a:ext cx="1351280" cy="1066237"/>
          </a:xfrm>
          <a:prstGeom prst="rect">
            <a:avLst/>
          </a:prstGeom>
        </p:spPr>
      </p:pic>
      <p:pic>
        <p:nvPicPr>
          <p:cNvPr id="52" name="図 51">
            <a:extLst>
              <a:ext uri="{FF2B5EF4-FFF2-40B4-BE49-F238E27FC236}">
                <a16:creationId xmlns:a16="http://schemas.microsoft.com/office/drawing/2014/main" id="{A43CFD5F-79E3-4B29-AE6D-82C6AB306232}"/>
              </a:ext>
              <a:ext uri="{C183D7F6-B498-43B3-948B-1728B52AA6E4}">
                <adec:decorative xmlns:adec="http://schemas.microsoft.com/office/drawing/2017/decorative" val="1"/>
              </a:ext>
            </a:extLst>
          </p:cNvPr>
          <p:cNvPicPr>
            <a:picLocks noChangeAspect="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569722" y="2163966"/>
            <a:ext cx="609217" cy="1055254"/>
          </a:xfrm>
          <a:prstGeom prst="rect">
            <a:avLst/>
          </a:prstGeom>
        </p:spPr>
      </p:pic>
      <p:sp>
        <p:nvSpPr>
          <p:cNvPr id="14" name="テキスト プレースホルダー 6">
            <a:extLst>
              <a:ext uri="{FF2B5EF4-FFF2-40B4-BE49-F238E27FC236}">
                <a16:creationId xmlns:a16="http://schemas.microsoft.com/office/drawing/2014/main" id="{063F8925-AC1D-8847-B914-B3167C663893}"/>
              </a:ext>
            </a:extLst>
          </p:cNvPr>
          <p:cNvSpPr txBox="1">
            <a:spLocks/>
          </p:cNvSpPr>
          <p:nvPr/>
        </p:nvSpPr>
        <p:spPr>
          <a:xfrm>
            <a:off x="251520" y="555526"/>
            <a:ext cx="8229598" cy="580897"/>
          </a:xfrm>
          <a:prstGeom prst="rect">
            <a:avLst/>
          </a:prstGeom>
        </p:spPr>
        <p:txBody>
          <a:bodyPr anchor="ctr"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7938" indent="-7938">
              <a:lnSpc>
                <a:spcPct val="110000"/>
              </a:lnSpc>
              <a:spcBef>
                <a:spcPct val="50000"/>
              </a:spcBef>
              <a:buClr>
                <a:srgbClr val="0A569E"/>
              </a:buClr>
              <a:buFont typeface="Arial" charset="0"/>
              <a:buNone/>
            </a:pPr>
            <a:r>
              <a:rPr lang="ja-JP" altLang="en-US" sz="1200">
                <a:solidFill>
                  <a:srgbClr val="333333"/>
                </a:solidFill>
                <a:latin typeface="+mn-ea"/>
              </a:rPr>
              <a:t>庁内の情報共有を促進するためのアプリケーションも、</a:t>
            </a:r>
            <a:r>
              <a:rPr lang="ja-JP" altLang="en-US" sz="1200" b="1">
                <a:solidFill>
                  <a:srgbClr val="FC7944"/>
                </a:solidFill>
                <a:latin typeface="+mn-ea"/>
              </a:rPr>
              <a:t>職員全員が使ってくれなければ効果を得ることが出来ません。</a:t>
            </a:r>
            <a:r>
              <a:rPr lang="ja-JP" altLang="en-US" sz="1200">
                <a:solidFill>
                  <a:srgbClr val="333333"/>
                </a:solidFill>
                <a:latin typeface="+mn-ea"/>
              </a:rPr>
              <a:t>全員に使ってもらうために、サイボウズは「みんなが“使いやすい”」にこだわっています。</a:t>
            </a:r>
            <a:endParaRPr lang="en-US" altLang="ja-JP" sz="1200" dirty="0">
              <a:solidFill>
                <a:srgbClr val="333333"/>
              </a:solidFill>
              <a:latin typeface="+mn-ea"/>
            </a:endParaRPr>
          </a:p>
        </p:txBody>
      </p:sp>
    </p:spTree>
    <p:extLst>
      <p:ext uri="{BB962C8B-B14F-4D97-AF65-F5344CB8AC3E}">
        <p14:creationId xmlns:p14="http://schemas.microsoft.com/office/powerpoint/2010/main" val="3777262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0C963724-0A52-474C-82BC-36B605391688}"/>
              </a:ext>
            </a:extLst>
          </p:cNvPr>
          <p:cNvSpPr>
            <a:spLocks noGrp="1"/>
          </p:cNvSpPr>
          <p:nvPr>
            <p:ph type="title"/>
          </p:nvPr>
        </p:nvSpPr>
        <p:spPr/>
        <p:txBody>
          <a:bodyPr>
            <a:normAutofit/>
          </a:bodyPr>
          <a:lstStyle/>
          <a:p>
            <a:r>
              <a:rPr lang="ja-JP" altLang="en-US">
                <a:latin typeface="+mn-ea"/>
                <a:ea typeface="+mn-ea"/>
              </a:rPr>
              <a:t>ユーザビリティを考慮したデザイン設計（ユーザビリティテスト）</a:t>
            </a:r>
            <a:endParaRPr kumimoji="1" lang="ja-JP" altLang="en-US">
              <a:latin typeface="+mn-ea"/>
              <a:ea typeface="+mn-ea"/>
            </a:endParaRPr>
          </a:p>
        </p:txBody>
      </p:sp>
      <p:pic>
        <p:nvPicPr>
          <p:cNvPr id="28674" name="Picture 2">
            <a:extLst>
              <a:ext uri="{FF2B5EF4-FFF2-40B4-BE49-F238E27FC236}">
                <a16:creationId xmlns:a16="http://schemas.microsoft.com/office/drawing/2014/main" id="{75E0DD60-D6C8-4271-9697-64C50D0600A3}"/>
              </a:ext>
              <a:ext uri="{C183D7F6-B498-43B3-948B-1728B52AA6E4}">
                <adec:decorative xmlns:adec="http://schemas.microsoft.com/office/drawing/2017/decorative" val="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79758" y="1245064"/>
            <a:ext cx="3186930" cy="206164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801865DE-E12D-47AF-B752-E0C721704343}"/>
              </a:ext>
            </a:extLst>
          </p:cNvPr>
          <p:cNvSpPr txBox="1"/>
          <p:nvPr/>
        </p:nvSpPr>
        <p:spPr>
          <a:xfrm>
            <a:off x="779758" y="3547454"/>
            <a:ext cx="7701360" cy="927792"/>
          </a:xfrm>
          <a:prstGeom prst="rect">
            <a:avLst/>
          </a:prstGeom>
          <a:solidFill>
            <a:srgbClr val="003399"/>
          </a:solidFill>
        </p:spPr>
        <p:txBody>
          <a:bodyPr wrap="square" lIns="162000" rIns="162000" rtlCol="0" anchor="ctr">
            <a:noAutofit/>
          </a:bodyPr>
          <a:lstStyle/>
          <a:p>
            <a:r>
              <a:rPr kumimoji="1" lang="ja-JP" altLang="en-US" sz="1200">
                <a:solidFill>
                  <a:schemeClr val="bg1"/>
                </a:solidFill>
                <a:latin typeface="+mn-ea"/>
              </a:rPr>
              <a:t>サイボウズ製品を使ったことがない方を対象にしたユーザビリティテストを</a:t>
            </a:r>
            <a:endParaRPr kumimoji="1" lang="en-US" altLang="ja-JP" sz="1200" dirty="0">
              <a:solidFill>
                <a:schemeClr val="bg1"/>
              </a:solidFill>
              <a:latin typeface="+mn-ea"/>
            </a:endParaRPr>
          </a:p>
          <a:p>
            <a:r>
              <a:rPr kumimoji="1" lang="ja-JP" altLang="en-US" sz="1200">
                <a:solidFill>
                  <a:schemeClr val="bg1"/>
                </a:solidFill>
                <a:latin typeface="+mn-ea"/>
              </a:rPr>
              <a:t>何度も実施。そこで得られた情報から、使い勝手やニーズを紐解き、製品開発に活かしています。</a:t>
            </a:r>
          </a:p>
        </p:txBody>
      </p:sp>
      <p:pic>
        <p:nvPicPr>
          <p:cNvPr id="7" name="図 6">
            <a:extLst>
              <a:ext uri="{FF2B5EF4-FFF2-40B4-BE49-F238E27FC236}">
                <a16:creationId xmlns:a16="http://schemas.microsoft.com/office/drawing/2014/main" id="{E3A9F624-EE65-4C7A-BE2C-99A4B9AB513A}"/>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99197" y="1245064"/>
            <a:ext cx="4090100" cy="1871361"/>
          </a:xfrm>
          <a:prstGeom prst="rect">
            <a:avLst/>
          </a:prstGeom>
          <a:ln>
            <a:noFill/>
          </a:ln>
          <a:effectLst>
            <a:outerShdw blurRad="50800" dist="38100" dir="2700000" algn="tl" rotWithShape="0">
              <a:prstClr val="black">
                <a:alpha val="40000"/>
              </a:prstClr>
            </a:outerShdw>
          </a:effectLst>
        </p:spPr>
      </p:pic>
      <p:sp>
        <p:nvSpPr>
          <p:cNvPr id="8" name="テキスト プレースホルダー 6">
            <a:extLst>
              <a:ext uri="{FF2B5EF4-FFF2-40B4-BE49-F238E27FC236}">
                <a16:creationId xmlns:a16="http://schemas.microsoft.com/office/drawing/2014/main" id="{AD6BEBC9-FD4D-7045-9401-57D6FAAD30B2}"/>
              </a:ext>
            </a:extLst>
          </p:cNvPr>
          <p:cNvSpPr txBox="1">
            <a:spLocks/>
          </p:cNvSpPr>
          <p:nvPr/>
        </p:nvSpPr>
        <p:spPr>
          <a:xfrm>
            <a:off x="251520" y="555526"/>
            <a:ext cx="8229598" cy="580897"/>
          </a:xfrm>
          <a:prstGeom prst="rect">
            <a:avLst/>
          </a:prstGeom>
        </p:spPr>
        <p:txBody>
          <a:bodyPr anchor="ctr"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buNone/>
            </a:pPr>
            <a:r>
              <a:rPr lang="ja-JP" altLang="en-US" sz="1200">
                <a:latin typeface="+mn-ea"/>
              </a:rPr>
              <a:t>何度もユーザビリティテストを行うことで、</a:t>
            </a:r>
            <a:r>
              <a:rPr lang="ja-JP" altLang="en-US" sz="1200" b="1">
                <a:solidFill>
                  <a:srgbClr val="FC7944"/>
                </a:solidFill>
                <a:latin typeface="+mn-ea"/>
              </a:rPr>
              <a:t>人間の行動特性を徹底的に追及し、ユーザビリティを考慮したデザイン、操作性を実現</a:t>
            </a:r>
            <a:r>
              <a:rPr lang="ja-JP" altLang="en-US" sz="1200">
                <a:latin typeface="+mn-ea"/>
              </a:rPr>
              <a:t>しています。</a:t>
            </a:r>
          </a:p>
        </p:txBody>
      </p:sp>
    </p:spTree>
    <p:extLst>
      <p:ext uri="{BB962C8B-B14F-4D97-AF65-F5344CB8AC3E}">
        <p14:creationId xmlns:p14="http://schemas.microsoft.com/office/powerpoint/2010/main" val="22636869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2">
            <a:extLst>
              <a:ext uri="{FF2B5EF4-FFF2-40B4-BE49-F238E27FC236}">
                <a16:creationId xmlns:a16="http://schemas.microsoft.com/office/drawing/2014/main" id="{626E1A35-4DD6-4E0E-8089-0C3984E72783}"/>
              </a:ext>
            </a:extLst>
          </p:cNvPr>
          <p:cNvSpPr>
            <a:spLocks noGrp="1"/>
          </p:cNvSpPr>
          <p:nvPr>
            <p:ph type="title"/>
          </p:nvPr>
        </p:nvSpPr>
        <p:spPr/>
        <p:txBody>
          <a:bodyPr>
            <a:normAutofit/>
          </a:bodyPr>
          <a:lstStyle/>
          <a:p>
            <a:r>
              <a:rPr lang="ja-JP" altLang="en-US">
                <a:latin typeface="+mn-ea"/>
                <a:ea typeface="+mn-ea"/>
              </a:rPr>
              <a:t>ユーザビリティを考慮したデザイン設計（画面設計）</a:t>
            </a:r>
            <a:endParaRPr kumimoji="1" lang="ja-JP" altLang="en-US">
              <a:latin typeface="+mn-ea"/>
              <a:ea typeface="+mn-ea"/>
            </a:endParaRPr>
          </a:p>
        </p:txBody>
      </p:sp>
      <p:pic>
        <p:nvPicPr>
          <p:cNvPr id="9" name="図 8">
            <a:extLst>
              <a:ext uri="{FF2B5EF4-FFF2-40B4-BE49-F238E27FC236}">
                <a16:creationId xmlns:a16="http://schemas.microsoft.com/office/drawing/2014/main" id="{8DC51C0B-D035-4A71-B9EE-9795E525913D}"/>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06739" y="1551751"/>
            <a:ext cx="5280494" cy="2807270"/>
          </a:xfrm>
          <a:prstGeom prst="rect">
            <a:avLst/>
          </a:prstGeom>
          <a:ln>
            <a:noFill/>
          </a:ln>
          <a:effectLst>
            <a:outerShdw blurRad="50800" dist="38100" dir="2700000" algn="tl" rotWithShape="0">
              <a:prstClr val="black">
                <a:alpha val="40000"/>
              </a:prstClr>
            </a:outerShdw>
          </a:effectLst>
        </p:spPr>
      </p:pic>
      <p:sp>
        <p:nvSpPr>
          <p:cNvPr id="10" name="矢印: 右 9">
            <a:extLst>
              <a:ext uri="{FF2B5EF4-FFF2-40B4-BE49-F238E27FC236}">
                <a16:creationId xmlns:a16="http://schemas.microsoft.com/office/drawing/2014/main" id="{467C69D8-00C7-481D-AF9F-E7E9E78FD1B8}"/>
              </a:ext>
              <a:ext uri="{C183D7F6-B498-43B3-948B-1728B52AA6E4}">
                <adec:decorative xmlns:adec="http://schemas.microsoft.com/office/drawing/2017/decorative" val="1"/>
              </a:ext>
            </a:extLst>
          </p:cNvPr>
          <p:cNvSpPr/>
          <p:nvPr/>
        </p:nvSpPr>
        <p:spPr bwMode="auto">
          <a:xfrm rot="2163920">
            <a:off x="2410270" y="3093020"/>
            <a:ext cx="3301694" cy="196400"/>
          </a:xfrm>
          <a:prstGeom prst="rightArrow">
            <a:avLst/>
          </a:prstGeom>
          <a:solidFill>
            <a:schemeClr val="accent1"/>
          </a:solidFill>
          <a:ln w="6350">
            <a:noFill/>
          </a:ln>
        </p:spPr>
        <p:style>
          <a:lnRef idx="2">
            <a:schemeClr val="accent2"/>
          </a:lnRef>
          <a:fillRef idx="1">
            <a:schemeClr val="lt1"/>
          </a:fillRef>
          <a:effectRef idx="0">
            <a:schemeClr val="accent2"/>
          </a:effectRef>
          <a:fontRef idx="minor">
            <a:schemeClr val="dk1"/>
          </a:fontRef>
        </p:style>
        <p:txBody>
          <a:bodyPr vert="horz" wrap="square" lIns="68580" tIns="34290" rIns="68580" bIns="34290" numCol="1" rtlCol="0" anchor="ctr" anchorCtr="0" compatLnSpc="1">
            <a:prstTxWarp prst="textNoShape">
              <a:avLst/>
            </a:prstTxWarp>
          </a:bodyPr>
          <a:lstStyle/>
          <a:p>
            <a:pPr algn="ctr"/>
            <a:endParaRPr kumimoji="1" lang="ja-JP" altLang="en-US" sz="1050">
              <a:solidFill>
                <a:schemeClr val="tx1"/>
              </a:solidFill>
              <a:latin typeface="+mn-ea"/>
            </a:endParaRPr>
          </a:p>
        </p:txBody>
      </p:sp>
      <p:sp>
        <p:nvSpPr>
          <p:cNvPr id="11" name="吹き出し: 四角形 10">
            <a:extLst>
              <a:ext uri="{FF2B5EF4-FFF2-40B4-BE49-F238E27FC236}">
                <a16:creationId xmlns:a16="http://schemas.microsoft.com/office/drawing/2014/main" id="{77DEEE90-6F60-4631-844D-DA7B51760F4C}"/>
              </a:ext>
            </a:extLst>
          </p:cNvPr>
          <p:cNvSpPr/>
          <p:nvPr/>
        </p:nvSpPr>
        <p:spPr bwMode="auto">
          <a:xfrm>
            <a:off x="1360885" y="3707297"/>
            <a:ext cx="2535551" cy="627818"/>
          </a:xfrm>
          <a:prstGeom prst="wedgeRectCallout">
            <a:avLst>
              <a:gd name="adj1" fmla="val 44043"/>
              <a:gd name="adj2" fmla="val -79931"/>
            </a:avLst>
          </a:prstGeom>
          <a:solidFill>
            <a:schemeClr val="accent1"/>
          </a:solidFill>
          <a:ln w="6350">
            <a:noFill/>
          </a:ln>
        </p:spPr>
        <p:style>
          <a:lnRef idx="2">
            <a:schemeClr val="accent2"/>
          </a:lnRef>
          <a:fillRef idx="1">
            <a:schemeClr val="lt1"/>
          </a:fillRef>
          <a:effectRef idx="0">
            <a:schemeClr val="accent2"/>
          </a:effectRef>
          <a:fontRef idx="minor">
            <a:schemeClr val="dk1"/>
          </a:fontRef>
        </p:style>
        <p:txBody>
          <a:bodyPr anchor="ctr"/>
          <a:lstStyle/>
          <a:p>
            <a:pPr algn="ctr">
              <a:defRPr/>
            </a:pPr>
            <a:r>
              <a:rPr lang="ja-JP" altLang="en-US" sz="1050" b="1">
                <a:solidFill>
                  <a:schemeClr val="bg1"/>
                </a:solidFill>
                <a:latin typeface="+mn-ea"/>
              </a:rPr>
              <a:t>左上から右下へ、自然な目線移動で</a:t>
            </a:r>
            <a:endParaRPr lang="en-US" altLang="ja-JP" sz="1050" b="1" dirty="0">
              <a:solidFill>
                <a:schemeClr val="bg1"/>
              </a:solidFill>
              <a:latin typeface="+mn-ea"/>
            </a:endParaRPr>
          </a:p>
          <a:p>
            <a:pPr algn="ctr">
              <a:defRPr/>
            </a:pPr>
            <a:r>
              <a:rPr lang="ja-JP" altLang="en-US" sz="1050" b="1">
                <a:solidFill>
                  <a:schemeClr val="bg1"/>
                </a:solidFill>
                <a:latin typeface="+mn-ea"/>
              </a:rPr>
              <a:t>読めるようレイアウトしています</a:t>
            </a:r>
            <a:endParaRPr lang="en-US" altLang="ja-JP" sz="1050" b="1" dirty="0">
              <a:solidFill>
                <a:schemeClr val="bg1"/>
              </a:solidFill>
              <a:latin typeface="+mn-ea"/>
            </a:endParaRPr>
          </a:p>
        </p:txBody>
      </p:sp>
      <p:pic>
        <p:nvPicPr>
          <p:cNvPr id="12" name="図 11">
            <a:extLst>
              <a:ext uri="{FF2B5EF4-FFF2-40B4-BE49-F238E27FC236}">
                <a16:creationId xmlns:a16="http://schemas.microsoft.com/office/drawing/2014/main" id="{EA5E2A37-AEF8-4436-91C3-15D708B6F055}"/>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521279" y="1441030"/>
            <a:ext cx="2824971" cy="442619"/>
          </a:xfrm>
          <a:prstGeom prst="rect">
            <a:avLst/>
          </a:prstGeom>
          <a:ln>
            <a:noFill/>
          </a:ln>
        </p:spPr>
      </p:pic>
      <p:cxnSp>
        <p:nvCxnSpPr>
          <p:cNvPr id="15" name="直線矢印コネクタ 14">
            <a:extLst>
              <a:ext uri="{FF2B5EF4-FFF2-40B4-BE49-F238E27FC236}">
                <a16:creationId xmlns:a16="http://schemas.microsoft.com/office/drawing/2014/main" id="{DD986A03-B688-4B36-B50D-96A6DC3CCA53}"/>
              </a:ext>
              <a:ext uri="{C183D7F6-B498-43B3-948B-1728B52AA6E4}">
                <adec:decorative xmlns:adec="http://schemas.microsoft.com/office/drawing/2017/decorative" val="1"/>
              </a:ext>
            </a:extLst>
          </p:cNvPr>
          <p:cNvCxnSpPr>
            <a:cxnSpLocks/>
            <a:endCxn id="12" idx="1"/>
          </p:cNvCxnSpPr>
          <p:nvPr/>
        </p:nvCxnSpPr>
        <p:spPr bwMode="auto">
          <a:xfrm flipV="1">
            <a:off x="3486150" y="1662340"/>
            <a:ext cx="1035129" cy="302069"/>
          </a:xfrm>
          <a:prstGeom prst="straightConnector1">
            <a:avLst/>
          </a:prstGeom>
          <a:gradFill rotWithShape="1">
            <a:gsLst>
              <a:gs pos="0">
                <a:schemeClr val="bg1">
                  <a:alpha val="70000"/>
                </a:schemeClr>
              </a:gs>
              <a:gs pos="100000">
                <a:schemeClr val="bg2">
                  <a:alpha val="13000"/>
                </a:schemeClr>
              </a:gs>
            </a:gsLst>
            <a:lin ang="5400000" scaled="1"/>
          </a:gradFill>
          <a:ln w="19050">
            <a:solidFill>
              <a:schemeClr val="accent2"/>
            </a:solidFill>
            <a:tailEnd type="triangle"/>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7" name="吹き出し: 四角形 16">
            <a:extLst>
              <a:ext uri="{FF2B5EF4-FFF2-40B4-BE49-F238E27FC236}">
                <a16:creationId xmlns:a16="http://schemas.microsoft.com/office/drawing/2014/main" id="{C9B40077-A443-4032-B76A-3839A6077CFA}"/>
              </a:ext>
            </a:extLst>
          </p:cNvPr>
          <p:cNvSpPr/>
          <p:nvPr/>
        </p:nvSpPr>
        <p:spPr bwMode="auto">
          <a:xfrm>
            <a:off x="4784173" y="2046295"/>
            <a:ext cx="2632417" cy="627818"/>
          </a:xfrm>
          <a:prstGeom prst="wedgeRectCallout">
            <a:avLst>
              <a:gd name="adj1" fmla="val -37646"/>
              <a:gd name="adj2" fmla="val -75040"/>
            </a:avLst>
          </a:prstGeom>
          <a:solidFill>
            <a:schemeClr val="accent1"/>
          </a:solidFill>
          <a:ln w="6350">
            <a:noFill/>
          </a:ln>
        </p:spPr>
        <p:style>
          <a:lnRef idx="2">
            <a:schemeClr val="accent2"/>
          </a:lnRef>
          <a:fillRef idx="1">
            <a:schemeClr val="lt1"/>
          </a:fillRef>
          <a:effectRef idx="0">
            <a:schemeClr val="accent2"/>
          </a:effectRef>
          <a:fontRef idx="minor">
            <a:schemeClr val="dk1"/>
          </a:fontRef>
        </p:style>
        <p:txBody>
          <a:bodyPr anchor="ctr"/>
          <a:lstStyle/>
          <a:p>
            <a:pPr algn="ctr">
              <a:defRPr/>
            </a:pPr>
            <a:r>
              <a:rPr lang="ja-JP" altLang="en-US" sz="1050" b="1">
                <a:solidFill>
                  <a:schemeClr val="bg1"/>
                </a:solidFill>
                <a:latin typeface="+mn-ea"/>
              </a:rPr>
              <a:t>ボタンを「動詞」で表記することで</a:t>
            </a:r>
            <a:endParaRPr lang="en-US" altLang="ja-JP" sz="1050" b="1" dirty="0">
              <a:solidFill>
                <a:schemeClr val="bg1"/>
              </a:solidFill>
              <a:latin typeface="+mn-ea"/>
            </a:endParaRPr>
          </a:p>
          <a:p>
            <a:pPr algn="ctr">
              <a:defRPr/>
            </a:pPr>
            <a:r>
              <a:rPr lang="ja-JP" altLang="en-US" sz="1050" b="1">
                <a:solidFill>
                  <a:schemeClr val="bg1"/>
                </a:solidFill>
                <a:latin typeface="+mn-ea"/>
              </a:rPr>
              <a:t>なにができるかを明確に伝えます</a:t>
            </a:r>
            <a:endParaRPr lang="en-US" altLang="ja-JP" sz="1050" b="1" dirty="0">
              <a:solidFill>
                <a:schemeClr val="bg1"/>
              </a:solidFill>
              <a:latin typeface="+mn-ea"/>
            </a:endParaRPr>
          </a:p>
        </p:txBody>
      </p:sp>
      <p:sp>
        <p:nvSpPr>
          <p:cNvPr id="14" name="正方形/長方形 13">
            <a:extLst>
              <a:ext uri="{FF2B5EF4-FFF2-40B4-BE49-F238E27FC236}">
                <a16:creationId xmlns:a16="http://schemas.microsoft.com/office/drawing/2014/main" id="{D039B542-29C7-4CDB-B437-CE7146A3EC72}"/>
              </a:ext>
              <a:ext uri="{C183D7F6-B498-43B3-948B-1728B52AA6E4}">
                <adec:decorative xmlns:adec="http://schemas.microsoft.com/office/drawing/2017/decorative" val="1"/>
              </a:ext>
            </a:extLst>
          </p:cNvPr>
          <p:cNvSpPr/>
          <p:nvPr/>
        </p:nvSpPr>
        <p:spPr>
          <a:xfrm>
            <a:off x="4538726" y="1504385"/>
            <a:ext cx="2877863" cy="308822"/>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62000" tIns="20250" rIns="121500" bIns="20250" rtlCol="0" anchor="ctr"/>
          <a:lstStyle/>
          <a:p>
            <a:pPr algn="l">
              <a:lnSpc>
                <a:spcPct val="130000"/>
              </a:lnSpc>
            </a:pPr>
            <a:endParaRPr kumimoji="1" lang="ja-JP" altLang="en-US" sz="900" b="1" spc="113">
              <a:latin typeface="Yu Gothic" panose="020B0400000000000000" pitchFamily="34" charset="-128"/>
              <a:ea typeface="Yu Gothic" panose="020B0400000000000000" pitchFamily="34" charset="-128"/>
            </a:endParaRPr>
          </a:p>
        </p:txBody>
      </p:sp>
      <p:sp>
        <p:nvSpPr>
          <p:cNvPr id="19" name="正方形/長方形 18">
            <a:extLst>
              <a:ext uri="{FF2B5EF4-FFF2-40B4-BE49-F238E27FC236}">
                <a16:creationId xmlns:a16="http://schemas.microsoft.com/office/drawing/2014/main" id="{6EAFD2F8-8E76-472D-92FC-274E9D15C833}"/>
              </a:ext>
              <a:ext uri="{C183D7F6-B498-43B3-948B-1728B52AA6E4}">
                <adec:decorative xmlns:adec="http://schemas.microsoft.com/office/drawing/2017/decorative" val="1"/>
              </a:ext>
            </a:extLst>
          </p:cNvPr>
          <p:cNvSpPr/>
          <p:nvPr/>
        </p:nvSpPr>
        <p:spPr>
          <a:xfrm>
            <a:off x="1857375" y="1854826"/>
            <a:ext cx="1628775" cy="191471"/>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62000" tIns="20250" rIns="121500" bIns="20250" rtlCol="0" anchor="ctr"/>
          <a:lstStyle/>
          <a:p>
            <a:pPr algn="l">
              <a:lnSpc>
                <a:spcPct val="130000"/>
              </a:lnSpc>
            </a:pPr>
            <a:endParaRPr kumimoji="1" lang="ja-JP" altLang="en-US" sz="900" b="1" spc="113">
              <a:latin typeface="Yu Gothic" panose="020B0400000000000000" pitchFamily="34" charset="-128"/>
              <a:ea typeface="Yu Gothic" panose="020B0400000000000000" pitchFamily="34" charset="-128"/>
            </a:endParaRPr>
          </a:p>
        </p:txBody>
      </p:sp>
      <p:sp>
        <p:nvSpPr>
          <p:cNvPr id="13" name="テキスト プレースホルダー 6">
            <a:extLst>
              <a:ext uri="{FF2B5EF4-FFF2-40B4-BE49-F238E27FC236}">
                <a16:creationId xmlns:a16="http://schemas.microsoft.com/office/drawing/2014/main" id="{5D680142-C9E2-6247-8C17-F0E3B73C7DD8}"/>
              </a:ext>
            </a:extLst>
          </p:cNvPr>
          <p:cNvSpPr txBox="1">
            <a:spLocks/>
          </p:cNvSpPr>
          <p:nvPr/>
        </p:nvSpPr>
        <p:spPr>
          <a:xfrm>
            <a:off x="251520" y="555526"/>
            <a:ext cx="8229598" cy="580897"/>
          </a:xfrm>
          <a:prstGeom prst="rect">
            <a:avLst/>
          </a:prstGeom>
        </p:spPr>
        <p:txBody>
          <a:bodyPr anchor="ctr"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buNone/>
            </a:pPr>
            <a:r>
              <a:rPr lang="ja-JP" altLang="en-US" sz="1200">
                <a:latin typeface="+mn-ea"/>
              </a:rPr>
              <a:t>使いやすさを考慮し、たとえば以下のようなデザイン設計を行っています。</a:t>
            </a:r>
          </a:p>
        </p:txBody>
      </p:sp>
    </p:spTree>
    <p:extLst>
      <p:ext uri="{BB962C8B-B14F-4D97-AF65-F5344CB8AC3E}">
        <p14:creationId xmlns:p14="http://schemas.microsoft.com/office/powerpoint/2010/main" val="1494860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F58E1D2B-4AE3-4C40-83AD-DCC2ACC25FE8}"/>
              </a:ext>
            </a:extLst>
          </p:cNvPr>
          <p:cNvSpPr>
            <a:spLocks noGrp="1"/>
          </p:cNvSpPr>
          <p:nvPr>
            <p:ph type="title"/>
          </p:nvPr>
        </p:nvSpPr>
        <p:spPr/>
        <p:txBody>
          <a:bodyPr>
            <a:normAutofit/>
          </a:bodyPr>
          <a:lstStyle/>
          <a:p>
            <a:r>
              <a:rPr lang="ja-JP" altLang="en-US">
                <a:latin typeface="+mn-ea"/>
                <a:ea typeface="+mn-ea"/>
              </a:rPr>
              <a:t>国内メーカーならでは製品開発</a:t>
            </a:r>
            <a:endParaRPr kumimoji="1" lang="ja-JP" altLang="en-US">
              <a:latin typeface="+mn-ea"/>
              <a:ea typeface="+mn-ea"/>
            </a:endParaRPr>
          </a:p>
        </p:txBody>
      </p:sp>
      <p:sp>
        <p:nvSpPr>
          <p:cNvPr id="9" name="テキスト ボックス 8">
            <a:extLst>
              <a:ext uri="{FF2B5EF4-FFF2-40B4-BE49-F238E27FC236}">
                <a16:creationId xmlns:a16="http://schemas.microsoft.com/office/drawing/2014/main" id="{78438381-9D71-40F5-835B-48717B705605}"/>
              </a:ext>
            </a:extLst>
          </p:cNvPr>
          <p:cNvSpPr txBox="1"/>
          <p:nvPr/>
        </p:nvSpPr>
        <p:spPr>
          <a:xfrm>
            <a:off x="1281865" y="1342862"/>
            <a:ext cx="2845292" cy="300082"/>
          </a:xfrm>
          <a:prstGeom prst="rect">
            <a:avLst/>
          </a:prstGeom>
          <a:solidFill>
            <a:schemeClr val="accent1"/>
          </a:solidFill>
        </p:spPr>
        <p:txBody>
          <a:bodyPr wrap="square" rtlCol="0" anchor="ctr">
            <a:spAutoFit/>
          </a:bodyPr>
          <a:lstStyle/>
          <a:p>
            <a:pPr algn="ctr"/>
            <a:r>
              <a:rPr lang="ja-JP" altLang="en-US" sz="1350" b="1">
                <a:solidFill>
                  <a:schemeClr val="bg1"/>
                </a:solidFill>
                <a:latin typeface="+mn-ea"/>
              </a:rPr>
              <a:t>日本の組織の業務に合わせた設計</a:t>
            </a:r>
            <a:endParaRPr kumimoji="1" lang="ja-JP" altLang="en-US" sz="1350" b="1">
              <a:solidFill>
                <a:schemeClr val="bg1"/>
              </a:solidFill>
              <a:latin typeface="+mn-ea"/>
            </a:endParaRPr>
          </a:p>
        </p:txBody>
      </p:sp>
      <p:sp>
        <p:nvSpPr>
          <p:cNvPr id="10" name="テキスト ボックス 9">
            <a:extLst>
              <a:ext uri="{FF2B5EF4-FFF2-40B4-BE49-F238E27FC236}">
                <a16:creationId xmlns:a16="http://schemas.microsoft.com/office/drawing/2014/main" id="{2A1E7B26-051F-4D45-B856-E22C77EF13A7}"/>
              </a:ext>
            </a:extLst>
          </p:cNvPr>
          <p:cNvSpPr txBox="1"/>
          <p:nvPr/>
        </p:nvSpPr>
        <p:spPr>
          <a:xfrm>
            <a:off x="5272474" y="1342862"/>
            <a:ext cx="2589662" cy="300082"/>
          </a:xfrm>
          <a:prstGeom prst="rect">
            <a:avLst/>
          </a:prstGeom>
          <a:solidFill>
            <a:schemeClr val="accent1"/>
          </a:solidFill>
        </p:spPr>
        <p:txBody>
          <a:bodyPr wrap="square" rtlCol="0" anchor="ctr">
            <a:spAutoFit/>
          </a:bodyPr>
          <a:lstStyle/>
          <a:p>
            <a:pPr algn="ctr"/>
            <a:r>
              <a:rPr kumimoji="1" lang="ja-JP" altLang="en-US" sz="1350" b="1">
                <a:solidFill>
                  <a:schemeClr val="bg1"/>
                </a:solidFill>
                <a:latin typeface="+mn-ea"/>
              </a:rPr>
              <a:t>お客様の声をサービスに反映</a:t>
            </a:r>
          </a:p>
        </p:txBody>
      </p:sp>
      <p:sp>
        <p:nvSpPr>
          <p:cNvPr id="11" name="Rectangle 165">
            <a:extLst>
              <a:ext uri="{FF2B5EF4-FFF2-40B4-BE49-F238E27FC236}">
                <a16:creationId xmlns:a16="http://schemas.microsoft.com/office/drawing/2014/main" id="{0E6FA673-7D68-47DD-A4B6-A43F1775E66D}"/>
              </a:ext>
            </a:extLst>
          </p:cNvPr>
          <p:cNvSpPr>
            <a:spLocks noChangeArrowheads="1"/>
          </p:cNvSpPr>
          <p:nvPr/>
        </p:nvSpPr>
        <p:spPr bwMode="auto">
          <a:xfrm>
            <a:off x="1281865" y="3794367"/>
            <a:ext cx="2931830" cy="562463"/>
          </a:xfrm>
          <a:prstGeom prst="rect">
            <a:avLst/>
          </a:prstGeom>
          <a:noFill/>
          <a:ln w="9525">
            <a:noFill/>
            <a:miter lim="800000"/>
            <a:headEnd/>
            <a:tailEnd/>
          </a:ln>
          <a:effectLst/>
        </p:spPr>
        <p:txBody>
          <a:bodyPr/>
          <a:lstStyle/>
          <a:p>
            <a:pPr>
              <a:lnSpc>
                <a:spcPts val="1425"/>
              </a:lnSpc>
              <a:buClr>
                <a:srgbClr val="0A569E"/>
              </a:buClr>
            </a:pPr>
            <a:r>
              <a:rPr lang="ja-JP" altLang="en-US" sz="1200">
                <a:solidFill>
                  <a:srgbClr val="333333"/>
                </a:solidFill>
                <a:latin typeface="+mn-ea"/>
              </a:rPr>
              <a:t>スケジュール共有やワークフローなど</a:t>
            </a:r>
            <a:endParaRPr lang="en-US" altLang="ja-JP" sz="1200" dirty="0">
              <a:solidFill>
                <a:srgbClr val="333333"/>
              </a:solidFill>
              <a:latin typeface="+mn-ea"/>
            </a:endParaRPr>
          </a:p>
          <a:p>
            <a:pPr>
              <a:lnSpc>
                <a:spcPts val="1425"/>
              </a:lnSpc>
              <a:buClr>
                <a:srgbClr val="0A569E"/>
              </a:buClr>
            </a:pPr>
            <a:r>
              <a:rPr lang="ja-JP" altLang="en-US" sz="1200" b="1">
                <a:solidFill>
                  <a:srgbClr val="FC7944"/>
                </a:solidFill>
                <a:latin typeface="+mn-ea"/>
              </a:rPr>
              <a:t>日本の組織の業務に合わせた</a:t>
            </a:r>
            <a:br>
              <a:rPr lang="en-US" altLang="ja-JP" sz="1200" b="1" dirty="0">
                <a:solidFill>
                  <a:srgbClr val="FC7944"/>
                </a:solidFill>
                <a:latin typeface="+mn-ea"/>
              </a:rPr>
            </a:br>
            <a:r>
              <a:rPr lang="ja-JP" altLang="en-US" sz="1200" b="1">
                <a:solidFill>
                  <a:srgbClr val="FC7944"/>
                </a:solidFill>
                <a:latin typeface="+mn-ea"/>
              </a:rPr>
              <a:t>アプリケーションを搭載しています。</a:t>
            </a:r>
            <a:endParaRPr lang="en-US" altLang="ja-JP" sz="1200" b="1" dirty="0">
              <a:solidFill>
                <a:srgbClr val="FC7944"/>
              </a:solidFill>
              <a:latin typeface="+mn-ea"/>
            </a:endParaRPr>
          </a:p>
        </p:txBody>
      </p:sp>
      <p:sp>
        <p:nvSpPr>
          <p:cNvPr id="12" name="Rectangle 165">
            <a:extLst>
              <a:ext uri="{FF2B5EF4-FFF2-40B4-BE49-F238E27FC236}">
                <a16:creationId xmlns:a16="http://schemas.microsoft.com/office/drawing/2014/main" id="{FBBC0645-D9B5-4F51-9D59-8C319394E073}"/>
              </a:ext>
            </a:extLst>
          </p:cNvPr>
          <p:cNvSpPr>
            <a:spLocks noChangeArrowheads="1"/>
          </p:cNvSpPr>
          <p:nvPr/>
        </p:nvSpPr>
        <p:spPr bwMode="auto">
          <a:xfrm>
            <a:off x="5272474" y="3794367"/>
            <a:ext cx="2733458" cy="562463"/>
          </a:xfrm>
          <a:prstGeom prst="rect">
            <a:avLst/>
          </a:prstGeom>
          <a:noFill/>
          <a:ln w="9525">
            <a:noFill/>
            <a:miter lim="800000"/>
            <a:headEnd/>
            <a:tailEnd/>
          </a:ln>
          <a:effectLst/>
        </p:spPr>
        <p:txBody>
          <a:bodyPr/>
          <a:lstStyle/>
          <a:p>
            <a:pPr>
              <a:lnSpc>
                <a:spcPts val="1425"/>
              </a:lnSpc>
              <a:buClr>
                <a:srgbClr val="0A569E"/>
              </a:buClr>
            </a:pPr>
            <a:r>
              <a:rPr lang="ja-JP" altLang="en-US" sz="1200" b="1">
                <a:solidFill>
                  <a:srgbClr val="FC7944"/>
                </a:solidFill>
                <a:latin typeface="+mn-ea"/>
              </a:rPr>
              <a:t>お客様からいただくご要望やご意見</a:t>
            </a:r>
            <a:r>
              <a:rPr lang="ja-JP" altLang="en-US" sz="1200">
                <a:solidFill>
                  <a:srgbClr val="333333"/>
                </a:solidFill>
                <a:latin typeface="+mn-ea"/>
              </a:rPr>
              <a:t>は開発側で全て確認させていただき、</a:t>
            </a:r>
            <a:endParaRPr lang="en-US" altLang="ja-JP" sz="1200" dirty="0">
              <a:solidFill>
                <a:srgbClr val="333333"/>
              </a:solidFill>
              <a:latin typeface="+mn-ea"/>
            </a:endParaRPr>
          </a:p>
          <a:p>
            <a:pPr>
              <a:lnSpc>
                <a:spcPts val="1425"/>
              </a:lnSpc>
              <a:buClr>
                <a:srgbClr val="0A569E"/>
              </a:buClr>
            </a:pPr>
            <a:r>
              <a:rPr lang="ja-JP" altLang="en-US" sz="1200" b="1">
                <a:solidFill>
                  <a:srgbClr val="FC7944"/>
                </a:solidFill>
                <a:latin typeface="+mn-ea"/>
              </a:rPr>
              <a:t>サービスの改善</a:t>
            </a:r>
            <a:r>
              <a:rPr lang="ja-JP" altLang="en-US" sz="1200">
                <a:solidFill>
                  <a:srgbClr val="333333"/>
                </a:solidFill>
                <a:latin typeface="+mn-ea"/>
              </a:rPr>
              <a:t>に活かしています。</a:t>
            </a:r>
            <a:endParaRPr lang="en-US" altLang="ja-JP" sz="1200" dirty="0">
              <a:solidFill>
                <a:srgbClr val="333333"/>
              </a:solidFill>
              <a:latin typeface="+mn-ea"/>
            </a:endParaRPr>
          </a:p>
        </p:txBody>
      </p:sp>
      <p:pic>
        <p:nvPicPr>
          <p:cNvPr id="7" name="図 6">
            <a:extLst>
              <a:ext uri="{FF2B5EF4-FFF2-40B4-BE49-F238E27FC236}">
                <a16:creationId xmlns:a16="http://schemas.microsoft.com/office/drawing/2014/main" id="{95021DD5-8265-45C8-A043-A484AD292E99}"/>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81374" y="1849383"/>
            <a:ext cx="2605780" cy="1738545"/>
          </a:xfrm>
          <a:prstGeom prst="rect">
            <a:avLst/>
          </a:prstGeom>
          <a:effectLst>
            <a:outerShdw blurRad="50800" dist="38100" dir="2700000" algn="tl" rotWithShape="0">
              <a:prstClr val="black">
                <a:alpha val="40000"/>
              </a:prstClr>
            </a:outerShdw>
          </a:effectLst>
        </p:spPr>
      </p:pic>
      <p:pic>
        <p:nvPicPr>
          <p:cNvPr id="15" name="図 14">
            <a:extLst>
              <a:ext uri="{FF2B5EF4-FFF2-40B4-BE49-F238E27FC236}">
                <a16:creationId xmlns:a16="http://schemas.microsoft.com/office/drawing/2014/main" id="{8BBDEFB3-3FCE-4B3A-BCED-ECED216E0D83}"/>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73741" y="1849383"/>
            <a:ext cx="2605780" cy="1738545"/>
          </a:xfrm>
          <a:prstGeom prst="rect">
            <a:avLst/>
          </a:prstGeom>
          <a:effectLst>
            <a:outerShdw blurRad="50800" dist="38100" dir="2700000" algn="tl" rotWithShape="0">
              <a:prstClr val="black">
                <a:alpha val="40000"/>
              </a:prstClr>
            </a:outerShdw>
          </a:effectLst>
        </p:spPr>
      </p:pic>
      <p:sp>
        <p:nvSpPr>
          <p:cNvPr id="13" name="テキスト プレースホルダー 6">
            <a:extLst>
              <a:ext uri="{FF2B5EF4-FFF2-40B4-BE49-F238E27FC236}">
                <a16:creationId xmlns:a16="http://schemas.microsoft.com/office/drawing/2014/main" id="{019E1E41-D70B-B748-8452-B3F98FEF9165}"/>
              </a:ext>
            </a:extLst>
          </p:cNvPr>
          <p:cNvSpPr txBox="1">
            <a:spLocks/>
          </p:cNvSpPr>
          <p:nvPr/>
        </p:nvSpPr>
        <p:spPr>
          <a:xfrm>
            <a:off x="251520" y="555526"/>
            <a:ext cx="8229598" cy="580897"/>
          </a:xfrm>
          <a:prstGeom prst="rect">
            <a:avLst/>
          </a:prstGeom>
        </p:spPr>
        <p:txBody>
          <a:bodyPr anchor="ctr"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buNone/>
            </a:pPr>
            <a:r>
              <a:rPr lang="ja-JP" altLang="en-US" sz="1200">
                <a:latin typeface="+mn-ea"/>
              </a:rPr>
              <a:t>国内メーカーだからこそできる、お客さまに寄り添った製品開発・活用支援を行っています。</a:t>
            </a:r>
          </a:p>
        </p:txBody>
      </p:sp>
    </p:spTree>
    <p:extLst>
      <p:ext uri="{BB962C8B-B14F-4D97-AF65-F5344CB8AC3E}">
        <p14:creationId xmlns:p14="http://schemas.microsoft.com/office/powerpoint/2010/main" val="1313255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E6877BAA-465C-DE4B-B045-A5F1720495DD}"/>
              </a:ext>
            </a:extLst>
          </p:cNvPr>
          <p:cNvSpPr>
            <a:spLocks noGrp="1"/>
          </p:cNvSpPr>
          <p:nvPr>
            <p:ph type="title"/>
          </p:nvPr>
        </p:nvSpPr>
        <p:spPr/>
        <p:txBody>
          <a:bodyPr>
            <a:normAutofit/>
          </a:bodyPr>
          <a:lstStyle/>
          <a:p>
            <a:r>
              <a:rPr lang="ja-JP" altLang="en-US"/>
              <a:t>目次</a:t>
            </a:r>
            <a:endParaRPr kumimoji="1" lang="ja-JP" altLang="en-US"/>
          </a:p>
        </p:txBody>
      </p:sp>
      <p:sp>
        <p:nvSpPr>
          <p:cNvPr id="2" name="テキスト プレースホルダー 1">
            <a:extLst>
              <a:ext uri="{FF2B5EF4-FFF2-40B4-BE49-F238E27FC236}">
                <a16:creationId xmlns:a16="http://schemas.microsoft.com/office/drawing/2014/main" id="{CC87DBF6-7680-B24D-A15F-13BEDF209EA6}"/>
              </a:ext>
            </a:extLst>
          </p:cNvPr>
          <p:cNvSpPr>
            <a:spLocks noGrp="1"/>
          </p:cNvSpPr>
          <p:nvPr>
            <p:ph type="body" sz="quarter" idx="10"/>
          </p:nvPr>
        </p:nvSpPr>
        <p:spPr>
          <a:xfrm>
            <a:off x="395536" y="699542"/>
            <a:ext cx="8229599" cy="4093736"/>
          </a:xfrm>
        </p:spPr>
        <p:txBody>
          <a:bodyPr numCol="1">
            <a:normAutofit/>
          </a:bodyPr>
          <a:lstStyle/>
          <a:p>
            <a:r>
              <a:rPr lang="ja-JP" altLang="en-US" dirty="0"/>
              <a:t>デジタル化の第一歩は</a:t>
            </a:r>
            <a:r>
              <a:rPr lang="en-US" altLang="ja-JP" dirty="0"/>
              <a:t> </a:t>
            </a:r>
            <a:r>
              <a:rPr lang="ja-JP" altLang="en-US" dirty="0"/>
              <a:t>庁内の情報の見える化</a:t>
            </a:r>
            <a:endParaRPr lang="en-US" altLang="ja-JP" dirty="0"/>
          </a:p>
          <a:p>
            <a:r>
              <a:rPr lang="ja-JP" altLang="en-US" dirty="0"/>
              <a:t>庁内情報の見える化ができる　サイボウズのグループウェア</a:t>
            </a:r>
            <a:r>
              <a:rPr lang="en-US" altLang="ja-JP" dirty="0"/>
              <a:t> Garoon</a:t>
            </a:r>
          </a:p>
          <a:p>
            <a:pPr lvl="1"/>
            <a:r>
              <a:rPr lang="en-US" altLang="ja-JP" dirty="0">
                <a:latin typeface="+mn-ea"/>
                <a:ea typeface="+mn-ea"/>
              </a:rPr>
              <a:t>Garoon</a:t>
            </a:r>
            <a:r>
              <a:rPr lang="ja-JP" altLang="en-US" dirty="0">
                <a:latin typeface="+mn-ea"/>
                <a:ea typeface="+mn-ea"/>
              </a:rPr>
              <a:t>の特徴</a:t>
            </a:r>
            <a:endParaRPr lang="en" altLang="ja-JP" dirty="0">
              <a:latin typeface="+mn-ea"/>
              <a:ea typeface="+mn-ea"/>
            </a:endParaRPr>
          </a:p>
          <a:p>
            <a:pPr lvl="1"/>
            <a:r>
              <a:rPr lang="ja-JP" altLang="en-US" sz="1050" dirty="0">
                <a:latin typeface="+mn-ea"/>
                <a:ea typeface="+mn-ea"/>
              </a:rPr>
              <a:t>自治体の業務に使いやすい</a:t>
            </a:r>
            <a:r>
              <a:rPr lang="en-US" altLang="ja-JP" sz="1050" dirty="0">
                <a:latin typeface="+mn-ea"/>
                <a:ea typeface="+mn-ea"/>
              </a:rPr>
              <a:t>Garoon</a:t>
            </a:r>
            <a:r>
              <a:rPr lang="ja-JP" altLang="en-US" sz="1050" dirty="0">
                <a:latin typeface="+mn-ea"/>
                <a:ea typeface="+mn-ea"/>
              </a:rPr>
              <a:t>の機能</a:t>
            </a:r>
            <a:endParaRPr lang="en-US" altLang="ja-JP" sz="1050" dirty="0">
              <a:latin typeface="+mn-ea"/>
              <a:ea typeface="+mn-ea"/>
            </a:endParaRPr>
          </a:p>
          <a:p>
            <a:pPr lvl="1"/>
            <a:r>
              <a:rPr lang="ja-JP" altLang="en-US" sz="1050" dirty="0">
                <a:latin typeface="+mn-ea"/>
                <a:ea typeface="+mn-ea"/>
              </a:rPr>
              <a:t>他製品との連携</a:t>
            </a:r>
            <a:endParaRPr lang="en-US" altLang="ja-JP" sz="1050" dirty="0">
              <a:latin typeface="+mn-ea"/>
              <a:ea typeface="+mn-ea"/>
            </a:endParaRPr>
          </a:p>
          <a:p>
            <a:pPr lvl="1"/>
            <a:r>
              <a:rPr lang="ja-JP" altLang="en-US" sz="1050" dirty="0">
                <a:latin typeface="+mn-ea"/>
                <a:ea typeface="+mn-ea"/>
              </a:rPr>
              <a:t>テレワークでの利用</a:t>
            </a:r>
            <a:endParaRPr lang="en-US" altLang="ja-JP" sz="1050" dirty="0">
              <a:latin typeface="+mn-ea"/>
              <a:ea typeface="+mn-ea"/>
            </a:endParaRPr>
          </a:p>
          <a:p>
            <a:r>
              <a:rPr lang="en-US" altLang="ja-JP" dirty="0"/>
              <a:t>Garoon</a:t>
            </a:r>
            <a:r>
              <a:rPr lang="ja-JP" altLang="en-US" dirty="0"/>
              <a:t>の自治体導入事例</a:t>
            </a:r>
            <a:endParaRPr lang="en-US" altLang="ja-JP" dirty="0"/>
          </a:p>
          <a:p>
            <a:pPr lvl="1"/>
            <a:r>
              <a:rPr lang="ja-JP" altLang="en-US" dirty="0"/>
              <a:t>伊丹市役所様（クラウド版）</a:t>
            </a:r>
            <a:endParaRPr lang="en-US" altLang="ja-JP" dirty="0"/>
          </a:p>
          <a:p>
            <a:pPr lvl="1"/>
            <a:r>
              <a:rPr lang="ja-JP" altLang="en-US" dirty="0"/>
              <a:t>西予市役所様（クラウド版）</a:t>
            </a:r>
            <a:endParaRPr lang="en-US" altLang="ja-JP" dirty="0"/>
          </a:p>
          <a:p>
            <a:pPr lvl="1"/>
            <a:r>
              <a:rPr lang="ja-JP" altLang="en-US" dirty="0"/>
              <a:t>茨城県庁様（クラウド版）</a:t>
            </a:r>
            <a:endParaRPr lang="en-US" altLang="ja-JP" dirty="0"/>
          </a:p>
          <a:p>
            <a:pPr lvl="1"/>
            <a:r>
              <a:rPr lang="ja-JP" altLang="en-US" dirty="0"/>
              <a:t>長野市様（</a:t>
            </a:r>
            <a:r>
              <a:rPr lang="en-US" altLang="ja-JP" dirty="0"/>
              <a:t>LGWAN-ASP</a:t>
            </a:r>
            <a:r>
              <a:rPr lang="ja-JP" altLang="en-US" dirty="0"/>
              <a:t>版）</a:t>
            </a:r>
            <a:endParaRPr lang="en-US" altLang="ja-JP" dirty="0"/>
          </a:p>
          <a:p>
            <a:pPr lvl="1"/>
            <a:r>
              <a:rPr lang="ja-JP" altLang="en-US" dirty="0"/>
              <a:t>大分県庁様（パッケージ版）</a:t>
            </a:r>
            <a:endParaRPr lang="en-US" altLang="ja-JP" dirty="0"/>
          </a:p>
          <a:p>
            <a:r>
              <a:rPr lang="ja-JP" altLang="en-US" sz="1500" dirty="0"/>
              <a:t>導入形態とお問い合わせ先</a:t>
            </a:r>
            <a:endParaRPr kumimoji="1" lang="ja-JP" altLang="en-US" dirty="0"/>
          </a:p>
        </p:txBody>
      </p:sp>
    </p:spTree>
    <p:extLst>
      <p:ext uri="{BB962C8B-B14F-4D97-AF65-F5344CB8AC3E}">
        <p14:creationId xmlns:p14="http://schemas.microsoft.com/office/powerpoint/2010/main" val="8004950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12C65268-9183-4F6C-B287-CFC16D0A1FDC}"/>
              </a:ext>
            </a:extLst>
          </p:cNvPr>
          <p:cNvSpPr>
            <a:spLocks noGrp="1"/>
          </p:cNvSpPr>
          <p:nvPr>
            <p:ph type="title"/>
          </p:nvPr>
        </p:nvSpPr>
        <p:spPr/>
        <p:txBody>
          <a:bodyPr>
            <a:normAutofit/>
          </a:bodyPr>
          <a:lstStyle/>
          <a:p>
            <a:r>
              <a:rPr kumimoji="1" lang="ja-JP" altLang="en-US">
                <a:latin typeface="+mn-ea"/>
                <a:ea typeface="+mn-ea"/>
              </a:rPr>
              <a:t>お客様の声</a:t>
            </a:r>
          </a:p>
        </p:txBody>
      </p:sp>
      <p:sp>
        <p:nvSpPr>
          <p:cNvPr id="12" name="テキスト ボックス 11">
            <a:extLst>
              <a:ext uri="{FF2B5EF4-FFF2-40B4-BE49-F238E27FC236}">
                <a16:creationId xmlns:a16="http://schemas.microsoft.com/office/drawing/2014/main" id="{E54322AD-4474-4494-8101-3AEAC364E2CB}"/>
              </a:ext>
            </a:extLst>
          </p:cNvPr>
          <p:cNvSpPr txBox="1"/>
          <p:nvPr/>
        </p:nvSpPr>
        <p:spPr>
          <a:xfrm>
            <a:off x="860031" y="1237519"/>
            <a:ext cx="2444321" cy="253916"/>
          </a:xfrm>
          <a:prstGeom prst="rect">
            <a:avLst/>
          </a:prstGeom>
          <a:solidFill>
            <a:schemeClr val="accent1"/>
          </a:solidFill>
        </p:spPr>
        <p:txBody>
          <a:bodyPr wrap="square" rtlCol="0" anchor="ctr">
            <a:spAutoFit/>
          </a:bodyPr>
          <a:lstStyle/>
          <a:p>
            <a:pPr algn="ctr"/>
            <a:r>
              <a:rPr kumimoji="1" lang="en-US" altLang="ja-JP" sz="1050" b="1" dirty="0">
                <a:solidFill>
                  <a:schemeClr val="bg1"/>
                </a:solidFill>
                <a:latin typeface="+mn-ea"/>
              </a:rPr>
              <a:t>2023</a:t>
            </a:r>
            <a:r>
              <a:rPr kumimoji="1" lang="ja-JP" altLang="en-US" sz="1050" b="1">
                <a:solidFill>
                  <a:schemeClr val="bg1"/>
                </a:solidFill>
                <a:latin typeface="+mn-ea"/>
              </a:rPr>
              <a:t>年ユーザーアンケートより</a:t>
            </a:r>
          </a:p>
        </p:txBody>
      </p:sp>
      <p:sp>
        <p:nvSpPr>
          <p:cNvPr id="11" name="テキスト ボックス 10">
            <a:extLst>
              <a:ext uri="{FF2B5EF4-FFF2-40B4-BE49-F238E27FC236}">
                <a16:creationId xmlns:a16="http://schemas.microsoft.com/office/drawing/2014/main" id="{AA682210-75BF-4E9D-A7DF-73BB309B9CEB}"/>
              </a:ext>
            </a:extLst>
          </p:cNvPr>
          <p:cNvSpPr txBox="1"/>
          <p:nvPr/>
        </p:nvSpPr>
        <p:spPr>
          <a:xfrm>
            <a:off x="860031" y="1744444"/>
            <a:ext cx="348018" cy="369332"/>
          </a:xfrm>
          <a:prstGeom prst="rect">
            <a:avLst/>
          </a:prstGeom>
          <a:noFill/>
          <a:ln w="28575">
            <a:solidFill>
              <a:srgbClr val="003399"/>
            </a:solidFill>
          </a:ln>
        </p:spPr>
        <p:txBody>
          <a:bodyPr wrap="square" rtlCol="0">
            <a:spAutoFit/>
          </a:bodyPr>
          <a:lstStyle/>
          <a:p>
            <a:r>
              <a:rPr kumimoji="1" lang="en-US" altLang="ja-JP" b="1" dirty="0">
                <a:solidFill>
                  <a:srgbClr val="003399"/>
                </a:solidFill>
                <a:latin typeface="+mn-ea"/>
              </a:rPr>
              <a:t>Q</a:t>
            </a:r>
            <a:endParaRPr kumimoji="1" lang="ja-JP" altLang="en-US" b="1">
              <a:solidFill>
                <a:srgbClr val="003399"/>
              </a:solidFill>
              <a:latin typeface="+mn-ea"/>
            </a:endParaRPr>
          </a:p>
        </p:txBody>
      </p:sp>
      <p:sp>
        <p:nvSpPr>
          <p:cNvPr id="10" name="テキスト ボックス 9">
            <a:extLst>
              <a:ext uri="{FF2B5EF4-FFF2-40B4-BE49-F238E27FC236}">
                <a16:creationId xmlns:a16="http://schemas.microsoft.com/office/drawing/2014/main" id="{26855FDA-9AF6-44C3-B3C7-3F974D63C58A}"/>
              </a:ext>
            </a:extLst>
          </p:cNvPr>
          <p:cNvSpPr txBox="1"/>
          <p:nvPr/>
        </p:nvSpPr>
        <p:spPr>
          <a:xfrm>
            <a:off x="1236343" y="1706650"/>
            <a:ext cx="3095838" cy="415498"/>
          </a:xfrm>
          <a:prstGeom prst="rect">
            <a:avLst/>
          </a:prstGeom>
          <a:noFill/>
        </p:spPr>
        <p:txBody>
          <a:bodyPr wrap="square" rtlCol="0">
            <a:spAutoFit/>
          </a:bodyPr>
          <a:lstStyle/>
          <a:p>
            <a:r>
              <a:rPr lang="en" altLang="ja-JP" sz="1050" b="1" dirty="0" err="1">
                <a:solidFill>
                  <a:srgbClr val="003399"/>
                </a:solidFill>
                <a:latin typeface="+mn-ea"/>
              </a:rPr>
              <a:t>Garoon</a:t>
            </a:r>
            <a:r>
              <a:rPr lang="ja-JP" altLang="en-US" sz="1050" b="1">
                <a:solidFill>
                  <a:srgbClr val="003399"/>
                </a:solidFill>
                <a:latin typeface="+mn-ea"/>
              </a:rPr>
              <a:t>の使いやすさについて、</a:t>
            </a:r>
            <a:endParaRPr lang="en-US" altLang="ja-JP" sz="1050" b="1" dirty="0">
              <a:solidFill>
                <a:srgbClr val="003399"/>
              </a:solidFill>
              <a:latin typeface="+mn-ea"/>
            </a:endParaRPr>
          </a:p>
          <a:p>
            <a:r>
              <a:rPr lang="ja-JP" altLang="en-US" sz="1050" b="1">
                <a:solidFill>
                  <a:srgbClr val="003399"/>
                </a:solidFill>
                <a:latin typeface="+mn-ea"/>
              </a:rPr>
              <a:t>あてはまるものを</a:t>
            </a:r>
            <a:r>
              <a:rPr lang="en-US" altLang="ja-JP" sz="1050" b="1" dirty="0">
                <a:solidFill>
                  <a:srgbClr val="003399"/>
                </a:solidFill>
                <a:latin typeface="+mn-ea"/>
              </a:rPr>
              <a:t>1</a:t>
            </a:r>
            <a:r>
              <a:rPr lang="ja-JP" altLang="en-US" sz="1050" b="1">
                <a:solidFill>
                  <a:srgbClr val="003399"/>
                </a:solidFill>
                <a:latin typeface="+mn-ea"/>
              </a:rPr>
              <a:t>つ選択してください。</a:t>
            </a:r>
            <a:endParaRPr kumimoji="1" lang="ja-JP" altLang="en-US" sz="1050" b="1">
              <a:solidFill>
                <a:srgbClr val="003399"/>
              </a:solidFill>
              <a:latin typeface="+mn-ea"/>
            </a:endParaRPr>
          </a:p>
        </p:txBody>
      </p:sp>
      <p:grpSp>
        <p:nvGrpSpPr>
          <p:cNvPr id="2" name="グループ化 1" descr="使いやすいが92%、使いにくいが8%の円グラフ。">
            <a:extLst>
              <a:ext uri="{FF2B5EF4-FFF2-40B4-BE49-F238E27FC236}">
                <a16:creationId xmlns:a16="http://schemas.microsoft.com/office/drawing/2014/main" id="{B8B6E232-86F2-D54C-90DE-D2DD4737A289}"/>
              </a:ext>
            </a:extLst>
          </p:cNvPr>
          <p:cNvGrpSpPr/>
          <p:nvPr/>
        </p:nvGrpSpPr>
        <p:grpSpPr>
          <a:xfrm>
            <a:off x="860032" y="2317358"/>
            <a:ext cx="3125337" cy="1837322"/>
            <a:chOff x="1446663" y="2488376"/>
            <a:chExt cx="3125337" cy="1837322"/>
          </a:xfrm>
        </p:grpSpPr>
        <p:pic>
          <p:nvPicPr>
            <p:cNvPr id="7" name="図 6">
              <a:extLst>
                <a:ext uri="{FF2B5EF4-FFF2-40B4-BE49-F238E27FC236}">
                  <a16:creationId xmlns:a16="http://schemas.microsoft.com/office/drawing/2014/main" id="{E84FA7D1-BFEB-084D-B4C9-EB543A33FA61}"/>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6663" y="2671224"/>
              <a:ext cx="2444321" cy="1654474"/>
            </a:xfrm>
            <a:prstGeom prst="rect">
              <a:avLst/>
            </a:prstGeom>
          </p:spPr>
        </p:pic>
        <p:sp>
          <p:nvSpPr>
            <p:cNvPr id="15" name="テキスト ボックス 14">
              <a:extLst>
                <a:ext uri="{FF2B5EF4-FFF2-40B4-BE49-F238E27FC236}">
                  <a16:creationId xmlns:a16="http://schemas.microsoft.com/office/drawing/2014/main" id="{71D8EA8B-54D5-AB42-96CF-E1E049FFA8A9}"/>
                </a:ext>
              </a:extLst>
            </p:cNvPr>
            <p:cNvSpPr txBox="1"/>
            <p:nvPr/>
          </p:nvSpPr>
          <p:spPr>
            <a:xfrm>
              <a:off x="3462655" y="3498460"/>
              <a:ext cx="1109345" cy="530915"/>
            </a:xfrm>
            <a:prstGeom prst="rect">
              <a:avLst/>
            </a:prstGeom>
            <a:noFill/>
          </p:spPr>
          <p:txBody>
            <a:bodyPr wrap="square" rtlCol="0">
              <a:spAutoFit/>
            </a:bodyPr>
            <a:lstStyle/>
            <a:p>
              <a:r>
                <a:rPr kumimoji="1" lang="ja-JP" altLang="en-US" sz="1050">
                  <a:solidFill>
                    <a:srgbClr val="003399"/>
                  </a:solidFill>
                  <a:latin typeface="+mn-ea"/>
                </a:rPr>
                <a:t>使いやすい</a:t>
              </a:r>
              <a:r>
                <a:rPr kumimoji="1" lang="en-US" altLang="ja-JP" sz="1050" baseline="30000" dirty="0">
                  <a:solidFill>
                    <a:srgbClr val="003399"/>
                  </a:solidFill>
                  <a:latin typeface="+mn-ea"/>
                </a:rPr>
                <a:t>※1</a:t>
              </a:r>
            </a:p>
            <a:p>
              <a:r>
                <a:rPr lang="en-US" altLang="ja-JP" b="1" dirty="0">
                  <a:solidFill>
                    <a:srgbClr val="003399"/>
                  </a:solidFill>
                  <a:latin typeface="+mn-ea"/>
                </a:rPr>
                <a:t>93</a:t>
              </a:r>
              <a:r>
                <a:rPr lang="en-US" altLang="ja-JP" sz="1050" dirty="0">
                  <a:latin typeface="+mn-ea"/>
                </a:rPr>
                <a:t>%</a:t>
              </a:r>
              <a:endParaRPr kumimoji="1" lang="ja-JP" altLang="en-US" sz="1050">
                <a:latin typeface="+mn-ea"/>
              </a:endParaRPr>
            </a:p>
          </p:txBody>
        </p:sp>
        <p:sp>
          <p:nvSpPr>
            <p:cNvPr id="18" name="テキスト ボックス 17">
              <a:extLst>
                <a:ext uri="{FF2B5EF4-FFF2-40B4-BE49-F238E27FC236}">
                  <a16:creationId xmlns:a16="http://schemas.microsoft.com/office/drawing/2014/main" id="{D81AE471-EFB8-7442-8251-3548FC34F806}"/>
                </a:ext>
              </a:extLst>
            </p:cNvPr>
            <p:cNvSpPr txBox="1"/>
            <p:nvPr/>
          </p:nvSpPr>
          <p:spPr>
            <a:xfrm>
              <a:off x="2011680" y="2488376"/>
              <a:ext cx="855239" cy="219291"/>
            </a:xfrm>
            <a:prstGeom prst="rect">
              <a:avLst/>
            </a:prstGeom>
            <a:noFill/>
          </p:spPr>
          <p:txBody>
            <a:bodyPr wrap="square" rtlCol="0">
              <a:spAutoFit/>
            </a:bodyPr>
            <a:lstStyle/>
            <a:p>
              <a:r>
                <a:rPr kumimoji="1" lang="ja-JP" altLang="en-US" sz="825">
                  <a:latin typeface="+mn-ea"/>
                </a:rPr>
                <a:t>使いにくい</a:t>
              </a:r>
              <a:r>
                <a:rPr kumimoji="1" lang="en-US" altLang="ja-JP" sz="825" dirty="0">
                  <a:latin typeface="+mn-ea"/>
                </a:rPr>
                <a:t>7</a:t>
              </a:r>
              <a:r>
                <a:rPr lang="en-US" altLang="ja-JP" sz="825" dirty="0">
                  <a:latin typeface="+mn-ea"/>
                </a:rPr>
                <a:t>%</a:t>
              </a:r>
              <a:endParaRPr kumimoji="1" lang="ja-JP" altLang="en-US" sz="825">
                <a:latin typeface="+mn-ea"/>
              </a:endParaRPr>
            </a:p>
          </p:txBody>
        </p:sp>
      </p:grpSp>
      <p:sp>
        <p:nvSpPr>
          <p:cNvPr id="16" name="テキスト ボックス 15">
            <a:extLst>
              <a:ext uri="{FF2B5EF4-FFF2-40B4-BE49-F238E27FC236}">
                <a16:creationId xmlns:a16="http://schemas.microsoft.com/office/drawing/2014/main" id="{6814F15A-6DA0-EC48-B6E7-AB09F6A191D8}"/>
              </a:ext>
            </a:extLst>
          </p:cNvPr>
          <p:cNvSpPr txBox="1"/>
          <p:nvPr/>
        </p:nvSpPr>
        <p:spPr>
          <a:xfrm>
            <a:off x="926415" y="4288787"/>
            <a:ext cx="2460308" cy="196208"/>
          </a:xfrm>
          <a:prstGeom prst="rect">
            <a:avLst/>
          </a:prstGeom>
          <a:noFill/>
        </p:spPr>
        <p:txBody>
          <a:bodyPr wrap="square" rtlCol="0">
            <a:spAutoFit/>
          </a:bodyPr>
          <a:lstStyle/>
          <a:p>
            <a:r>
              <a:rPr kumimoji="1" lang="en-US" altLang="ja-JP" sz="675" dirty="0">
                <a:latin typeface="+mn-ea"/>
              </a:rPr>
              <a:t>※1</a:t>
            </a:r>
            <a:r>
              <a:rPr kumimoji="1" lang="ja-JP" altLang="en-US" sz="675">
                <a:latin typeface="+mn-ea"/>
              </a:rPr>
              <a:t>「とても使いやすい」「使いやすい」の合算</a:t>
            </a:r>
          </a:p>
        </p:txBody>
      </p:sp>
      <p:sp>
        <p:nvSpPr>
          <p:cNvPr id="27" name="テキスト ボックス 26">
            <a:extLst>
              <a:ext uri="{FF2B5EF4-FFF2-40B4-BE49-F238E27FC236}">
                <a16:creationId xmlns:a16="http://schemas.microsoft.com/office/drawing/2014/main" id="{2F99DECA-D715-3841-84B7-1770EEFFC755}"/>
              </a:ext>
            </a:extLst>
          </p:cNvPr>
          <p:cNvSpPr txBox="1"/>
          <p:nvPr/>
        </p:nvSpPr>
        <p:spPr>
          <a:xfrm>
            <a:off x="2867155" y="4288787"/>
            <a:ext cx="874395" cy="219291"/>
          </a:xfrm>
          <a:prstGeom prst="rect">
            <a:avLst/>
          </a:prstGeom>
          <a:noFill/>
        </p:spPr>
        <p:txBody>
          <a:bodyPr wrap="square" rtlCol="0">
            <a:spAutoFit/>
          </a:bodyPr>
          <a:lstStyle/>
          <a:p>
            <a:r>
              <a:rPr lang="en-US" altLang="ja-JP" sz="825" dirty="0">
                <a:solidFill>
                  <a:schemeClr val="tx1">
                    <a:lumMod val="50000"/>
                  </a:schemeClr>
                </a:solidFill>
                <a:latin typeface="+mn-ea"/>
              </a:rPr>
              <a:t>n=403</a:t>
            </a:r>
            <a:endParaRPr kumimoji="1" lang="ja-JP" altLang="en-US" sz="825">
              <a:solidFill>
                <a:schemeClr val="tx1">
                  <a:lumMod val="50000"/>
                </a:schemeClr>
              </a:solidFill>
              <a:latin typeface="+mn-ea"/>
            </a:endParaRPr>
          </a:p>
        </p:txBody>
      </p:sp>
      <p:sp>
        <p:nvSpPr>
          <p:cNvPr id="14" name="テキスト ボックス 13">
            <a:extLst>
              <a:ext uri="{FF2B5EF4-FFF2-40B4-BE49-F238E27FC236}">
                <a16:creationId xmlns:a16="http://schemas.microsoft.com/office/drawing/2014/main" id="{92470201-3E86-425C-87F2-13090E38835B}"/>
              </a:ext>
            </a:extLst>
          </p:cNvPr>
          <p:cNvSpPr txBox="1"/>
          <p:nvPr/>
        </p:nvSpPr>
        <p:spPr>
          <a:xfrm>
            <a:off x="4984214" y="1735208"/>
            <a:ext cx="348018" cy="369332"/>
          </a:xfrm>
          <a:prstGeom prst="rect">
            <a:avLst/>
          </a:prstGeom>
          <a:noFill/>
          <a:ln w="28575">
            <a:solidFill>
              <a:srgbClr val="003399"/>
            </a:solidFill>
          </a:ln>
        </p:spPr>
        <p:txBody>
          <a:bodyPr wrap="square" rtlCol="0">
            <a:spAutoFit/>
          </a:bodyPr>
          <a:lstStyle/>
          <a:p>
            <a:r>
              <a:rPr kumimoji="1" lang="en-US" altLang="ja-JP" b="1" dirty="0">
                <a:solidFill>
                  <a:srgbClr val="003399"/>
                </a:solidFill>
                <a:latin typeface="+mn-ea"/>
              </a:rPr>
              <a:t>Q</a:t>
            </a:r>
            <a:endParaRPr kumimoji="1" lang="ja-JP" altLang="en-US" b="1">
              <a:solidFill>
                <a:srgbClr val="003399"/>
              </a:solidFill>
              <a:latin typeface="+mn-ea"/>
            </a:endParaRPr>
          </a:p>
        </p:txBody>
      </p:sp>
      <p:sp>
        <p:nvSpPr>
          <p:cNvPr id="13" name="テキスト ボックス 12">
            <a:extLst>
              <a:ext uri="{FF2B5EF4-FFF2-40B4-BE49-F238E27FC236}">
                <a16:creationId xmlns:a16="http://schemas.microsoft.com/office/drawing/2014/main" id="{601A7B13-6E7F-429E-8B6E-BC3EA31F4B4A}"/>
              </a:ext>
            </a:extLst>
          </p:cNvPr>
          <p:cNvSpPr txBox="1"/>
          <p:nvPr/>
        </p:nvSpPr>
        <p:spPr>
          <a:xfrm>
            <a:off x="5483164" y="1706650"/>
            <a:ext cx="3095838" cy="415498"/>
          </a:xfrm>
          <a:prstGeom prst="rect">
            <a:avLst/>
          </a:prstGeom>
          <a:noFill/>
        </p:spPr>
        <p:txBody>
          <a:bodyPr wrap="square" rtlCol="0">
            <a:spAutoFit/>
          </a:bodyPr>
          <a:lstStyle/>
          <a:p>
            <a:r>
              <a:rPr lang="en" altLang="ja-JP" sz="1050" b="1" dirty="0" err="1">
                <a:solidFill>
                  <a:srgbClr val="003399"/>
                </a:solidFill>
                <a:latin typeface="+mn-ea"/>
              </a:rPr>
              <a:t>Garoon</a:t>
            </a:r>
            <a:r>
              <a:rPr lang="ja-JP" altLang="en-US" sz="1050" b="1">
                <a:solidFill>
                  <a:srgbClr val="003399"/>
                </a:solidFill>
                <a:latin typeface="+mn-ea"/>
              </a:rPr>
              <a:t>を利用していて感じることを</a:t>
            </a:r>
            <a:endParaRPr lang="en-US" altLang="ja-JP" sz="1050" b="1" dirty="0">
              <a:solidFill>
                <a:srgbClr val="003399"/>
              </a:solidFill>
              <a:latin typeface="+mn-ea"/>
            </a:endParaRPr>
          </a:p>
          <a:p>
            <a:r>
              <a:rPr lang="ja-JP" altLang="en-US" sz="1050" b="1">
                <a:solidFill>
                  <a:srgbClr val="003399"/>
                </a:solidFill>
                <a:latin typeface="+mn-ea"/>
              </a:rPr>
              <a:t>すべて選択してください。</a:t>
            </a:r>
            <a:endParaRPr kumimoji="1" lang="ja-JP" altLang="en-US" sz="1050" b="1">
              <a:solidFill>
                <a:srgbClr val="003399"/>
              </a:solidFill>
              <a:latin typeface="+mn-ea"/>
            </a:endParaRPr>
          </a:p>
        </p:txBody>
      </p:sp>
      <p:sp>
        <p:nvSpPr>
          <p:cNvPr id="28" name="テキスト ボックス 27">
            <a:extLst>
              <a:ext uri="{FF2B5EF4-FFF2-40B4-BE49-F238E27FC236}">
                <a16:creationId xmlns:a16="http://schemas.microsoft.com/office/drawing/2014/main" id="{F278012A-BC1F-2447-8488-2B8211FCC54D}"/>
              </a:ext>
            </a:extLst>
          </p:cNvPr>
          <p:cNvSpPr txBox="1"/>
          <p:nvPr/>
        </p:nvSpPr>
        <p:spPr>
          <a:xfrm>
            <a:off x="8150360" y="4265704"/>
            <a:ext cx="874395" cy="219291"/>
          </a:xfrm>
          <a:prstGeom prst="rect">
            <a:avLst/>
          </a:prstGeom>
          <a:noFill/>
        </p:spPr>
        <p:txBody>
          <a:bodyPr wrap="square" rtlCol="0">
            <a:spAutoFit/>
          </a:bodyPr>
          <a:lstStyle/>
          <a:p>
            <a:r>
              <a:rPr lang="en-US" altLang="ja-JP" sz="825" dirty="0">
                <a:solidFill>
                  <a:schemeClr val="tx1">
                    <a:lumMod val="50000"/>
                  </a:schemeClr>
                </a:solidFill>
                <a:latin typeface="+mn-ea"/>
              </a:rPr>
              <a:t>n=403</a:t>
            </a:r>
            <a:endParaRPr kumimoji="1" lang="ja-JP" altLang="en-US" sz="825">
              <a:solidFill>
                <a:schemeClr val="tx1">
                  <a:lumMod val="50000"/>
                </a:schemeClr>
              </a:solidFill>
              <a:latin typeface="+mn-ea"/>
            </a:endParaRPr>
          </a:p>
        </p:txBody>
      </p:sp>
      <p:graphicFrame>
        <p:nvGraphicFramePr>
          <p:cNvPr id="5" name="グラフ 4">
            <a:extLst>
              <a:ext uri="{FF2B5EF4-FFF2-40B4-BE49-F238E27FC236}">
                <a16:creationId xmlns:a16="http://schemas.microsoft.com/office/drawing/2014/main" id="{A3903D58-7AF2-8541-BF55-DB2411858231}"/>
              </a:ext>
            </a:extLst>
          </p:cNvPr>
          <p:cNvGraphicFramePr/>
          <p:nvPr>
            <p:extLst>
              <p:ext uri="{D42A27DB-BD31-4B8C-83A1-F6EECF244321}">
                <p14:modId xmlns:p14="http://schemas.microsoft.com/office/powerpoint/2010/main" val="3227534412"/>
              </p:ext>
            </p:extLst>
          </p:nvPr>
        </p:nvGraphicFramePr>
        <p:xfrm>
          <a:off x="4250167" y="1910073"/>
          <a:ext cx="4439205" cy="2459263"/>
        </p:xfrm>
        <a:graphic>
          <a:graphicData uri="http://schemas.openxmlformats.org/drawingml/2006/chart">
            <c:chart xmlns:c="http://schemas.openxmlformats.org/drawingml/2006/chart" xmlns:r="http://schemas.openxmlformats.org/officeDocument/2006/relationships" r:id="rId3"/>
          </a:graphicData>
        </a:graphic>
      </p:graphicFrame>
      <p:sp>
        <p:nvSpPr>
          <p:cNvPr id="26" name="テキスト ボックス 25">
            <a:extLst>
              <a:ext uri="{FF2B5EF4-FFF2-40B4-BE49-F238E27FC236}">
                <a16:creationId xmlns:a16="http://schemas.microsoft.com/office/drawing/2014/main" id="{E42915E0-3B26-EC4B-B88F-5C6B76CE1226}"/>
              </a:ext>
            </a:extLst>
          </p:cNvPr>
          <p:cNvSpPr txBox="1"/>
          <p:nvPr/>
        </p:nvSpPr>
        <p:spPr>
          <a:xfrm>
            <a:off x="8004329" y="2562373"/>
            <a:ext cx="760513" cy="338554"/>
          </a:xfrm>
          <a:prstGeom prst="rect">
            <a:avLst/>
          </a:prstGeom>
          <a:noFill/>
        </p:spPr>
        <p:txBody>
          <a:bodyPr wrap="square" rtlCol="0">
            <a:spAutoFit/>
          </a:bodyPr>
          <a:lstStyle/>
          <a:p>
            <a:r>
              <a:rPr lang="en-US" altLang="ja-JP" sz="1600" b="1" dirty="0">
                <a:solidFill>
                  <a:srgbClr val="003399"/>
                </a:solidFill>
                <a:latin typeface="+mn-ea"/>
              </a:rPr>
              <a:t>65%</a:t>
            </a:r>
            <a:endParaRPr kumimoji="1" lang="ja-JP" altLang="en-US" sz="1050">
              <a:latin typeface="+mn-ea"/>
            </a:endParaRPr>
          </a:p>
        </p:txBody>
      </p:sp>
      <p:sp>
        <p:nvSpPr>
          <p:cNvPr id="29" name="テキスト ボックス 28">
            <a:extLst>
              <a:ext uri="{FF2B5EF4-FFF2-40B4-BE49-F238E27FC236}">
                <a16:creationId xmlns:a16="http://schemas.microsoft.com/office/drawing/2014/main" id="{9E7DB561-B1F8-F646-BFE4-9D78F7581527}"/>
              </a:ext>
            </a:extLst>
          </p:cNvPr>
          <p:cNvSpPr txBox="1"/>
          <p:nvPr/>
        </p:nvSpPr>
        <p:spPr>
          <a:xfrm>
            <a:off x="8004329" y="3171875"/>
            <a:ext cx="760513" cy="338554"/>
          </a:xfrm>
          <a:prstGeom prst="rect">
            <a:avLst/>
          </a:prstGeom>
          <a:noFill/>
        </p:spPr>
        <p:txBody>
          <a:bodyPr wrap="square" rtlCol="0">
            <a:spAutoFit/>
          </a:bodyPr>
          <a:lstStyle/>
          <a:p>
            <a:r>
              <a:rPr lang="en-US" altLang="ja-JP" sz="1600" b="1" dirty="0">
                <a:solidFill>
                  <a:srgbClr val="003399"/>
                </a:solidFill>
                <a:latin typeface="+mn-ea"/>
              </a:rPr>
              <a:t>63%</a:t>
            </a:r>
            <a:endParaRPr kumimoji="1" lang="ja-JP" altLang="en-US" sz="1050">
              <a:latin typeface="+mn-ea"/>
            </a:endParaRPr>
          </a:p>
        </p:txBody>
      </p:sp>
      <p:sp>
        <p:nvSpPr>
          <p:cNvPr id="30" name="テキスト ボックス 29">
            <a:extLst>
              <a:ext uri="{FF2B5EF4-FFF2-40B4-BE49-F238E27FC236}">
                <a16:creationId xmlns:a16="http://schemas.microsoft.com/office/drawing/2014/main" id="{CC2F7D57-7EFD-F74D-8E9E-A79C53027F53}"/>
              </a:ext>
            </a:extLst>
          </p:cNvPr>
          <p:cNvSpPr txBox="1"/>
          <p:nvPr/>
        </p:nvSpPr>
        <p:spPr>
          <a:xfrm>
            <a:off x="7586338" y="3770605"/>
            <a:ext cx="760513" cy="338554"/>
          </a:xfrm>
          <a:prstGeom prst="rect">
            <a:avLst/>
          </a:prstGeom>
          <a:noFill/>
        </p:spPr>
        <p:txBody>
          <a:bodyPr wrap="square" rtlCol="0">
            <a:spAutoFit/>
          </a:bodyPr>
          <a:lstStyle/>
          <a:p>
            <a:r>
              <a:rPr lang="en-US" altLang="ja-JP" sz="1600" b="1" dirty="0">
                <a:solidFill>
                  <a:srgbClr val="003399"/>
                </a:solidFill>
                <a:latin typeface="+mn-ea"/>
              </a:rPr>
              <a:t>50</a:t>
            </a:r>
            <a:r>
              <a:rPr lang="en-US" altLang="ja-JP" sz="1050" dirty="0">
                <a:latin typeface="+mn-ea"/>
              </a:rPr>
              <a:t>%</a:t>
            </a:r>
            <a:endParaRPr kumimoji="1" lang="ja-JP" altLang="en-US" sz="1050">
              <a:latin typeface="+mn-ea"/>
            </a:endParaRPr>
          </a:p>
        </p:txBody>
      </p:sp>
      <p:sp>
        <p:nvSpPr>
          <p:cNvPr id="31" name="テキスト プレースホルダー 6">
            <a:extLst>
              <a:ext uri="{FF2B5EF4-FFF2-40B4-BE49-F238E27FC236}">
                <a16:creationId xmlns:a16="http://schemas.microsoft.com/office/drawing/2014/main" id="{45D1FD17-30AB-294C-AC60-634720549FFB}"/>
              </a:ext>
            </a:extLst>
          </p:cNvPr>
          <p:cNvSpPr txBox="1">
            <a:spLocks/>
          </p:cNvSpPr>
          <p:nvPr/>
        </p:nvSpPr>
        <p:spPr>
          <a:xfrm>
            <a:off x="251520" y="555526"/>
            <a:ext cx="8229598" cy="580897"/>
          </a:xfrm>
          <a:prstGeom prst="rect">
            <a:avLst/>
          </a:prstGeom>
        </p:spPr>
        <p:txBody>
          <a:bodyPr anchor="ctr"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buNone/>
            </a:pPr>
            <a:r>
              <a:rPr lang="en-US" altLang="ja-JP" sz="1200" dirty="0">
                <a:latin typeface="+mn-ea"/>
              </a:rPr>
              <a:t>Garoon</a:t>
            </a:r>
            <a:r>
              <a:rPr lang="ja-JP" altLang="en-US" sz="1200" dirty="0">
                <a:latin typeface="+mn-ea"/>
              </a:rPr>
              <a:t>をご利用中の方向けのユーザーアンケートでは使いやすさをご評価いただいています。使いやすさを追求することで、導入時の教育コストの削減、グループウェア活用率の向上につながります。</a:t>
            </a:r>
          </a:p>
        </p:txBody>
      </p:sp>
    </p:spTree>
    <p:extLst>
      <p:ext uri="{BB962C8B-B14F-4D97-AF65-F5344CB8AC3E}">
        <p14:creationId xmlns:p14="http://schemas.microsoft.com/office/powerpoint/2010/main" val="39313298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48E2F8FE-DDAA-B049-8393-69064D03946F}"/>
              </a:ext>
              <a:ext uri="{C183D7F6-B498-43B3-948B-1728B52AA6E4}">
                <adec:decorative xmlns:adec="http://schemas.microsoft.com/office/drawing/2017/decorative" val="1"/>
              </a:ext>
            </a:extLst>
          </p:cNvPr>
          <p:cNvSpPr/>
          <p:nvPr/>
        </p:nvSpPr>
        <p:spPr>
          <a:xfrm>
            <a:off x="276625" y="699542"/>
            <a:ext cx="3863327" cy="2526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A8691957-E89F-6E4D-9381-DD3124C02CF5}"/>
              </a:ext>
              <a:ext uri="{C183D7F6-B498-43B3-948B-1728B52AA6E4}">
                <adec:decorative xmlns:adec="http://schemas.microsoft.com/office/drawing/2017/decorative" val="1"/>
              </a:ext>
            </a:extLst>
          </p:cNvPr>
          <p:cNvSpPr/>
          <p:nvPr/>
        </p:nvSpPr>
        <p:spPr>
          <a:xfrm>
            <a:off x="282384" y="1275606"/>
            <a:ext cx="3857568" cy="2526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8BAEACE7-751B-FA44-9257-1F03546C4801}"/>
              </a:ext>
              <a:ext uri="{C183D7F6-B498-43B3-948B-1728B52AA6E4}">
                <adec:decorative xmlns:adec="http://schemas.microsoft.com/office/drawing/2017/decorative" val="1"/>
              </a:ext>
            </a:extLst>
          </p:cNvPr>
          <p:cNvSpPr/>
          <p:nvPr/>
        </p:nvSpPr>
        <p:spPr>
          <a:xfrm>
            <a:off x="274828" y="1851679"/>
            <a:ext cx="3857568" cy="2526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7E476175-7BE3-F840-9972-6D9D966D1F81}"/>
              </a:ext>
              <a:ext uri="{C183D7F6-B498-43B3-948B-1728B52AA6E4}">
                <adec:decorative xmlns:adec="http://schemas.microsoft.com/office/drawing/2017/decorative" val="1"/>
              </a:ext>
            </a:extLst>
          </p:cNvPr>
          <p:cNvSpPr/>
          <p:nvPr/>
        </p:nvSpPr>
        <p:spPr>
          <a:xfrm>
            <a:off x="275465" y="2443868"/>
            <a:ext cx="3856931" cy="2526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タイトル 2">
            <a:extLst>
              <a:ext uri="{FF2B5EF4-FFF2-40B4-BE49-F238E27FC236}">
                <a16:creationId xmlns:a16="http://schemas.microsoft.com/office/drawing/2014/main" id="{6E0AAE50-82D3-7C43-B2FF-868F076E1048}"/>
              </a:ext>
            </a:extLst>
          </p:cNvPr>
          <p:cNvSpPr>
            <a:spLocks noGrp="1"/>
          </p:cNvSpPr>
          <p:nvPr>
            <p:ph type="title"/>
          </p:nvPr>
        </p:nvSpPr>
        <p:spPr/>
        <p:txBody>
          <a:bodyPr/>
          <a:lstStyle/>
          <a:p>
            <a:r>
              <a:rPr lang="en-US" altLang="ja-JP" dirty="0"/>
              <a:t>Garoon</a:t>
            </a:r>
            <a:r>
              <a:rPr lang="ja-JP" altLang="en-US" dirty="0"/>
              <a:t>の特徴</a:t>
            </a:r>
            <a:endParaRPr kumimoji="1" lang="ja-JP" altLang="en-US" dirty="0"/>
          </a:p>
        </p:txBody>
      </p:sp>
      <p:sp>
        <p:nvSpPr>
          <p:cNvPr id="8" name="正方形/長方形 7">
            <a:extLst>
              <a:ext uri="{FF2B5EF4-FFF2-40B4-BE49-F238E27FC236}">
                <a16:creationId xmlns:a16="http://schemas.microsoft.com/office/drawing/2014/main" id="{A2C3DC09-595D-104A-BEF9-297952004C2F}"/>
              </a:ext>
              <a:ext uri="{C183D7F6-B498-43B3-948B-1728B52AA6E4}">
                <adec:decorative xmlns:adec="http://schemas.microsoft.com/office/drawing/2017/decorative" val="1"/>
              </a:ext>
            </a:extLst>
          </p:cNvPr>
          <p:cNvSpPr/>
          <p:nvPr/>
        </p:nvSpPr>
        <p:spPr>
          <a:xfrm>
            <a:off x="273428" y="2995740"/>
            <a:ext cx="3856931" cy="2526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607EAE2E-E966-D446-8F4C-CDE21DF6126E}"/>
              </a:ext>
              <a:ext uri="{C183D7F6-B498-43B3-948B-1728B52AA6E4}">
                <adec:decorative xmlns:adec="http://schemas.microsoft.com/office/drawing/2017/decorative" val="1"/>
              </a:ext>
            </a:extLst>
          </p:cNvPr>
          <p:cNvSpPr/>
          <p:nvPr/>
        </p:nvSpPr>
        <p:spPr>
          <a:xfrm>
            <a:off x="275795" y="3571804"/>
            <a:ext cx="3854564" cy="2526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2E2066B1-AA6D-CC4B-9915-052350DFD679}"/>
              </a:ext>
              <a:ext uri="{C183D7F6-B498-43B3-948B-1728B52AA6E4}">
                <adec:decorative xmlns:adec="http://schemas.microsoft.com/office/drawing/2017/decorative" val="1"/>
              </a:ext>
            </a:extLst>
          </p:cNvPr>
          <p:cNvSpPr/>
          <p:nvPr/>
        </p:nvSpPr>
        <p:spPr>
          <a:xfrm>
            <a:off x="273428" y="4145973"/>
            <a:ext cx="3866524" cy="2526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プレースホルダー 1">
            <a:extLst>
              <a:ext uri="{FF2B5EF4-FFF2-40B4-BE49-F238E27FC236}">
                <a16:creationId xmlns:a16="http://schemas.microsoft.com/office/drawing/2014/main" id="{2691024F-CF5D-4447-8561-BF8B7C62C287}"/>
              </a:ext>
            </a:extLst>
          </p:cNvPr>
          <p:cNvSpPr>
            <a:spLocks noGrp="1"/>
          </p:cNvSpPr>
          <p:nvPr>
            <p:ph type="body" sz="quarter" idx="10"/>
          </p:nvPr>
        </p:nvSpPr>
        <p:spPr>
          <a:xfrm>
            <a:off x="276626" y="661032"/>
            <a:ext cx="8517626" cy="4070958"/>
          </a:xfrm>
        </p:spPr>
        <p:txBody>
          <a:bodyPr>
            <a:noAutofit/>
          </a:bodyPr>
          <a:lstStyle/>
          <a:p>
            <a:r>
              <a:rPr kumimoji="1" lang="ja-JP" altLang="en-US" sz="1200" b="1">
                <a:latin typeface="+mn-ea"/>
                <a:ea typeface="+mn-ea"/>
              </a:rPr>
              <a:t>職員全員が使いやすい</a:t>
            </a:r>
            <a:br>
              <a:rPr kumimoji="1" lang="en-US" altLang="ja-JP" sz="1200" dirty="0">
                <a:latin typeface="+mn-ea"/>
                <a:ea typeface="+mn-ea"/>
              </a:rPr>
            </a:br>
            <a:r>
              <a:rPr kumimoji="1" lang="en-US" altLang="ja-JP" sz="1200" dirty="0">
                <a:latin typeface="+mn-ea"/>
                <a:ea typeface="+mn-ea"/>
              </a:rPr>
              <a:t>→</a:t>
            </a:r>
            <a:r>
              <a:rPr kumimoji="1" lang="ja-JP" altLang="en-US" sz="1200">
                <a:latin typeface="+mn-ea"/>
                <a:ea typeface="+mn-ea"/>
              </a:rPr>
              <a:t>パソコンが苦手な人でも迷わず使えるようにデザインされています。</a:t>
            </a:r>
            <a:endParaRPr kumimoji="1" lang="en-US" altLang="ja-JP" sz="1200" dirty="0">
              <a:latin typeface="+mn-ea"/>
              <a:ea typeface="+mn-ea"/>
            </a:endParaRPr>
          </a:p>
          <a:p>
            <a:r>
              <a:rPr lang="ja-JP" altLang="en-US" sz="1200" b="1">
                <a:latin typeface="+mn-ea"/>
                <a:ea typeface="+mn-ea"/>
              </a:rPr>
              <a:t>適切な情報統制ができる管理機能</a:t>
            </a:r>
            <a:br>
              <a:rPr lang="en-US" altLang="ja-JP" sz="1200" dirty="0">
                <a:latin typeface="+mn-ea"/>
                <a:ea typeface="+mn-ea"/>
              </a:rPr>
            </a:br>
            <a:r>
              <a:rPr lang="en-US" altLang="ja-JP" sz="1200" dirty="0">
                <a:latin typeface="+mn-ea"/>
                <a:ea typeface="+mn-ea"/>
              </a:rPr>
              <a:t>→</a:t>
            </a:r>
            <a:r>
              <a:rPr lang="ja-JP" altLang="en-US" sz="1200">
                <a:latin typeface="+mn-ea"/>
                <a:ea typeface="+mn-ea"/>
              </a:rPr>
              <a:t>階層型の組織管理や、柔軟なアクセス権管理が可能です。</a:t>
            </a:r>
            <a:endParaRPr lang="en-US" altLang="ja-JP" sz="1200" dirty="0">
              <a:latin typeface="+mn-ea"/>
              <a:ea typeface="+mn-ea"/>
            </a:endParaRPr>
          </a:p>
          <a:p>
            <a:r>
              <a:rPr lang="ja-JP" altLang="en-US" sz="1200" b="1">
                <a:latin typeface="+mn-ea"/>
                <a:ea typeface="+mn-ea"/>
              </a:rPr>
              <a:t>組織力を高めるコミュニケーション機能</a:t>
            </a:r>
            <a:br>
              <a:rPr lang="en-US" altLang="ja-JP" sz="1200" dirty="0">
                <a:latin typeface="+mn-ea"/>
                <a:ea typeface="+mn-ea"/>
              </a:rPr>
            </a:br>
            <a:r>
              <a:rPr lang="en-US" altLang="ja-JP" sz="1200" dirty="0">
                <a:latin typeface="+mn-ea"/>
                <a:ea typeface="+mn-ea"/>
              </a:rPr>
              <a:t>→</a:t>
            </a:r>
            <a:r>
              <a:rPr lang="ja-JP" altLang="en-US" sz="1200">
                <a:latin typeface="+mn-ea"/>
                <a:ea typeface="+mn-ea"/>
              </a:rPr>
              <a:t>職員同士の連絡・相談を円滑にするコミュニケーション機能があります。</a:t>
            </a:r>
            <a:endParaRPr lang="en-US" altLang="ja-JP" sz="1200" dirty="0">
              <a:latin typeface="+mn-ea"/>
              <a:ea typeface="+mn-ea"/>
            </a:endParaRPr>
          </a:p>
          <a:p>
            <a:r>
              <a:rPr lang="ja-JP" altLang="en-US" sz="1200" b="1">
                <a:latin typeface="+mn-ea"/>
                <a:ea typeface="+mn-ea"/>
              </a:rPr>
              <a:t>他システムと柔軟に連携</a:t>
            </a:r>
            <a:br>
              <a:rPr lang="en-US" altLang="ja-JP" sz="1200" dirty="0">
                <a:latin typeface="+mn-ea"/>
                <a:ea typeface="+mn-ea"/>
              </a:rPr>
            </a:br>
            <a:r>
              <a:rPr lang="en-US" altLang="ja-JP" sz="1200" dirty="0">
                <a:latin typeface="+mn-ea"/>
                <a:ea typeface="+mn-ea"/>
              </a:rPr>
              <a:t>→</a:t>
            </a:r>
            <a:r>
              <a:rPr lang="ja-JP" altLang="en-US" sz="1200">
                <a:latin typeface="+mn-ea"/>
                <a:ea typeface="+mn-ea"/>
              </a:rPr>
              <a:t>連携製品や</a:t>
            </a:r>
            <a:r>
              <a:rPr lang="en-US" altLang="ja-JP" sz="1200" dirty="0">
                <a:latin typeface="+mn-ea"/>
                <a:ea typeface="+mn-ea"/>
              </a:rPr>
              <a:t>API</a:t>
            </a:r>
            <a:r>
              <a:rPr lang="ja-JP" altLang="en-US" sz="1200">
                <a:latin typeface="+mn-ea"/>
                <a:ea typeface="+mn-ea"/>
              </a:rPr>
              <a:t>を使ったカスタマイズなどにより、他システムとの連携が柔軟に行えます。</a:t>
            </a:r>
            <a:endParaRPr lang="en-US" altLang="ja-JP" sz="1200" dirty="0">
              <a:latin typeface="+mn-ea"/>
              <a:ea typeface="+mn-ea"/>
            </a:endParaRPr>
          </a:p>
          <a:p>
            <a:r>
              <a:rPr lang="ja-JP" altLang="en-US" sz="1200" b="1">
                <a:latin typeface="+mn-ea"/>
                <a:ea typeface="+mn-ea"/>
              </a:rPr>
              <a:t>数万名を超える大規模でも利用可能</a:t>
            </a:r>
            <a:br>
              <a:rPr lang="en-US" altLang="ja-JP" sz="1200" dirty="0">
                <a:latin typeface="+mn-ea"/>
                <a:ea typeface="+mn-ea"/>
              </a:rPr>
            </a:br>
            <a:r>
              <a:rPr lang="en-US" altLang="ja-JP" sz="1200" dirty="0">
                <a:latin typeface="+mn-ea"/>
                <a:ea typeface="+mn-ea"/>
              </a:rPr>
              <a:t>→</a:t>
            </a:r>
            <a:r>
              <a:rPr lang="ja-JP" altLang="en-US" sz="1200">
                <a:latin typeface="+mn-ea"/>
                <a:ea typeface="+mn-ea"/>
              </a:rPr>
              <a:t>パッケージ版もクラウド版も、大規模組織での導入実績が豊富にあり安心です。</a:t>
            </a:r>
            <a:endParaRPr lang="en-US" altLang="ja-JP" sz="1200" dirty="0">
              <a:latin typeface="+mn-ea"/>
              <a:ea typeface="+mn-ea"/>
            </a:endParaRPr>
          </a:p>
          <a:p>
            <a:r>
              <a:rPr lang="ja-JP" altLang="en-US" sz="1200" b="1">
                <a:latin typeface="+mn-ea"/>
                <a:ea typeface="+mn-ea"/>
              </a:rPr>
              <a:t>選べる導入形式</a:t>
            </a:r>
            <a:br>
              <a:rPr lang="en-US" altLang="ja-JP" sz="1200" b="1" dirty="0">
                <a:latin typeface="+mn-ea"/>
                <a:ea typeface="+mn-ea"/>
              </a:rPr>
            </a:br>
            <a:r>
              <a:rPr lang="en-US" altLang="ja-JP" sz="1200" dirty="0">
                <a:latin typeface="+mn-ea"/>
                <a:ea typeface="+mn-ea"/>
              </a:rPr>
              <a:t>→</a:t>
            </a:r>
            <a:r>
              <a:rPr lang="ja-JP" altLang="en-US" sz="1200">
                <a:latin typeface="+mn-ea"/>
                <a:ea typeface="+mn-ea"/>
              </a:rPr>
              <a:t>クラウド・</a:t>
            </a:r>
            <a:r>
              <a:rPr lang="en-US" altLang="ja-JP" sz="1200" dirty="0">
                <a:latin typeface="+mn-ea"/>
                <a:ea typeface="+mn-ea"/>
              </a:rPr>
              <a:t>LGWAN-ASP</a:t>
            </a:r>
            <a:r>
              <a:rPr lang="ja-JP" altLang="en-US" sz="1200">
                <a:latin typeface="+mn-ea"/>
                <a:ea typeface="+mn-ea"/>
              </a:rPr>
              <a:t>・オンプレと、お客様のシステム環境に合わせて導入形式を選べます。</a:t>
            </a:r>
            <a:endParaRPr lang="en-US" altLang="ja-JP" sz="1200" dirty="0">
              <a:latin typeface="+mn-ea"/>
              <a:ea typeface="+mn-ea"/>
            </a:endParaRPr>
          </a:p>
          <a:p>
            <a:r>
              <a:rPr lang="ja-JP" altLang="en-US" sz="1200" b="1">
                <a:latin typeface="+mn-ea"/>
                <a:ea typeface="+mn-ea"/>
              </a:rPr>
              <a:t>高品質の国内サポート、わかりやすいマニュアル</a:t>
            </a:r>
            <a:br>
              <a:rPr lang="en-US" altLang="ja-JP" sz="1200" dirty="0">
                <a:latin typeface="+mn-ea"/>
                <a:ea typeface="+mn-ea"/>
              </a:rPr>
            </a:br>
            <a:r>
              <a:rPr lang="en-US" altLang="ja-JP" sz="1200" dirty="0">
                <a:latin typeface="+mn-ea"/>
                <a:ea typeface="+mn-ea"/>
              </a:rPr>
              <a:t>→</a:t>
            </a:r>
            <a:r>
              <a:rPr lang="ja-JP" altLang="en-US" sz="1200">
                <a:latin typeface="+mn-ea"/>
                <a:ea typeface="+mn-ea"/>
              </a:rPr>
              <a:t>国内のサポートメンバーがお問い合わせに対応します。日本語のわかりやすいマニュアルもご用意しています。</a:t>
            </a:r>
            <a:endParaRPr lang="en-US" altLang="ja-JP" sz="1200" dirty="0">
              <a:latin typeface="+mn-ea"/>
              <a:ea typeface="+mn-ea"/>
            </a:endParaRPr>
          </a:p>
          <a:p>
            <a:endParaRPr kumimoji="1" lang="en-US" altLang="ja-JP" sz="1200" dirty="0">
              <a:latin typeface="+mn-ea"/>
              <a:ea typeface="+mn-ea"/>
            </a:endParaRPr>
          </a:p>
          <a:p>
            <a:endParaRPr kumimoji="1" lang="ja-JP" altLang="en-US" sz="1200">
              <a:latin typeface="+mn-ea"/>
              <a:ea typeface="+mn-ea"/>
            </a:endParaRPr>
          </a:p>
        </p:txBody>
      </p:sp>
    </p:spTree>
    <p:extLst>
      <p:ext uri="{BB962C8B-B14F-4D97-AF65-F5344CB8AC3E}">
        <p14:creationId xmlns:p14="http://schemas.microsoft.com/office/powerpoint/2010/main" val="14465860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タイトル 12">
            <a:extLst>
              <a:ext uri="{FF2B5EF4-FFF2-40B4-BE49-F238E27FC236}">
                <a16:creationId xmlns:a16="http://schemas.microsoft.com/office/drawing/2014/main" id="{B855E6B6-9960-0A41-95FE-A05C7EAB5D7B}"/>
              </a:ext>
            </a:extLst>
          </p:cNvPr>
          <p:cNvSpPr>
            <a:spLocks noGrp="1"/>
          </p:cNvSpPr>
          <p:nvPr>
            <p:ph type="title"/>
          </p:nvPr>
        </p:nvSpPr>
        <p:spPr>
          <a:xfrm>
            <a:off x="477364" y="1993546"/>
            <a:ext cx="7839051" cy="1157447"/>
          </a:xfrm>
        </p:spPr>
        <p:txBody>
          <a:bodyPr>
            <a:normAutofit/>
          </a:bodyPr>
          <a:lstStyle/>
          <a:p>
            <a:r>
              <a:rPr lang="ja-JP" altLang="en-US" dirty="0"/>
              <a:t>自治体の業務に使いやすい</a:t>
            </a:r>
            <a:r>
              <a:rPr lang="en-US" altLang="ja-JP" dirty="0"/>
              <a:t> Garoon</a:t>
            </a:r>
            <a:r>
              <a:rPr lang="ja-JP" altLang="en-US" dirty="0"/>
              <a:t>の機能</a:t>
            </a:r>
            <a:endParaRPr lang="en-US" altLang="ja-JP" dirty="0"/>
          </a:p>
        </p:txBody>
      </p:sp>
    </p:spTree>
    <p:extLst>
      <p:ext uri="{BB962C8B-B14F-4D97-AF65-F5344CB8AC3E}">
        <p14:creationId xmlns:p14="http://schemas.microsoft.com/office/powerpoint/2010/main" val="31916778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B6FFCB97-00F4-9D40-8B9E-04E42FE7C06F}"/>
              </a:ext>
            </a:extLst>
          </p:cNvPr>
          <p:cNvSpPr>
            <a:spLocks noGrp="1"/>
          </p:cNvSpPr>
          <p:nvPr>
            <p:ph type="title"/>
          </p:nvPr>
        </p:nvSpPr>
        <p:spPr/>
        <p:txBody>
          <a:bodyPr/>
          <a:lstStyle/>
          <a:p>
            <a:r>
              <a:rPr kumimoji="1" lang="ja-JP" altLang="en-US" dirty="0"/>
              <a:t>自治体で活用しやすい</a:t>
            </a:r>
            <a:r>
              <a:rPr kumimoji="1" lang="en-US" altLang="ja-JP" dirty="0"/>
              <a:t>Garoon</a:t>
            </a:r>
            <a:r>
              <a:rPr kumimoji="1" lang="ja-JP" altLang="en-US" dirty="0"/>
              <a:t>の機能　ースケジュールー</a:t>
            </a:r>
          </a:p>
        </p:txBody>
      </p:sp>
      <p:sp>
        <p:nvSpPr>
          <p:cNvPr id="6" name="テキスト プレースホルダー 6">
            <a:extLst>
              <a:ext uri="{FF2B5EF4-FFF2-40B4-BE49-F238E27FC236}">
                <a16:creationId xmlns:a16="http://schemas.microsoft.com/office/drawing/2014/main" id="{39D789F6-7910-EE49-A443-41D88ED0A2E5}"/>
              </a:ext>
            </a:extLst>
          </p:cNvPr>
          <p:cNvSpPr txBox="1">
            <a:spLocks/>
          </p:cNvSpPr>
          <p:nvPr/>
        </p:nvSpPr>
        <p:spPr>
          <a:xfrm>
            <a:off x="251520" y="555526"/>
            <a:ext cx="8229598" cy="580897"/>
          </a:xfrm>
          <a:prstGeom prst="rect">
            <a:avLst/>
          </a:prstGeom>
        </p:spPr>
        <p:txBody>
          <a:bodyPr anchor="ctr"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buNone/>
            </a:pPr>
            <a:r>
              <a:rPr lang="ja-JP" altLang="en-US" sz="1200">
                <a:latin typeface="+mn-ea"/>
              </a:rPr>
              <a:t>職員の予定が共有できるスケジュールです。空き時間が簡単にわかるので予定調整が効率化できます。予定は公開</a:t>
            </a:r>
            <a:r>
              <a:rPr lang="en-US" altLang="ja-JP" sz="1200" dirty="0">
                <a:latin typeface="+mn-ea"/>
              </a:rPr>
              <a:t>/</a:t>
            </a:r>
            <a:r>
              <a:rPr lang="ja-JP" altLang="en-US" sz="1200">
                <a:latin typeface="+mn-ea"/>
              </a:rPr>
              <a:t>非公開を選べ、ユーザーや組織ごとに予定へのアクセス制限も可能です。</a:t>
            </a:r>
          </a:p>
        </p:txBody>
      </p:sp>
      <p:grpSp>
        <p:nvGrpSpPr>
          <p:cNvPr id="29" name="グループ化 28" descr="Garoonのスケジュールの週表示の画面">
            <a:extLst>
              <a:ext uri="{FF2B5EF4-FFF2-40B4-BE49-F238E27FC236}">
                <a16:creationId xmlns:a16="http://schemas.microsoft.com/office/drawing/2014/main" id="{959B5DDE-32E4-7747-A015-C01832B9124A}"/>
              </a:ext>
              <a:ext uri="{C183D7F6-B498-43B3-948B-1728B52AA6E4}">
                <adec:decorative xmlns:adec="http://schemas.microsoft.com/office/drawing/2017/decorative" val="0"/>
              </a:ext>
            </a:extLst>
          </p:cNvPr>
          <p:cNvGrpSpPr/>
          <p:nvPr/>
        </p:nvGrpSpPr>
        <p:grpSpPr>
          <a:xfrm>
            <a:off x="1291432" y="1103875"/>
            <a:ext cx="6149774" cy="3360637"/>
            <a:chOff x="1041805" y="1155167"/>
            <a:chExt cx="6149774" cy="3360637"/>
          </a:xfrm>
        </p:grpSpPr>
        <p:pic>
          <p:nvPicPr>
            <p:cNvPr id="9" name="図 8">
              <a:extLst>
                <a:ext uri="{FF2B5EF4-FFF2-40B4-BE49-F238E27FC236}">
                  <a16:creationId xmlns:a16="http://schemas.microsoft.com/office/drawing/2014/main" id="{84EB587F-C230-A94B-B5EA-6AB2AAFB394D}"/>
                </a:ext>
              </a:extLst>
            </p:cNvPr>
            <p:cNvPicPr>
              <a:picLocks noChangeAspect="1"/>
            </p:cNvPicPr>
            <p:nvPr/>
          </p:nvPicPr>
          <p:blipFill>
            <a:blip r:embed="rId2"/>
            <a:stretch>
              <a:fillRect/>
            </a:stretch>
          </p:blipFill>
          <p:spPr>
            <a:xfrm>
              <a:off x="1979712" y="1155167"/>
              <a:ext cx="4908030" cy="3360637"/>
            </a:xfrm>
            <a:prstGeom prst="rect">
              <a:avLst/>
            </a:prstGeom>
            <a:ln>
              <a:solidFill>
                <a:schemeClr val="tx1"/>
              </a:solidFill>
            </a:ln>
          </p:spPr>
        </p:pic>
        <p:pic>
          <p:nvPicPr>
            <p:cNvPr id="11" name="図 10" descr="グラフィカル ユーザー インターフェイス, アプリケーション&#10;&#10;自動的に生成された説明">
              <a:extLst>
                <a:ext uri="{FF2B5EF4-FFF2-40B4-BE49-F238E27FC236}">
                  <a16:creationId xmlns:a16="http://schemas.microsoft.com/office/drawing/2014/main" id="{5137EE2A-2B46-E84E-AC9B-F0A612869600}"/>
                </a:ext>
              </a:extLst>
            </p:cNvPr>
            <p:cNvPicPr>
              <a:picLocks noChangeAspect="1"/>
            </p:cNvPicPr>
            <p:nvPr/>
          </p:nvPicPr>
          <p:blipFill>
            <a:blip r:embed="rId3"/>
            <a:stretch>
              <a:fillRect/>
            </a:stretch>
          </p:blipFill>
          <p:spPr>
            <a:xfrm>
              <a:off x="3728380" y="2965587"/>
              <a:ext cx="1687239" cy="1358280"/>
            </a:xfrm>
            <a:prstGeom prst="rect">
              <a:avLst/>
            </a:prstGeom>
          </p:spPr>
        </p:pic>
        <p:sp>
          <p:nvSpPr>
            <p:cNvPr id="12" name="正方形/長方形 11">
              <a:extLst>
                <a:ext uri="{FF2B5EF4-FFF2-40B4-BE49-F238E27FC236}">
                  <a16:creationId xmlns:a16="http://schemas.microsoft.com/office/drawing/2014/main" id="{106E3EEE-6C0F-8F4F-A125-109705931F36}"/>
                </a:ext>
              </a:extLst>
            </p:cNvPr>
            <p:cNvSpPr/>
            <p:nvPr/>
          </p:nvSpPr>
          <p:spPr>
            <a:xfrm>
              <a:off x="2817765" y="2835485"/>
              <a:ext cx="674115" cy="410046"/>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410E91B3-82A9-A544-9DEB-B64643277D06}"/>
                </a:ext>
              </a:extLst>
            </p:cNvPr>
            <p:cNvSpPr/>
            <p:nvPr/>
          </p:nvSpPr>
          <p:spPr>
            <a:xfrm>
              <a:off x="1041805" y="2835485"/>
              <a:ext cx="1214452" cy="410046"/>
            </a:xfrm>
            <a:prstGeom prst="rect">
              <a:avLst/>
            </a:prstGeom>
            <a:solidFill>
              <a:schemeClr val="accent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b="1"/>
                <a:t>　空き時間が</a:t>
              </a:r>
              <a:endParaRPr kumimoji="1" lang="en-US" altLang="ja-JP" sz="900" b="1" dirty="0"/>
            </a:p>
            <a:p>
              <a:pPr algn="ctr"/>
              <a:r>
                <a:rPr kumimoji="1" lang="ja-JP" altLang="en-US" sz="900" b="1"/>
                <a:t>ひと目でわかります</a:t>
              </a:r>
            </a:p>
          </p:txBody>
        </p:sp>
        <p:cxnSp>
          <p:nvCxnSpPr>
            <p:cNvPr id="16" name="直線コネクタ 15">
              <a:extLst>
                <a:ext uri="{FF2B5EF4-FFF2-40B4-BE49-F238E27FC236}">
                  <a16:creationId xmlns:a16="http://schemas.microsoft.com/office/drawing/2014/main" id="{20E5BE3A-9164-DF40-BBE0-9F0BDFC9C0E8}"/>
                </a:ext>
              </a:extLst>
            </p:cNvPr>
            <p:cNvCxnSpPr>
              <a:stCxn id="14" idx="3"/>
              <a:endCxn id="12" idx="1"/>
            </p:cNvCxnSpPr>
            <p:nvPr/>
          </p:nvCxnSpPr>
          <p:spPr>
            <a:xfrm>
              <a:off x="2256257" y="3040508"/>
              <a:ext cx="561508" cy="0"/>
            </a:xfrm>
            <a:prstGeom prst="line">
              <a:avLst/>
            </a:prstGeom>
            <a:ln w="28575">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8" name="正方形/長方形 17">
              <a:extLst>
                <a:ext uri="{FF2B5EF4-FFF2-40B4-BE49-F238E27FC236}">
                  <a16:creationId xmlns:a16="http://schemas.microsoft.com/office/drawing/2014/main" id="{80DA233B-B803-FC47-8772-183DB3055ABF}"/>
                </a:ext>
              </a:extLst>
            </p:cNvPr>
            <p:cNvSpPr/>
            <p:nvPr/>
          </p:nvSpPr>
          <p:spPr>
            <a:xfrm>
              <a:off x="3728380" y="2942921"/>
              <a:ext cx="1687239" cy="1380946"/>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 name="直線コネクタ 18">
              <a:extLst>
                <a:ext uri="{FF2B5EF4-FFF2-40B4-BE49-F238E27FC236}">
                  <a16:creationId xmlns:a16="http://schemas.microsoft.com/office/drawing/2014/main" id="{E1C65169-DC07-4B43-8F5C-25E3305BDDBA}"/>
                </a:ext>
              </a:extLst>
            </p:cNvPr>
            <p:cNvCxnSpPr/>
            <p:nvPr/>
          </p:nvCxnSpPr>
          <p:spPr>
            <a:xfrm>
              <a:off x="5415619" y="4083918"/>
              <a:ext cx="561508" cy="0"/>
            </a:xfrm>
            <a:prstGeom prst="line">
              <a:avLst/>
            </a:prstGeom>
            <a:ln w="28575">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0" name="正方形/長方形 19">
              <a:extLst>
                <a:ext uri="{FF2B5EF4-FFF2-40B4-BE49-F238E27FC236}">
                  <a16:creationId xmlns:a16="http://schemas.microsoft.com/office/drawing/2014/main" id="{6E1C7B76-E53E-CC40-981F-60244006978F}"/>
                </a:ext>
              </a:extLst>
            </p:cNvPr>
            <p:cNvSpPr/>
            <p:nvPr/>
          </p:nvSpPr>
          <p:spPr>
            <a:xfrm>
              <a:off x="5977127" y="3875301"/>
              <a:ext cx="1214452" cy="410046"/>
            </a:xfrm>
            <a:prstGeom prst="rect">
              <a:avLst/>
            </a:prstGeom>
            <a:solidFill>
              <a:schemeClr val="accent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b="1"/>
                <a:t>　画面遷移せず</a:t>
              </a:r>
              <a:endParaRPr kumimoji="1" lang="en-US" altLang="ja-JP" sz="900" b="1" dirty="0"/>
            </a:p>
            <a:p>
              <a:pPr algn="ctr"/>
              <a:r>
                <a:rPr kumimoji="1" lang="ja-JP" altLang="en-US" sz="900" b="1"/>
                <a:t>予定登録できます</a:t>
              </a:r>
            </a:p>
          </p:txBody>
        </p:sp>
        <p:sp>
          <p:nvSpPr>
            <p:cNvPr id="21" name="正方形/長方形 20">
              <a:extLst>
                <a:ext uri="{FF2B5EF4-FFF2-40B4-BE49-F238E27FC236}">
                  <a16:creationId xmlns:a16="http://schemas.microsoft.com/office/drawing/2014/main" id="{5AB706EF-877D-A04F-AABF-73D0FB1C032C}"/>
                </a:ext>
              </a:extLst>
            </p:cNvPr>
            <p:cNvSpPr/>
            <p:nvPr/>
          </p:nvSpPr>
          <p:spPr>
            <a:xfrm>
              <a:off x="2411760" y="1380257"/>
              <a:ext cx="1800200" cy="184948"/>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CC1302D9-5DE3-EF49-B4FE-289376F46C46}"/>
                </a:ext>
              </a:extLst>
            </p:cNvPr>
            <p:cNvSpPr/>
            <p:nvPr/>
          </p:nvSpPr>
          <p:spPr>
            <a:xfrm>
              <a:off x="4638329" y="1575908"/>
              <a:ext cx="1214452" cy="410046"/>
            </a:xfrm>
            <a:prstGeom prst="rect">
              <a:avLst/>
            </a:prstGeom>
            <a:solidFill>
              <a:schemeClr val="accent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b="1"/>
                <a:t>　複数のビューで</a:t>
              </a:r>
              <a:endParaRPr kumimoji="1" lang="en-US" altLang="ja-JP" sz="900" b="1" dirty="0"/>
            </a:p>
            <a:p>
              <a:pPr algn="ctr"/>
              <a:r>
                <a:rPr kumimoji="1" lang="ja-JP" altLang="en-US" sz="900" b="1"/>
                <a:t>表示できます</a:t>
              </a:r>
            </a:p>
          </p:txBody>
        </p:sp>
        <p:cxnSp>
          <p:nvCxnSpPr>
            <p:cNvPr id="24" name="直線コネクタ 23">
              <a:extLst>
                <a:ext uri="{FF2B5EF4-FFF2-40B4-BE49-F238E27FC236}">
                  <a16:creationId xmlns:a16="http://schemas.microsoft.com/office/drawing/2014/main" id="{603F39E2-B145-B64D-81C0-1CC2466B1142}"/>
                </a:ext>
              </a:extLst>
            </p:cNvPr>
            <p:cNvCxnSpPr>
              <a:cxnSpLocks/>
              <a:stCxn id="21" idx="3"/>
              <a:endCxn id="23" idx="1"/>
            </p:cNvCxnSpPr>
            <p:nvPr/>
          </p:nvCxnSpPr>
          <p:spPr>
            <a:xfrm>
              <a:off x="4211960" y="1472731"/>
              <a:ext cx="426369" cy="308200"/>
            </a:xfrm>
            <a:prstGeom prst="line">
              <a:avLst/>
            </a:prstGeom>
            <a:ln w="28575">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sp>
        <p:nvSpPr>
          <p:cNvPr id="5" name="テキスト ボックス 4">
            <a:extLst>
              <a:ext uri="{FF2B5EF4-FFF2-40B4-BE49-F238E27FC236}">
                <a16:creationId xmlns:a16="http://schemas.microsoft.com/office/drawing/2014/main" id="{F6D8DB3F-EEBD-C949-9FF2-613E35217DCF}"/>
              </a:ext>
            </a:extLst>
          </p:cNvPr>
          <p:cNvSpPr txBox="1"/>
          <p:nvPr/>
        </p:nvSpPr>
        <p:spPr>
          <a:xfrm>
            <a:off x="251520" y="4587974"/>
            <a:ext cx="8496944" cy="246221"/>
          </a:xfrm>
          <a:prstGeom prst="rect">
            <a:avLst/>
          </a:prstGeom>
          <a:noFill/>
        </p:spPr>
        <p:txBody>
          <a:bodyPr wrap="square" rtlCol="0">
            <a:spAutoFit/>
          </a:bodyPr>
          <a:lstStyle/>
          <a:p>
            <a:r>
              <a:rPr kumimoji="1" lang="ja-JP" altLang="en-US" sz="1000"/>
              <a:t>スケジュールの詳細はこちら：</a:t>
            </a:r>
            <a:r>
              <a:rPr kumimoji="1" lang="en" altLang="ja-JP" sz="1000">
                <a:hlinkClick r:id="rId4"/>
              </a:rPr>
              <a:t>https://garoon.cybozu.co.jp/function/detail/schedule/</a:t>
            </a:r>
            <a:endParaRPr kumimoji="1" lang="en" altLang="ja-JP" sz="1000"/>
          </a:p>
        </p:txBody>
      </p:sp>
    </p:spTree>
    <p:extLst>
      <p:ext uri="{BB962C8B-B14F-4D97-AF65-F5344CB8AC3E}">
        <p14:creationId xmlns:p14="http://schemas.microsoft.com/office/powerpoint/2010/main" val="2005854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B6FFCB97-00F4-9D40-8B9E-04E42FE7C06F}"/>
              </a:ext>
            </a:extLst>
          </p:cNvPr>
          <p:cNvSpPr>
            <a:spLocks noGrp="1"/>
          </p:cNvSpPr>
          <p:nvPr>
            <p:ph type="title"/>
          </p:nvPr>
        </p:nvSpPr>
        <p:spPr/>
        <p:txBody>
          <a:bodyPr/>
          <a:lstStyle/>
          <a:p>
            <a:r>
              <a:rPr kumimoji="1" lang="ja-JP" altLang="en-US" dirty="0"/>
              <a:t>自治体で活用しやすい</a:t>
            </a:r>
            <a:r>
              <a:rPr kumimoji="1" lang="en-US" altLang="ja-JP" dirty="0"/>
              <a:t>Garoon</a:t>
            </a:r>
            <a:r>
              <a:rPr kumimoji="1" lang="ja-JP" altLang="en-US" dirty="0"/>
              <a:t>の機能　ースケジュールー</a:t>
            </a:r>
          </a:p>
        </p:txBody>
      </p:sp>
      <p:sp>
        <p:nvSpPr>
          <p:cNvPr id="8" name="テキスト プレースホルダー 6">
            <a:extLst>
              <a:ext uri="{FF2B5EF4-FFF2-40B4-BE49-F238E27FC236}">
                <a16:creationId xmlns:a16="http://schemas.microsoft.com/office/drawing/2014/main" id="{3768A466-CA33-044A-8F6C-57DEBDC2A345}"/>
              </a:ext>
            </a:extLst>
          </p:cNvPr>
          <p:cNvSpPr txBox="1">
            <a:spLocks/>
          </p:cNvSpPr>
          <p:nvPr/>
        </p:nvSpPr>
        <p:spPr>
          <a:xfrm>
            <a:off x="251520" y="555526"/>
            <a:ext cx="8229598" cy="580897"/>
          </a:xfrm>
          <a:prstGeom prst="rect">
            <a:avLst/>
          </a:prstGeom>
        </p:spPr>
        <p:txBody>
          <a:bodyPr anchor="ctr"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buNone/>
            </a:pPr>
            <a:r>
              <a:rPr lang="ja-JP" altLang="en-US" sz="1200">
                <a:latin typeface="+mn-ea"/>
              </a:rPr>
              <a:t>それぞれの予定にファイルが添付できます。会議の配布資料を添付すれば、いちいちメールで送る必要がなくなります。コメントのやりとりも可能なので、アジェンダの共有やリスケの連絡などもスケジュール上でやりとりできます。</a:t>
            </a:r>
          </a:p>
        </p:txBody>
      </p:sp>
      <p:grpSp>
        <p:nvGrpSpPr>
          <p:cNvPr id="32" name="グループ化 31" descr="Garoonのスケジュールの詳細画面">
            <a:extLst>
              <a:ext uri="{FF2B5EF4-FFF2-40B4-BE49-F238E27FC236}">
                <a16:creationId xmlns:a16="http://schemas.microsoft.com/office/drawing/2014/main" id="{DDA4CD64-7DE2-294B-B2F6-ED5F43CCE14B}"/>
              </a:ext>
            </a:extLst>
          </p:cNvPr>
          <p:cNvGrpSpPr/>
          <p:nvPr/>
        </p:nvGrpSpPr>
        <p:grpSpPr>
          <a:xfrm>
            <a:off x="2163492" y="1128145"/>
            <a:ext cx="5095846" cy="3363773"/>
            <a:chOff x="2163492" y="1128145"/>
            <a:chExt cx="5095846" cy="3363773"/>
          </a:xfrm>
        </p:grpSpPr>
        <p:pic>
          <p:nvPicPr>
            <p:cNvPr id="10" name="図 9" descr="グラフィカル ユーザー インターフェイス, テキスト, アプリケーション, メール&#10;&#10;自動的に生成された説明">
              <a:extLst>
                <a:ext uri="{FF2B5EF4-FFF2-40B4-BE49-F238E27FC236}">
                  <a16:creationId xmlns:a16="http://schemas.microsoft.com/office/drawing/2014/main" id="{5636C0C9-2F4F-B04C-9850-A8CA51711B9C}"/>
                </a:ext>
              </a:extLst>
            </p:cNvPr>
            <p:cNvPicPr>
              <a:picLocks noChangeAspect="1"/>
            </p:cNvPicPr>
            <p:nvPr/>
          </p:nvPicPr>
          <p:blipFill rotWithShape="1">
            <a:blip r:embed="rId2"/>
            <a:srcRect t="6824" b="12434"/>
            <a:stretch/>
          </p:blipFill>
          <p:spPr>
            <a:xfrm>
              <a:off x="2163492" y="1128145"/>
              <a:ext cx="4817015" cy="3363773"/>
            </a:xfrm>
            <a:prstGeom prst="rect">
              <a:avLst/>
            </a:prstGeom>
            <a:ln>
              <a:solidFill>
                <a:schemeClr val="tx1"/>
              </a:solidFill>
            </a:ln>
          </p:spPr>
        </p:pic>
        <p:sp>
          <p:nvSpPr>
            <p:cNvPr id="12" name="正方形/長方形 11">
              <a:extLst>
                <a:ext uri="{FF2B5EF4-FFF2-40B4-BE49-F238E27FC236}">
                  <a16:creationId xmlns:a16="http://schemas.microsoft.com/office/drawing/2014/main" id="{35611DFE-040F-D544-A8AA-336C9E4DB6C6}"/>
                </a:ext>
              </a:extLst>
            </p:cNvPr>
            <p:cNvSpPr/>
            <p:nvPr/>
          </p:nvSpPr>
          <p:spPr>
            <a:xfrm>
              <a:off x="2267744" y="2452152"/>
              <a:ext cx="3096344" cy="298807"/>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74D70675-BA3B-B440-880E-86BBEB930825}"/>
                </a:ext>
              </a:extLst>
            </p:cNvPr>
            <p:cNvSpPr/>
            <p:nvPr/>
          </p:nvSpPr>
          <p:spPr>
            <a:xfrm>
              <a:off x="5663484" y="2247129"/>
              <a:ext cx="1595854" cy="410046"/>
            </a:xfrm>
            <a:prstGeom prst="rect">
              <a:avLst/>
            </a:prstGeom>
            <a:solidFill>
              <a:schemeClr val="accent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900" b="1"/>
                <a:t>メモ欄に予定の概要を記載できます</a:t>
              </a:r>
            </a:p>
          </p:txBody>
        </p:sp>
        <p:cxnSp>
          <p:nvCxnSpPr>
            <p:cNvPr id="14" name="直線コネクタ 13">
              <a:extLst>
                <a:ext uri="{FF2B5EF4-FFF2-40B4-BE49-F238E27FC236}">
                  <a16:creationId xmlns:a16="http://schemas.microsoft.com/office/drawing/2014/main" id="{3E3A299D-E34F-CC41-87C4-2EC032CC5917}"/>
                </a:ext>
              </a:extLst>
            </p:cNvPr>
            <p:cNvCxnSpPr>
              <a:cxnSpLocks/>
              <a:stCxn id="13" idx="1"/>
              <a:endCxn id="12" idx="3"/>
            </p:cNvCxnSpPr>
            <p:nvPr/>
          </p:nvCxnSpPr>
          <p:spPr>
            <a:xfrm flipH="1">
              <a:off x="5364088" y="2452152"/>
              <a:ext cx="299396" cy="149404"/>
            </a:xfrm>
            <a:prstGeom prst="line">
              <a:avLst/>
            </a:prstGeom>
            <a:ln w="28575">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2" name="正方形/長方形 21">
              <a:extLst>
                <a:ext uri="{FF2B5EF4-FFF2-40B4-BE49-F238E27FC236}">
                  <a16:creationId xmlns:a16="http://schemas.microsoft.com/office/drawing/2014/main" id="{82FEC240-C07F-C74A-823C-4E0281AD29EA}"/>
                </a:ext>
              </a:extLst>
            </p:cNvPr>
            <p:cNvSpPr/>
            <p:nvPr/>
          </p:nvSpPr>
          <p:spPr>
            <a:xfrm>
              <a:off x="2267744" y="2800391"/>
              <a:ext cx="3096344" cy="155591"/>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16CBEB0E-774C-A84A-AB39-AD3EA1D93934}"/>
                </a:ext>
              </a:extLst>
            </p:cNvPr>
            <p:cNvSpPr/>
            <p:nvPr/>
          </p:nvSpPr>
          <p:spPr>
            <a:xfrm>
              <a:off x="5663484" y="2862199"/>
              <a:ext cx="1595854" cy="410046"/>
            </a:xfrm>
            <a:prstGeom prst="rect">
              <a:avLst/>
            </a:prstGeom>
            <a:solidFill>
              <a:schemeClr val="accent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900" b="1"/>
                <a:t>会議資料を添付できます</a:t>
              </a:r>
            </a:p>
          </p:txBody>
        </p:sp>
        <p:cxnSp>
          <p:nvCxnSpPr>
            <p:cNvPr id="28" name="直線コネクタ 27">
              <a:extLst>
                <a:ext uri="{FF2B5EF4-FFF2-40B4-BE49-F238E27FC236}">
                  <a16:creationId xmlns:a16="http://schemas.microsoft.com/office/drawing/2014/main" id="{6787350D-2198-844E-BEAA-22AE83FFB094}"/>
                </a:ext>
              </a:extLst>
            </p:cNvPr>
            <p:cNvCxnSpPr>
              <a:cxnSpLocks/>
              <a:stCxn id="25" idx="1"/>
              <a:endCxn id="22" idx="3"/>
            </p:cNvCxnSpPr>
            <p:nvPr/>
          </p:nvCxnSpPr>
          <p:spPr>
            <a:xfrm flipH="1" flipV="1">
              <a:off x="5364088" y="2878187"/>
              <a:ext cx="299396" cy="189035"/>
            </a:xfrm>
            <a:prstGeom prst="line">
              <a:avLst/>
            </a:prstGeom>
            <a:ln w="28575">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sp>
        <p:nvSpPr>
          <p:cNvPr id="7" name="テキスト ボックス 6">
            <a:extLst>
              <a:ext uri="{FF2B5EF4-FFF2-40B4-BE49-F238E27FC236}">
                <a16:creationId xmlns:a16="http://schemas.microsoft.com/office/drawing/2014/main" id="{6DBFABDB-5EC3-3D42-BA46-EFF3569F4045}"/>
              </a:ext>
            </a:extLst>
          </p:cNvPr>
          <p:cNvSpPr txBox="1"/>
          <p:nvPr/>
        </p:nvSpPr>
        <p:spPr>
          <a:xfrm>
            <a:off x="251520" y="4587974"/>
            <a:ext cx="8496944" cy="246221"/>
          </a:xfrm>
          <a:prstGeom prst="rect">
            <a:avLst/>
          </a:prstGeom>
          <a:noFill/>
        </p:spPr>
        <p:txBody>
          <a:bodyPr wrap="square" rtlCol="0">
            <a:spAutoFit/>
          </a:bodyPr>
          <a:lstStyle/>
          <a:p>
            <a:r>
              <a:rPr kumimoji="1" lang="ja-JP" altLang="en-US" sz="1000"/>
              <a:t>スケジュールの詳細はこちら：</a:t>
            </a:r>
            <a:r>
              <a:rPr kumimoji="1" lang="en" altLang="ja-JP" sz="1000">
                <a:hlinkClick r:id="rId3"/>
              </a:rPr>
              <a:t>https://garoon.cybozu.co.jp/function/detail/schedule/</a:t>
            </a:r>
            <a:endParaRPr kumimoji="1" lang="ja-JP" altLang="en-US" sz="1000"/>
          </a:p>
        </p:txBody>
      </p:sp>
    </p:spTree>
    <p:extLst>
      <p:ext uri="{BB962C8B-B14F-4D97-AF65-F5344CB8AC3E}">
        <p14:creationId xmlns:p14="http://schemas.microsoft.com/office/powerpoint/2010/main" val="12211941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536B01A7-6966-A145-9FF6-67630C79F7BC}"/>
              </a:ext>
            </a:extLst>
          </p:cNvPr>
          <p:cNvSpPr>
            <a:spLocks noGrp="1"/>
          </p:cNvSpPr>
          <p:nvPr>
            <p:ph type="title"/>
          </p:nvPr>
        </p:nvSpPr>
        <p:spPr/>
        <p:txBody>
          <a:bodyPr/>
          <a:lstStyle/>
          <a:p>
            <a:r>
              <a:rPr kumimoji="1" lang="ja-JP" altLang="en-US"/>
              <a:t>スケジュールで「スケジュール調整労働」を解決</a:t>
            </a:r>
          </a:p>
        </p:txBody>
      </p:sp>
      <p:sp>
        <p:nvSpPr>
          <p:cNvPr id="5" name="テキスト プレースホルダー 1">
            <a:extLst>
              <a:ext uri="{FF2B5EF4-FFF2-40B4-BE49-F238E27FC236}">
                <a16:creationId xmlns:a16="http://schemas.microsoft.com/office/drawing/2014/main" id="{91D22D14-9B15-8F44-806F-7BFE5E5449C6}"/>
              </a:ext>
            </a:extLst>
          </p:cNvPr>
          <p:cNvSpPr txBox="1">
            <a:spLocks/>
          </p:cNvSpPr>
          <p:nvPr/>
        </p:nvSpPr>
        <p:spPr>
          <a:xfrm>
            <a:off x="395536" y="680453"/>
            <a:ext cx="3981122" cy="709361"/>
          </a:xfrm>
          <a:prstGeom prst="rect">
            <a:avLst/>
          </a:prstGeom>
          <a:solidFill>
            <a:schemeClr val="tx2">
              <a:lumMod val="20000"/>
              <a:lumOff val="80000"/>
            </a:schemeClr>
          </a:solidFill>
        </p:spPr>
        <p:txBody>
          <a:bodyPr vert="horz" lIns="91440" tIns="45720" rIns="91440" bIns="45720" rtlCol="0">
            <a:normAutofit/>
          </a:bodyPr>
          <a:lstStyle>
            <a:lvl1pPr marL="202401" indent="-202401" algn="l" defTabSz="685800" rtl="0" eaLnBrk="1" latinLnBrk="0" hangingPunct="1">
              <a:lnSpc>
                <a:spcPct val="130000"/>
              </a:lnSpc>
              <a:spcBef>
                <a:spcPts val="750"/>
              </a:spcBef>
              <a:buClr>
                <a:schemeClr val="accent2"/>
              </a:buClr>
              <a:buFont typeface="Wingdings" pitchFamily="2" charset="2"/>
              <a:buChar char="l"/>
              <a:tabLst/>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07194" indent="-164302" algn="l" defTabSz="685800" rtl="0" eaLnBrk="1" latinLnBrk="0" hangingPunct="1">
              <a:lnSpc>
                <a:spcPct val="130000"/>
              </a:lnSpc>
              <a:spcBef>
                <a:spcPts val="375"/>
              </a:spcBef>
              <a:buClr>
                <a:schemeClr val="accent3"/>
              </a:buClr>
              <a:buFont typeface="Arial" panose="020B0604020202020204" pitchFamily="34" charset="0"/>
              <a:buChar char="•"/>
              <a:tabLst/>
              <a:defRPr kumimoji="1" sz="1100" b="0" i="0" kern="1200">
                <a:solidFill>
                  <a:schemeClr val="tx1"/>
                </a:solidFill>
                <a:latin typeface="Yu Gothic" panose="020B0400000000000000" pitchFamily="34" charset="-128"/>
                <a:ea typeface="Yu Gothic" panose="020B0400000000000000" pitchFamily="34" charset="-128"/>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b="0" i="0" kern="1200">
                <a:solidFill>
                  <a:schemeClr val="tx1"/>
                </a:solidFill>
                <a:latin typeface="Yu Gothic" panose="020B0400000000000000" pitchFamily="34" charset="-128"/>
                <a:ea typeface="Yu Gothic" panose="020B0400000000000000" pitchFamily="34" charset="-128"/>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ctr">
              <a:buNone/>
            </a:pPr>
            <a:r>
              <a:rPr lang="ja-JP" altLang="en-US"/>
              <a:t>職員のスケジュールが共有されていないので日程調整に時間がかかる、居場所がわからない</a:t>
            </a:r>
            <a:endParaRPr lang="en-US" altLang="ja-JP" dirty="0"/>
          </a:p>
        </p:txBody>
      </p:sp>
      <p:sp>
        <p:nvSpPr>
          <p:cNvPr id="6" name="テキスト プレースホルダー 1">
            <a:extLst>
              <a:ext uri="{FF2B5EF4-FFF2-40B4-BE49-F238E27FC236}">
                <a16:creationId xmlns:a16="http://schemas.microsoft.com/office/drawing/2014/main" id="{24448606-28D4-DD4E-8931-B219F0804B23}"/>
              </a:ext>
            </a:extLst>
          </p:cNvPr>
          <p:cNvSpPr txBox="1">
            <a:spLocks/>
          </p:cNvSpPr>
          <p:nvPr/>
        </p:nvSpPr>
        <p:spPr>
          <a:xfrm>
            <a:off x="4788024" y="680453"/>
            <a:ext cx="3981122" cy="709361"/>
          </a:xfrm>
          <a:prstGeom prst="rect">
            <a:avLst/>
          </a:prstGeom>
          <a:solidFill>
            <a:schemeClr val="accent2"/>
          </a:solidFill>
        </p:spPr>
        <p:txBody>
          <a:bodyPr vert="horz" lIns="91440" tIns="45720" rIns="91440" bIns="45720" rtlCol="0" anchor="ctr">
            <a:normAutofit/>
          </a:bodyPr>
          <a:lstStyle>
            <a:lvl1pPr marL="202401" indent="-202401" algn="l" defTabSz="685800" rtl="0" eaLnBrk="1" latinLnBrk="0" hangingPunct="1">
              <a:lnSpc>
                <a:spcPct val="130000"/>
              </a:lnSpc>
              <a:spcBef>
                <a:spcPts val="750"/>
              </a:spcBef>
              <a:buClr>
                <a:schemeClr val="accent2"/>
              </a:buClr>
              <a:buFont typeface="Wingdings" pitchFamily="2" charset="2"/>
              <a:buChar char="l"/>
              <a:tabLst/>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07194" indent="-164302" algn="l" defTabSz="685800" rtl="0" eaLnBrk="1" latinLnBrk="0" hangingPunct="1">
              <a:lnSpc>
                <a:spcPct val="130000"/>
              </a:lnSpc>
              <a:spcBef>
                <a:spcPts val="375"/>
              </a:spcBef>
              <a:buClr>
                <a:schemeClr val="accent3"/>
              </a:buClr>
              <a:buFont typeface="Arial" panose="020B0604020202020204" pitchFamily="34" charset="0"/>
              <a:buChar char="•"/>
              <a:tabLst/>
              <a:defRPr kumimoji="1" sz="1100" b="0" i="0" kern="1200">
                <a:solidFill>
                  <a:schemeClr val="tx1"/>
                </a:solidFill>
                <a:latin typeface="Yu Gothic" panose="020B0400000000000000" pitchFamily="34" charset="-128"/>
                <a:ea typeface="Yu Gothic" panose="020B0400000000000000" pitchFamily="34" charset="-128"/>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b="0" i="0" kern="1200">
                <a:solidFill>
                  <a:schemeClr val="tx1"/>
                </a:solidFill>
                <a:latin typeface="Yu Gothic" panose="020B0400000000000000" pitchFamily="34" charset="-128"/>
                <a:ea typeface="Yu Gothic" panose="020B0400000000000000" pitchFamily="34" charset="-128"/>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ctr">
              <a:buNone/>
            </a:pPr>
            <a:r>
              <a:rPr lang="ja-JP" altLang="en-US">
                <a:solidFill>
                  <a:schemeClr val="bg1"/>
                </a:solidFill>
              </a:rPr>
              <a:t>職員の予定が見えるから</a:t>
            </a:r>
            <a:br>
              <a:rPr lang="en-US" altLang="ja-JP" dirty="0">
                <a:solidFill>
                  <a:schemeClr val="bg1"/>
                </a:solidFill>
              </a:rPr>
            </a:br>
            <a:r>
              <a:rPr lang="ja-JP" altLang="en-US">
                <a:solidFill>
                  <a:schemeClr val="bg1"/>
                </a:solidFill>
              </a:rPr>
              <a:t>予定調整を効率的に行える</a:t>
            </a:r>
            <a:endParaRPr lang="en-US" altLang="ja-JP" dirty="0">
              <a:solidFill>
                <a:schemeClr val="bg1"/>
              </a:solidFill>
            </a:endParaRPr>
          </a:p>
        </p:txBody>
      </p:sp>
      <p:sp>
        <p:nvSpPr>
          <p:cNvPr id="7" name="右矢印 6">
            <a:extLst>
              <a:ext uri="{FF2B5EF4-FFF2-40B4-BE49-F238E27FC236}">
                <a16:creationId xmlns:a16="http://schemas.microsoft.com/office/drawing/2014/main" id="{D429DA36-6E71-064C-B32B-C4A6B74F3BE1}"/>
              </a:ext>
              <a:ext uri="{C183D7F6-B498-43B3-948B-1728B52AA6E4}">
                <adec:decorative xmlns:adec="http://schemas.microsoft.com/office/drawing/2017/decorative" val="1"/>
              </a:ext>
            </a:extLst>
          </p:cNvPr>
          <p:cNvSpPr/>
          <p:nvPr/>
        </p:nvSpPr>
        <p:spPr>
          <a:xfrm>
            <a:off x="4514209" y="2571750"/>
            <a:ext cx="402048" cy="804097"/>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プレースホルダー 1">
            <a:extLst>
              <a:ext uri="{FF2B5EF4-FFF2-40B4-BE49-F238E27FC236}">
                <a16:creationId xmlns:a16="http://schemas.microsoft.com/office/drawing/2014/main" id="{49E8DEDD-4D18-0C4B-9B3D-4D792B5227CE}"/>
              </a:ext>
            </a:extLst>
          </p:cNvPr>
          <p:cNvSpPr txBox="1">
            <a:spLocks/>
          </p:cNvSpPr>
          <p:nvPr/>
        </p:nvSpPr>
        <p:spPr>
          <a:xfrm>
            <a:off x="5035954" y="3867894"/>
            <a:ext cx="3627888" cy="925385"/>
          </a:xfrm>
          <a:prstGeom prst="rect">
            <a:avLst/>
          </a:prstGeom>
        </p:spPr>
        <p:txBody>
          <a:bodyPr vert="horz" lIns="91440" tIns="45720" rIns="91440" bIns="45720" rtlCol="0">
            <a:noAutofit/>
          </a:bodyPr>
          <a:lstStyle>
            <a:lvl1pPr marL="202401" indent="-202401" algn="l" defTabSz="685800" rtl="0" eaLnBrk="1" latinLnBrk="0" hangingPunct="1">
              <a:lnSpc>
                <a:spcPct val="130000"/>
              </a:lnSpc>
              <a:spcBef>
                <a:spcPts val="750"/>
              </a:spcBef>
              <a:buClr>
                <a:schemeClr val="accent2"/>
              </a:buClr>
              <a:buFont typeface="Wingdings" pitchFamily="2" charset="2"/>
              <a:buChar char="l"/>
              <a:tabLst/>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07194" indent="-164302" algn="l" defTabSz="685800" rtl="0" eaLnBrk="1" latinLnBrk="0" hangingPunct="1">
              <a:lnSpc>
                <a:spcPct val="130000"/>
              </a:lnSpc>
              <a:spcBef>
                <a:spcPts val="375"/>
              </a:spcBef>
              <a:buClr>
                <a:schemeClr val="accent3"/>
              </a:buClr>
              <a:buFont typeface="Arial" panose="020B0604020202020204" pitchFamily="34" charset="0"/>
              <a:buChar char="•"/>
              <a:tabLst/>
              <a:defRPr kumimoji="1" sz="1100" b="0" i="0" kern="1200">
                <a:solidFill>
                  <a:schemeClr val="tx1"/>
                </a:solidFill>
                <a:latin typeface="Yu Gothic" panose="020B0400000000000000" pitchFamily="34" charset="-128"/>
                <a:ea typeface="Yu Gothic" panose="020B0400000000000000" pitchFamily="34" charset="-128"/>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b="0" i="0" kern="1200">
                <a:solidFill>
                  <a:schemeClr val="tx1"/>
                </a:solidFill>
                <a:latin typeface="Yu Gothic" panose="020B0400000000000000" pitchFamily="34" charset="-128"/>
                <a:ea typeface="Yu Gothic" panose="020B0400000000000000" pitchFamily="34" charset="-128"/>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buNone/>
            </a:pPr>
            <a:r>
              <a:rPr lang="ja-JP" altLang="en-US" sz="1200">
                <a:latin typeface="+mn-ea"/>
                <a:ea typeface="+mn-ea"/>
              </a:rPr>
              <a:t>予定を見える化すれば、日程調整のためいちいち電話やメールで確認する手間が省けます。また誰がどんな業務をしているか把握しやすくなります。</a:t>
            </a:r>
            <a:endParaRPr lang="en-US" altLang="ja-JP" sz="1200" dirty="0">
              <a:latin typeface="+mn-ea"/>
              <a:ea typeface="+mn-ea"/>
            </a:endParaRPr>
          </a:p>
        </p:txBody>
      </p:sp>
      <p:pic>
        <p:nvPicPr>
          <p:cNvPr id="14" name="図 13">
            <a:extLst>
              <a:ext uri="{FF2B5EF4-FFF2-40B4-BE49-F238E27FC236}">
                <a16:creationId xmlns:a16="http://schemas.microsoft.com/office/drawing/2014/main" id="{9158773A-5FE8-D045-86CF-5949CD6A17A0}"/>
              </a:ext>
              <a:ext uri="{C183D7F6-B498-43B3-948B-1728B52AA6E4}">
                <adec:decorative xmlns:adec="http://schemas.microsoft.com/office/drawing/2017/decorative" val="1"/>
              </a:ext>
            </a:extLst>
          </p:cNvPr>
          <p:cNvPicPr>
            <a:picLocks noChangeAspect="1"/>
          </p:cNvPicPr>
          <p:nvPr/>
        </p:nvPicPr>
        <p:blipFill rotWithShape="1">
          <a:blip r:embed="rId3"/>
          <a:srcRect r="51224"/>
          <a:stretch/>
        </p:blipFill>
        <p:spPr>
          <a:xfrm>
            <a:off x="407878" y="1746222"/>
            <a:ext cx="1915614" cy="2398123"/>
          </a:xfrm>
          <a:prstGeom prst="rect">
            <a:avLst/>
          </a:prstGeom>
        </p:spPr>
      </p:pic>
      <p:pic>
        <p:nvPicPr>
          <p:cNvPr id="15" name="図 14">
            <a:extLst>
              <a:ext uri="{FF2B5EF4-FFF2-40B4-BE49-F238E27FC236}">
                <a16:creationId xmlns:a16="http://schemas.microsoft.com/office/drawing/2014/main" id="{E4CEEE33-908B-8848-86DC-24C24F01D906}"/>
              </a:ext>
              <a:ext uri="{C183D7F6-B498-43B3-948B-1728B52AA6E4}">
                <adec:decorative xmlns:adec="http://schemas.microsoft.com/office/drawing/2017/decorative" val="1"/>
              </a:ext>
            </a:extLst>
          </p:cNvPr>
          <p:cNvPicPr>
            <a:picLocks noChangeAspect="1"/>
          </p:cNvPicPr>
          <p:nvPr/>
        </p:nvPicPr>
        <p:blipFill rotWithShape="1">
          <a:blip r:embed="rId3"/>
          <a:srcRect l="51224"/>
          <a:stretch/>
        </p:blipFill>
        <p:spPr>
          <a:xfrm>
            <a:off x="2461043" y="1746222"/>
            <a:ext cx="1915615" cy="2398123"/>
          </a:xfrm>
          <a:prstGeom prst="rect">
            <a:avLst/>
          </a:prstGeom>
        </p:spPr>
      </p:pic>
      <p:pic>
        <p:nvPicPr>
          <p:cNvPr id="8" name="図 7">
            <a:extLst>
              <a:ext uri="{FF2B5EF4-FFF2-40B4-BE49-F238E27FC236}">
                <a16:creationId xmlns:a16="http://schemas.microsoft.com/office/drawing/2014/main" id="{1FFF1305-3D67-4644-818F-FD7D9372C897}"/>
              </a:ext>
              <a:ext uri="{C183D7F6-B498-43B3-948B-1728B52AA6E4}">
                <adec:decorative xmlns:adec="http://schemas.microsoft.com/office/drawing/2017/decorative" val="1"/>
              </a:ext>
            </a:extLst>
          </p:cNvPr>
          <p:cNvPicPr>
            <a:picLocks noChangeAspect="1"/>
          </p:cNvPicPr>
          <p:nvPr/>
        </p:nvPicPr>
        <p:blipFill rotWithShape="1">
          <a:blip r:embed="rId4"/>
          <a:srcRect t="6601" b="15145"/>
          <a:stretch/>
        </p:blipFill>
        <p:spPr>
          <a:xfrm>
            <a:off x="5053808" y="1828899"/>
            <a:ext cx="3592181" cy="1924788"/>
          </a:xfrm>
          <a:prstGeom prst="rect">
            <a:avLst/>
          </a:prstGeom>
          <a:solidFill>
            <a:schemeClr val="tx1"/>
          </a:solidFill>
          <a:ln>
            <a:solidFill>
              <a:schemeClr val="tx1"/>
            </a:solidFill>
          </a:ln>
        </p:spPr>
      </p:pic>
    </p:spTree>
    <p:extLst>
      <p:ext uri="{BB962C8B-B14F-4D97-AF65-F5344CB8AC3E}">
        <p14:creationId xmlns:p14="http://schemas.microsoft.com/office/powerpoint/2010/main" val="23319165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EACFCBF4-A564-DE41-82C2-E528F0F1E246}"/>
              </a:ext>
            </a:extLst>
          </p:cNvPr>
          <p:cNvSpPr>
            <a:spLocks noGrp="1"/>
          </p:cNvSpPr>
          <p:nvPr>
            <p:ph type="title"/>
          </p:nvPr>
        </p:nvSpPr>
        <p:spPr/>
        <p:txBody>
          <a:bodyPr/>
          <a:lstStyle/>
          <a:p>
            <a:r>
              <a:rPr lang="ja-JP" altLang="en-US"/>
              <a:t>スケジュールで「会議資料のペーパーレス化」を実現</a:t>
            </a:r>
            <a:endParaRPr kumimoji="1" lang="ja-JP" altLang="en-US"/>
          </a:p>
        </p:txBody>
      </p:sp>
      <p:sp>
        <p:nvSpPr>
          <p:cNvPr id="5" name="テキスト プレースホルダー 1">
            <a:extLst>
              <a:ext uri="{FF2B5EF4-FFF2-40B4-BE49-F238E27FC236}">
                <a16:creationId xmlns:a16="http://schemas.microsoft.com/office/drawing/2014/main" id="{2CF1C2A7-2714-5E44-8375-DFE6CA376742}"/>
              </a:ext>
            </a:extLst>
          </p:cNvPr>
          <p:cNvSpPr txBox="1">
            <a:spLocks/>
          </p:cNvSpPr>
          <p:nvPr/>
        </p:nvSpPr>
        <p:spPr>
          <a:xfrm>
            <a:off x="395536" y="680453"/>
            <a:ext cx="3981122" cy="709361"/>
          </a:xfrm>
          <a:prstGeom prst="rect">
            <a:avLst/>
          </a:prstGeom>
          <a:solidFill>
            <a:schemeClr val="tx2">
              <a:lumMod val="20000"/>
              <a:lumOff val="80000"/>
            </a:schemeClr>
          </a:solidFill>
        </p:spPr>
        <p:txBody>
          <a:bodyPr vert="horz" lIns="91440" tIns="45720" rIns="91440" bIns="45720" rtlCol="0">
            <a:normAutofit/>
          </a:bodyPr>
          <a:lstStyle>
            <a:lvl1pPr marL="202401" indent="-202401" algn="l" defTabSz="685800" rtl="0" eaLnBrk="1" latinLnBrk="0" hangingPunct="1">
              <a:lnSpc>
                <a:spcPct val="130000"/>
              </a:lnSpc>
              <a:spcBef>
                <a:spcPts val="750"/>
              </a:spcBef>
              <a:buClr>
                <a:schemeClr val="accent2"/>
              </a:buClr>
              <a:buFont typeface="Wingdings" pitchFamily="2" charset="2"/>
              <a:buChar char="l"/>
              <a:tabLst/>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07194" indent="-164302" algn="l" defTabSz="685800" rtl="0" eaLnBrk="1" latinLnBrk="0" hangingPunct="1">
              <a:lnSpc>
                <a:spcPct val="130000"/>
              </a:lnSpc>
              <a:spcBef>
                <a:spcPts val="375"/>
              </a:spcBef>
              <a:buClr>
                <a:schemeClr val="accent3"/>
              </a:buClr>
              <a:buFont typeface="Arial" panose="020B0604020202020204" pitchFamily="34" charset="0"/>
              <a:buChar char="•"/>
              <a:tabLst/>
              <a:defRPr kumimoji="1" sz="1100" b="0" i="0" kern="1200">
                <a:solidFill>
                  <a:schemeClr val="tx1"/>
                </a:solidFill>
                <a:latin typeface="Yu Gothic" panose="020B0400000000000000" pitchFamily="34" charset="-128"/>
                <a:ea typeface="Yu Gothic" panose="020B0400000000000000" pitchFamily="34" charset="-128"/>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b="0" i="0" kern="1200">
                <a:solidFill>
                  <a:schemeClr val="tx1"/>
                </a:solidFill>
                <a:latin typeface="Yu Gothic" panose="020B0400000000000000" pitchFamily="34" charset="-128"/>
                <a:ea typeface="Yu Gothic" panose="020B0400000000000000" pitchFamily="34" charset="-128"/>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ctr">
              <a:buNone/>
            </a:pPr>
            <a:r>
              <a:rPr lang="ja-JP" altLang="en-US"/>
              <a:t>資料を紙で配布することが多く</a:t>
            </a:r>
            <a:br>
              <a:rPr lang="en-US" altLang="ja-JP" dirty="0"/>
            </a:br>
            <a:r>
              <a:rPr lang="ja-JP" altLang="en-US"/>
              <a:t>オンラインで利用できない</a:t>
            </a:r>
            <a:endParaRPr lang="en-US" altLang="ja-JP" dirty="0"/>
          </a:p>
        </p:txBody>
      </p:sp>
      <p:sp>
        <p:nvSpPr>
          <p:cNvPr id="6" name="テキスト プレースホルダー 1">
            <a:extLst>
              <a:ext uri="{FF2B5EF4-FFF2-40B4-BE49-F238E27FC236}">
                <a16:creationId xmlns:a16="http://schemas.microsoft.com/office/drawing/2014/main" id="{FBA7BCF7-D08F-8A4A-AB81-10090D6D16D7}"/>
              </a:ext>
            </a:extLst>
          </p:cNvPr>
          <p:cNvSpPr txBox="1">
            <a:spLocks/>
          </p:cNvSpPr>
          <p:nvPr/>
        </p:nvSpPr>
        <p:spPr>
          <a:xfrm>
            <a:off x="4788024" y="680453"/>
            <a:ext cx="3981122" cy="709361"/>
          </a:xfrm>
          <a:prstGeom prst="rect">
            <a:avLst/>
          </a:prstGeom>
          <a:solidFill>
            <a:schemeClr val="accent2"/>
          </a:solidFill>
        </p:spPr>
        <p:txBody>
          <a:bodyPr vert="horz" lIns="91440" tIns="45720" rIns="91440" bIns="45720" rtlCol="0" anchor="ctr">
            <a:normAutofit/>
          </a:bodyPr>
          <a:lstStyle>
            <a:lvl1pPr marL="202401" indent="-202401" algn="l" defTabSz="685800" rtl="0" eaLnBrk="1" latinLnBrk="0" hangingPunct="1">
              <a:lnSpc>
                <a:spcPct val="130000"/>
              </a:lnSpc>
              <a:spcBef>
                <a:spcPts val="750"/>
              </a:spcBef>
              <a:buClr>
                <a:schemeClr val="accent2"/>
              </a:buClr>
              <a:buFont typeface="Wingdings" pitchFamily="2" charset="2"/>
              <a:buChar char="l"/>
              <a:tabLst/>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07194" indent="-164302" algn="l" defTabSz="685800" rtl="0" eaLnBrk="1" latinLnBrk="0" hangingPunct="1">
              <a:lnSpc>
                <a:spcPct val="130000"/>
              </a:lnSpc>
              <a:spcBef>
                <a:spcPts val="375"/>
              </a:spcBef>
              <a:buClr>
                <a:schemeClr val="accent3"/>
              </a:buClr>
              <a:buFont typeface="Arial" panose="020B0604020202020204" pitchFamily="34" charset="0"/>
              <a:buChar char="•"/>
              <a:tabLst/>
              <a:defRPr kumimoji="1" sz="1100" b="0" i="0" kern="1200">
                <a:solidFill>
                  <a:schemeClr val="tx1"/>
                </a:solidFill>
                <a:latin typeface="Yu Gothic" panose="020B0400000000000000" pitchFamily="34" charset="-128"/>
                <a:ea typeface="Yu Gothic" panose="020B0400000000000000" pitchFamily="34" charset="-128"/>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b="0" i="0" kern="1200">
                <a:solidFill>
                  <a:schemeClr val="tx1"/>
                </a:solidFill>
                <a:latin typeface="Yu Gothic" panose="020B0400000000000000" pitchFamily="34" charset="-128"/>
                <a:ea typeface="Yu Gothic" panose="020B0400000000000000" pitchFamily="34" charset="-128"/>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ctr">
              <a:buNone/>
            </a:pPr>
            <a:r>
              <a:rPr lang="ja-JP" altLang="en-US">
                <a:solidFill>
                  <a:schemeClr val="bg1"/>
                </a:solidFill>
              </a:rPr>
              <a:t>スケジュールなどで共有すれば</a:t>
            </a:r>
            <a:br>
              <a:rPr lang="en-US" altLang="ja-JP" dirty="0">
                <a:solidFill>
                  <a:schemeClr val="bg1"/>
                </a:solidFill>
              </a:rPr>
            </a:br>
            <a:r>
              <a:rPr lang="ja-JP" altLang="en-US">
                <a:solidFill>
                  <a:schemeClr val="bg1"/>
                </a:solidFill>
              </a:rPr>
              <a:t>印刷の手間が省けテレワーク時もスムーズ</a:t>
            </a:r>
            <a:endParaRPr lang="en-US" altLang="ja-JP" dirty="0">
              <a:solidFill>
                <a:schemeClr val="bg1"/>
              </a:solidFill>
            </a:endParaRPr>
          </a:p>
        </p:txBody>
      </p:sp>
      <p:sp>
        <p:nvSpPr>
          <p:cNvPr id="7" name="右矢印 6">
            <a:extLst>
              <a:ext uri="{FF2B5EF4-FFF2-40B4-BE49-F238E27FC236}">
                <a16:creationId xmlns:a16="http://schemas.microsoft.com/office/drawing/2014/main" id="{D6042F6B-3049-C04C-83D1-77A7C8C4A408}"/>
              </a:ext>
              <a:ext uri="{C183D7F6-B498-43B3-948B-1728B52AA6E4}">
                <adec:decorative xmlns:adec="http://schemas.microsoft.com/office/drawing/2017/decorative" val="1"/>
              </a:ext>
            </a:extLst>
          </p:cNvPr>
          <p:cNvSpPr/>
          <p:nvPr/>
        </p:nvSpPr>
        <p:spPr>
          <a:xfrm>
            <a:off x="4514209" y="2571750"/>
            <a:ext cx="402048" cy="804097"/>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プレースホルダー 1">
            <a:extLst>
              <a:ext uri="{FF2B5EF4-FFF2-40B4-BE49-F238E27FC236}">
                <a16:creationId xmlns:a16="http://schemas.microsoft.com/office/drawing/2014/main" id="{15C5CE75-89B9-B243-8E07-002719F70094}"/>
              </a:ext>
            </a:extLst>
          </p:cNvPr>
          <p:cNvSpPr txBox="1">
            <a:spLocks/>
          </p:cNvSpPr>
          <p:nvPr/>
        </p:nvSpPr>
        <p:spPr>
          <a:xfrm>
            <a:off x="5035954" y="3867894"/>
            <a:ext cx="3627888" cy="925385"/>
          </a:xfrm>
          <a:prstGeom prst="rect">
            <a:avLst/>
          </a:prstGeom>
        </p:spPr>
        <p:txBody>
          <a:bodyPr vert="horz" lIns="91440" tIns="45720" rIns="91440" bIns="45720" rtlCol="0">
            <a:noAutofit/>
          </a:bodyPr>
          <a:lstStyle>
            <a:lvl1pPr marL="202401" indent="-202401" algn="l" defTabSz="685800" rtl="0" eaLnBrk="1" latinLnBrk="0" hangingPunct="1">
              <a:lnSpc>
                <a:spcPct val="130000"/>
              </a:lnSpc>
              <a:spcBef>
                <a:spcPts val="750"/>
              </a:spcBef>
              <a:buClr>
                <a:schemeClr val="accent2"/>
              </a:buClr>
              <a:buFont typeface="Wingdings" pitchFamily="2" charset="2"/>
              <a:buChar char="l"/>
              <a:tabLst/>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07194" indent="-164302" algn="l" defTabSz="685800" rtl="0" eaLnBrk="1" latinLnBrk="0" hangingPunct="1">
              <a:lnSpc>
                <a:spcPct val="130000"/>
              </a:lnSpc>
              <a:spcBef>
                <a:spcPts val="375"/>
              </a:spcBef>
              <a:buClr>
                <a:schemeClr val="accent3"/>
              </a:buClr>
              <a:buFont typeface="Arial" panose="020B0604020202020204" pitchFamily="34" charset="0"/>
              <a:buChar char="•"/>
              <a:tabLst/>
              <a:defRPr kumimoji="1" sz="1100" b="0" i="0" kern="1200">
                <a:solidFill>
                  <a:schemeClr val="tx1"/>
                </a:solidFill>
                <a:latin typeface="Yu Gothic" panose="020B0400000000000000" pitchFamily="34" charset="-128"/>
                <a:ea typeface="Yu Gothic" panose="020B0400000000000000" pitchFamily="34" charset="-128"/>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b="0" i="0" kern="1200">
                <a:solidFill>
                  <a:schemeClr val="tx1"/>
                </a:solidFill>
                <a:latin typeface="Yu Gothic" panose="020B0400000000000000" pitchFamily="34" charset="-128"/>
                <a:ea typeface="Yu Gothic" panose="020B0400000000000000" pitchFamily="34" charset="-128"/>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buNone/>
            </a:pPr>
            <a:r>
              <a:rPr lang="ja-JP" altLang="en-US" sz="1200">
                <a:latin typeface="+mn-ea"/>
                <a:ea typeface="+mn-ea"/>
              </a:rPr>
              <a:t>会議資料はスケジュールに添付すれば紙で配布する必要がなくなります。庁外でも閲覧できるためテレワークを取り入れやすくなります。</a:t>
            </a:r>
            <a:endParaRPr lang="en-US" altLang="ja-JP" sz="1200" dirty="0">
              <a:latin typeface="+mn-ea"/>
              <a:ea typeface="+mn-ea"/>
            </a:endParaRPr>
          </a:p>
        </p:txBody>
      </p:sp>
      <p:pic>
        <p:nvPicPr>
          <p:cNvPr id="9" name="図 8">
            <a:extLst>
              <a:ext uri="{FF2B5EF4-FFF2-40B4-BE49-F238E27FC236}">
                <a16:creationId xmlns:a16="http://schemas.microsoft.com/office/drawing/2014/main" id="{E314FFAC-7811-3B4A-832F-1FB0BFF2420D}"/>
              </a:ext>
              <a:ext uri="{C183D7F6-B498-43B3-948B-1728B52AA6E4}">
                <adec:decorative xmlns:adec="http://schemas.microsoft.com/office/drawing/2017/decorative" val="1"/>
              </a:ext>
            </a:extLst>
          </p:cNvPr>
          <p:cNvPicPr>
            <a:picLocks noChangeAspect="1"/>
          </p:cNvPicPr>
          <p:nvPr/>
        </p:nvPicPr>
        <p:blipFill rotWithShape="1">
          <a:blip r:embed="rId2"/>
          <a:srcRect l="50000"/>
          <a:stretch/>
        </p:blipFill>
        <p:spPr>
          <a:xfrm>
            <a:off x="1403649" y="1742332"/>
            <a:ext cx="2088232" cy="2550231"/>
          </a:xfrm>
          <a:prstGeom prst="rect">
            <a:avLst/>
          </a:prstGeom>
        </p:spPr>
      </p:pic>
      <p:pic>
        <p:nvPicPr>
          <p:cNvPr id="12" name="図 11">
            <a:extLst>
              <a:ext uri="{FF2B5EF4-FFF2-40B4-BE49-F238E27FC236}">
                <a16:creationId xmlns:a16="http://schemas.microsoft.com/office/drawing/2014/main" id="{9535DF89-8ED3-0E40-9053-FBCA9507A875}"/>
              </a:ext>
              <a:ext uri="{C183D7F6-B498-43B3-948B-1728B52AA6E4}">
                <adec:decorative xmlns:adec="http://schemas.microsoft.com/office/drawing/2017/decorative" val="1"/>
              </a:ext>
            </a:extLst>
          </p:cNvPr>
          <p:cNvPicPr>
            <a:picLocks noChangeAspect="1"/>
          </p:cNvPicPr>
          <p:nvPr/>
        </p:nvPicPr>
        <p:blipFill rotWithShape="1">
          <a:blip r:embed="rId3"/>
          <a:srcRect l="1568" t="17801" r="40610" b="44400"/>
          <a:stretch/>
        </p:blipFill>
        <p:spPr>
          <a:xfrm>
            <a:off x="5059230" y="1809471"/>
            <a:ext cx="3438709" cy="1944216"/>
          </a:xfrm>
          <a:prstGeom prst="rect">
            <a:avLst/>
          </a:prstGeom>
          <a:ln>
            <a:solidFill>
              <a:schemeClr val="tx1"/>
            </a:solidFill>
          </a:ln>
        </p:spPr>
      </p:pic>
    </p:spTree>
    <p:extLst>
      <p:ext uri="{BB962C8B-B14F-4D97-AF65-F5344CB8AC3E}">
        <p14:creationId xmlns:p14="http://schemas.microsoft.com/office/powerpoint/2010/main" val="41895052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B6FFCB97-00F4-9D40-8B9E-04E42FE7C06F}"/>
              </a:ext>
            </a:extLst>
          </p:cNvPr>
          <p:cNvSpPr>
            <a:spLocks noGrp="1"/>
          </p:cNvSpPr>
          <p:nvPr>
            <p:ph type="title"/>
          </p:nvPr>
        </p:nvSpPr>
        <p:spPr/>
        <p:txBody>
          <a:bodyPr/>
          <a:lstStyle/>
          <a:p>
            <a:r>
              <a:rPr kumimoji="1" lang="ja-JP" altLang="en-US" dirty="0"/>
              <a:t>自治体で活用しやすい</a:t>
            </a:r>
            <a:r>
              <a:rPr kumimoji="1" lang="en-US" altLang="ja-JP" dirty="0"/>
              <a:t>Garoon</a:t>
            </a:r>
            <a:r>
              <a:rPr kumimoji="1" lang="ja-JP" altLang="en-US" dirty="0"/>
              <a:t>の機能　ーポータルー</a:t>
            </a:r>
          </a:p>
        </p:txBody>
      </p:sp>
      <p:sp>
        <p:nvSpPr>
          <p:cNvPr id="7" name="テキスト プレースホルダー 6">
            <a:extLst>
              <a:ext uri="{FF2B5EF4-FFF2-40B4-BE49-F238E27FC236}">
                <a16:creationId xmlns:a16="http://schemas.microsoft.com/office/drawing/2014/main" id="{01A652F6-A4B1-384C-85FF-2521A24EFABF}"/>
              </a:ext>
            </a:extLst>
          </p:cNvPr>
          <p:cNvSpPr>
            <a:spLocks noGrp="1"/>
          </p:cNvSpPr>
          <p:nvPr>
            <p:ph type="body" sz="quarter" idx="11"/>
          </p:nvPr>
        </p:nvSpPr>
        <p:spPr>
          <a:xfrm>
            <a:off x="251520" y="555526"/>
            <a:ext cx="8229598" cy="580897"/>
          </a:xfrm>
        </p:spPr>
        <p:txBody>
          <a:bodyPr>
            <a:normAutofit/>
          </a:bodyPr>
          <a:lstStyle/>
          <a:p>
            <a:r>
              <a:rPr lang="ja-JP" altLang="en-US" sz="1200" dirty="0"/>
              <a:t>ポータルは</a:t>
            </a:r>
            <a:r>
              <a:rPr lang="en-US" altLang="ja-JP" sz="1200" dirty="0"/>
              <a:t>Garoon</a:t>
            </a:r>
            <a:r>
              <a:rPr lang="ja-JP" altLang="en-US" sz="1200" dirty="0"/>
              <a:t>のトップ画面を自由にカスタマイズできる機能です。</a:t>
            </a:r>
            <a:br>
              <a:rPr lang="en-US" altLang="ja-JP" sz="1200" dirty="0"/>
            </a:br>
            <a:r>
              <a:rPr lang="ja-JP" altLang="en-US" sz="1200" dirty="0"/>
              <a:t>あらかじめ用意されたパーツやテンプレートがあるので、簡単に庁内ポータルを作成できます。</a:t>
            </a:r>
          </a:p>
        </p:txBody>
      </p:sp>
      <p:pic>
        <p:nvPicPr>
          <p:cNvPr id="12" name="図 11" descr="Garoonのポータルの画面">
            <a:extLst>
              <a:ext uri="{FF2B5EF4-FFF2-40B4-BE49-F238E27FC236}">
                <a16:creationId xmlns:a16="http://schemas.microsoft.com/office/drawing/2014/main" id="{C354C704-142C-A24B-A1A7-CB06334B6EB6}"/>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195736" y="1097781"/>
            <a:ext cx="4860540" cy="3470533"/>
          </a:xfrm>
          <a:prstGeom prst="rect">
            <a:avLst/>
          </a:prstGeom>
        </p:spPr>
      </p:pic>
      <p:sp>
        <p:nvSpPr>
          <p:cNvPr id="10" name="テキスト ボックス 9">
            <a:extLst>
              <a:ext uri="{FF2B5EF4-FFF2-40B4-BE49-F238E27FC236}">
                <a16:creationId xmlns:a16="http://schemas.microsoft.com/office/drawing/2014/main" id="{3584F295-8205-2345-88F0-49874366F5B2}"/>
              </a:ext>
            </a:extLst>
          </p:cNvPr>
          <p:cNvSpPr txBox="1"/>
          <p:nvPr/>
        </p:nvSpPr>
        <p:spPr>
          <a:xfrm>
            <a:off x="251520" y="4587974"/>
            <a:ext cx="8496944" cy="246221"/>
          </a:xfrm>
          <a:prstGeom prst="rect">
            <a:avLst/>
          </a:prstGeom>
          <a:noFill/>
        </p:spPr>
        <p:txBody>
          <a:bodyPr wrap="square" rtlCol="0">
            <a:spAutoFit/>
          </a:bodyPr>
          <a:lstStyle/>
          <a:p>
            <a:r>
              <a:rPr kumimoji="1" lang="ja-JP" altLang="en-US" sz="1000"/>
              <a:t>ポータルの詳細はこちら：</a:t>
            </a:r>
            <a:r>
              <a:rPr kumimoji="1" lang="en" altLang="ja-JP" sz="1000">
                <a:hlinkClick r:id="rId3"/>
              </a:rPr>
              <a:t>https://garoon.cybozu.co.jp/function/detail/portal/</a:t>
            </a:r>
            <a:endParaRPr kumimoji="1" lang="ja-JP" altLang="en-US" sz="1000"/>
          </a:p>
        </p:txBody>
      </p:sp>
    </p:spTree>
    <p:extLst>
      <p:ext uri="{BB962C8B-B14F-4D97-AF65-F5344CB8AC3E}">
        <p14:creationId xmlns:p14="http://schemas.microsoft.com/office/powerpoint/2010/main" val="35048765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BCACA1D8-1100-8548-9E75-06D4E81A258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131503" y="1606458"/>
            <a:ext cx="3354106" cy="2161112"/>
          </a:xfrm>
          <a:prstGeom prst="rect">
            <a:avLst/>
          </a:prstGeom>
          <a:ln>
            <a:solidFill>
              <a:schemeClr val="tx1"/>
            </a:solidFill>
          </a:ln>
        </p:spPr>
      </p:pic>
      <p:sp>
        <p:nvSpPr>
          <p:cNvPr id="3" name="タイトル 2">
            <a:extLst>
              <a:ext uri="{FF2B5EF4-FFF2-40B4-BE49-F238E27FC236}">
                <a16:creationId xmlns:a16="http://schemas.microsoft.com/office/drawing/2014/main" id="{536B01A7-6966-A145-9FF6-67630C79F7BC}"/>
              </a:ext>
            </a:extLst>
          </p:cNvPr>
          <p:cNvSpPr>
            <a:spLocks noGrp="1"/>
          </p:cNvSpPr>
          <p:nvPr>
            <p:ph type="title"/>
          </p:nvPr>
        </p:nvSpPr>
        <p:spPr/>
        <p:txBody>
          <a:bodyPr/>
          <a:lstStyle/>
          <a:p>
            <a:r>
              <a:rPr kumimoji="1" lang="ja-JP" altLang="en-US"/>
              <a:t>ポータルで「システムバラバラ問題」を解決</a:t>
            </a:r>
          </a:p>
        </p:txBody>
      </p:sp>
      <p:pic>
        <p:nvPicPr>
          <p:cNvPr id="4" name="図 3">
            <a:extLst>
              <a:ext uri="{FF2B5EF4-FFF2-40B4-BE49-F238E27FC236}">
                <a16:creationId xmlns:a16="http://schemas.microsoft.com/office/drawing/2014/main" id="{FAB2D8DE-AFFB-F74B-81EC-EAE222461726}"/>
              </a:ext>
              <a:ext uri="{C183D7F6-B498-43B3-948B-1728B52AA6E4}">
                <adec:decorative xmlns:adec="http://schemas.microsoft.com/office/drawing/2017/decorative" val="1"/>
              </a:ext>
            </a:extLst>
          </p:cNvPr>
          <p:cNvPicPr>
            <a:picLocks noChangeAspect="1"/>
          </p:cNvPicPr>
          <p:nvPr/>
        </p:nvPicPr>
        <p:blipFill rotWithShape="1">
          <a:blip r:embed="rId3"/>
          <a:srcRect l="50099"/>
          <a:stretch/>
        </p:blipFill>
        <p:spPr>
          <a:xfrm>
            <a:off x="1187624" y="1555272"/>
            <a:ext cx="2376264" cy="2907775"/>
          </a:xfrm>
          <a:prstGeom prst="rect">
            <a:avLst/>
          </a:prstGeom>
        </p:spPr>
      </p:pic>
      <p:sp>
        <p:nvSpPr>
          <p:cNvPr id="5" name="テキスト プレースホルダー 1">
            <a:extLst>
              <a:ext uri="{FF2B5EF4-FFF2-40B4-BE49-F238E27FC236}">
                <a16:creationId xmlns:a16="http://schemas.microsoft.com/office/drawing/2014/main" id="{91D22D14-9B15-8F44-806F-7BFE5E5449C6}"/>
              </a:ext>
            </a:extLst>
          </p:cNvPr>
          <p:cNvSpPr txBox="1">
            <a:spLocks/>
          </p:cNvSpPr>
          <p:nvPr/>
        </p:nvSpPr>
        <p:spPr>
          <a:xfrm>
            <a:off x="395536" y="680453"/>
            <a:ext cx="3981122" cy="709361"/>
          </a:xfrm>
          <a:prstGeom prst="rect">
            <a:avLst/>
          </a:prstGeom>
          <a:solidFill>
            <a:schemeClr val="tx2">
              <a:lumMod val="20000"/>
              <a:lumOff val="80000"/>
            </a:schemeClr>
          </a:solidFill>
        </p:spPr>
        <p:txBody>
          <a:bodyPr vert="horz" lIns="91440" tIns="45720" rIns="91440" bIns="45720" rtlCol="0">
            <a:normAutofit/>
          </a:bodyPr>
          <a:lstStyle>
            <a:lvl1pPr marL="202401" indent="-202401" algn="l" defTabSz="685800" rtl="0" eaLnBrk="1" latinLnBrk="0" hangingPunct="1">
              <a:lnSpc>
                <a:spcPct val="130000"/>
              </a:lnSpc>
              <a:spcBef>
                <a:spcPts val="750"/>
              </a:spcBef>
              <a:buClr>
                <a:schemeClr val="accent2"/>
              </a:buClr>
              <a:buFont typeface="Wingdings" pitchFamily="2" charset="2"/>
              <a:buChar char="l"/>
              <a:tabLst/>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07194" indent="-164302" algn="l" defTabSz="685800" rtl="0" eaLnBrk="1" latinLnBrk="0" hangingPunct="1">
              <a:lnSpc>
                <a:spcPct val="130000"/>
              </a:lnSpc>
              <a:spcBef>
                <a:spcPts val="375"/>
              </a:spcBef>
              <a:buClr>
                <a:schemeClr val="accent3"/>
              </a:buClr>
              <a:buFont typeface="Arial" panose="020B0604020202020204" pitchFamily="34" charset="0"/>
              <a:buChar char="•"/>
              <a:tabLst/>
              <a:defRPr kumimoji="1" sz="1100" b="0" i="0" kern="1200">
                <a:solidFill>
                  <a:schemeClr val="tx1"/>
                </a:solidFill>
                <a:latin typeface="Yu Gothic" panose="020B0400000000000000" pitchFamily="34" charset="-128"/>
                <a:ea typeface="Yu Gothic" panose="020B0400000000000000" pitchFamily="34" charset="-128"/>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b="0" i="0" kern="1200">
                <a:solidFill>
                  <a:schemeClr val="tx1"/>
                </a:solidFill>
                <a:latin typeface="Yu Gothic" panose="020B0400000000000000" pitchFamily="34" charset="-128"/>
                <a:ea typeface="Yu Gothic" panose="020B0400000000000000" pitchFamily="34" charset="-128"/>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ctr">
              <a:buNone/>
            </a:pPr>
            <a:r>
              <a:rPr lang="ja-JP" altLang="en-US"/>
              <a:t>業務ごとにシステムがバラバラで</a:t>
            </a:r>
            <a:br>
              <a:rPr lang="en-US" altLang="ja-JP" dirty="0"/>
            </a:br>
            <a:r>
              <a:rPr lang="ja-JP" altLang="en-US"/>
              <a:t>必要な情報やツールを探すのに時間がかかる</a:t>
            </a:r>
            <a:endParaRPr lang="en-US" altLang="ja-JP" dirty="0"/>
          </a:p>
        </p:txBody>
      </p:sp>
      <p:sp>
        <p:nvSpPr>
          <p:cNvPr id="6" name="テキスト プレースホルダー 1">
            <a:extLst>
              <a:ext uri="{FF2B5EF4-FFF2-40B4-BE49-F238E27FC236}">
                <a16:creationId xmlns:a16="http://schemas.microsoft.com/office/drawing/2014/main" id="{24448606-28D4-DD4E-8931-B219F0804B23}"/>
              </a:ext>
            </a:extLst>
          </p:cNvPr>
          <p:cNvSpPr txBox="1">
            <a:spLocks/>
          </p:cNvSpPr>
          <p:nvPr/>
        </p:nvSpPr>
        <p:spPr>
          <a:xfrm>
            <a:off x="4788024" y="680453"/>
            <a:ext cx="3981122" cy="709361"/>
          </a:xfrm>
          <a:prstGeom prst="rect">
            <a:avLst/>
          </a:prstGeom>
          <a:solidFill>
            <a:schemeClr val="accent2"/>
          </a:solidFill>
        </p:spPr>
        <p:txBody>
          <a:bodyPr vert="horz" lIns="91440" tIns="45720" rIns="91440" bIns="45720" rtlCol="0" anchor="ctr">
            <a:normAutofit/>
          </a:bodyPr>
          <a:lstStyle>
            <a:lvl1pPr marL="202401" indent="-202401" algn="l" defTabSz="685800" rtl="0" eaLnBrk="1" latinLnBrk="0" hangingPunct="1">
              <a:lnSpc>
                <a:spcPct val="130000"/>
              </a:lnSpc>
              <a:spcBef>
                <a:spcPts val="750"/>
              </a:spcBef>
              <a:buClr>
                <a:schemeClr val="accent2"/>
              </a:buClr>
              <a:buFont typeface="Wingdings" pitchFamily="2" charset="2"/>
              <a:buChar char="l"/>
              <a:tabLst/>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07194" indent="-164302" algn="l" defTabSz="685800" rtl="0" eaLnBrk="1" latinLnBrk="0" hangingPunct="1">
              <a:lnSpc>
                <a:spcPct val="130000"/>
              </a:lnSpc>
              <a:spcBef>
                <a:spcPts val="375"/>
              </a:spcBef>
              <a:buClr>
                <a:schemeClr val="accent3"/>
              </a:buClr>
              <a:buFont typeface="Arial" panose="020B0604020202020204" pitchFamily="34" charset="0"/>
              <a:buChar char="•"/>
              <a:tabLst/>
              <a:defRPr kumimoji="1" sz="1100" b="0" i="0" kern="1200">
                <a:solidFill>
                  <a:schemeClr val="tx1"/>
                </a:solidFill>
                <a:latin typeface="Yu Gothic" panose="020B0400000000000000" pitchFamily="34" charset="-128"/>
                <a:ea typeface="Yu Gothic" panose="020B0400000000000000" pitchFamily="34" charset="-128"/>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b="0" i="0" kern="1200">
                <a:solidFill>
                  <a:schemeClr val="tx1"/>
                </a:solidFill>
                <a:latin typeface="Yu Gothic" panose="020B0400000000000000" pitchFamily="34" charset="-128"/>
                <a:ea typeface="Yu Gothic" panose="020B0400000000000000" pitchFamily="34" charset="-128"/>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ctr">
              <a:buNone/>
            </a:pPr>
            <a:r>
              <a:rPr lang="ja-JP" altLang="en-US">
                <a:solidFill>
                  <a:schemeClr val="bg1"/>
                </a:solidFill>
              </a:rPr>
              <a:t>システムの入り口をポータルに集約し</a:t>
            </a:r>
            <a:br>
              <a:rPr lang="en-US" altLang="ja-JP" dirty="0">
                <a:solidFill>
                  <a:schemeClr val="bg1"/>
                </a:solidFill>
              </a:rPr>
            </a:br>
            <a:r>
              <a:rPr lang="ja-JP" altLang="en-US">
                <a:solidFill>
                  <a:schemeClr val="bg1"/>
                </a:solidFill>
              </a:rPr>
              <a:t>必要な情報がすぐ探せる</a:t>
            </a:r>
            <a:endParaRPr lang="en-US" altLang="ja-JP" dirty="0">
              <a:solidFill>
                <a:schemeClr val="bg1"/>
              </a:solidFill>
            </a:endParaRPr>
          </a:p>
        </p:txBody>
      </p:sp>
      <p:sp>
        <p:nvSpPr>
          <p:cNvPr id="7" name="右矢印 6">
            <a:extLst>
              <a:ext uri="{FF2B5EF4-FFF2-40B4-BE49-F238E27FC236}">
                <a16:creationId xmlns:a16="http://schemas.microsoft.com/office/drawing/2014/main" id="{D429DA36-6E71-064C-B32B-C4A6B74F3BE1}"/>
              </a:ext>
              <a:ext uri="{C183D7F6-B498-43B3-948B-1728B52AA6E4}">
                <adec:decorative xmlns:adec="http://schemas.microsoft.com/office/drawing/2017/decorative" val="1"/>
              </a:ext>
            </a:extLst>
          </p:cNvPr>
          <p:cNvSpPr/>
          <p:nvPr/>
        </p:nvSpPr>
        <p:spPr>
          <a:xfrm>
            <a:off x="4283969" y="2871987"/>
            <a:ext cx="504055" cy="1008112"/>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a:extLst>
              <a:ext uri="{FF2B5EF4-FFF2-40B4-BE49-F238E27FC236}">
                <a16:creationId xmlns:a16="http://schemas.microsoft.com/office/drawing/2014/main" id="{723CF7EE-1CE4-9343-8FF0-E5109202768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200740" y="3004680"/>
            <a:ext cx="1575212" cy="905257"/>
          </a:xfrm>
          <a:prstGeom prst="rect">
            <a:avLst/>
          </a:prstGeom>
        </p:spPr>
      </p:pic>
      <p:sp>
        <p:nvSpPr>
          <p:cNvPr id="12" name="テキスト プレースホルダー 1">
            <a:extLst>
              <a:ext uri="{FF2B5EF4-FFF2-40B4-BE49-F238E27FC236}">
                <a16:creationId xmlns:a16="http://schemas.microsoft.com/office/drawing/2014/main" id="{49E8DEDD-4D18-0C4B-9B3D-4D792B5227CE}"/>
              </a:ext>
            </a:extLst>
          </p:cNvPr>
          <p:cNvSpPr txBox="1">
            <a:spLocks/>
          </p:cNvSpPr>
          <p:nvPr/>
        </p:nvSpPr>
        <p:spPr>
          <a:xfrm>
            <a:off x="5148064" y="3953397"/>
            <a:ext cx="3627888" cy="925385"/>
          </a:xfrm>
          <a:prstGeom prst="rect">
            <a:avLst/>
          </a:prstGeom>
        </p:spPr>
        <p:txBody>
          <a:bodyPr vert="horz" lIns="91440" tIns="45720" rIns="91440" bIns="45720" rtlCol="0">
            <a:normAutofit/>
          </a:bodyPr>
          <a:lstStyle>
            <a:lvl1pPr marL="202401" indent="-202401" algn="l" defTabSz="685800" rtl="0" eaLnBrk="1" latinLnBrk="0" hangingPunct="1">
              <a:lnSpc>
                <a:spcPct val="130000"/>
              </a:lnSpc>
              <a:spcBef>
                <a:spcPts val="750"/>
              </a:spcBef>
              <a:buClr>
                <a:schemeClr val="accent2"/>
              </a:buClr>
              <a:buFont typeface="Wingdings" pitchFamily="2" charset="2"/>
              <a:buChar char="l"/>
              <a:tabLst/>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07194" indent="-164302" algn="l" defTabSz="685800" rtl="0" eaLnBrk="1" latinLnBrk="0" hangingPunct="1">
              <a:lnSpc>
                <a:spcPct val="130000"/>
              </a:lnSpc>
              <a:spcBef>
                <a:spcPts val="375"/>
              </a:spcBef>
              <a:buClr>
                <a:schemeClr val="accent3"/>
              </a:buClr>
              <a:buFont typeface="Arial" panose="020B0604020202020204" pitchFamily="34" charset="0"/>
              <a:buChar char="•"/>
              <a:tabLst/>
              <a:defRPr kumimoji="1" sz="1100" b="0" i="0" kern="1200">
                <a:solidFill>
                  <a:schemeClr val="tx1"/>
                </a:solidFill>
                <a:latin typeface="Yu Gothic" panose="020B0400000000000000" pitchFamily="34" charset="-128"/>
                <a:ea typeface="Yu Gothic" panose="020B0400000000000000" pitchFamily="34" charset="-128"/>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b="0" i="0" kern="1200">
                <a:solidFill>
                  <a:schemeClr val="tx1"/>
                </a:solidFill>
                <a:latin typeface="Yu Gothic" panose="020B0400000000000000" pitchFamily="34" charset="-128"/>
                <a:ea typeface="Yu Gothic" panose="020B0400000000000000" pitchFamily="34" charset="-128"/>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buNone/>
            </a:pPr>
            <a:r>
              <a:rPr lang="ja-JP" altLang="en-US" sz="1200">
                <a:latin typeface="+mn-ea"/>
                <a:ea typeface="+mn-ea"/>
              </a:rPr>
              <a:t>庁内システムの入り口をポータルに集約すれば必要な情報をすぐ探せます。各システムに</a:t>
            </a:r>
            <a:r>
              <a:rPr lang="en-US" altLang="ja-JP" sz="1200" dirty="0">
                <a:latin typeface="+mn-ea"/>
                <a:ea typeface="+mn-ea"/>
              </a:rPr>
              <a:t>SSO</a:t>
            </a:r>
            <a:r>
              <a:rPr lang="ja-JP" altLang="en-US" sz="1200">
                <a:latin typeface="+mn-ea"/>
                <a:ea typeface="+mn-ea"/>
              </a:rPr>
              <a:t>すれば</a:t>
            </a:r>
            <a:r>
              <a:rPr lang="en-US" altLang="ja-JP" sz="1200" dirty="0">
                <a:latin typeface="+mn-ea"/>
                <a:ea typeface="+mn-ea"/>
              </a:rPr>
              <a:t>ID</a:t>
            </a:r>
            <a:r>
              <a:rPr lang="ja-JP" altLang="en-US" sz="1200">
                <a:latin typeface="+mn-ea"/>
                <a:ea typeface="+mn-ea"/>
              </a:rPr>
              <a:t>やパスワード管理の煩雑さも解消できます。</a:t>
            </a:r>
            <a:endParaRPr lang="en-US" altLang="ja-JP" sz="1200" dirty="0">
              <a:latin typeface="+mn-ea"/>
              <a:ea typeface="+mn-ea"/>
            </a:endParaRPr>
          </a:p>
        </p:txBody>
      </p:sp>
    </p:spTree>
    <p:extLst>
      <p:ext uri="{BB962C8B-B14F-4D97-AF65-F5344CB8AC3E}">
        <p14:creationId xmlns:p14="http://schemas.microsoft.com/office/powerpoint/2010/main" val="6058331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B6FFCB97-00F4-9D40-8B9E-04E42FE7C06F}"/>
              </a:ext>
            </a:extLst>
          </p:cNvPr>
          <p:cNvSpPr>
            <a:spLocks noGrp="1"/>
          </p:cNvSpPr>
          <p:nvPr>
            <p:ph type="title"/>
          </p:nvPr>
        </p:nvSpPr>
        <p:spPr/>
        <p:txBody>
          <a:bodyPr/>
          <a:lstStyle/>
          <a:p>
            <a:r>
              <a:rPr kumimoji="1" lang="ja-JP" altLang="en-US" dirty="0"/>
              <a:t>自治体で活用しやすい</a:t>
            </a:r>
            <a:r>
              <a:rPr kumimoji="1" lang="en-US" altLang="ja-JP" dirty="0"/>
              <a:t>Garoon</a:t>
            </a:r>
            <a:r>
              <a:rPr kumimoji="1" lang="ja-JP" altLang="en-US" dirty="0"/>
              <a:t>の機能　ースペースー</a:t>
            </a:r>
          </a:p>
        </p:txBody>
      </p:sp>
      <p:sp>
        <p:nvSpPr>
          <p:cNvPr id="5" name="テキスト プレースホルダー 6">
            <a:extLst>
              <a:ext uri="{FF2B5EF4-FFF2-40B4-BE49-F238E27FC236}">
                <a16:creationId xmlns:a16="http://schemas.microsoft.com/office/drawing/2014/main" id="{0456E509-080F-194C-AF06-EF9FD60D9036}"/>
              </a:ext>
            </a:extLst>
          </p:cNvPr>
          <p:cNvSpPr txBox="1">
            <a:spLocks/>
          </p:cNvSpPr>
          <p:nvPr/>
        </p:nvSpPr>
        <p:spPr>
          <a:xfrm>
            <a:off x="251520" y="555526"/>
            <a:ext cx="8229598" cy="576064"/>
          </a:xfrm>
          <a:prstGeom prst="rect">
            <a:avLst/>
          </a:prstGeom>
        </p:spPr>
        <p:txBody>
          <a:bodyPr anchor="ctr"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buNone/>
            </a:pPr>
            <a:r>
              <a:rPr lang="ja-JP" altLang="en-US" sz="1200">
                <a:latin typeface="+mn-ea"/>
              </a:rPr>
              <a:t>メンバーを指定してコメント、ファイル、タスクのやりとりができます。部署内やプロジェクトメンバー同士の連絡に適したコミュニケーションツールです。</a:t>
            </a:r>
          </a:p>
        </p:txBody>
      </p:sp>
      <p:grpSp>
        <p:nvGrpSpPr>
          <p:cNvPr id="23" name="グループ化 22" descr="スペースの画面">
            <a:extLst>
              <a:ext uri="{FF2B5EF4-FFF2-40B4-BE49-F238E27FC236}">
                <a16:creationId xmlns:a16="http://schemas.microsoft.com/office/drawing/2014/main" id="{523CF5B8-DEBC-5445-8E2E-72910F6DA17F}"/>
              </a:ext>
            </a:extLst>
          </p:cNvPr>
          <p:cNvGrpSpPr/>
          <p:nvPr/>
        </p:nvGrpSpPr>
        <p:grpSpPr>
          <a:xfrm>
            <a:off x="2267744" y="1131590"/>
            <a:ext cx="5623580" cy="3291680"/>
            <a:chOff x="2267744" y="1131590"/>
            <a:chExt cx="5623580" cy="3291680"/>
          </a:xfrm>
        </p:grpSpPr>
        <p:pic>
          <p:nvPicPr>
            <p:cNvPr id="9" name="図 8" descr="グラフィカル ユーザー インターフェイス, アプリケーション&#10;&#10;自動的に生成された説明">
              <a:extLst>
                <a:ext uri="{FF2B5EF4-FFF2-40B4-BE49-F238E27FC236}">
                  <a16:creationId xmlns:a16="http://schemas.microsoft.com/office/drawing/2014/main" id="{0039D5B9-ACB1-134B-8114-2A0FCAE16F5E}"/>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267744" y="1131590"/>
              <a:ext cx="4847578" cy="3291680"/>
            </a:xfrm>
            <a:prstGeom prst="rect">
              <a:avLst/>
            </a:prstGeom>
            <a:ln>
              <a:solidFill>
                <a:schemeClr val="tx1"/>
              </a:solidFill>
            </a:ln>
          </p:spPr>
        </p:pic>
        <p:sp>
          <p:nvSpPr>
            <p:cNvPr id="6" name="正方形/長方形 5">
              <a:extLst>
                <a:ext uri="{FF2B5EF4-FFF2-40B4-BE49-F238E27FC236}">
                  <a16:creationId xmlns:a16="http://schemas.microsoft.com/office/drawing/2014/main" id="{A1AA397D-83BC-0543-94BE-AF3E6541BFF7}"/>
                </a:ext>
              </a:extLst>
            </p:cNvPr>
            <p:cNvSpPr/>
            <p:nvPr/>
          </p:nvSpPr>
          <p:spPr>
            <a:xfrm>
              <a:off x="3635817" y="3879046"/>
              <a:ext cx="1872365" cy="459243"/>
            </a:xfrm>
            <a:prstGeom prst="rect">
              <a:avLst/>
            </a:prstGeom>
            <a:solidFill>
              <a:schemeClr val="accent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900" b="1"/>
                <a:t>議論のためのディスカッション（スレッド）を作成できます</a:t>
              </a:r>
            </a:p>
          </p:txBody>
        </p:sp>
        <p:cxnSp>
          <p:nvCxnSpPr>
            <p:cNvPr id="7" name="直線コネクタ 6">
              <a:extLst>
                <a:ext uri="{FF2B5EF4-FFF2-40B4-BE49-F238E27FC236}">
                  <a16:creationId xmlns:a16="http://schemas.microsoft.com/office/drawing/2014/main" id="{234E4AC0-2E8D-6443-8E97-53A73697696B}"/>
                </a:ext>
              </a:extLst>
            </p:cNvPr>
            <p:cNvCxnSpPr>
              <a:cxnSpLocks/>
              <a:stCxn id="6" idx="1"/>
            </p:cNvCxnSpPr>
            <p:nvPr/>
          </p:nvCxnSpPr>
          <p:spPr>
            <a:xfrm flipH="1">
              <a:off x="3347943" y="4108668"/>
              <a:ext cx="287874" cy="0"/>
            </a:xfrm>
            <a:prstGeom prst="line">
              <a:avLst/>
            </a:prstGeom>
            <a:ln w="28575">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0" name="正方形/長方形 9">
              <a:extLst>
                <a:ext uri="{FF2B5EF4-FFF2-40B4-BE49-F238E27FC236}">
                  <a16:creationId xmlns:a16="http://schemas.microsoft.com/office/drawing/2014/main" id="{CDC305D7-1E05-414E-8100-9A96790EBED3}"/>
                </a:ext>
              </a:extLst>
            </p:cNvPr>
            <p:cNvSpPr/>
            <p:nvPr/>
          </p:nvSpPr>
          <p:spPr>
            <a:xfrm>
              <a:off x="2339752" y="2070993"/>
              <a:ext cx="1008112" cy="2352277"/>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0E1FDCD6-CC9E-724C-854D-6CDA7EAFF0FD}"/>
                </a:ext>
              </a:extLst>
            </p:cNvPr>
            <p:cNvSpPr/>
            <p:nvPr/>
          </p:nvSpPr>
          <p:spPr>
            <a:xfrm>
              <a:off x="6018959" y="3855535"/>
              <a:ext cx="1872365" cy="459243"/>
            </a:xfrm>
            <a:prstGeom prst="rect">
              <a:avLst/>
            </a:prstGeom>
            <a:solidFill>
              <a:schemeClr val="accent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900" b="1"/>
                <a:t>スペース内で管理しているタスクやファイルが確認できます</a:t>
              </a:r>
              <a:endParaRPr kumimoji="1" lang="en-US" altLang="ja-JP" sz="900" b="1" dirty="0"/>
            </a:p>
          </p:txBody>
        </p:sp>
        <p:cxnSp>
          <p:nvCxnSpPr>
            <p:cNvPr id="15" name="直線コネクタ 14">
              <a:extLst>
                <a:ext uri="{FF2B5EF4-FFF2-40B4-BE49-F238E27FC236}">
                  <a16:creationId xmlns:a16="http://schemas.microsoft.com/office/drawing/2014/main" id="{785A3488-319C-B44F-A227-58AADAD8DD28}"/>
                </a:ext>
              </a:extLst>
            </p:cNvPr>
            <p:cNvCxnSpPr>
              <a:cxnSpLocks/>
            </p:cNvCxnSpPr>
            <p:nvPr/>
          </p:nvCxnSpPr>
          <p:spPr>
            <a:xfrm flipV="1">
              <a:off x="6444208" y="3651870"/>
              <a:ext cx="0" cy="203665"/>
            </a:xfrm>
            <a:prstGeom prst="line">
              <a:avLst/>
            </a:prstGeom>
            <a:ln w="28575">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8" name="正方形/長方形 17">
              <a:extLst>
                <a:ext uri="{FF2B5EF4-FFF2-40B4-BE49-F238E27FC236}">
                  <a16:creationId xmlns:a16="http://schemas.microsoft.com/office/drawing/2014/main" id="{1E432767-2B53-B94B-81F7-932542C051D6}"/>
                </a:ext>
              </a:extLst>
            </p:cNvPr>
            <p:cNvSpPr/>
            <p:nvPr/>
          </p:nvSpPr>
          <p:spPr>
            <a:xfrm>
              <a:off x="6012160" y="1923679"/>
              <a:ext cx="1008112" cy="1728192"/>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D5172E42-9386-EC48-8A33-DCE76B6F4622}"/>
                </a:ext>
              </a:extLst>
            </p:cNvPr>
            <p:cNvSpPr/>
            <p:nvPr/>
          </p:nvSpPr>
          <p:spPr>
            <a:xfrm>
              <a:off x="2339752" y="1361212"/>
              <a:ext cx="3888432" cy="273186"/>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1A6832F4-EBE5-9848-9E7B-39AD2617B3BE}"/>
                </a:ext>
              </a:extLst>
            </p:cNvPr>
            <p:cNvSpPr/>
            <p:nvPr/>
          </p:nvSpPr>
          <p:spPr>
            <a:xfrm>
              <a:off x="3419872" y="1904740"/>
              <a:ext cx="2376266" cy="229622"/>
            </a:xfrm>
            <a:prstGeom prst="rect">
              <a:avLst/>
            </a:prstGeom>
            <a:solidFill>
              <a:schemeClr val="accent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900" b="1"/>
                <a:t>ユーザーを指定して情報を共有できます</a:t>
              </a:r>
              <a:endParaRPr kumimoji="1" lang="en-US" altLang="ja-JP" sz="900" b="1" dirty="0"/>
            </a:p>
          </p:txBody>
        </p:sp>
        <p:cxnSp>
          <p:nvCxnSpPr>
            <p:cNvPr id="21" name="直線コネクタ 20">
              <a:extLst>
                <a:ext uri="{FF2B5EF4-FFF2-40B4-BE49-F238E27FC236}">
                  <a16:creationId xmlns:a16="http://schemas.microsoft.com/office/drawing/2014/main" id="{1C83155A-DD9B-CB4E-AB17-F1068571F499}"/>
                </a:ext>
              </a:extLst>
            </p:cNvPr>
            <p:cNvCxnSpPr>
              <a:cxnSpLocks/>
            </p:cNvCxnSpPr>
            <p:nvPr/>
          </p:nvCxnSpPr>
          <p:spPr>
            <a:xfrm flipV="1">
              <a:off x="3728354" y="1616707"/>
              <a:ext cx="0" cy="288032"/>
            </a:xfrm>
            <a:prstGeom prst="line">
              <a:avLst/>
            </a:prstGeom>
            <a:ln w="28575">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sp>
        <p:nvSpPr>
          <p:cNvPr id="8" name="テキスト ボックス 7">
            <a:extLst>
              <a:ext uri="{FF2B5EF4-FFF2-40B4-BE49-F238E27FC236}">
                <a16:creationId xmlns:a16="http://schemas.microsoft.com/office/drawing/2014/main" id="{84EB556A-F721-F14A-8FED-3B18F4EAB550}"/>
              </a:ext>
            </a:extLst>
          </p:cNvPr>
          <p:cNvSpPr txBox="1"/>
          <p:nvPr/>
        </p:nvSpPr>
        <p:spPr>
          <a:xfrm>
            <a:off x="251520" y="4587974"/>
            <a:ext cx="8496944" cy="246221"/>
          </a:xfrm>
          <a:prstGeom prst="rect">
            <a:avLst/>
          </a:prstGeom>
          <a:noFill/>
        </p:spPr>
        <p:txBody>
          <a:bodyPr wrap="square" rtlCol="0">
            <a:spAutoFit/>
          </a:bodyPr>
          <a:lstStyle/>
          <a:p>
            <a:r>
              <a:rPr kumimoji="1" lang="ja-JP" altLang="en-US" sz="1000"/>
              <a:t>スペースの詳細はこちら：</a:t>
            </a:r>
            <a:r>
              <a:rPr kumimoji="1" lang="en" altLang="ja-JP" sz="1000" dirty="0"/>
              <a:t> </a:t>
            </a:r>
            <a:r>
              <a:rPr kumimoji="1" lang="en" altLang="ja-JP" sz="1000" dirty="0">
                <a:hlinkClick r:id="rId3"/>
              </a:rPr>
              <a:t>https://garoon.cybozu.co.jp/function/detail/space/</a:t>
            </a:r>
            <a:endParaRPr kumimoji="1" lang="en" altLang="ja-JP" sz="1000" dirty="0"/>
          </a:p>
        </p:txBody>
      </p:sp>
    </p:spTree>
    <p:extLst>
      <p:ext uri="{BB962C8B-B14F-4D97-AF65-F5344CB8AC3E}">
        <p14:creationId xmlns:p14="http://schemas.microsoft.com/office/powerpoint/2010/main" val="547128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タイトル 12">
            <a:extLst>
              <a:ext uri="{FF2B5EF4-FFF2-40B4-BE49-F238E27FC236}">
                <a16:creationId xmlns:a16="http://schemas.microsoft.com/office/drawing/2014/main" id="{B855E6B6-9960-0A41-95FE-A05C7EAB5D7B}"/>
              </a:ext>
            </a:extLst>
          </p:cNvPr>
          <p:cNvSpPr>
            <a:spLocks noGrp="1"/>
          </p:cNvSpPr>
          <p:nvPr>
            <p:ph type="title"/>
          </p:nvPr>
        </p:nvSpPr>
        <p:spPr>
          <a:xfrm>
            <a:off x="477364" y="1993546"/>
            <a:ext cx="7911060" cy="1157447"/>
          </a:xfrm>
        </p:spPr>
        <p:txBody>
          <a:bodyPr>
            <a:normAutofit fontScale="90000"/>
          </a:bodyPr>
          <a:lstStyle/>
          <a:p>
            <a:r>
              <a:rPr lang="ja-JP" altLang="en-US"/>
              <a:t>デジタル化の第一歩は</a:t>
            </a:r>
            <a:r>
              <a:rPr lang="en-US" altLang="ja-JP" dirty="0"/>
              <a:t> “ </a:t>
            </a:r>
            <a:r>
              <a:rPr lang="ja-JP" altLang="en-US"/>
              <a:t>庁内の情報の見える化</a:t>
            </a:r>
            <a:r>
              <a:rPr lang="en-US" altLang="ja-JP" dirty="0"/>
              <a:t> “</a:t>
            </a:r>
          </a:p>
        </p:txBody>
      </p:sp>
    </p:spTree>
    <p:extLst>
      <p:ext uri="{BB962C8B-B14F-4D97-AF65-F5344CB8AC3E}">
        <p14:creationId xmlns:p14="http://schemas.microsoft.com/office/powerpoint/2010/main" val="34721715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450F69E0-E97A-914D-A4EC-8C45DA487302}"/>
              </a:ext>
            </a:extLst>
          </p:cNvPr>
          <p:cNvSpPr>
            <a:spLocks noGrp="1"/>
          </p:cNvSpPr>
          <p:nvPr>
            <p:ph type="title"/>
          </p:nvPr>
        </p:nvSpPr>
        <p:spPr/>
        <p:txBody>
          <a:bodyPr/>
          <a:lstStyle/>
          <a:p>
            <a:r>
              <a:rPr kumimoji="1" lang="ja-JP" altLang="en-US"/>
              <a:t>スペースで「チャットだと情報が探しづらい</a:t>
            </a:r>
            <a:r>
              <a:rPr kumimoji="1" lang="en-US" altLang="ja-JP" dirty="0"/>
              <a:t>…</a:t>
            </a:r>
            <a:r>
              <a:rPr kumimoji="1" lang="ja-JP" altLang="en-US"/>
              <a:t>」を解決</a:t>
            </a:r>
          </a:p>
        </p:txBody>
      </p:sp>
      <p:pic>
        <p:nvPicPr>
          <p:cNvPr id="4" name="図 3">
            <a:extLst>
              <a:ext uri="{FF2B5EF4-FFF2-40B4-BE49-F238E27FC236}">
                <a16:creationId xmlns:a16="http://schemas.microsoft.com/office/drawing/2014/main" id="{B56E6C0B-ED5C-8042-9350-33D4FDD6DE53}"/>
              </a:ext>
              <a:ext uri="{C183D7F6-B498-43B3-948B-1728B52AA6E4}">
                <adec:decorative xmlns:adec="http://schemas.microsoft.com/office/drawing/2017/decorative" val="1"/>
              </a:ext>
            </a:extLst>
          </p:cNvPr>
          <p:cNvPicPr>
            <a:picLocks noChangeAspect="1"/>
          </p:cNvPicPr>
          <p:nvPr/>
        </p:nvPicPr>
        <p:blipFill rotWithShape="1">
          <a:blip r:embed="rId2"/>
          <a:srcRect r="50099"/>
          <a:stretch/>
        </p:blipFill>
        <p:spPr>
          <a:xfrm>
            <a:off x="1187624" y="1555272"/>
            <a:ext cx="2376264" cy="2907775"/>
          </a:xfrm>
          <a:prstGeom prst="rect">
            <a:avLst/>
          </a:prstGeom>
          <a:ln>
            <a:solidFill>
              <a:schemeClr val="tx1"/>
            </a:solidFill>
          </a:ln>
        </p:spPr>
      </p:pic>
      <p:sp>
        <p:nvSpPr>
          <p:cNvPr id="5" name="テキスト プレースホルダー 1">
            <a:extLst>
              <a:ext uri="{FF2B5EF4-FFF2-40B4-BE49-F238E27FC236}">
                <a16:creationId xmlns:a16="http://schemas.microsoft.com/office/drawing/2014/main" id="{2E429D15-360B-F241-8F63-05099BBC36DC}"/>
              </a:ext>
            </a:extLst>
          </p:cNvPr>
          <p:cNvSpPr txBox="1">
            <a:spLocks/>
          </p:cNvSpPr>
          <p:nvPr/>
        </p:nvSpPr>
        <p:spPr>
          <a:xfrm>
            <a:off x="395536" y="680453"/>
            <a:ext cx="3981122" cy="709361"/>
          </a:xfrm>
          <a:prstGeom prst="rect">
            <a:avLst/>
          </a:prstGeom>
          <a:solidFill>
            <a:schemeClr val="tx2">
              <a:lumMod val="20000"/>
              <a:lumOff val="80000"/>
            </a:schemeClr>
          </a:solidFill>
        </p:spPr>
        <p:txBody>
          <a:bodyPr vert="horz" lIns="91440" tIns="45720" rIns="91440" bIns="45720" rtlCol="0">
            <a:normAutofit/>
          </a:bodyPr>
          <a:lstStyle>
            <a:lvl1pPr marL="202401" indent="-202401" algn="l" defTabSz="685800" rtl="0" eaLnBrk="1" latinLnBrk="0" hangingPunct="1">
              <a:lnSpc>
                <a:spcPct val="130000"/>
              </a:lnSpc>
              <a:spcBef>
                <a:spcPts val="750"/>
              </a:spcBef>
              <a:buClr>
                <a:schemeClr val="accent2"/>
              </a:buClr>
              <a:buFont typeface="Wingdings" pitchFamily="2" charset="2"/>
              <a:buChar char="l"/>
              <a:tabLst/>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07194" indent="-164302" algn="l" defTabSz="685800" rtl="0" eaLnBrk="1" latinLnBrk="0" hangingPunct="1">
              <a:lnSpc>
                <a:spcPct val="130000"/>
              </a:lnSpc>
              <a:spcBef>
                <a:spcPts val="375"/>
              </a:spcBef>
              <a:buClr>
                <a:schemeClr val="accent3"/>
              </a:buClr>
              <a:buFont typeface="Arial" panose="020B0604020202020204" pitchFamily="34" charset="0"/>
              <a:buChar char="•"/>
              <a:tabLst/>
              <a:defRPr kumimoji="1" sz="1100" b="0" i="0" kern="1200">
                <a:solidFill>
                  <a:schemeClr val="tx1"/>
                </a:solidFill>
                <a:latin typeface="Yu Gothic" panose="020B0400000000000000" pitchFamily="34" charset="-128"/>
                <a:ea typeface="Yu Gothic" panose="020B0400000000000000" pitchFamily="34" charset="-128"/>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b="0" i="0" kern="1200">
                <a:solidFill>
                  <a:schemeClr val="tx1"/>
                </a:solidFill>
                <a:latin typeface="Yu Gothic" panose="020B0400000000000000" pitchFamily="34" charset="-128"/>
                <a:ea typeface="Yu Gothic" panose="020B0400000000000000" pitchFamily="34" charset="-128"/>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ctr">
              <a:buNone/>
            </a:pPr>
            <a:r>
              <a:rPr lang="ja-JP" altLang="en-US"/>
              <a:t>一つのタイムラインに様々な連絡が混在し</a:t>
            </a:r>
            <a:br>
              <a:rPr lang="en-US" altLang="ja-JP" dirty="0"/>
            </a:br>
            <a:r>
              <a:rPr lang="ja-JP" altLang="en-US"/>
              <a:t>必要な情報が探せない</a:t>
            </a:r>
            <a:endParaRPr lang="en-US" altLang="ja-JP" dirty="0"/>
          </a:p>
        </p:txBody>
      </p:sp>
      <p:sp>
        <p:nvSpPr>
          <p:cNvPr id="6" name="テキスト プレースホルダー 1">
            <a:extLst>
              <a:ext uri="{FF2B5EF4-FFF2-40B4-BE49-F238E27FC236}">
                <a16:creationId xmlns:a16="http://schemas.microsoft.com/office/drawing/2014/main" id="{AF1EE15A-C878-BE48-AE90-C6A43F93BFBB}"/>
              </a:ext>
            </a:extLst>
          </p:cNvPr>
          <p:cNvSpPr txBox="1">
            <a:spLocks/>
          </p:cNvSpPr>
          <p:nvPr/>
        </p:nvSpPr>
        <p:spPr>
          <a:xfrm>
            <a:off x="4788024" y="680453"/>
            <a:ext cx="3981122" cy="709361"/>
          </a:xfrm>
          <a:prstGeom prst="rect">
            <a:avLst/>
          </a:prstGeom>
          <a:solidFill>
            <a:schemeClr val="accent2"/>
          </a:solidFill>
        </p:spPr>
        <p:txBody>
          <a:bodyPr vert="horz" lIns="91440" tIns="45720" rIns="91440" bIns="45720" rtlCol="0" anchor="ctr">
            <a:normAutofit/>
          </a:bodyPr>
          <a:lstStyle>
            <a:lvl1pPr marL="202401" indent="-202401" algn="l" defTabSz="685800" rtl="0" eaLnBrk="1" latinLnBrk="0" hangingPunct="1">
              <a:lnSpc>
                <a:spcPct val="130000"/>
              </a:lnSpc>
              <a:spcBef>
                <a:spcPts val="750"/>
              </a:spcBef>
              <a:buClr>
                <a:schemeClr val="accent2"/>
              </a:buClr>
              <a:buFont typeface="Wingdings" pitchFamily="2" charset="2"/>
              <a:buChar char="l"/>
              <a:tabLst/>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07194" indent="-164302" algn="l" defTabSz="685800" rtl="0" eaLnBrk="1" latinLnBrk="0" hangingPunct="1">
              <a:lnSpc>
                <a:spcPct val="130000"/>
              </a:lnSpc>
              <a:spcBef>
                <a:spcPts val="375"/>
              </a:spcBef>
              <a:buClr>
                <a:schemeClr val="accent3"/>
              </a:buClr>
              <a:buFont typeface="Arial" panose="020B0604020202020204" pitchFamily="34" charset="0"/>
              <a:buChar char="•"/>
              <a:tabLst/>
              <a:defRPr kumimoji="1" sz="1100" b="0" i="0" kern="1200">
                <a:solidFill>
                  <a:schemeClr val="tx1"/>
                </a:solidFill>
                <a:latin typeface="Yu Gothic" panose="020B0400000000000000" pitchFamily="34" charset="-128"/>
                <a:ea typeface="Yu Gothic" panose="020B0400000000000000" pitchFamily="34" charset="-128"/>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b="0" i="0" kern="1200">
                <a:solidFill>
                  <a:schemeClr val="tx1"/>
                </a:solidFill>
                <a:latin typeface="Yu Gothic" panose="020B0400000000000000" pitchFamily="34" charset="-128"/>
                <a:ea typeface="Yu Gothic" panose="020B0400000000000000" pitchFamily="34" charset="-128"/>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ctr">
              <a:buNone/>
            </a:pPr>
            <a:r>
              <a:rPr lang="ja-JP" altLang="en-US">
                <a:solidFill>
                  <a:schemeClr val="bg1"/>
                </a:solidFill>
              </a:rPr>
              <a:t>スレッドを分けたり、共有</a:t>
            </a:r>
            <a:r>
              <a:rPr lang="en-US" altLang="ja-JP" dirty="0">
                <a:solidFill>
                  <a:schemeClr val="bg1"/>
                </a:solidFill>
              </a:rPr>
              <a:t>TODO</a:t>
            </a:r>
            <a:r>
              <a:rPr lang="ja-JP" altLang="en-US">
                <a:solidFill>
                  <a:schemeClr val="bg1"/>
                </a:solidFill>
              </a:rPr>
              <a:t>の利用で</a:t>
            </a:r>
            <a:br>
              <a:rPr lang="en-US" altLang="ja-JP" dirty="0">
                <a:solidFill>
                  <a:schemeClr val="bg1"/>
                </a:solidFill>
              </a:rPr>
            </a:br>
            <a:r>
              <a:rPr lang="ja-JP" altLang="en-US">
                <a:solidFill>
                  <a:schemeClr val="bg1"/>
                </a:solidFill>
              </a:rPr>
              <a:t>情報を整理しながらやりとりが可能</a:t>
            </a:r>
            <a:endParaRPr lang="en-US" altLang="ja-JP" dirty="0">
              <a:solidFill>
                <a:schemeClr val="bg1"/>
              </a:solidFill>
            </a:endParaRPr>
          </a:p>
        </p:txBody>
      </p:sp>
      <p:sp>
        <p:nvSpPr>
          <p:cNvPr id="7" name="右矢印 6">
            <a:extLst>
              <a:ext uri="{FF2B5EF4-FFF2-40B4-BE49-F238E27FC236}">
                <a16:creationId xmlns:a16="http://schemas.microsoft.com/office/drawing/2014/main" id="{1C9C85EE-0070-D748-92FC-6D93F7DA719A}"/>
              </a:ext>
              <a:ext uri="{C183D7F6-B498-43B3-948B-1728B52AA6E4}">
                <adec:decorative xmlns:adec="http://schemas.microsoft.com/office/drawing/2017/decorative" val="1"/>
              </a:ext>
            </a:extLst>
          </p:cNvPr>
          <p:cNvSpPr/>
          <p:nvPr/>
        </p:nvSpPr>
        <p:spPr>
          <a:xfrm>
            <a:off x="4283969" y="2425269"/>
            <a:ext cx="504055" cy="1008112"/>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プレースホルダー 1">
            <a:extLst>
              <a:ext uri="{FF2B5EF4-FFF2-40B4-BE49-F238E27FC236}">
                <a16:creationId xmlns:a16="http://schemas.microsoft.com/office/drawing/2014/main" id="{1D4ACF0A-FD9D-664D-9F3B-F55F6EE22DB9}"/>
              </a:ext>
            </a:extLst>
          </p:cNvPr>
          <p:cNvSpPr txBox="1">
            <a:spLocks/>
          </p:cNvSpPr>
          <p:nvPr/>
        </p:nvSpPr>
        <p:spPr>
          <a:xfrm>
            <a:off x="5039097" y="4074572"/>
            <a:ext cx="3627888" cy="925385"/>
          </a:xfrm>
          <a:prstGeom prst="rect">
            <a:avLst/>
          </a:prstGeom>
        </p:spPr>
        <p:txBody>
          <a:bodyPr vert="horz" lIns="91440" tIns="45720" rIns="91440" bIns="45720" rtlCol="0">
            <a:normAutofit/>
          </a:bodyPr>
          <a:lstStyle>
            <a:lvl1pPr marL="202401" indent="-202401" algn="l" defTabSz="685800" rtl="0" eaLnBrk="1" latinLnBrk="0" hangingPunct="1">
              <a:lnSpc>
                <a:spcPct val="130000"/>
              </a:lnSpc>
              <a:spcBef>
                <a:spcPts val="750"/>
              </a:spcBef>
              <a:buClr>
                <a:schemeClr val="accent2"/>
              </a:buClr>
              <a:buFont typeface="Wingdings" pitchFamily="2" charset="2"/>
              <a:buChar char="l"/>
              <a:tabLst/>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07194" indent="-164302" algn="l" defTabSz="685800" rtl="0" eaLnBrk="1" latinLnBrk="0" hangingPunct="1">
              <a:lnSpc>
                <a:spcPct val="130000"/>
              </a:lnSpc>
              <a:spcBef>
                <a:spcPts val="375"/>
              </a:spcBef>
              <a:buClr>
                <a:schemeClr val="accent3"/>
              </a:buClr>
              <a:buFont typeface="Arial" panose="020B0604020202020204" pitchFamily="34" charset="0"/>
              <a:buChar char="•"/>
              <a:tabLst/>
              <a:defRPr kumimoji="1" sz="1100" b="0" i="0" kern="1200">
                <a:solidFill>
                  <a:schemeClr val="tx1"/>
                </a:solidFill>
                <a:latin typeface="Yu Gothic" panose="020B0400000000000000" pitchFamily="34" charset="-128"/>
                <a:ea typeface="Yu Gothic" panose="020B0400000000000000" pitchFamily="34" charset="-128"/>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b="0" i="0" kern="1200">
                <a:solidFill>
                  <a:schemeClr val="tx1"/>
                </a:solidFill>
                <a:latin typeface="Yu Gothic" panose="020B0400000000000000" pitchFamily="34" charset="-128"/>
                <a:ea typeface="Yu Gothic" panose="020B0400000000000000" pitchFamily="34" charset="-128"/>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buNone/>
            </a:pPr>
            <a:r>
              <a:rPr lang="ja-JP" altLang="en-US" sz="1200"/>
              <a:t>議題ごとにスレッドを立てたり、大切な情報をスレッドの本文にまとめられるのでプロジェクトが円滑に進む。</a:t>
            </a:r>
            <a:endParaRPr lang="en-US" altLang="ja-JP" sz="1200" dirty="0">
              <a:latin typeface="+mn-ea"/>
              <a:ea typeface="+mn-ea"/>
            </a:endParaRPr>
          </a:p>
        </p:txBody>
      </p:sp>
      <p:pic>
        <p:nvPicPr>
          <p:cNvPr id="11" name="図 10">
            <a:extLst>
              <a:ext uri="{FF2B5EF4-FFF2-40B4-BE49-F238E27FC236}">
                <a16:creationId xmlns:a16="http://schemas.microsoft.com/office/drawing/2014/main" id="{9AF7958F-1211-0642-9BAF-02DF444F7146}"/>
              </a:ext>
              <a:ext uri="{C183D7F6-B498-43B3-948B-1728B52AA6E4}">
                <adec:decorative xmlns:adec="http://schemas.microsoft.com/office/drawing/2017/decorative" val="1"/>
              </a:ext>
            </a:extLst>
          </p:cNvPr>
          <p:cNvPicPr>
            <a:picLocks noChangeAspect="1"/>
          </p:cNvPicPr>
          <p:nvPr/>
        </p:nvPicPr>
        <p:blipFill rotWithShape="1">
          <a:blip r:embed="rId3"/>
          <a:srcRect l="2340" t="3503" r="22777" b="80252"/>
          <a:stretch/>
        </p:blipFill>
        <p:spPr>
          <a:xfrm>
            <a:off x="5039097" y="1555272"/>
            <a:ext cx="3477072" cy="2499146"/>
          </a:xfrm>
          <a:prstGeom prst="rect">
            <a:avLst/>
          </a:prstGeom>
          <a:ln>
            <a:solidFill>
              <a:schemeClr val="tx1"/>
            </a:solidFill>
          </a:ln>
        </p:spPr>
      </p:pic>
    </p:spTree>
    <p:extLst>
      <p:ext uri="{BB962C8B-B14F-4D97-AF65-F5344CB8AC3E}">
        <p14:creationId xmlns:p14="http://schemas.microsoft.com/office/powerpoint/2010/main" val="21651813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B6FFCB97-00F4-9D40-8B9E-04E42FE7C06F}"/>
              </a:ext>
            </a:extLst>
          </p:cNvPr>
          <p:cNvSpPr>
            <a:spLocks noGrp="1"/>
          </p:cNvSpPr>
          <p:nvPr>
            <p:ph type="title"/>
          </p:nvPr>
        </p:nvSpPr>
        <p:spPr/>
        <p:txBody>
          <a:bodyPr/>
          <a:lstStyle/>
          <a:p>
            <a:r>
              <a:rPr kumimoji="1" lang="ja-JP" altLang="en-US" dirty="0"/>
              <a:t>自治体で活用しやすい</a:t>
            </a:r>
            <a:r>
              <a:rPr kumimoji="1" lang="en-US" altLang="ja-JP" dirty="0"/>
              <a:t>Garoon</a:t>
            </a:r>
            <a:r>
              <a:rPr kumimoji="1" lang="ja-JP" altLang="en-US" dirty="0"/>
              <a:t>の機能　ーワークフローー</a:t>
            </a:r>
          </a:p>
        </p:txBody>
      </p:sp>
      <p:sp>
        <p:nvSpPr>
          <p:cNvPr id="5" name="テキスト プレースホルダー 6">
            <a:extLst>
              <a:ext uri="{FF2B5EF4-FFF2-40B4-BE49-F238E27FC236}">
                <a16:creationId xmlns:a16="http://schemas.microsoft.com/office/drawing/2014/main" id="{0456E509-080F-194C-AF06-EF9FD60D9036}"/>
              </a:ext>
            </a:extLst>
          </p:cNvPr>
          <p:cNvSpPr txBox="1">
            <a:spLocks/>
          </p:cNvSpPr>
          <p:nvPr/>
        </p:nvSpPr>
        <p:spPr>
          <a:xfrm>
            <a:off x="251520" y="555526"/>
            <a:ext cx="8229598" cy="576064"/>
          </a:xfrm>
          <a:prstGeom prst="rect">
            <a:avLst/>
          </a:prstGeom>
        </p:spPr>
        <p:txBody>
          <a:bodyPr anchor="ctr"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buNone/>
            </a:pPr>
            <a:r>
              <a:rPr lang="ja-JP" altLang="en-US" sz="1200">
                <a:solidFill>
                  <a:srgbClr val="2A3242"/>
                </a:solidFill>
                <a:latin typeface="YakuHanJP"/>
              </a:rPr>
              <a:t>業務プロセスに合わせたフォームや申請経路を</a:t>
            </a:r>
            <a:r>
              <a:rPr lang="en" altLang="ja-JP" sz="1200">
                <a:solidFill>
                  <a:srgbClr val="2A3242"/>
                </a:solidFill>
                <a:latin typeface="YakuHanJP"/>
              </a:rPr>
              <a:t>GUI</a:t>
            </a:r>
            <a:r>
              <a:rPr lang="ja-JP" altLang="en-US" sz="1200">
                <a:solidFill>
                  <a:srgbClr val="2A3242"/>
                </a:solidFill>
                <a:latin typeface="YakuHanJP"/>
              </a:rPr>
              <a:t>で設計できます。経路分岐や上長設定、代理申請や代理承認機能も備えています。スマートフォンやタブレット端末からも申請を処理でき、業務の停滞を防止します。</a:t>
            </a:r>
            <a:endParaRPr lang="ja-JP" altLang="en-US" sz="1200">
              <a:latin typeface="+mn-ea"/>
            </a:endParaRPr>
          </a:p>
        </p:txBody>
      </p:sp>
      <p:grpSp>
        <p:nvGrpSpPr>
          <p:cNvPr id="13" name="グループ化 12" descr="ワークフローの申請画面">
            <a:extLst>
              <a:ext uri="{FF2B5EF4-FFF2-40B4-BE49-F238E27FC236}">
                <a16:creationId xmlns:a16="http://schemas.microsoft.com/office/drawing/2014/main" id="{BEACCF0B-0902-D64E-8BBD-1F8808B82446}"/>
              </a:ext>
            </a:extLst>
          </p:cNvPr>
          <p:cNvGrpSpPr/>
          <p:nvPr/>
        </p:nvGrpSpPr>
        <p:grpSpPr>
          <a:xfrm>
            <a:off x="1789032" y="1074682"/>
            <a:ext cx="6239589" cy="3498434"/>
            <a:chOff x="1789032" y="1074682"/>
            <a:chExt cx="6239589" cy="3498434"/>
          </a:xfrm>
        </p:grpSpPr>
        <p:grpSp>
          <p:nvGrpSpPr>
            <p:cNvPr id="12" name="グループ化 11" descr="ワークフローの申請画面">
              <a:extLst>
                <a:ext uri="{FF2B5EF4-FFF2-40B4-BE49-F238E27FC236}">
                  <a16:creationId xmlns:a16="http://schemas.microsoft.com/office/drawing/2014/main" id="{42BD3E9E-483A-9241-BD3B-6A9F4D0EA792}"/>
                </a:ext>
              </a:extLst>
            </p:cNvPr>
            <p:cNvGrpSpPr/>
            <p:nvPr/>
          </p:nvGrpSpPr>
          <p:grpSpPr>
            <a:xfrm>
              <a:off x="1789032" y="1074682"/>
              <a:ext cx="6239589" cy="3498434"/>
              <a:chOff x="1789032" y="1074682"/>
              <a:chExt cx="6239589" cy="3498434"/>
            </a:xfrm>
          </p:grpSpPr>
          <p:pic>
            <p:nvPicPr>
              <p:cNvPr id="4" name="図 3" descr="グラフィカル ユーザー インターフェイス, アプリケーション&#10;&#10;自動的に生成された説明">
                <a:extLst>
                  <a:ext uri="{FF2B5EF4-FFF2-40B4-BE49-F238E27FC236}">
                    <a16:creationId xmlns:a16="http://schemas.microsoft.com/office/drawing/2014/main" id="{4F281C63-207D-3D46-A9D0-8D480B43699A}"/>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789032" y="1074682"/>
                <a:ext cx="5328592" cy="3498434"/>
              </a:xfrm>
              <a:prstGeom prst="rect">
                <a:avLst/>
              </a:prstGeom>
              <a:ln>
                <a:solidFill>
                  <a:schemeClr val="tx1"/>
                </a:solidFill>
              </a:ln>
            </p:spPr>
          </p:pic>
          <p:pic>
            <p:nvPicPr>
              <p:cNvPr id="11" name="図 10" descr="グラフィカル ユーザー インターフェイス, テキスト, メール&#10;&#10;自動的に生成された説明">
                <a:extLst>
                  <a:ext uri="{FF2B5EF4-FFF2-40B4-BE49-F238E27FC236}">
                    <a16:creationId xmlns:a16="http://schemas.microsoft.com/office/drawing/2014/main" id="{8F2BCD86-6B37-BE41-A5B9-D67091D7599F}"/>
                  </a:ext>
                </a:extLst>
              </p:cNvPr>
              <p:cNvPicPr>
                <a:picLocks noChangeAspect="1"/>
              </p:cNvPicPr>
              <p:nvPr/>
            </p:nvPicPr>
            <p:blipFill rotWithShape="1">
              <a:blip r:embed="rId3"/>
              <a:srcRect l="2178" t="41133" r="31533" b="9233"/>
              <a:stretch/>
            </p:blipFill>
            <p:spPr>
              <a:xfrm>
                <a:off x="4932040" y="1928518"/>
                <a:ext cx="3096581" cy="2552912"/>
              </a:xfrm>
              <a:prstGeom prst="rect">
                <a:avLst/>
              </a:prstGeom>
              <a:ln>
                <a:solidFill>
                  <a:schemeClr val="tx1"/>
                </a:solidFill>
              </a:ln>
            </p:spPr>
          </p:pic>
          <p:sp>
            <p:nvSpPr>
              <p:cNvPr id="6" name="正方形/長方形 5">
                <a:extLst>
                  <a:ext uri="{FF2B5EF4-FFF2-40B4-BE49-F238E27FC236}">
                    <a16:creationId xmlns:a16="http://schemas.microsoft.com/office/drawing/2014/main" id="{2187F50F-C5F3-4A47-A5A2-2A58AFDD682F}"/>
                  </a:ext>
                </a:extLst>
              </p:cNvPr>
              <p:cNvSpPr/>
              <p:nvPr/>
            </p:nvSpPr>
            <p:spPr>
              <a:xfrm>
                <a:off x="6156256" y="1928518"/>
                <a:ext cx="1872365" cy="459243"/>
              </a:xfrm>
              <a:prstGeom prst="rect">
                <a:avLst/>
              </a:prstGeom>
              <a:solidFill>
                <a:schemeClr val="accent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900" b="1"/>
                  <a:t>シンプルなフォームだから</a:t>
                </a:r>
                <a:endParaRPr kumimoji="1" lang="en-US" altLang="ja-JP" sz="900" b="1" dirty="0"/>
              </a:p>
              <a:p>
                <a:r>
                  <a:rPr kumimoji="1" lang="ja-JP" altLang="en-US" sz="900" b="1"/>
                  <a:t>迷わず申請できます</a:t>
                </a:r>
              </a:p>
            </p:txBody>
          </p:sp>
        </p:grpSp>
        <p:sp>
          <p:nvSpPr>
            <p:cNvPr id="9" name="正方形/長方形 8">
              <a:extLst>
                <a:ext uri="{FF2B5EF4-FFF2-40B4-BE49-F238E27FC236}">
                  <a16:creationId xmlns:a16="http://schemas.microsoft.com/office/drawing/2014/main" id="{7FCEC628-2BF1-6A41-A819-38B106D71A7D}"/>
                </a:ext>
              </a:extLst>
            </p:cNvPr>
            <p:cNvSpPr/>
            <p:nvPr/>
          </p:nvSpPr>
          <p:spPr>
            <a:xfrm>
              <a:off x="4932039" y="1913660"/>
              <a:ext cx="3096581" cy="2567770"/>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 name="テキスト ボックス 7">
            <a:extLst>
              <a:ext uri="{FF2B5EF4-FFF2-40B4-BE49-F238E27FC236}">
                <a16:creationId xmlns:a16="http://schemas.microsoft.com/office/drawing/2014/main" id="{84EB556A-F721-F14A-8FED-3B18F4EAB550}"/>
              </a:ext>
            </a:extLst>
          </p:cNvPr>
          <p:cNvSpPr txBox="1"/>
          <p:nvPr/>
        </p:nvSpPr>
        <p:spPr>
          <a:xfrm>
            <a:off x="251520" y="4587974"/>
            <a:ext cx="8496944" cy="246221"/>
          </a:xfrm>
          <a:prstGeom prst="rect">
            <a:avLst/>
          </a:prstGeom>
          <a:noFill/>
        </p:spPr>
        <p:txBody>
          <a:bodyPr wrap="square" rtlCol="0">
            <a:spAutoFit/>
          </a:bodyPr>
          <a:lstStyle/>
          <a:p>
            <a:r>
              <a:rPr kumimoji="1" lang="ja-JP" altLang="en-US" sz="1000"/>
              <a:t>ワークフローの詳細はこちら：</a:t>
            </a:r>
            <a:r>
              <a:rPr kumimoji="1" lang="en" altLang="ja-JP" sz="1000"/>
              <a:t> </a:t>
            </a:r>
            <a:r>
              <a:rPr kumimoji="1" lang="en" altLang="ja-JP" sz="1000">
                <a:hlinkClick r:id="rId4"/>
              </a:rPr>
              <a:t>https://garoon.cybozu.co.jp/function/detail/workflow</a:t>
            </a:r>
            <a:endParaRPr kumimoji="1" lang="ja-JP" altLang="en-US" sz="1000"/>
          </a:p>
        </p:txBody>
      </p:sp>
    </p:spTree>
    <p:extLst>
      <p:ext uri="{BB962C8B-B14F-4D97-AF65-F5344CB8AC3E}">
        <p14:creationId xmlns:p14="http://schemas.microsoft.com/office/powerpoint/2010/main" val="25269310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548A1051-A678-104B-BB6B-CBA643CF286C}"/>
              </a:ext>
            </a:extLst>
          </p:cNvPr>
          <p:cNvSpPr>
            <a:spLocks noGrp="1"/>
          </p:cNvSpPr>
          <p:nvPr>
            <p:ph type="title"/>
          </p:nvPr>
        </p:nvSpPr>
        <p:spPr/>
        <p:txBody>
          <a:bodyPr/>
          <a:lstStyle/>
          <a:p>
            <a:r>
              <a:rPr kumimoji="1" lang="ja-JP" altLang="en-US"/>
              <a:t>ワークフローやその他の機能を組み合わせてペーパーレスを実現</a:t>
            </a:r>
          </a:p>
        </p:txBody>
      </p:sp>
      <p:pic>
        <p:nvPicPr>
          <p:cNvPr id="5" name="図 4">
            <a:extLst>
              <a:ext uri="{FF2B5EF4-FFF2-40B4-BE49-F238E27FC236}">
                <a16:creationId xmlns:a16="http://schemas.microsoft.com/office/drawing/2014/main" id="{9DD22384-8382-254B-AA8A-82CD59A13765}"/>
              </a:ext>
              <a:ext uri="{C183D7F6-B498-43B3-948B-1728B52AA6E4}">
                <adec:decorative xmlns:adec="http://schemas.microsoft.com/office/drawing/2017/decorative" val="1"/>
              </a:ext>
            </a:extLst>
          </p:cNvPr>
          <p:cNvPicPr>
            <a:picLocks noChangeAspect="1"/>
          </p:cNvPicPr>
          <p:nvPr/>
        </p:nvPicPr>
        <p:blipFill rotWithShape="1">
          <a:blip r:embed="rId2"/>
          <a:srcRect r="50000"/>
          <a:stretch/>
        </p:blipFill>
        <p:spPr>
          <a:xfrm>
            <a:off x="1384128" y="1707654"/>
            <a:ext cx="2004866" cy="2448421"/>
          </a:xfrm>
          <a:prstGeom prst="rect">
            <a:avLst/>
          </a:prstGeom>
        </p:spPr>
      </p:pic>
      <p:sp>
        <p:nvSpPr>
          <p:cNvPr id="7" name="テキスト プレースホルダー 1">
            <a:extLst>
              <a:ext uri="{FF2B5EF4-FFF2-40B4-BE49-F238E27FC236}">
                <a16:creationId xmlns:a16="http://schemas.microsoft.com/office/drawing/2014/main" id="{9D7EF53F-94BF-CD4F-8540-9587FEE307C3}"/>
              </a:ext>
            </a:extLst>
          </p:cNvPr>
          <p:cNvSpPr txBox="1">
            <a:spLocks/>
          </p:cNvSpPr>
          <p:nvPr/>
        </p:nvSpPr>
        <p:spPr>
          <a:xfrm>
            <a:off x="395536" y="680453"/>
            <a:ext cx="3981122" cy="709361"/>
          </a:xfrm>
          <a:prstGeom prst="rect">
            <a:avLst/>
          </a:prstGeom>
          <a:solidFill>
            <a:schemeClr val="tx2">
              <a:lumMod val="20000"/>
              <a:lumOff val="80000"/>
            </a:schemeClr>
          </a:solidFill>
        </p:spPr>
        <p:txBody>
          <a:bodyPr vert="horz" lIns="91440" tIns="45720" rIns="91440" bIns="45720" rtlCol="0">
            <a:normAutofit/>
          </a:bodyPr>
          <a:lstStyle>
            <a:lvl1pPr marL="202401" indent="-202401" algn="l" defTabSz="685800" rtl="0" eaLnBrk="1" latinLnBrk="0" hangingPunct="1">
              <a:lnSpc>
                <a:spcPct val="130000"/>
              </a:lnSpc>
              <a:spcBef>
                <a:spcPts val="750"/>
              </a:spcBef>
              <a:buClr>
                <a:schemeClr val="accent2"/>
              </a:buClr>
              <a:buFont typeface="Wingdings" pitchFamily="2" charset="2"/>
              <a:buChar char="l"/>
              <a:tabLst/>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07194" indent="-164302" algn="l" defTabSz="685800" rtl="0" eaLnBrk="1" latinLnBrk="0" hangingPunct="1">
              <a:lnSpc>
                <a:spcPct val="130000"/>
              </a:lnSpc>
              <a:spcBef>
                <a:spcPts val="375"/>
              </a:spcBef>
              <a:buClr>
                <a:schemeClr val="accent3"/>
              </a:buClr>
              <a:buFont typeface="Arial" panose="020B0604020202020204" pitchFamily="34" charset="0"/>
              <a:buChar char="•"/>
              <a:tabLst/>
              <a:defRPr kumimoji="1" sz="1100" b="0" i="0" kern="1200">
                <a:solidFill>
                  <a:schemeClr val="tx1"/>
                </a:solidFill>
                <a:latin typeface="Yu Gothic" panose="020B0400000000000000" pitchFamily="34" charset="-128"/>
                <a:ea typeface="Yu Gothic" panose="020B0400000000000000" pitchFamily="34" charset="-128"/>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b="0" i="0" kern="1200">
                <a:solidFill>
                  <a:schemeClr val="tx1"/>
                </a:solidFill>
                <a:latin typeface="Yu Gothic" panose="020B0400000000000000" pitchFamily="34" charset="-128"/>
                <a:ea typeface="Yu Gothic" panose="020B0400000000000000" pitchFamily="34" charset="-128"/>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ctr">
              <a:buNone/>
            </a:pPr>
            <a:r>
              <a:rPr lang="ja-JP" altLang="en-US"/>
              <a:t>紙やハンコの業務が多く</a:t>
            </a:r>
            <a:br>
              <a:rPr lang="en-US" altLang="ja-JP" dirty="0"/>
            </a:br>
            <a:r>
              <a:rPr lang="ja-JP" altLang="en-US"/>
              <a:t>テレワークがしにくい</a:t>
            </a:r>
            <a:endParaRPr lang="en-US" altLang="ja-JP" dirty="0"/>
          </a:p>
        </p:txBody>
      </p:sp>
      <p:sp>
        <p:nvSpPr>
          <p:cNvPr id="8" name="テキスト プレースホルダー 1">
            <a:extLst>
              <a:ext uri="{FF2B5EF4-FFF2-40B4-BE49-F238E27FC236}">
                <a16:creationId xmlns:a16="http://schemas.microsoft.com/office/drawing/2014/main" id="{E52FAC48-2A7D-CC40-92EF-1180DCE60BC3}"/>
              </a:ext>
            </a:extLst>
          </p:cNvPr>
          <p:cNvSpPr txBox="1">
            <a:spLocks/>
          </p:cNvSpPr>
          <p:nvPr/>
        </p:nvSpPr>
        <p:spPr>
          <a:xfrm>
            <a:off x="4754198" y="680453"/>
            <a:ext cx="3981122" cy="709361"/>
          </a:xfrm>
          <a:prstGeom prst="rect">
            <a:avLst/>
          </a:prstGeom>
          <a:solidFill>
            <a:schemeClr val="accent2"/>
          </a:solidFill>
        </p:spPr>
        <p:txBody>
          <a:bodyPr vert="horz" lIns="91440" tIns="45720" rIns="91440" bIns="45720" rtlCol="0" anchor="ctr">
            <a:normAutofit/>
          </a:bodyPr>
          <a:lstStyle>
            <a:lvl1pPr marL="202401" indent="-202401" algn="l" defTabSz="685800" rtl="0" eaLnBrk="1" latinLnBrk="0" hangingPunct="1">
              <a:lnSpc>
                <a:spcPct val="130000"/>
              </a:lnSpc>
              <a:spcBef>
                <a:spcPts val="750"/>
              </a:spcBef>
              <a:buClr>
                <a:schemeClr val="accent2"/>
              </a:buClr>
              <a:buFont typeface="Wingdings" pitchFamily="2" charset="2"/>
              <a:buChar char="l"/>
              <a:tabLst/>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07194" indent="-164302" algn="l" defTabSz="685800" rtl="0" eaLnBrk="1" latinLnBrk="0" hangingPunct="1">
              <a:lnSpc>
                <a:spcPct val="130000"/>
              </a:lnSpc>
              <a:spcBef>
                <a:spcPts val="375"/>
              </a:spcBef>
              <a:buClr>
                <a:schemeClr val="accent3"/>
              </a:buClr>
              <a:buFont typeface="Arial" panose="020B0604020202020204" pitchFamily="34" charset="0"/>
              <a:buChar char="•"/>
              <a:tabLst/>
              <a:defRPr kumimoji="1" sz="1100" b="0" i="0" kern="1200">
                <a:solidFill>
                  <a:schemeClr val="tx1"/>
                </a:solidFill>
                <a:latin typeface="Yu Gothic" panose="020B0400000000000000" pitchFamily="34" charset="-128"/>
                <a:ea typeface="Yu Gothic" panose="020B0400000000000000" pitchFamily="34" charset="-128"/>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b="0" i="0" kern="1200">
                <a:solidFill>
                  <a:schemeClr val="tx1"/>
                </a:solidFill>
                <a:latin typeface="Yu Gothic" panose="020B0400000000000000" pitchFamily="34" charset="-128"/>
                <a:ea typeface="Yu Gothic" panose="020B0400000000000000" pitchFamily="34" charset="-128"/>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ctr">
              <a:buNone/>
            </a:pPr>
            <a:r>
              <a:rPr lang="en-US" altLang="ja-JP" dirty="0">
                <a:solidFill>
                  <a:schemeClr val="bg1"/>
                </a:solidFill>
              </a:rPr>
              <a:t>Garoon</a:t>
            </a:r>
            <a:r>
              <a:rPr lang="ja-JP" altLang="en-US" dirty="0">
                <a:solidFill>
                  <a:schemeClr val="bg1"/>
                </a:solidFill>
              </a:rPr>
              <a:t>の各機能を利用して</a:t>
            </a:r>
            <a:br>
              <a:rPr lang="en-US" altLang="ja-JP" dirty="0">
                <a:solidFill>
                  <a:schemeClr val="bg1"/>
                </a:solidFill>
              </a:rPr>
            </a:br>
            <a:r>
              <a:rPr lang="ja-JP" altLang="en-US" dirty="0">
                <a:solidFill>
                  <a:schemeClr val="bg1"/>
                </a:solidFill>
              </a:rPr>
              <a:t>申請業務や文書を電子化</a:t>
            </a:r>
            <a:endParaRPr lang="en-US" altLang="ja-JP" dirty="0">
              <a:solidFill>
                <a:schemeClr val="bg1"/>
              </a:solidFill>
            </a:endParaRPr>
          </a:p>
        </p:txBody>
      </p:sp>
      <p:sp>
        <p:nvSpPr>
          <p:cNvPr id="9" name="右矢印 8">
            <a:extLst>
              <a:ext uri="{FF2B5EF4-FFF2-40B4-BE49-F238E27FC236}">
                <a16:creationId xmlns:a16="http://schemas.microsoft.com/office/drawing/2014/main" id="{379FFDEB-EED6-874C-9B1C-7906380E3F8A}"/>
              </a:ext>
              <a:ext uri="{C183D7F6-B498-43B3-948B-1728B52AA6E4}">
                <adec:decorative xmlns:adec="http://schemas.microsoft.com/office/drawing/2017/decorative" val="1"/>
              </a:ext>
            </a:extLst>
          </p:cNvPr>
          <p:cNvSpPr/>
          <p:nvPr/>
        </p:nvSpPr>
        <p:spPr>
          <a:xfrm>
            <a:off x="4300348" y="2571750"/>
            <a:ext cx="396043" cy="792088"/>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プレースホルダー 1">
            <a:extLst>
              <a:ext uri="{FF2B5EF4-FFF2-40B4-BE49-F238E27FC236}">
                <a16:creationId xmlns:a16="http://schemas.microsoft.com/office/drawing/2014/main" id="{E6C54187-555D-1B42-90B7-D9200D93DA4C}"/>
              </a:ext>
            </a:extLst>
          </p:cNvPr>
          <p:cNvSpPr txBox="1">
            <a:spLocks/>
          </p:cNvSpPr>
          <p:nvPr/>
        </p:nvSpPr>
        <p:spPr>
          <a:xfrm>
            <a:off x="4978864" y="3753687"/>
            <a:ext cx="3718274" cy="1043600"/>
          </a:xfrm>
          <a:prstGeom prst="rect">
            <a:avLst/>
          </a:prstGeom>
        </p:spPr>
        <p:txBody>
          <a:bodyPr vert="horz" lIns="91440" tIns="45720" rIns="91440" bIns="45720" rtlCol="0">
            <a:normAutofit/>
          </a:bodyPr>
          <a:lstStyle>
            <a:lvl1pPr marL="202401" indent="-202401" algn="l" defTabSz="685800" rtl="0" eaLnBrk="1" latinLnBrk="0" hangingPunct="1">
              <a:lnSpc>
                <a:spcPct val="130000"/>
              </a:lnSpc>
              <a:spcBef>
                <a:spcPts val="750"/>
              </a:spcBef>
              <a:buClr>
                <a:schemeClr val="accent2"/>
              </a:buClr>
              <a:buFont typeface="Wingdings" pitchFamily="2" charset="2"/>
              <a:buChar char="l"/>
              <a:tabLst/>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07194" indent="-164302" algn="l" defTabSz="685800" rtl="0" eaLnBrk="1" latinLnBrk="0" hangingPunct="1">
              <a:lnSpc>
                <a:spcPct val="130000"/>
              </a:lnSpc>
              <a:spcBef>
                <a:spcPts val="375"/>
              </a:spcBef>
              <a:buClr>
                <a:schemeClr val="accent3"/>
              </a:buClr>
              <a:buFont typeface="Arial" panose="020B0604020202020204" pitchFamily="34" charset="0"/>
              <a:buChar char="•"/>
              <a:tabLst/>
              <a:defRPr kumimoji="1" sz="1100" b="0" i="0" kern="1200">
                <a:solidFill>
                  <a:schemeClr val="tx1"/>
                </a:solidFill>
                <a:latin typeface="Yu Gothic" panose="020B0400000000000000" pitchFamily="34" charset="-128"/>
                <a:ea typeface="Yu Gothic" panose="020B0400000000000000" pitchFamily="34" charset="-128"/>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b="0" i="0" kern="1200">
                <a:solidFill>
                  <a:schemeClr val="tx1"/>
                </a:solidFill>
                <a:latin typeface="Yu Gothic" panose="020B0400000000000000" pitchFamily="34" charset="-128"/>
                <a:ea typeface="Yu Gothic" panose="020B0400000000000000" pitchFamily="34" charset="-128"/>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buNone/>
            </a:pPr>
            <a:r>
              <a:rPr lang="ja-JP" altLang="en-US" sz="1200"/>
              <a:t>申請業務はワークフロー、資料や文書共有は掲示板</a:t>
            </a:r>
            <a:r>
              <a:rPr lang="en-US" altLang="ja-JP" sz="1200" dirty="0"/>
              <a:t>/</a:t>
            </a:r>
            <a:r>
              <a:rPr lang="ja-JP" altLang="en-US" sz="1200"/>
              <a:t>スケジュール</a:t>
            </a:r>
            <a:r>
              <a:rPr lang="en-US" altLang="ja-JP" sz="1200" dirty="0"/>
              <a:t>/</a:t>
            </a:r>
            <a:r>
              <a:rPr lang="ja-JP" altLang="en-US" sz="1200"/>
              <a:t>スペースなどの機能を利用すればペーパーレスが実現できます。紙での業務を減らせばテレワークがしやすくなります。</a:t>
            </a:r>
            <a:endParaRPr lang="en-US" altLang="ja-JP" sz="1200" dirty="0">
              <a:latin typeface="+mn-ea"/>
              <a:ea typeface="+mn-ea"/>
            </a:endParaRPr>
          </a:p>
        </p:txBody>
      </p:sp>
      <p:pic>
        <p:nvPicPr>
          <p:cNvPr id="13" name="図 12">
            <a:extLst>
              <a:ext uri="{FF2B5EF4-FFF2-40B4-BE49-F238E27FC236}">
                <a16:creationId xmlns:a16="http://schemas.microsoft.com/office/drawing/2014/main" id="{7E22BA90-552F-DA49-9A7F-841FD7502490}"/>
              </a:ext>
              <a:ext uri="{C183D7F6-B498-43B3-948B-1728B52AA6E4}">
                <adec:decorative xmlns:adec="http://schemas.microsoft.com/office/drawing/2017/decorative" val="1"/>
              </a:ext>
            </a:extLst>
          </p:cNvPr>
          <p:cNvPicPr>
            <a:picLocks noChangeAspect="1"/>
          </p:cNvPicPr>
          <p:nvPr/>
        </p:nvPicPr>
        <p:blipFill rotWithShape="1">
          <a:blip r:embed="rId3"/>
          <a:srcRect r="-2961"/>
          <a:stretch/>
        </p:blipFill>
        <p:spPr>
          <a:xfrm>
            <a:off x="5219914" y="1715550"/>
            <a:ext cx="3049690" cy="1851670"/>
          </a:xfrm>
          <a:prstGeom prst="rect">
            <a:avLst/>
          </a:prstGeom>
          <a:ln>
            <a:solidFill>
              <a:schemeClr val="tx1"/>
            </a:solidFill>
          </a:ln>
        </p:spPr>
      </p:pic>
    </p:spTree>
    <p:extLst>
      <p:ext uri="{BB962C8B-B14F-4D97-AF65-F5344CB8AC3E}">
        <p14:creationId xmlns:p14="http://schemas.microsoft.com/office/powerpoint/2010/main" val="33301029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B6FFCB97-00F4-9D40-8B9E-04E42FE7C06F}"/>
              </a:ext>
            </a:extLst>
          </p:cNvPr>
          <p:cNvSpPr>
            <a:spLocks noGrp="1"/>
          </p:cNvSpPr>
          <p:nvPr>
            <p:ph type="title"/>
          </p:nvPr>
        </p:nvSpPr>
        <p:spPr/>
        <p:txBody>
          <a:bodyPr/>
          <a:lstStyle/>
          <a:p>
            <a:r>
              <a:rPr kumimoji="1" lang="ja-JP" altLang="en-US" dirty="0"/>
              <a:t>自治体で活用しやすい</a:t>
            </a:r>
            <a:r>
              <a:rPr kumimoji="1" lang="en-US" altLang="ja-JP" dirty="0"/>
              <a:t>Garoon</a:t>
            </a:r>
            <a:r>
              <a:rPr kumimoji="1" lang="ja-JP" altLang="en-US" dirty="0"/>
              <a:t>の機能　ー掲示板ー</a:t>
            </a:r>
          </a:p>
        </p:txBody>
      </p:sp>
      <p:sp>
        <p:nvSpPr>
          <p:cNvPr id="5" name="テキスト プレースホルダー 6">
            <a:extLst>
              <a:ext uri="{FF2B5EF4-FFF2-40B4-BE49-F238E27FC236}">
                <a16:creationId xmlns:a16="http://schemas.microsoft.com/office/drawing/2014/main" id="{0456E509-080F-194C-AF06-EF9FD60D9036}"/>
              </a:ext>
            </a:extLst>
          </p:cNvPr>
          <p:cNvSpPr txBox="1">
            <a:spLocks/>
          </p:cNvSpPr>
          <p:nvPr/>
        </p:nvSpPr>
        <p:spPr>
          <a:xfrm>
            <a:off x="251520" y="555526"/>
            <a:ext cx="8229598" cy="580897"/>
          </a:xfrm>
          <a:prstGeom prst="rect">
            <a:avLst/>
          </a:prstGeom>
        </p:spPr>
        <p:txBody>
          <a:bodyPr anchor="ctr"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buNone/>
            </a:pPr>
            <a:r>
              <a:rPr lang="ja-JP" altLang="en-US" sz="1200">
                <a:latin typeface="+mn-ea"/>
              </a:rPr>
              <a:t>職員向けの通達や、部署ごとのお知らせが簡単に掲載できます。掲載後に指定したユーザーに通知が届くためメールなどで通達する手間が省けます。日時を指定した投稿も可能です。</a:t>
            </a:r>
          </a:p>
        </p:txBody>
      </p:sp>
      <p:grpSp>
        <p:nvGrpSpPr>
          <p:cNvPr id="20" name="グループ化 19" descr="掲示板の一覧と、全社向け通達が掲載されている画面">
            <a:extLst>
              <a:ext uri="{FF2B5EF4-FFF2-40B4-BE49-F238E27FC236}">
                <a16:creationId xmlns:a16="http://schemas.microsoft.com/office/drawing/2014/main" id="{15857111-A86D-3340-8506-BA2707FDA099}"/>
              </a:ext>
            </a:extLst>
          </p:cNvPr>
          <p:cNvGrpSpPr/>
          <p:nvPr/>
        </p:nvGrpSpPr>
        <p:grpSpPr>
          <a:xfrm>
            <a:off x="804964" y="1231440"/>
            <a:ext cx="7630853" cy="3280276"/>
            <a:chOff x="804964" y="1231440"/>
            <a:chExt cx="7630853" cy="3280276"/>
          </a:xfrm>
        </p:grpSpPr>
        <p:pic>
          <p:nvPicPr>
            <p:cNvPr id="11" name="図 10" descr="グラフィカル ユーザー インターフェイス, テキスト, アプリケーション, メール&#10;&#10;自動的に生成された説明">
              <a:extLst>
                <a:ext uri="{FF2B5EF4-FFF2-40B4-BE49-F238E27FC236}">
                  <a16:creationId xmlns:a16="http://schemas.microsoft.com/office/drawing/2014/main" id="{62807CCA-328E-1D4F-8E68-967B368F5C21}"/>
                </a:ext>
              </a:extLst>
            </p:cNvPr>
            <p:cNvPicPr>
              <a:picLocks noChangeAspect="1"/>
            </p:cNvPicPr>
            <p:nvPr/>
          </p:nvPicPr>
          <p:blipFill rotWithShape="1">
            <a:blip r:embed="rId2"/>
            <a:srcRect t="9701" r="7249" b="18906"/>
            <a:stretch/>
          </p:blipFill>
          <p:spPr>
            <a:xfrm>
              <a:off x="804964" y="1231440"/>
              <a:ext cx="7390056" cy="3018048"/>
            </a:xfrm>
            <a:prstGeom prst="rect">
              <a:avLst/>
            </a:prstGeom>
            <a:ln>
              <a:solidFill>
                <a:schemeClr val="tx1"/>
              </a:solidFill>
            </a:ln>
          </p:spPr>
        </p:pic>
        <p:pic>
          <p:nvPicPr>
            <p:cNvPr id="4" name="図 3" descr="グラフィカル ユーザー インターフェイス, テキスト, アプリケーション&#10;&#10;自動的に生成された説明">
              <a:extLst>
                <a:ext uri="{FF2B5EF4-FFF2-40B4-BE49-F238E27FC236}">
                  <a16:creationId xmlns:a16="http://schemas.microsoft.com/office/drawing/2014/main" id="{F41CA273-BFC7-B14B-A029-BC3CAE33ED6A}"/>
                </a:ext>
              </a:extLst>
            </p:cNvPr>
            <p:cNvPicPr>
              <a:picLocks noChangeAspect="1"/>
            </p:cNvPicPr>
            <p:nvPr/>
          </p:nvPicPr>
          <p:blipFill rotWithShape="1">
            <a:blip r:embed="rId3"/>
            <a:srcRect t="4755" r="31698" b="40289"/>
            <a:stretch/>
          </p:blipFill>
          <p:spPr>
            <a:xfrm>
              <a:off x="4979279" y="1496462"/>
              <a:ext cx="3456538" cy="3015254"/>
            </a:xfrm>
            <a:prstGeom prst="rect">
              <a:avLst/>
            </a:prstGeom>
            <a:ln>
              <a:solidFill>
                <a:schemeClr val="tx1"/>
              </a:solidFill>
            </a:ln>
          </p:spPr>
        </p:pic>
        <p:sp>
          <p:nvSpPr>
            <p:cNvPr id="9" name="正方形/長方形 8">
              <a:extLst>
                <a:ext uri="{FF2B5EF4-FFF2-40B4-BE49-F238E27FC236}">
                  <a16:creationId xmlns:a16="http://schemas.microsoft.com/office/drawing/2014/main" id="{1FFA8246-84FF-D243-A493-C330457549B5}"/>
                </a:ext>
              </a:extLst>
            </p:cNvPr>
            <p:cNvSpPr/>
            <p:nvPr/>
          </p:nvSpPr>
          <p:spPr>
            <a:xfrm>
              <a:off x="4979278" y="1468377"/>
              <a:ext cx="3456537" cy="3015254"/>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766D7E62-F6F8-EA44-9FA6-082640FB4AFF}"/>
                </a:ext>
              </a:extLst>
            </p:cNvPr>
            <p:cNvSpPr/>
            <p:nvPr/>
          </p:nvSpPr>
          <p:spPr>
            <a:xfrm>
              <a:off x="6563450" y="1474909"/>
              <a:ext cx="1872365" cy="459243"/>
            </a:xfrm>
            <a:prstGeom prst="rect">
              <a:avLst/>
            </a:prstGeom>
            <a:solidFill>
              <a:schemeClr val="accent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900" b="1"/>
                <a:t>職員向けの通達を</a:t>
              </a:r>
              <a:endParaRPr kumimoji="1" lang="en-US" altLang="ja-JP" sz="900" b="1" dirty="0"/>
            </a:p>
            <a:p>
              <a:r>
                <a:rPr kumimoji="1" lang="ja-JP" altLang="en-US" sz="900" b="1"/>
                <a:t>カテゴリを分けて掲載できます</a:t>
              </a:r>
            </a:p>
          </p:txBody>
        </p:sp>
        <p:sp>
          <p:nvSpPr>
            <p:cNvPr id="14" name="正方形/長方形 13">
              <a:extLst>
                <a:ext uri="{FF2B5EF4-FFF2-40B4-BE49-F238E27FC236}">
                  <a16:creationId xmlns:a16="http://schemas.microsoft.com/office/drawing/2014/main" id="{230F0117-DEAD-6848-B9C1-E8DF4C048506}"/>
                </a:ext>
              </a:extLst>
            </p:cNvPr>
            <p:cNvSpPr/>
            <p:nvPr/>
          </p:nvSpPr>
          <p:spPr>
            <a:xfrm>
              <a:off x="2726714" y="3020658"/>
              <a:ext cx="1917294" cy="261937"/>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E384A8D0-9EE3-1E46-AB57-E535E526B6E8}"/>
                </a:ext>
              </a:extLst>
            </p:cNvPr>
            <p:cNvSpPr/>
            <p:nvPr/>
          </p:nvSpPr>
          <p:spPr>
            <a:xfrm>
              <a:off x="948979" y="2761153"/>
              <a:ext cx="1676497" cy="259505"/>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 name="カギ線コネクタ 15">
              <a:extLst>
                <a:ext uri="{FF2B5EF4-FFF2-40B4-BE49-F238E27FC236}">
                  <a16:creationId xmlns:a16="http://schemas.microsoft.com/office/drawing/2014/main" id="{5588EF92-120E-9444-9968-6205E28CB56C}"/>
                </a:ext>
              </a:extLst>
            </p:cNvPr>
            <p:cNvCxnSpPr>
              <a:stCxn id="15" idx="2"/>
              <a:endCxn id="14" idx="1"/>
            </p:cNvCxnSpPr>
            <p:nvPr/>
          </p:nvCxnSpPr>
          <p:spPr>
            <a:xfrm rot="16200000" flipH="1">
              <a:off x="2191487" y="2616399"/>
              <a:ext cx="130969" cy="939486"/>
            </a:xfrm>
            <a:prstGeom prst="bentConnector2">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9" name="直線矢印コネクタ 18">
              <a:extLst>
                <a:ext uri="{FF2B5EF4-FFF2-40B4-BE49-F238E27FC236}">
                  <a16:creationId xmlns:a16="http://schemas.microsoft.com/office/drawing/2014/main" id="{C35EF582-5DF9-A747-9B93-680044A027FD}"/>
                </a:ext>
              </a:extLst>
            </p:cNvPr>
            <p:cNvCxnSpPr>
              <a:stCxn id="14" idx="3"/>
            </p:cNvCxnSpPr>
            <p:nvPr/>
          </p:nvCxnSpPr>
          <p:spPr>
            <a:xfrm flipV="1">
              <a:off x="4644008" y="3151626"/>
              <a:ext cx="335268" cy="1"/>
            </a:xfrm>
            <a:prstGeom prst="straightConnector1">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8" name="テキスト ボックス 7">
            <a:extLst>
              <a:ext uri="{FF2B5EF4-FFF2-40B4-BE49-F238E27FC236}">
                <a16:creationId xmlns:a16="http://schemas.microsoft.com/office/drawing/2014/main" id="{84EB556A-F721-F14A-8FED-3B18F4EAB550}"/>
              </a:ext>
            </a:extLst>
          </p:cNvPr>
          <p:cNvSpPr txBox="1"/>
          <p:nvPr/>
        </p:nvSpPr>
        <p:spPr>
          <a:xfrm>
            <a:off x="251520" y="4587974"/>
            <a:ext cx="8496944" cy="246221"/>
          </a:xfrm>
          <a:prstGeom prst="rect">
            <a:avLst/>
          </a:prstGeom>
          <a:noFill/>
        </p:spPr>
        <p:txBody>
          <a:bodyPr wrap="square" rtlCol="0">
            <a:spAutoFit/>
          </a:bodyPr>
          <a:lstStyle/>
          <a:p>
            <a:r>
              <a:rPr kumimoji="1" lang="ja-JP" altLang="en-US" sz="1000"/>
              <a:t>掲示板の詳細はこちら：</a:t>
            </a:r>
            <a:r>
              <a:rPr kumimoji="1" lang="en" altLang="ja-JP" sz="1000">
                <a:hlinkClick r:id="rId4"/>
              </a:rPr>
              <a:t>https://garoon.cybozu.co.jp/function/detail/bulletin/</a:t>
            </a:r>
            <a:endParaRPr kumimoji="1" lang="en" altLang="ja-JP" sz="1000"/>
          </a:p>
        </p:txBody>
      </p:sp>
    </p:spTree>
    <p:extLst>
      <p:ext uri="{BB962C8B-B14F-4D97-AF65-F5344CB8AC3E}">
        <p14:creationId xmlns:p14="http://schemas.microsoft.com/office/powerpoint/2010/main" val="38763329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BBEA1AAB-8320-2C49-B1C1-69AE3D3AE76A}"/>
              </a:ext>
            </a:extLst>
          </p:cNvPr>
          <p:cNvSpPr>
            <a:spLocks noGrp="1"/>
          </p:cNvSpPr>
          <p:nvPr>
            <p:ph type="title"/>
          </p:nvPr>
        </p:nvSpPr>
        <p:spPr/>
        <p:txBody>
          <a:bodyPr/>
          <a:lstStyle/>
          <a:p>
            <a:r>
              <a:rPr lang="ja-JP" altLang="en-US" dirty="0"/>
              <a:t>自治体で活用しやすい</a:t>
            </a:r>
            <a:r>
              <a:rPr lang="en-US" altLang="ja-JP" dirty="0"/>
              <a:t>Garoon</a:t>
            </a:r>
            <a:r>
              <a:rPr lang="ja-JP" altLang="en-US" dirty="0"/>
              <a:t>の機能　ー掲示板の利用例ー</a:t>
            </a:r>
            <a:endParaRPr kumimoji="1" lang="ja-JP" altLang="en-US" dirty="0"/>
          </a:p>
        </p:txBody>
      </p:sp>
      <p:sp>
        <p:nvSpPr>
          <p:cNvPr id="13" name="テキスト プレースホルダー 6">
            <a:extLst>
              <a:ext uri="{FF2B5EF4-FFF2-40B4-BE49-F238E27FC236}">
                <a16:creationId xmlns:a16="http://schemas.microsoft.com/office/drawing/2014/main" id="{5A435883-8CD0-7647-83BB-29C7EB923E3B}"/>
              </a:ext>
            </a:extLst>
          </p:cNvPr>
          <p:cNvSpPr txBox="1">
            <a:spLocks/>
          </p:cNvSpPr>
          <p:nvPr/>
        </p:nvSpPr>
        <p:spPr>
          <a:xfrm>
            <a:off x="251520" y="555526"/>
            <a:ext cx="8229598" cy="580897"/>
          </a:xfrm>
          <a:prstGeom prst="rect">
            <a:avLst/>
          </a:prstGeom>
        </p:spPr>
        <p:txBody>
          <a:bodyPr anchor="ctr"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buNone/>
            </a:pPr>
            <a:r>
              <a:rPr lang="ja-JP" altLang="en-US" sz="1200">
                <a:latin typeface="+mn-ea"/>
              </a:rPr>
              <a:t>職員全員に伝えたい通達、部署ごと、役職ごとのお知らせなど幅広く周知したい情報の共有に活用できます。</a:t>
            </a:r>
          </a:p>
        </p:txBody>
      </p:sp>
      <p:sp>
        <p:nvSpPr>
          <p:cNvPr id="4" name="テキスト プレースホルダー 1">
            <a:extLst>
              <a:ext uri="{FF2B5EF4-FFF2-40B4-BE49-F238E27FC236}">
                <a16:creationId xmlns:a16="http://schemas.microsoft.com/office/drawing/2014/main" id="{05C76CFE-791C-7743-89A9-E40B708AAF3D}"/>
              </a:ext>
            </a:extLst>
          </p:cNvPr>
          <p:cNvSpPr txBox="1">
            <a:spLocks/>
          </p:cNvSpPr>
          <p:nvPr/>
        </p:nvSpPr>
        <p:spPr>
          <a:xfrm>
            <a:off x="301627" y="1251683"/>
            <a:ext cx="3740679" cy="925385"/>
          </a:xfrm>
          <a:prstGeom prst="rect">
            <a:avLst/>
          </a:prstGeom>
        </p:spPr>
        <p:txBody>
          <a:bodyPr vert="horz" lIns="91440" tIns="45720" rIns="91440" bIns="45720" rtlCol="0">
            <a:normAutofit/>
          </a:bodyPr>
          <a:lstStyle>
            <a:lvl1pPr marL="202401" indent="-202401" algn="l" defTabSz="685800" rtl="0" eaLnBrk="1" latinLnBrk="0" hangingPunct="1">
              <a:lnSpc>
                <a:spcPct val="130000"/>
              </a:lnSpc>
              <a:spcBef>
                <a:spcPts val="750"/>
              </a:spcBef>
              <a:buClr>
                <a:schemeClr val="accent2"/>
              </a:buClr>
              <a:buFont typeface="Wingdings" pitchFamily="2" charset="2"/>
              <a:buChar char="l"/>
              <a:tabLst/>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07194" indent="-164302" algn="l" defTabSz="685800" rtl="0" eaLnBrk="1" latinLnBrk="0" hangingPunct="1">
              <a:lnSpc>
                <a:spcPct val="130000"/>
              </a:lnSpc>
              <a:spcBef>
                <a:spcPts val="375"/>
              </a:spcBef>
              <a:buClr>
                <a:schemeClr val="accent3"/>
              </a:buClr>
              <a:buFont typeface="Arial" panose="020B0604020202020204" pitchFamily="34" charset="0"/>
              <a:buChar char="•"/>
              <a:tabLst/>
              <a:defRPr kumimoji="1" sz="1100" b="0" i="0" kern="1200">
                <a:solidFill>
                  <a:schemeClr val="tx1"/>
                </a:solidFill>
                <a:latin typeface="Yu Gothic" panose="020B0400000000000000" pitchFamily="34" charset="-128"/>
                <a:ea typeface="Yu Gothic" panose="020B0400000000000000" pitchFamily="34" charset="-128"/>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b="0" i="0" kern="1200">
                <a:solidFill>
                  <a:schemeClr val="tx1"/>
                </a:solidFill>
                <a:latin typeface="Yu Gothic" panose="020B0400000000000000" pitchFamily="34" charset="-128"/>
                <a:ea typeface="Yu Gothic" panose="020B0400000000000000" pitchFamily="34" charset="-128"/>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ctr">
              <a:buNone/>
            </a:pPr>
            <a:r>
              <a:rPr lang="ja-JP" altLang="en-US" sz="1200">
                <a:latin typeface="+mn-ea"/>
                <a:ea typeface="+mn-ea"/>
              </a:rPr>
              <a:t>活用例：職員への通達を掲示</a:t>
            </a:r>
          </a:p>
        </p:txBody>
      </p:sp>
      <p:pic>
        <p:nvPicPr>
          <p:cNvPr id="6" name="図 5">
            <a:extLst>
              <a:ext uri="{FF2B5EF4-FFF2-40B4-BE49-F238E27FC236}">
                <a16:creationId xmlns:a16="http://schemas.microsoft.com/office/drawing/2014/main" id="{E5FD1ED9-6D2A-BC4E-80B9-0014B5BD76CB}"/>
              </a:ext>
              <a:ext uri="{C183D7F6-B498-43B3-948B-1728B52AA6E4}">
                <adec:decorative xmlns:adec="http://schemas.microsoft.com/office/drawing/2017/decorative" val="1"/>
              </a:ext>
            </a:extLst>
          </p:cNvPr>
          <p:cNvPicPr>
            <a:picLocks noChangeAspect="1"/>
          </p:cNvPicPr>
          <p:nvPr/>
        </p:nvPicPr>
        <p:blipFill rotWithShape="1">
          <a:blip r:embed="rId2"/>
          <a:srcRect l="-327" t="4615" r="35203" b="55582"/>
          <a:stretch/>
        </p:blipFill>
        <p:spPr>
          <a:xfrm>
            <a:off x="485746" y="1571772"/>
            <a:ext cx="3439549" cy="2279182"/>
          </a:xfrm>
          <a:prstGeom prst="rect">
            <a:avLst/>
          </a:prstGeom>
          <a:ln>
            <a:solidFill>
              <a:schemeClr val="tx1"/>
            </a:solidFill>
          </a:ln>
        </p:spPr>
      </p:pic>
      <p:sp>
        <p:nvSpPr>
          <p:cNvPr id="12" name="テキスト プレースホルダー 1">
            <a:extLst>
              <a:ext uri="{FF2B5EF4-FFF2-40B4-BE49-F238E27FC236}">
                <a16:creationId xmlns:a16="http://schemas.microsoft.com/office/drawing/2014/main" id="{056110D9-F7B9-D846-8C49-04FBA232816D}"/>
              </a:ext>
            </a:extLst>
          </p:cNvPr>
          <p:cNvSpPr txBox="1">
            <a:spLocks/>
          </p:cNvSpPr>
          <p:nvPr/>
        </p:nvSpPr>
        <p:spPr>
          <a:xfrm>
            <a:off x="479192" y="3966214"/>
            <a:ext cx="3623977" cy="925385"/>
          </a:xfrm>
          <a:prstGeom prst="rect">
            <a:avLst/>
          </a:prstGeom>
        </p:spPr>
        <p:txBody>
          <a:bodyPr vert="horz" lIns="91440" tIns="45720" rIns="91440" bIns="45720" rtlCol="0">
            <a:normAutofit/>
          </a:bodyPr>
          <a:lstStyle>
            <a:lvl1pPr marL="202401" indent="-202401" algn="l" defTabSz="685800" rtl="0" eaLnBrk="1" latinLnBrk="0" hangingPunct="1">
              <a:lnSpc>
                <a:spcPct val="130000"/>
              </a:lnSpc>
              <a:spcBef>
                <a:spcPts val="750"/>
              </a:spcBef>
              <a:buClr>
                <a:schemeClr val="accent2"/>
              </a:buClr>
              <a:buFont typeface="Wingdings" pitchFamily="2" charset="2"/>
              <a:buChar char="l"/>
              <a:tabLst/>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07194" indent="-164302" algn="l" defTabSz="685800" rtl="0" eaLnBrk="1" latinLnBrk="0" hangingPunct="1">
              <a:lnSpc>
                <a:spcPct val="130000"/>
              </a:lnSpc>
              <a:spcBef>
                <a:spcPts val="375"/>
              </a:spcBef>
              <a:buClr>
                <a:schemeClr val="accent3"/>
              </a:buClr>
              <a:buFont typeface="Arial" panose="020B0604020202020204" pitchFamily="34" charset="0"/>
              <a:buChar char="•"/>
              <a:tabLst/>
              <a:defRPr kumimoji="1" sz="1100" b="0" i="0" kern="1200">
                <a:solidFill>
                  <a:schemeClr val="tx1"/>
                </a:solidFill>
                <a:latin typeface="Yu Gothic" panose="020B0400000000000000" pitchFamily="34" charset="-128"/>
                <a:ea typeface="Yu Gothic" panose="020B0400000000000000" pitchFamily="34" charset="-128"/>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b="0" i="0" kern="1200">
                <a:solidFill>
                  <a:schemeClr val="tx1"/>
                </a:solidFill>
                <a:latin typeface="Yu Gothic" panose="020B0400000000000000" pitchFamily="34" charset="-128"/>
                <a:ea typeface="Yu Gothic" panose="020B0400000000000000" pitchFamily="34" charset="-128"/>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buNone/>
            </a:pPr>
            <a:r>
              <a:rPr lang="ja-JP" altLang="en-US" sz="1200">
                <a:latin typeface="+mn-ea"/>
                <a:ea typeface="+mn-ea"/>
              </a:rPr>
              <a:t>職員へ広く知らせたいことを掲示。掲示後に自動で通知が届くのでメールで周知する必要がありません。</a:t>
            </a:r>
            <a:endParaRPr lang="en-US" altLang="ja-JP" sz="1200" dirty="0">
              <a:latin typeface="+mn-ea"/>
              <a:ea typeface="+mn-ea"/>
            </a:endParaRPr>
          </a:p>
        </p:txBody>
      </p:sp>
      <p:sp>
        <p:nvSpPr>
          <p:cNvPr id="2" name="テキスト プレースホルダー 1">
            <a:extLst>
              <a:ext uri="{FF2B5EF4-FFF2-40B4-BE49-F238E27FC236}">
                <a16:creationId xmlns:a16="http://schemas.microsoft.com/office/drawing/2014/main" id="{9F7B6337-387E-B04F-9BB4-EC3159CCB070}"/>
              </a:ext>
            </a:extLst>
          </p:cNvPr>
          <p:cNvSpPr>
            <a:spLocks noGrp="1"/>
          </p:cNvSpPr>
          <p:nvPr>
            <p:ph type="body" sz="quarter" idx="10"/>
          </p:nvPr>
        </p:nvSpPr>
        <p:spPr>
          <a:xfrm>
            <a:off x="4572000" y="1251683"/>
            <a:ext cx="3735202" cy="925385"/>
          </a:xfrm>
        </p:spPr>
        <p:txBody>
          <a:bodyPr>
            <a:normAutofit/>
          </a:bodyPr>
          <a:lstStyle/>
          <a:p>
            <a:pPr marL="0" indent="0" algn="ctr">
              <a:buNone/>
            </a:pPr>
            <a:r>
              <a:rPr kumimoji="1" lang="ja-JP" altLang="en-US" sz="1200">
                <a:latin typeface="+mn-ea"/>
                <a:ea typeface="+mn-ea"/>
              </a:rPr>
              <a:t>活用例：質疑応答</a:t>
            </a:r>
          </a:p>
        </p:txBody>
      </p:sp>
      <p:pic>
        <p:nvPicPr>
          <p:cNvPr id="18" name="図 17">
            <a:extLst>
              <a:ext uri="{FF2B5EF4-FFF2-40B4-BE49-F238E27FC236}">
                <a16:creationId xmlns:a16="http://schemas.microsoft.com/office/drawing/2014/main" id="{28D5DBA3-104E-6541-8822-DC74FA6E49F4}"/>
              </a:ext>
              <a:ext uri="{C183D7F6-B498-43B3-948B-1728B52AA6E4}">
                <adec:decorative xmlns:adec="http://schemas.microsoft.com/office/drawing/2017/decorative" val="1"/>
              </a:ext>
            </a:extLst>
          </p:cNvPr>
          <p:cNvPicPr>
            <a:picLocks noChangeAspect="1"/>
          </p:cNvPicPr>
          <p:nvPr/>
        </p:nvPicPr>
        <p:blipFill rotWithShape="1">
          <a:blip r:embed="rId3"/>
          <a:srcRect t="68200" r="23678" b="4897"/>
          <a:stretch/>
        </p:blipFill>
        <p:spPr>
          <a:xfrm>
            <a:off x="4803247" y="1563638"/>
            <a:ext cx="3439550" cy="2279182"/>
          </a:xfrm>
          <a:prstGeom prst="rect">
            <a:avLst/>
          </a:prstGeom>
          <a:ln>
            <a:solidFill>
              <a:schemeClr val="tx1"/>
            </a:solidFill>
          </a:ln>
        </p:spPr>
      </p:pic>
      <p:sp>
        <p:nvSpPr>
          <p:cNvPr id="9" name="テキスト プレースホルダー 1">
            <a:extLst>
              <a:ext uri="{FF2B5EF4-FFF2-40B4-BE49-F238E27FC236}">
                <a16:creationId xmlns:a16="http://schemas.microsoft.com/office/drawing/2014/main" id="{8A9868B5-F332-8940-B4EE-EB3101068892}"/>
              </a:ext>
            </a:extLst>
          </p:cNvPr>
          <p:cNvSpPr txBox="1">
            <a:spLocks/>
          </p:cNvSpPr>
          <p:nvPr/>
        </p:nvSpPr>
        <p:spPr>
          <a:xfrm>
            <a:off x="4703515" y="3880650"/>
            <a:ext cx="3539282" cy="925385"/>
          </a:xfrm>
          <a:prstGeom prst="rect">
            <a:avLst/>
          </a:prstGeom>
        </p:spPr>
        <p:txBody>
          <a:bodyPr vert="horz" lIns="91440" tIns="45720" rIns="91440" bIns="45720" rtlCol="0">
            <a:noAutofit/>
          </a:bodyPr>
          <a:lstStyle>
            <a:lvl1pPr marL="202401" indent="-202401" algn="l" defTabSz="685800" rtl="0" eaLnBrk="1" latinLnBrk="0" hangingPunct="1">
              <a:lnSpc>
                <a:spcPct val="130000"/>
              </a:lnSpc>
              <a:spcBef>
                <a:spcPts val="750"/>
              </a:spcBef>
              <a:buClr>
                <a:schemeClr val="accent2"/>
              </a:buClr>
              <a:buFont typeface="Wingdings" pitchFamily="2" charset="2"/>
              <a:buChar char="l"/>
              <a:tabLst/>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07194" indent="-164302" algn="l" defTabSz="685800" rtl="0" eaLnBrk="1" latinLnBrk="0" hangingPunct="1">
              <a:lnSpc>
                <a:spcPct val="130000"/>
              </a:lnSpc>
              <a:spcBef>
                <a:spcPts val="375"/>
              </a:spcBef>
              <a:buClr>
                <a:schemeClr val="accent3"/>
              </a:buClr>
              <a:buFont typeface="Arial" panose="020B0604020202020204" pitchFamily="34" charset="0"/>
              <a:buChar char="•"/>
              <a:tabLst/>
              <a:defRPr kumimoji="1" sz="1100" b="0" i="0" kern="1200">
                <a:solidFill>
                  <a:schemeClr val="tx1"/>
                </a:solidFill>
                <a:latin typeface="Yu Gothic" panose="020B0400000000000000" pitchFamily="34" charset="-128"/>
                <a:ea typeface="Yu Gothic" panose="020B0400000000000000" pitchFamily="34" charset="-128"/>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b="0" i="0" kern="1200">
                <a:solidFill>
                  <a:schemeClr val="tx1"/>
                </a:solidFill>
                <a:latin typeface="Yu Gothic" panose="020B0400000000000000" pitchFamily="34" charset="-128"/>
                <a:ea typeface="Yu Gothic" panose="020B0400000000000000" pitchFamily="34" charset="-128"/>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buNone/>
            </a:pPr>
            <a:r>
              <a:rPr lang="ja-JP" altLang="en-US" sz="1200">
                <a:latin typeface="+mn-ea"/>
                <a:ea typeface="+mn-ea"/>
              </a:rPr>
              <a:t>掲示内容についての質問と回答をコメント欄でやりとりできます。他の職員にも公開されるため重複した問い合わせを防げます。</a:t>
            </a:r>
            <a:br>
              <a:rPr lang="en-US" altLang="ja-JP" sz="1200" dirty="0">
                <a:latin typeface="+mn-ea"/>
                <a:ea typeface="+mn-ea"/>
              </a:rPr>
            </a:br>
            <a:r>
              <a:rPr lang="en-US" altLang="ja-JP" sz="800" dirty="0">
                <a:latin typeface="+mn-ea"/>
                <a:ea typeface="+mn-ea"/>
              </a:rPr>
              <a:t>※</a:t>
            </a:r>
            <a:r>
              <a:rPr lang="ja-JP" altLang="en-US" sz="800">
                <a:latin typeface="+mn-ea"/>
                <a:ea typeface="+mn-ea"/>
              </a:rPr>
              <a:t>コメントを使わない設定もできます</a:t>
            </a:r>
            <a:endParaRPr lang="en-US" altLang="ja-JP" sz="1000" dirty="0">
              <a:latin typeface="+mn-ea"/>
              <a:ea typeface="+mn-ea"/>
            </a:endParaRPr>
          </a:p>
        </p:txBody>
      </p:sp>
    </p:spTree>
    <p:extLst>
      <p:ext uri="{BB962C8B-B14F-4D97-AF65-F5344CB8AC3E}">
        <p14:creationId xmlns:p14="http://schemas.microsoft.com/office/powerpoint/2010/main" val="18153998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B6FFCB97-00F4-9D40-8B9E-04E42FE7C06F}"/>
              </a:ext>
            </a:extLst>
          </p:cNvPr>
          <p:cNvSpPr>
            <a:spLocks noGrp="1"/>
          </p:cNvSpPr>
          <p:nvPr>
            <p:ph type="title"/>
          </p:nvPr>
        </p:nvSpPr>
        <p:spPr/>
        <p:txBody>
          <a:bodyPr/>
          <a:lstStyle/>
          <a:p>
            <a:r>
              <a:rPr kumimoji="1" lang="ja-JP" altLang="en-US" dirty="0"/>
              <a:t>自治体で活用しやすい</a:t>
            </a:r>
            <a:r>
              <a:rPr kumimoji="1" lang="en-US" altLang="ja-JP" dirty="0"/>
              <a:t>Garoon</a:t>
            </a:r>
            <a:r>
              <a:rPr kumimoji="1" lang="ja-JP" altLang="en-US" dirty="0"/>
              <a:t>の機能　ー</a:t>
            </a:r>
            <a:r>
              <a:rPr lang="ja-JP" altLang="en-US" dirty="0"/>
              <a:t>グループメール</a:t>
            </a:r>
            <a:r>
              <a:rPr lang="en-US" altLang="ja-JP" baseline="30000" dirty="0"/>
              <a:t>※</a:t>
            </a:r>
            <a:r>
              <a:rPr kumimoji="1" lang="ja-JP" altLang="en-US" dirty="0"/>
              <a:t>ー</a:t>
            </a:r>
          </a:p>
        </p:txBody>
      </p:sp>
      <p:sp>
        <p:nvSpPr>
          <p:cNvPr id="5" name="テキスト プレースホルダー 6">
            <a:extLst>
              <a:ext uri="{FF2B5EF4-FFF2-40B4-BE49-F238E27FC236}">
                <a16:creationId xmlns:a16="http://schemas.microsoft.com/office/drawing/2014/main" id="{0456E509-080F-194C-AF06-EF9FD60D9036}"/>
              </a:ext>
            </a:extLst>
          </p:cNvPr>
          <p:cNvSpPr txBox="1">
            <a:spLocks/>
          </p:cNvSpPr>
          <p:nvPr/>
        </p:nvSpPr>
        <p:spPr>
          <a:xfrm>
            <a:off x="251520" y="555526"/>
            <a:ext cx="8229598" cy="580897"/>
          </a:xfrm>
          <a:prstGeom prst="rect">
            <a:avLst/>
          </a:prstGeom>
        </p:spPr>
        <p:txBody>
          <a:bodyPr anchor="ctr"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buNone/>
            </a:pPr>
            <a:r>
              <a:rPr lang="ja-JP" altLang="en-US" sz="1200">
                <a:solidFill>
                  <a:srgbClr val="2A3242"/>
                </a:solidFill>
                <a:latin typeface="YakuHanJP"/>
              </a:rPr>
              <a:t>複数のメンバーでメール対応を分担できる、共有アドレス専用のグループメーラーです。メールの処理状況や、担当者が一目でわかります。メールアカウントは複数設定できます。</a:t>
            </a:r>
            <a:endParaRPr lang="ja-JP" altLang="en-US" sz="1200">
              <a:latin typeface="+mn-ea"/>
            </a:endParaRPr>
          </a:p>
        </p:txBody>
      </p:sp>
      <p:pic>
        <p:nvPicPr>
          <p:cNvPr id="10" name="図 9" descr="グループメールのキャプチャ">
            <a:extLst>
              <a:ext uri="{FF2B5EF4-FFF2-40B4-BE49-F238E27FC236}">
                <a16:creationId xmlns:a16="http://schemas.microsoft.com/office/drawing/2014/main" id="{78D89DEB-662D-B248-994D-5D42C47F4EDE}"/>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259632" y="1125757"/>
            <a:ext cx="7034386" cy="3458187"/>
          </a:xfrm>
          <a:prstGeom prst="rect">
            <a:avLst/>
          </a:prstGeom>
        </p:spPr>
      </p:pic>
      <p:sp>
        <p:nvSpPr>
          <p:cNvPr id="11" name="正方形/長方形 10">
            <a:extLst>
              <a:ext uri="{FF2B5EF4-FFF2-40B4-BE49-F238E27FC236}">
                <a16:creationId xmlns:a16="http://schemas.microsoft.com/office/drawing/2014/main" id="{06229509-A99A-B045-934F-0241427FBC90}"/>
              </a:ext>
              <a:ext uri="{C183D7F6-B498-43B3-948B-1728B52AA6E4}">
                <adec:decorative xmlns:adec="http://schemas.microsoft.com/office/drawing/2017/decorative" val="1"/>
              </a:ext>
            </a:extLst>
          </p:cNvPr>
          <p:cNvSpPr/>
          <p:nvPr/>
        </p:nvSpPr>
        <p:spPr>
          <a:xfrm>
            <a:off x="4427984" y="2787774"/>
            <a:ext cx="1253801" cy="1152128"/>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D255622E-FF06-1948-9495-C8CD36CE1633}"/>
              </a:ext>
            </a:extLst>
          </p:cNvPr>
          <p:cNvSpPr/>
          <p:nvPr/>
        </p:nvSpPr>
        <p:spPr>
          <a:xfrm>
            <a:off x="4752096" y="1908443"/>
            <a:ext cx="1859378" cy="5808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900" b="1">
                <a:latin typeface="+mn-ea"/>
              </a:rPr>
              <a:t>複数のメールアドレスの使い分けができ、所属を兼務している場合も安心です。</a:t>
            </a:r>
          </a:p>
        </p:txBody>
      </p:sp>
      <p:cxnSp>
        <p:nvCxnSpPr>
          <p:cNvPr id="22" name="カギ線コネクタ 21">
            <a:extLst>
              <a:ext uri="{FF2B5EF4-FFF2-40B4-BE49-F238E27FC236}">
                <a16:creationId xmlns:a16="http://schemas.microsoft.com/office/drawing/2014/main" id="{5999CA4E-4C04-ED44-B95F-90C7F480E9BA}"/>
              </a:ext>
              <a:ext uri="{C183D7F6-B498-43B3-948B-1728B52AA6E4}">
                <adec:decorative xmlns:adec="http://schemas.microsoft.com/office/drawing/2017/decorative" val="1"/>
              </a:ext>
            </a:extLst>
          </p:cNvPr>
          <p:cNvCxnSpPr>
            <a:cxnSpLocks/>
            <a:stCxn id="12" idx="3"/>
            <a:endCxn id="13" idx="0"/>
          </p:cNvCxnSpPr>
          <p:nvPr/>
        </p:nvCxnSpPr>
        <p:spPr>
          <a:xfrm>
            <a:off x="4644008" y="1710070"/>
            <a:ext cx="1037777" cy="198373"/>
          </a:xfrm>
          <a:prstGeom prst="bentConnector2">
            <a:avLst/>
          </a:prstGeom>
          <a:ln w="19050">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2" name="正方形/長方形 11">
            <a:extLst>
              <a:ext uri="{FF2B5EF4-FFF2-40B4-BE49-F238E27FC236}">
                <a16:creationId xmlns:a16="http://schemas.microsoft.com/office/drawing/2014/main" id="{BDB0EFEC-F7B9-EF45-8F0C-90557A6B8929}"/>
              </a:ext>
              <a:ext uri="{C183D7F6-B498-43B3-948B-1728B52AA6E4}">
                <adec:decorative xmlns:adec="http://schemas.microsoft.com/office/drawing/2017/decorative" val="1"/>
              </a:ext>
            </a:extLst>
          </p:cNvPr>
          <p:cNvSpPr/>
          <p:nvPr/>
        </p:nvSpPr>
        <p:spPr>
          <a:xfrm>
            <a:off x="2915816" y="1496462"/>
            <a:ext cx="1728192" cy="427216"/>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 name="カギ線コネクタ 19">
            <a:extLst>
              <a:ext uri="{FF2B5EF4-FFF2-40B4-BE49-F238E27FC236}">
                <a16:creationId xmlns:a16="http://schemas.microsoft.com/office/drawing/2014/main" id="{E9CDFB9E-4BC1-8A4D-AE1C-AB1AA4A6581A}"/>
              </a:ext>
              <a:ext uri="{C183D7F6-B498-43B3-948B-1728B52AA6E4}">
                <adec:decorative xmlns:adec="http://schemas.microsoft.com/office/drawing/2017/decorative" val="1"/>
              </a:ext>
            </a:extLst>
          </p:cNvPr>
          <p:cNvCxnSpPr>
            <a:cxnSpLocks/>
            <a:stCxn id="11" idx="3"/>
          </p:cNvCxnSpPr>
          <p:nvPr/>
        </p:nvCxnSpPr>
        <p:spPr>
          <a:xfrm>
            <a:off x="5681785" y="3363838"/>
            <a:ext cx="1624032" cy="542402"/>
          </a:xfrm>
          <a:prstGeom prst="bentConnector3">
            <a:avLst>
              <a:gd name="adj1" fmla="val 99567"/>
            </a:avLst>
          </a:prstGeom>
          <a:ln w="19050">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7" name="正方形/長方形 26">
            <a:extLst>
              <a:ext uri="{FF2B5EF4-FFF2-40B4-BE49-F238E27FC236}">
                <a16:creationId xmlns:a16="http://schemas.microsoft.com/office/drawing/2014/main" id="{BEB8BD4B-E4D2-F642-BA54-F1948B8AB20C}"/>
              </a:ext>
            </a:extLst>
          </p:cNvPr>
          <p:cNvSpPr/>
          <p:nvPr/>
        </p:nvSpPr>
        <p:spPr>
          <a:xfrm>
            <a:off x="6239292" y="3906240"/>
            <a:ext cx="1657468" cy="55341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900" b="1">
                <a:latin typeface="+mn-ea"/>
              </a:rPr>
              <a:t>メールの担当者と処理状況が一覧でわかります。</a:t>
            </a:r>
          </a:p>
        </p:txBody>
      </p:sp>
      <p:sp>
        <p:nvSpPr>
          <p:cNvPr id="8" name="テキスト ボックス 7">
            <a:extLst>
              <a:ext uri="{FF2B5EF4-FFF2-40B4-BE49-F238E27FC236}">
                <a16:creationId xmlns:a16="http://schemas.microsoft.com/office/drawing/2014/main" id="{84EB556A-F721-F14A-8FED-3B18F4EAB550}"/>
              </a:ext>
            </a:extLst>
          </p:cNvPr>
          <p:cNvSpPr txBox="1"/>
          <p:nvPr/>
        </p:nvSpPr>
        <p:spPr>
          <a:xfrm>
            <a:off x="251520" y="4587974"/>
            <a:ext cx="8496944" cy="246221"/>
          </a:xfrm>
          <a:prstGeom prst="rect">
            <a:avLst/>
          </a:prstGeom>
          <a:noFill/>
        </p:spPr>
        <p:txBody>
          <a:bodyPr wrap="square" rtlCol="0">
            <a:spAutoFit/>
          </a:bodyPr>
          <a:lstStyle/>
          <a:p>
            <a:r>
              <a:rPr kumimoji="1" lang="ja-JP" altLang="en-US" sz="1000"/>
              <a:t>グループメールの詳細はこちら：</a:t>
            </a:r>
            <a:r>
              <a:rPr kumimoji="1" lang="en" altLang="ja-JP" sz="1000"/>
              <a:t> </a:t>
            </a:r>
            <a:r>
              <a:rPr kumimoji="1" lang="en" altLang="ja-JP" sz="1000">
                <a:hlinkClick r:id="rId3"/>
              </a:rPr>
              <a:t>https://garoon.cybozu.co.jp/mtcontents/expand/alliance/groupmail.html</a:t>
            </a:r>
            <a:endParaRPr kumimoji="1" lang="en" altLang="ja-JP" sz="1000"/>
          </a:p>
        </p:txBody>
      </p:sp>
      <p:sp>
        <p:nvSpPr>
          <p:cNvPr id="9" name="テキスト ボックス 8">
            <a:extLst>
              <a:ext uri="{FF2B5EF4-FFF2-40B4-BE49-F238E27FC236}">
                <a16:creationId xmlns:a16="http://schemas.microsoft.com/office/drawing/2014/main" id="{8C21F7E4-5B91-544A-99F2-992199BC0CE6}"/>
              </a:ext>
            </a:extLst>
          </p:cNvPr>
          <p:cNvSpPr txBox="1"/>
          <p:nvPr/>
        </p:nvSpPr>
        <p:spPr>
          <a:xfrm>
            <a:off x="6156176" y="4587974"/>
            <a:ext cx="3059832" cy="246221"/>
          </a:xfrm>
          <a:prstGeom prst="rect">
            <a:avLst/>
          </a:prstGeom>
          <a:noFill/>
        </p:spPr>
        <p:txBody>
          <a:bodyPr wrap="square" rtlCol="0">
            <a:spAutoFit/>
          </a:bodyPr>
          <a:lstStyle/>
          <a:p>
            <a:r>
              <a:rPr kumimoji="1" lang="en-US" altLang="ja-JP" sz="1000" dirty="0"/>
              <a:t>※</a:t>
            </a:r>
            <a:r>
              <a:rPr kumimoji="1" lang="ja-JP" altLang="en-US" sz="1000"/>
              <a:t>パッケージ版のみでご利用いただける機能です</a:t>
            </a:r>
          </a:p>
        </p:txBody>
      </p:sp>
    </p:spTree>
    <p:extLst>
      <p:ext uri="{BB962C8B-B14F-4D97-AF65-F5344CB8AC3E}">
        <p14:creationId xmlns:p14="http://schemas.microsoft.com/office/powerpoint/2010/main" val="40324186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2A7C0B4C-35C4-144D-8955-138FC8AD73B4}"/>
              </a:ext>
            </a:extLst>
          </p:cNvPr>
          <p:cNvSpPr>
            <a:spLocks noGrp="1"/>
          </p:cNvSpPr>
          <p:nvPr>
            <p:ph type="title"/>
          </p:nvPr>
        </p:nvSpPr>
        <p:spPr/>
        <p:txBody>
          <a:bodyPr/>
          <a:lstStyle/>
          <a:p>
            <a:r>
              <a:rPr lang="ja-JP" altLang="en-US" dirty="0"/>
              <a:t>自治体で活用しやすい</a:t>
            </a:r>
            <a:r>
              <a:rPr lang="en-US" altLang="ja-JP" dirty="0"/>
              <a:t>Garoon</a:t>
            </a:r>
            <a:r>
              <a:rPr lang="ja-JP" altLang="en-US" dirty="0"/>
              <a:t>の機能　ーグループメールの利用例ー</a:t>
            </a:r>
            <a:endParaRPr kumimoji="1" lang="ja-JP" altLang="en-US" dirty="0"/>
          </a:p>
        </p:txBody>
      </p:sp>
      <p:sp>
        <p:nvSpPr>
          <p:cNvPr id="4" name="テキスト プレースホルダー 6">
            <a:extLst>
              <a:ext uri="{FF2B5EF4-FFF2-40B4-BE49-F238E27FC236}">
                <a16:creationId xmlns:a16="http://schemas.microsoft.com/office/drawing/2014/main" id="{8293DACF-08B4-7C48-A4DF-C30DE95BBD63}"/>
              </a:ext>
            </a:extLst>
          </p:cNvPr>
          <p:cNvSpPr txBox="1">
            <a:spLocks/>
          </p:cNvSpPr>
          <p:nvPr/>
        </p:nvSpPr>
        <p:spPr>
          <a:xfrm>
            <a:off x="251520" y="555526"/>
            <a:ext cx="8229598" cy="580897"/>
          </a:xfrm>
          <a:prstGeom prst="rect">
            <a:avLst/>
          </a:prstGeom>
        </p:spPr>
        <p:txBody>
          <a:bodyPr anchor="ctr"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buNone/>
            </a:pPr>
            <a:r>
              <a:rPr lang="ja-JP" altLang="en-US" sz="1200">
                <a:latin typeface="+mn-ea"/>
              </a:rPr>
              <a:t>グループメールを使うことで、課宛てに届いたメール対応をスピーディかつ正確に行えます。</a:t>
            </a:r>
          </a:p>
        </p:txBody>
      </p:sp>
      <p:sp>
        <p:nvSpPr>
          <p:cNvPr id="6" name="テキスト プレースホルダー 1">
            <a:extLst>
              <a:ext uri="{FF2B5EF4-FFF2-40B4-BE49-F238E27FC236}">
                <a16:creationId xmlns:a16="http://schemas.microsoft.com/office/drawing/2014/main" id="{1995463F-E32A-2A4A-AF81-C3913E271B3A}"/>
              </a:ext>
            </a:extLst>
          </p:cNvPr>
          <p:cNvSpPr txBox="1">
            <a:spLocks/>
          </p:cNvSpPr>
          <p:nvPr/>
        </p:nvSpPr>
        <p:spPr>
          <a:xfrm>
            <a:off x="335182" y="1106475"/>
            <a:ext cx="3948786" cy="925385"/>
          </a:xfrm>
          <a:prstGeom prst="rect">
            <a:avLst/>
          </a:prstGeom>
        </p:spPr>
        <p:txBody>
          <a:bodyPr vert="horz" lIns="91440" tIns="45720" rIns="91440" bIns="45720" rtlCol="0">
            <a:normAutofit/>
          </a:bodyPr>
          <a:lstStyle>
            <a:lvl1pPr marL="202401" indent="-202401" algn="l" defTabSz="685800" rtl="0" eaLnBrk="1" latinLnBrk="0" hangingPunct="1">
              <a:lnSpc>
                <a:spcPct val="130000"/>
              </a:lnSpc>
              <a:spcBef>
                <a:spcPts val="750"/>
              </a:spcBef>
              <a:buClr>
                <a:schemeClr val="accent2"/>
              </a:buClr>
              <a:buFont typeface="Wingdings" pitchFamily="2" charset="2"/>
              <a:buChar char="l"/>
              <a:tabLst/>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07194" indent="-164302" algn="l" defTabSz="685800" rtl="0" eaLnBrk="1" latinLnBrk="0" hangingPunct="1">
              <a:lnSpc>
                <a:spcPct val="130000"/>
              </a:lnSpc>
              <a:spcBef>
                <a:spcPts val="375"/>
              </a:spcBef>
              <a:buClr>
                <a:schemeClr val="accent3"/>
              </a:buClr>
              <a:buFont typeface="Arial" panose="020B0604020202020204" pitchFamily="34" charset="0"/>
              <a:buChar char="•"/>
              <a:tabLst/>
              <a:defRPr kumimoji="1" sz="1100" b="0" i="0" kern="1200">
                <a:solidFill>
                  <a:schemeClr val="tx1"/>
                </a:solidFill>
                <a:latin typeface="Yu Gothic" panose="020B0400000000000000" pitchFamily="34" charset="-128"/>
                <a:ea typeface="Yu Gothic" panose="020B0400000000000000" pitchFamily="34" charset="-128"/>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b="0" i="0" kern="1200">
                <a:solidFill>
                  <a:schemeClr val="tx1"/>
                </a:solidFill>
                <a:latin typeface="Yu Gothic" panose="020B0400000000000000" pitchFamily="34" charset="-128"/>
                <a:ea typeface="Yu Gothic" panose="020B0400000000000000" pitchFamily="34" charset="-128"/>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ctr">
              <a:buNone/>
            </a:pPr>
            <a:r>
              <a:rPr lang="ja-JP" altLang="en-US" sz="1200">
                <a:latin typeface="+mn-ea"/>
                <a:ea typeface="+mn-ea"/>
              </a:rPr>
              <a:t>活用例：メールごとに回答担当者を設定</a:t>
            </a:r>
          </a:p>
        </p:txBody>
      </p:sp>
      <p:sp>
        <p:nvSpPr>
          <p:cNvPr id="8" name="テキスト プレースホルダー 1">
            <a:extLst>
              <a:ext uri="{FF2B5EF4-FFF2-40B4-BE49-F238E27FC236}">
                <a16:creationId xmlns:a16="http://schemas.microsoft.com/office/drawing/2014/main" id="{05A8DD8F-B134-0D4F-A83C-B856CFF5E855}"/>
              </a:ext>
            </a:extLst>
          </p:cNvPr>
          <p:cNvSpPr txBox="1">
            <a:spLocks/>
          </p:cNvSpPr>
          <p:nvPr/>
        </p:nvSpPr>
        <p:spPr>
          <a:xfrm>
            <a:off x="479192" y="3966214"/>
            <a:ext cx="3623977" cy="925385"/>
          </a:xfrm>
          <a:prstGeom prst="rect">
            <a:avLst/>
          </a:prstGeom>
        </p:spPr>
        <p:txBody>
          <a:bodyPr vert="horz" lIns="91440" tIns="45720" rIns="91440" bIns="45720" rtlCol="0">
            <a:normAutofit/>
          </a:bodyPr>
          <a:lstStyle>
            <a:lvl1pPr marL="202401" indent="-202401" algn="l" defTabSz="685800" rtl="0" eaLnBrk="1" latinLnBrk="0" hangingPunct="1">
              <a:lnSpc>
                <a:spcPct val="130000"/>
              </a:lnSpc>
              <a:spcBef>
                <a:spcPts val="750"/>
              </a:spcBef>
              <a:buClr>
                <a:schemeClr val="accent2"/>
              </a:buClr>
              <a:buFont typeface="Wingdings" pitchFamily="2" charset="2"/>
              <a:buChar char="l"/>
              <a:tabLst/>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07194" indent="-164302" algn="l" defTabSz="685800" rtl="0" eaLnBrk="1" latinLnBrk="0" hangingPunct="1">
              <a:lnSpc>
                <a:spcPct val="130000"/>
              </a:lnSpc>
              <a:spcBef>
                <a:spcPts val="375"/>
              </a:spcBef>
              <a:buClr>
                <a:schemeClr val="accent3"/>
              </a:buClr>
              <a:buFont typeface="Arial" panose="020B0604020202020204" pitchFamily="34" charset="0"/>
              <a:buChar char="•"/>
              <a:tabLst/>
              <a:defRPr kumimoji="1" sz="1100" b="0" i="0" kern="1200">
                <a:solidFill>
                  <a:schemeClr val="tx1"/>
                </a:solidFill>
                <a:latin typeface="Yu Gothic" panose="020B0400000000000000" pitchFamily="34" charset="-128"/>
                <a:ea typeface="Yu Gothic" panose="020B0400000000000000" pitchFamily="34" charset="-128"/>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b="0" i="0" kern="1200">
                <a:solidFill>
                  <a:schemeClr val="tx1"/>
                </a:solidFill>
                <a:latin typeface="Yu Gothic" panose="020B0400000000000000" pitchFamily="34" charset="-128"/>
                <a:ea typeface="Yu Gothic" panose="020B0400000000000000" pitchFamily="34" charset="-128"/>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buNone/>
            </a:pPr>
            <a:r>
              <a:rPr lang="ja-JP" altLang="en-US" sz="1200">
                <a:latin typeface="+mn-ea"/>
                <a:ea typeface="+mn-ea"/>
              </a:rPr>
              <a:t>メールごとに回答担当者を設定できます。どのメールを誰が処理すべきか一目でわかります。</a:t>
            </a:r>
            <a:endParaRPr lang="en-US" altLang="ja-JP" sz="1200" dirty="0">
              <a:latin typeface="+mn-ea"/>
              <a:ea typeface="+mn-ea"/>
            </a:endParaRPr>
          </a:p>
        </p:txBody>
      </p:sp>
      <p:sp>
        <p:nvSpPr>
          <p:cNvPr id="5" name="テキスト プレースホルダー 1">
            <a:extLst>
              <a:ext uri="{FF2B5EF4-FFF2-40B4-BE49-F238E27FC236}">
                <a16:creationId xmlns:a16="http://schemas.microsoft.com/office/drawing/2014/main" id="{40C4E49D-3307-DA40-BDAB-FB8183E40553}"/>
              </a:ext>
            </a:extLst>
          </p:cNvPr>
          <p:cNvSpPr>
            <a:spLocks noGrp="1"/>
          </p:cNvSpPr>
          <p:nvPr>
            <p:ph type="body" sz="quarter" idx="10"/>
          </p:nvPr>
        </p:nvSpPr>
        <p:spPr>
          <a:xfrm>
            <a:off x="4929606" y="1112283"/>
            <a:ext cx="3735202" cy="925385"/>
          </a:xfrm>
        </p:spPr>
        <p:txBody>
          <a:bodyPr>
            <a:normAutofit/>
          </a:bodyPr>
          <a:lstStyle/>
          <a:p>
            <a:pPr marL="0" indent="0" algn="ctr">
              <a:buNone/>
            </a:pPr>
            <a:r>
              <a:rPr kumimoji="1" lang="ja-JP" altLang="en-US" sz="1200">
                <a:latin typeface="+mn-ea"/>
                <a:ea typeface="+mn-ea"/>
              </a:rPr>
              <a:t>活用例：回答内容をレビュー</a:t>
            </a:r>
          </a:p>
        </p:txBody>
      </p:sp>
      <p:sp>
        <p:nvSpPr>
          <p:cNvPr id="7" name="テキスト プレースホルダー 1">
            <a:extLst>
              <a:ext uri="{FF2B5EF4-FFF2-40B4-BE49-F238E27FC236}">
                <a16:creationId xmlns:a16="http://schemas.microsoft.com/office/drawing/2014/main" id="{E8F71E6D-62C2-5F42-922E-0A488C3CF70F}"/>
              </a:ext>
            </a:extLst>
          </p:cNvPr>
          <p:cNvSpPr txBox="1">
            <a:spLocks/>
          </p:cNvSpPr>
          <p:nvPr/>
        </p:nvSpPr>
        <p:spPr>
          <a:xfrm>
            <a:off x="4716016" y="3837845"/>
            <a:ext cx="4116957" cy="1053754"/>
          </a:xfrm>
          <a:prstGeom prst="rect">
            <a:avLst/>
          </a:prstGeom>
        </p:spPr>
        <p:txBody>
          <a:bodyPr vert="horz" lIns="91440" tIns="45720" rIns="91440" bIns="45720" rtlCol="0">
            <a:noAutofit/>
          </a:bodyPr>
          <a:lstStyle>
            <a:lvl1pPr marL="202401" indent="-202401" algn="l" defTabSz="685800" rtl="0" eaLnBrk="1" latinLnBrk="0" hangingPunct="1">
              <a:lnSpc>
                <a:spcPct val="130000"/>
              </a:lnSpc>
              <a:spcBef>
                <a:spcPts val="750"/>
              </a:spcBef>
              <a:buClr>
                <a:schemeClr val="accent2"/>
              </a:buClr>
              <a:buFont typeface="Wingdings" pitchFamily="2" charset="2"/>
              <a:buChar char="l"/>
              <a:tabLst/>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07194" indent="-164302" algn="l" defTabSz="685800" rtl="0" eaLnBrk="1" latinLnBrk="0" hangingPunct="1">
              <a:lnSpc>
                <a:spcPct val="130000"/>
              </a:lnSpc>
              <a:spcBef>
                <a:spcPts val="375"/>
              </a:spcBef>
              <a:buClr>
                <a:schemeClr val="accent3"/>
              </a:buClr>
              <a:buFont typeface="Arial" panose="020B0604020202020204" pitchFamily="34" charset="0"/>
              <a:buChar char="•"/>
              <a:tabLst/>
              <a:defRPr kumimoji="1" sz="1100" b="0" i="0" kern="1200">
                <a:solidFill>
                  <a:schemeClr val="tx1"/>
                </a:solidFill>
                <a:latin typeface="Yu Gothic" panose="020B0400000000000000" pitchFamily="34" charset="-128"/>
                <a:ea typeface="Yu Gothic" panose="020B0400000000000000" pitchFamily="34" charset="-128"/>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b="0" i="0" kern="1200">
                <a:solidFill>
                  <a:schemeClr val="tx1"/>
                </a:solidFill>
                <a:latin typeface="Yu Gothic" panose="020B0400000000000000" pitchFamily="34" charset="-128"/>
                <a:ea typeface="Yu Gothic" panose="020B0400000000000000" pitchFamily="34" charset="-128"/>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buNone/>
            </a:pPr>
            <a:r>
              <a:rPr lang="ja-JP" altLang="en-US" sz="1200">
                <a:latin typeface="+mn-ea"/>
                <a:ea typeface="+mn-ea"/>
              </a:rPr>
              <a:t>メールごとにコメント欄があり「この回答でいいですか？」などの相談ができます。チャットのように気軽なやり取りができるため、正確な回答をスピーディに作成できます。</a:t>
            </a:r>
            <a:endParaRPr lang="en-US" altLang="ja-JP" sz="1000" dirty="0">
              <a:latin typeface="+mn-ea"/>
              <a:ea typeface="+mn-ea"/>
            </a:endParaRPr>
          </a:p>
        </p:txBody>
      </p:sp>
      <p:grpSp>
        <p:nvGrpSpPr>
          <p:cNvPr id="9" name="グループ化 8">
            <a:extLst>
              <a:ext uri="{FF2B5EF4-FFF2-40B4-BE49-F238E27FC236}">
                <a16:creationId xmlns:a16="http://schemas.microsoft.com/office/drawing/2014/main" id="{6E637EFA-A110-C946-B6B0-17C0178EBCEE}"/>
              </a:ext>
              <a:ext uri="{C183D7F6-B498-43B3-948B-1728B52AA6E4}">
                <adec:decorative xmlns:adec="http://schemas.microsoft.com/office/drawing/2017/decorative" val="1"/>
              </a:ext>
            </a:extLst>
          </p:cNvPr>
          <p:cNvGrpSpPr/>
          <p:nvPr/>
        </p:nvGrpSpPr>
        <p:grpSpPr>
          <a:xfrm>
            <a:off x="479192" y="1709637"/>
            <a:ext cx="3772327" cy="1842328"/>
            <a:chOff x="692867" y="1650586"/>
            <a:chExt cx="3772327" cy="1842328"/>
          </a:xfrm>
        </p:grpSpPr>
        <p:pic>
          <p:nvPicPr>
            <p:cNvPr id="13" name="図 12" descr="グラフィカル ユーザー インターフェイス, テキスト, アプリケーション, メール&#10;&#10;自動的に生成された説明">
              <a:extLst>
                <a:ext uri="{FF2B5EF4-FFF2-40B4-BE49-F238E27FC236}">
                  <a16:creationId xmlns:a16="http://schemas.microsoft.com/office/drawing/2014/main" id="{8CD87D4B-63AF-1847-8540-C0F5BF6E86AB}"/>
                </a:ext>
              </a:extLst>
            </p:cNvPr>
            <p:cNvPicPr>
              <a:picLocks noChangeAspect="1"/>
            </p:cNvPicPr>
            <p:nvPr/>
          </p:nvPicPr>
          <p:blipFill rotWithShape="1">
            <a:blip r:embed="rId2"/>
            <a:srcRect l="19912" t="30584" r="35510" b="33634"/>
            <a:stretch/>
          </p:blipFill>
          <p:spPr>
            <a:xfrm>
              <a:off x="692867" y="1650586"/>
              <a:ext cx="3772327" cy="1842328"/>
            </a:xfrm>
            <a:prstGeom prst="rect">
              <a:avLst/>
            </a:prstGeom>
            <a:ln>
              <a:solidFill>
                <a:schemeClr val="tx1"/>
              </a:solidFill>
            </a:ln>
          </p:spPr>
        </p:pic>
        <p:sp>
          <p:nvSpPr>
            <p:cNvPr id="14" name="正方形/長方形 13">
              <a:extLst>
                <a:ext uri="{FF2B5EF4-FFF2-40B4-BE49-F238E27FC236}">
                  <a16:creationId xmlns:a16="http://schemas.microsoft.com/office/drawing/2014/main" id="{C4D76626-06FE-D94C-9D19-F555BC9805AA}"/>
                </a:ext>
              </a:extLst>
            </p:cNvPr>
            <p:cNvSpPr/>
            <p:nvPr/>
          </p:nvSpPr>
          <p:spPr>
            <a:xfrm>
              <a:off x="2849368" y="2359580"/>
              <a:ext cx="1506608" cy="1076266"/>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7" name="図 16">
            <a:extLst>
              <a:ext uri="{FF2B5EF4-FFF2-40B4-BE49-F238E27FC236}">
                <a16:creationId xmlns:a16="http://schemas.microsoft.com/office/drawing/2014/main" id="{C0C15243-163E-164D-A581-5D8856FAAC99}"/>
              </a:ext>
              <a:ext uri="{C183D7F6-B498-43B3-948B-1728B52AA6E4}">
                <adec:decorative xmlns:adec="http://schemas.microsoft.com/office/drawing/2017/decorative" val="1"/>
              </a:ext>
            </a:extLst>
          </p:cNvPr>
          <p:cNvPicPr>
            <a:picLocks noChangeAspect="1"/>
          </p:cNvPicPr>
          <p:nvPr/>
        </p:nvPicPr>
        <p:blipFill rotWithShape="1">
          <a:blip r:embed="rId3"/>
          <a:srcRect l="12988" t="27393" r="33463" b="-1358"/>
          <a:stretch/>
        </p:blipFill>
        <p:spPr>
          <a:xfrm>
            <a:off x="5221984" y="1504428"/>
            <a:ext cx="3188953" cy="2175832"/>
          </a:xfrm>
          <a:prstGeom prst="rect">
            <a:avLst/>
          </a:prstGeom>
          <a:ln>
            <a:solidFill>
              <a:schemeClr val="tx1"/>
            </a:solidFill>
          </a:ln>
        </p:spPr>
      </p:pic>
      <p:sp>
        <p:nvSpPr>
          <p:cNvPr id="20" name="正方形/長方形 19">
            <a:extLst>
              <a:ext uri="{FF2B5EF4-FFF2-40B4-BE49-F238E27FC236}">
                <a16:creationId xmlns:a16="http://schemas.microsoft.com/office/drawing/2014/main" id="{725F35FD-0DA7-7243-BD6D-4F6359A99DB8}"/>
              </a:ext>
              <a:ext uri="{C183D7F6-B498-43B3-948B-1728B52AA6E4}">
                <adec:decorative xmlns:adec="http://schemas.microsoft.com/office/drawing/2017/decorative" val="1"/>
              </a:ext>
            </a:extLst>
          </p:cNvPr>
          <p:cNvSpPr/>
          <p:nvPr/>
        </p:nvSpPr>
        <p:spPr>
          <a:xfrm>
            <a:off x="5221984" y="2107096"/>
            <a:ext cx="3188953" cy="1194010"/>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2354579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BAE7149-97C5-E045-9965-F894A7CC1382}"/>
              </a:ext>
            </a:extLst>
          </p:cNvPr>
          <p:cNvSpPr>
            <a:spLocks noGrp="1"/>
          </p:cNvSpPr>
          <p:nvPr>
            <p:ph type="title"/>
          </p:nvPr>
        </p:nvSpPr>
        <p:spPr/>
        <p:txBody>
          <a:bodyPr/>
          <a:lstStyle/>
          <a:p>
            <a:r>
              <a:rPr lang="ja-JP" altLang="en-US" sz="3200"/>
              <a:t>他製品との連携</a:t>
            </a:r>
            <a:endParaRPr lang="en-US" altLang="ja-JP" sz="3200" dirty="0"/>
          </a:p>
        </p:txBody>
      </p:sp>
    </p:spTree>
    <p:extLst>
      <p:ext uri="{BB962C8B-B14F-4D97-AF65-F5344CB8AC3E}">
        <p14:creationId xmlns:p14="http://schemas.microsoft.com/office/powerpoint/2010/main" val="8232930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4BA01431-9915-624F-BC81-1A5028470BE9}"/>
              </a:ext>
            </a:extLst>
          </p:cNvPr>
          <p:cNvSpPr>
            <a:spLocks noGrp="1"/>
          </p:cNvSpPr>
          <p:nvPr>
            <p:ph type="title"/>
          </p:nvPr>
        </p:nvSpPr>
        <p:spPr/>
        <p:txBody>
          <a:bodyPr/>
          <a:lstStyle/>
          <a:p>
            <a:r>
              <a:rPr lang="en-US" altLang="ja-JP" dirty="0"/>
              <a:t>Garoon</a:t>
            </a:r>
            <a:r>
              <a:rPr lang="ja-JP" altLang="en-US" dirty="0"/>
              <a:t>の拡張性</a:t>
            </a:r>
          </a:p>
        </p:txBody>
      </p:sp>
      <p:sp>
        <p:nvSpPr>
          <p:cNvPr id="14" name="テキスト ボックス 13">
            <a:extLst>
              <a:ext uri="{FF2B5EF4-FFF2-40B4-BE49-F238E27FC236}">
                <a16:creationId xmlns:a16="http://schemas.microsoft.com/office/drawing/2014/main" id="{75835FC8-E716-684B-BC71-3E057DA76E86}"/>
              </a:ext>
            </a:extLst>
          </p:cNvPr>
          <p:cNvSpPr txBox="1"/>
          <p:nvPr/>
        </p:nvSpPr>
        <p:spPr>
          <a:xfrm>
            <a:off x="247701" y="564742"/>
            <a:ext cx="8428755" cy="523220"/>
          </a:xfrm>
          <a:prstGeom prst="rect">
            <a:avLst/>
          </a:prstGeom>
          <a:noFill/>
        </p:spPr>
        <p:txBody>
          <a:bodyPr wrap="square" rtlCol="0">
            <a:spAutoFit/>
          </a:bodyPr>
          <a:lstStyle/>
          <a:p>
            <a:r>
              <a:rPr lang="en-US" altLang="ja-JP" sz="1400" dirty="0"/>
              <a:t>Garoon</a:t>
            </a:r>
            <a:r>
              <a:rPr lang="ja-JP" altLang="en-US" sz="1400" dirty="0"/>
              <a:t>は庁内で利用している他のシステムとの連携が可能です。連携製品やプラグインを利用すれば手軽実装できます。また</a:t>
            </a:r>
            <a:r>
              <a:rPr lang="en-US" altLang="ja-JP" sz="1400" dirty="0"/>
              <a:t>API</a:t>
            </a:r>
            <a:r>
              <a:rPr lang="ja-JP" altLang="en-US" sz="1400" dirty="0"/>
              <a:t>を利用してカスタマイズを行えば、より細かな要件にも対応できます。</a:t>
            </a:r>
          </a:p>
        </p:txBody>
      </p:sp>
      <p:pic>
        <p:nvPicPr>
          <p:cNvPr id="10" name="図 9" descr="Garoon">
            <a:extLst>
              <a:ext uri="{FF2B5EF4-FFF2-40B4-BE49-F238E27FC236}">
                <a16:creationId xmlns:a16="http://schemas.microsoft.com/office/drawing/2014/main" id="{4388378C-3F01-1940-A7D8-D4244418D260}"/>
              </a:ext>
            </a:extLst>
          </p:cNvPr>
          <p:cNvPicPr>
            <a:picLocks noChangeAspect="1"/>
          </p:cNvPicPr>
          <p:nvPr/>
        </p:nvPicPr>
        <p:blipFill>
          <a:blip r:embed="rId2"/>
          <a:stretch>
            <a:fillRect/>
          </a:stretch>
        </p:blipFill>
        <p:spPr>
          <a:xfrm>
            <a:off x="962154" y="1489964"/>
            <a:ext cx="1618143" cy="547431"/>
          </a:xfrm>
          <a:prstGeom prst="rect">
            <a:avLst/>
          </a:prstGeom>
        </p:spPr>
      </p:pic>
      <p:pic>
        <p:nvPicPr>
          <p:cNvPr id="11" name="図 10">
            <a:extLst>
              <a:ext uri="{FF2B5EF4-FFF2-40B4-BE49-F238E27FC236}">
                <a16:creationId xmlns:a16="http://schemas.microsoft.com/office/drawing/2014/main" id="{43A3EE56-7112-EB48-A70C-20DAD3F7A73B}"/>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27324" y="2037395"/>
            <a:ext cx="2687805" cy="1919152"/>
          </a:xfrm>
          <a:prstGeom prst="rect">
            <a:avLst/>
          </a:prstGeom>
        </p:spPr>
      </p:pic>
      <p:sp>
        <p:nvSpPr>
          <p:cNvPr id="8" name="左右矢印 7">
            <a:extLst>
              <a:ext uri="{FF2B5EF4-FFF2-40B4-BE49-F238E27FC236}">
                <a16:creationId xmlns:a16="http://schemas.microsoft.com/office/drawing/2014/main" id="{F65667EB-08B9-584D-9B0D-7DDED33D16A4}"/>
              </a:ext>
              <a:ext uri="{C183D7F6-B498-43B3-948B-1728B52AA6E4}">
                <adec:decorative xmlns:adec="http://schemas.microsoft.com/office/drawing/2017/decorative" val="1"/>
              </a:ext>
            </a:extLst>
          </p:cNvPr>
          <p:cNvSpPr/>
          <p:nvPr/>
        </p:nvSpPr>
        <p:spPr>
          <a:xfrm>
            <a:off x="3575218" y="2845842"/>
            <a:ext cx="1266818" cy="360040"/>
          </a:xfrm>
          <a:prstGeom prst="lef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D00E68A2-ED34-E64F-BC10-97F85C1AA146}"/>
              </a:ext>
            </a:extLst>
          </p:cNvPr>
          <p:cNvSpPr txBox="1"/>
          <p:nvPr/>
        </p:nvSpPr>
        <p:spPr>
          <a:xfrm>
            <a:off x="3635896" y="3278750"/>
            <a:ext cx="1800200" cy="646331"/>
          </a:xfrm>
          <a:prstGeom prst="rect">
            <a:avLst/>
          </a:prstGeom>
          <a:noFill/>
        </p:spPr>
        <p:txBody>
          <a:bodyPr wrap="square" rtlCol="0">
            <a:spAutoFit/>
          </a:bodyPr>
          <a:lstStyle/>
          <a:p>
            <a:r>
              <a:rPr kumimoji="1" lang="ja-JP" altLang="en-US" sz="1200"/>
              <a:t>・連携製品</a:t>
            </a:r>
            <a:endParaRPr kumimoji="1" lang="en-US" altLang="ja-JP" sz="1200" dirty="0"/>
          </a:p>
          <a:p>
            <a:r>
              <a:rPr kumimoji="1" lang="ja-JP" altLang="en-US" sz="1200"/>
              <a:t>・プラグイン</a:t>
            </a:r>
            <a:endParaRPr kumimoji="1" lang="en-US" altLang="ja-JP" sz="1200" dirty="0"/>
          </a:p>
          <a:p>
            <a:r>
              <a:rPr kumimoji="1" lang="ja-JP" altLang="en-US" sz="1200"/>
              <a:t>・カスタマイズ</a:t>
            </a:r>
          </a:p>
        </p:txBody>
      </p:sp>
      <p:pic>
        <p:nvPicPr>
          <p:cNvPr id="12" name="図 11">
            <a:extLst>
              <a:ext uri="{FF2B5EF4-FFF2-40B4-BE49-F238E27FC236}">
                <a16:creationId xmlns:a16="http://schemas.microsoft.com/office/drawing/2014/main" id="{6AD2F2CF-28AC-9E40-9264-B07FAD259107}"/>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879871" y="2195549"/>
            <a:ext cx="398367" cy="398367"/>
          </a:xfrm>
          <a:prstGeom prst="rect">
            <a:avLst/>
          </a:prstGeom>
        </p:spPr>
      </p:pic>
      <p:pic>
        <p:nvPicPr>
          <p:cNvPr id="13" name="図 12">
            <a:extLst>
              <a:ext uri="{FF2B5EF4-FFF2-40B4-BE49-F238E27FC236}">
                <a16:creationId xmlns:a16="http://schemas.microsoft.com/office/drawing/2014/main" id="{3A313740-C78E-5449-9FEC-CD742C0469B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278238" y="2535202"/>
            <a:ext cx="289367" cy="289367"/>
          </a:xfrm>
          <a:prstGeom prst="rect">
            <a:avLst/>
          </a:prstGeom>
        </p:spPr>
      </p:pic>
      <p:sp>
        <p:nvSpPr>
          <p:cNvPr id="7" name="テキスト プレースホルダー 5">
            <a:extLst>
              <a:ext uri="{FF2B5EF4-FFF2-40B4-BE49-F238E27FC236}">
                <a16:creationId xmlns:a16="http://schemas.microsoft.com/office/drawing/2014/main" id="{14BB60BF-5067-C641-AD02-A0D22628774C}"/>
              </a:ext>
            </a:extLst>
          </p:cNvPr>
          <p:cNvSpPr txBox="1">
            <a:spLocks/>
          </p:cNvSpPr>
          <p:nvPr/>
        </p:nvSpPr>
        <p:spPr>
          <a:xfrm>
            <a:off x="5436096" y="1275606"/>
            <a:ext cx="2520280" cy="3131729"/>
          </a:xfrm>
          <a:prstGeom prst="rect">
            <a:avLst/>
          </a:prstGeom>
        </p:spPr>
        <p:txBody>
          <a:bodyPr vert="horz" lIns="91440" tIns="45720" rIns="91440" bIns="45720" rtlCol="0">
            <a:normAutofit fontScale="92500" lnSpcReduction="10000"/>
          </a:bodyPr>
          <a:lstStyle>
            <a:lvl1pPr marL="202401" indent="-202401" algn="l" defTabSz="685800" rtl="0" eaLnBrk="1" latinLnBrk="0" hangingPunct="1">
              <a:lnSpc>
                <a:spcPct val="130000"/>
              </a:lnSpc>
              <a:spcBef>
                <a:spcPts val="750"/>
              </a:spcBef>
              <a:buClr>
                <a:schemeClr val="accent2"/>
              </a:buClr>
              <a:buFont typeface="Wingdings" pitchFamily="2" charset="2"/>
              <a:buChar char="l"/>
              <a:tabLst/>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07194" indent="-164302" algn="l" defTabSz="685800" rtl="0" eaLnBrk="1" latinLnBrk="0" hangingPunct="1">
              <a:lnSpc>
                <a:spcPct val="130000"/>
              </a:lnSpc>
              <a:spcBef>
                <a:spcPts val="375"/>
              </a:spcBef>
              <a:buClr>
                <a:schemeClr val="accent3"/>
              </a:buClr>
              <a:buFont typeface="Arial" panose="020B0604020202020204" pitchFamily="34" charset="0"/>
              <a:buChar char="•"/>
              <a:tabLst/>
              <a:defRPr kumimoji="1" sz="1100" b="0" i="0" kern="1200">
                <a:solidFill>
                  <a:schemeClr val="tx1"/>
                </a:solidFill>
                <a:latin typeface="Yu Gothic" panose="020B0400000000000000" pitchFamily="34" charset="-128"/>
                <a:ea typeface="Yu Gothic" panose="020B0400000000000000" pitchFamily="34" charset="-128"/>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b="0" i="0" kern="1200">
                <a:solidFill>
                  <a:schemeClr val="tx1"/>
                </a:solidFill>
                <a:latin typeface="Yu Gothic" panose="020B0400000000000000" pitchFamily="34" charset="-128"/>
                <a:ea typeface="Yu Gothic" panose="020B0400000000000000" pitchFamily="34" charset="-128"/>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r>
              <a:rPr lang="en-US" altLang="ja-JP" dirty="0"/>
              <a:t>kintone</a:t>
            </a:r>
          </a:p>
          <a:p>
            <a:r>
              <a:rPr lang="en-US" altLang="ja-JP" dirty="0"/>
              <a:t>Microsoft365</a:t>
            </a:r>
          </a:p>
          <a:p>
            <a:r>
              <a:rPr lang="en-US" altLang="ja-JP" dirty="0"/>
              <a:t>web</a:t>
            </a:r>
            <a:r>
              <a:rPr lang="ja-JP" altLang="en-US" dirty="0"/>
              <a:t>会議</a:t>
            </a:r>
            <a:endParaRPr lang="en-US" altLang="ja-JP" dirty="0"/>
          </a:p>
          <a:p>
            <a:r>
              <a:rPr lang="ja-JP" altLang="en-US" dirty="0"/>
              <a:t>チャット</a:t>
            </a:r>
            <a:endParaRPr lang="en-US" altLang="ja-JP" dirty="0"/>
          </a:p>
          <a:p>
            <a:r>
              <a:rPr lang="ja-JP" altLang="en-US" dirty="0"/>
              <a:t>文書管理</a:t>
            </a:r>
            <a:endParaRPr lang="en-US" altLang="ja-JP" dirty="0"/>
          </a:p>
          <a:p>
            <a:r>
              <a:rPr lang="ja-JP" altLang="en-US" dirty="0"/>
              <a:t>勤怠管理</a:t>
            </a:r>
            <a:endParaRPr lang="en-US" altLang="ja-JP" dirty="0"/>
          </a:p>
          <a:p>
            <a:r>
              <a:rPr lang="ja-JP" altLang="en-US" dirty="0"/>
              <a:t>ワークフロー</a:t>
            </a:r>
            <a:endParaRPr lang="en-US" altLang="ja-JP" dirty="0"/>
          </a:p>
          <a:p>
            <a:r>
              <a:rPr lang="ja-JP" altLang="en-US" dirty="0"/>
              <a:t>アカウント管理ツール</a:t>
            </a:r>
            <a:endParaRPr lang="en-US" altLang="ja-JP" dirty="0"/>
          </a:p>
          <a:p>
            <a:r>
              <a:rPr lang="ja-JP" altLang="en-US" dirty="0"/>
              <a:t>会計システム</a:t>
            </a:r>
            <a:endParaRPr lang="en-US" altLang="ja-JP" dirty="0"/>
          </a:p>
        </p:txBody>
      </p:sp>
      <p:sp>
        <p:nvSpPr>
          <p:cNvPr id="2" name="正方形/長方形 1">
            <a:extLst>
              <a:ext uri="{FF2B5EF4-FFF2-40B4-BE49-F238E27FC236}">
                <a16:creationId xmlns:a16="http://schemas.microsoft.com/office/drawing/2014/main" id="{2EEDC4C1-B3B4-284E-87FE-5D03D25C09DF}"/>
              </a:ext>
            </a:extLst>
          </p:cNvPr>
          <p:cNvSpPr/>
          <p:nvPr/>
        </p:nvSpPr>
        <p:spPr>
          <a:xfrm>
            <a:off x="413596" y="4534252"/>
            <a:ext cx="6507772" cy="230832"/>
          </a:xfrm>
          <a:prstGeom prst="rect">
            <a:avLst/>
          </a:prstGeom>
        </p:spPr>
        <p:txBody>
          <a:bodyPr wrap="square">
            <a:spAutoFit/>
          </a:bodyPr>
          <a:lstStyle/>
          <a:p>
            <a:r>
              <a:rPr kumimoji="1" lang="ja-JP" altLang="en-US" sz="900"/>
              <a:t>連携製品やカスタマイズの詳細はこちら：</a:t>
            </a:r>
            <a:r>
              <a:rPr kumimoji="1" lang="en" altLang="ja-JP" sz="900" dirty="0">
                <a:hlinkClick r:id="rId5"/>
              </a:rPr>
              <a:t>https://garoon.cybozu.co.jp/function/expand/</a:t>
            </a:r>
            <a:endParaRPr lang="ja-JP" altLang="en-US" sz="900"/>
          </a:p>
        </p:txBody>
      </p:sp>
      <p:sp>
        <p:nvSpPr>
          <p:cNvPr id="15" name="テキスト ボックス 14">
            <a:extLst>
              <a:ext uri="{FF2B5EF4-FFF2-40B4-BE49-F238E27FC236}">
                <a16:creationId xmlns:a16="http://schemas.microsoft.com/office/drawing/2014/main" id="{1C117B44-7D7C-924A-A31F-774F34B58041}"/>
              </a:ext>
            </a:extLst>
          </p:cNvPr>
          <p:cNvSpPr txBox="1"/>
          <p:nvPr/>
        </p:nvSpPr>
        <p:spPr>
          <a:xfrm>
            <a:off x="5382633" y="4348627"/>
            <a:ext cx="3739816" cy="646331"/>
          </a:xfrm>
          <a:prstGeom prst="rect">
            <a:avLst/>
          </a:prstGeom>
          <a:noFill/>
        </p:spPr>
        <p:txBody>
          <a:bodyPr wrap="square" rtlCol="0">
            <a:spAutoFit/>
          </a:bodyPr>
          <a:lstStyle/>
          <a:p>
            <a:r>
              <a:rPr kumimoji="1" lang="en-US" altLang="ja-JP" sz="900" dirty="0"/>
              <a:t>※Garoon</a:t>
            </a:r>
            <a:r>
              <a:rPr kumimoji="1" lang="ja-JP" altLang="en-US" sz="900" dirty="0"/>
              <a:t>はクラウド版</a:t>
            </a:r>
            <a:r>
              <a:rPr kumimoji="1" lang="en-US" altLang="ja-JP" sz="900" dirty="0"/>
              <a:t>/</a:t>
            </a:r>
            <a:r>
              <a:rPr kumimoji="1" lang="ja-JP" altLang="en-US" sz="900" dirty="0"/>
              <a:t>パッケージ</a:t>
            </a:r>
            <a:r>
              <a:rPr kumimoji="1" lang="en-US" altLang="ja-JP" sz="900" dirty="0"/>
              <a:t>/LGWAN-ASP</a:t>
            </a:r>
            <a:r>
              <a:rPr kumimoji="1" lang="ja-JP" altLang="en-US" sz="900" dirty="0"/>
              <a:t>版で仕様が異なります。</a:t>
            </a:r>
            <a:br>
              <a:rPr kumimoji="1" lang="en-US" altLang="ja-JP" sz="900" dirty="0"/>
            </a:br>
            <a:r>
              <a:rPr kumimoji="1" lang="ja-JP" altLang="en-US" sz="900" dirty="0"/>
              <a:t>　一部でしか対応できない連携・カスタマイズもございますので</a:t>
            </a:r>
            <a:br>
              <a:rPr kumimoji="1" lang="en-US" altLang="ja-JP" sz="900" dirty="0"/>
            </a:br>
            <a:r>
              <a:rPr kumimoji="1" lang="ja-JP" altLang="en-US" sz="900" dirty="0"/>
              <a:t>　詳しくはお問い合わせください。</a:t>
            </a:r>
            <a:br>
              <a:rPr kumimoji="1" lang="en-US" altLang="ja-JP" sz="900" dirty="0"/>
            </a:br>
            <a:r>
              <a:rPr kumimoji="1" lang="ja-JP" altLang="en-US" sz="900" dirty="0"/>
              <a:t>　</a:t>
            </a:r>
          </a:p>
        </p:txBody>
      </p:sp>
    </p:spTree>
    <p:extLst>
      <p:ext uri="{BB962C8B-B14F-4D97-AF65-F5344CB8AC3E}">
        <p14:creationId xmlns:p14="http://schemas.microsoft.com/office/powerpoint/2010/main" val="31328587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CAEE83C3-C3CE-2A44-9300-3F888487CC80}"/>
              </a:ext>
            </a:extLst>
          </p:cNvPr>
          <p:cNvSpPr>
            <a:spLocks noGrp="1"/>
          </p:cNvSpPr>
          <p:nvPr>
            <p:ph type="title"/>
          </p:nvPr>
        </p:nvSpPr>
        <p:spPr/>
        <p:txBody>
          <a:bodyPr/>
          <a:lstStyle/>
          <a:p>
            <a:r>
              <a:rPr kumimoji="1" lang="en-US" altLang="ja-JP" dirty="0"/>
              <a:t>kintone</a:t>
            </a:r>
            <a:r>
              <a:rPr kumimoji="1" lang="ja-JP" altLang="en-US" dirty="0"/>
              <a:t>と連携して使うとより便利に</a:t>
            </a:r>
          </a:p>
        </p:txBody>
      </p:sp>
      <p:sp>
        <p:nvSpPr>
          <p:cNvPr id="4" name="テキスト ボックス 3">
            <a:extLst>
              <a:ext uri="{FF2B5EF4-FFF2-40B4-BE49-F238E27FC236}">
                <a16:creationId xmlns:a16="http://schemas.microsoft.com/office/drawing/2014/main" id="{F228014E-7DDB-CE48-BC21-062A25FD7ACA}"/>
              </a:ext>
            </a:extLst>
          </p:cNvPr>
          <p:cNvSpPr txBox="1"/>
          <p:nvPr/>
        </p:nvSpPr>
        <p:spPr>
          <a:xfrm>
            <a:off x="251520" y="559075"/>
            <a:ext cx="8400500" cy="572515"/>
          </a:xfrm>
          <a:prstGeom prst="rect">
            <a:avLst/>
          </a:prstGeom>
          <a:noFill/>
        </p:spPr>
        <p:txBody>
          <a:bodyPr wrap="square" lIns="81000" tIns="54000" rIns="81000" bIns="54000" rtlCol="0" anchor="ctr">
            <a:spAutoFit/>
          </a:bodyPr>
          <a:lstStyle/>
          <a:p>
            <a:pPr>
              <a:lnSpc>
                <a:spcPct val="130000"/>
              </a:lnSpc>
            </a:pPr>
            <a:r>
              <a:rPr lang="en-US" altLang="ja-JP" sz="1200" i="0" dirty="0">
                <a:latin typeface="+mn-ea"/>
                <a:ea typeface="+mn-ea"/>
              </a:rPr>
              <a:t>kintone </a:t>
            </a:r>
            <a:r>
              <a:rPr lang="ja-JP" altLang="en-US" sz="1200" i="0" dirty="0">
                <a:latin typeface="+mn-ea"/>
                <a:ea typeface="+mn-ea"/>
              </a:rPr>
              <a:t>は簡単に業務システムを作成できるサイボウズのクラウドプラットフォームです。</a:t>
            </a:r>
            <a:r>
              <a:rPr lang="en-US" altLang="ja-JP" sz="1200" i="0" dirty="0">
                <a:latin typeface="+mn-ea"/>
                <a:ea typeface="+mn-ea"/>
              </a:rPr>
              <a:t>Garoon</a:t>
            </a:r>
            <a:r>
              <a:rPr lang="ja-JP" altLang="en-US" sz="1200" i="0" dirty="0">
                <a:latin typeface="+mn-ea"/>
                <a:ea typeface="+mn-ea"/>
              </a:rPr>
              <a:t>には</a:t>
            </a:r>
            <a:r>
              <a:rPr lang="en-US" altLang="ja-JP" sz="1200" i="0" dirty="0">
                <a:latin typeface="+mn-ea"/>
                <a:ea typeface="+mn-ea"/>
              </a:rPr>
              <a:t>kintone</a:t>
            </a:r>
            <a:r>
              <a:rPr lang="ja-JP" altLang="en-US" sz="1200" dirty="0">
                <a:latin typeface="+mn-ea"/>
              </a:rPr>
              <a:t>との連携機能が標準で備わっています。</a:t>
            </a:r>
            <a:endParaRPr lang="en-US" altLang="ja-JP" sz="1200" i="0" dirty="0">
              <a:latin typeface="+mn-ea"/>
              <a:ea typeface="+mn-ea"/>
            </a:endParaRPr>
          </a:p>
        </p:txBody>
      </p:sp>
      <p:pic>
        <p:nvPicPr>
          <p:cNvPr id="5" name="図 4">
            <a:extLst>
              <a:ext uri="{FF2B5EF4-FFF2-40B4-BE49-F238E27FC236}">
                <a16:creationId xmlns:a16="http://schemas.microsoft.com/office/drawing/2014/main" id="{F8CA15A0-1E11-FD45-8EC2-088DDA1258F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56351" y="1382645"/>
            <a:ext cx="4025364" cy="2625775"/>
          </a:xfrm>
          <a:prstGeom prst="rect">
            <a:avLst/>
          </a:prstGeom>
        </p:spPr>
      </p:pic>
      <p:sp>
        <p:nvSpPr>
          <p:cNvPr id="6" name="四角形: 角を丸くする 9" descr="kintone">
            <a:extLst>
              <a:ext uri="{FF2B5EF4-FFF2-40B4-BE49-F238E27FC236}">
                <a16:creationId xmlns:a16="http://schemas.microsoft.com/office/drawing/2014/main" id="{1B1DA2A9-CBC7-C944-99A9-CEF469BC8738}"/>
              </a:ext>
            </a:extLst>
          </p:cNvPr>
          <p:cNvSpPr/>
          <p:nvPr/>
        </p:nvSpPr>
        <p:spPr bwMode="auto">
          <a:xfrm>
            <a:off x="4742536" y="991612"/>
            <a:ext cx="4163845" cy="3528391"/>
          </a:xfrm>
          <a:prstGeom prst="roundRect">
            <a:avLst>
              <a:gd name="adj" fmla="val 6535"/>
            </a:avLst>
          </a:prstGeom>
          <a:solidFill>
            <a:srgbClr val="DEEBF7"/>
          </a:solidFill>
          <a:ln w="6350">
            <a:noFill/>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srgbClr val="333333"/>
              </a:solidFill>
              <a:effectLst/>
              <a:uLnTx/>
              <a:uFillTx/>
              <a:latin typeface="游ゴシック" panose="020B0400000000000000" pitchFamily="50" charset="-128"/>
              <a:ea typeface="游ゴシック" panose="020B0400000000000000" pitchFamily="50" charset="-128"/>
            </a:endParaRPr>
          </a:p>
        </p:txBody>
      </p:sp>
      <p:sp>
        <p:nvSpPr>
          <p:cNvPr id="7" name="テキスト ボックス 6">
            <a:extLst>
              <a:ext uri="{FF2B5EF4-FFF2-40B4-BE49-F238E27FC236}">
                <a16:creationId xmlns:a16="http://schemas.microsoft.com/office/drawing/2014/main" id="{82099BFF-10D8-C347-9A39-8436884B798A}"/>
              </a:ext>
            </a:extLst>
          </p:cNvPr>
          <p:cNvSpPr txBox="1"/>
          <p:nvPr/>
        </p:nvSpPr>
        <p:spPr>
          <a:xfrm>
            <a:off x="5083006" y="1711692"/>
            <a:ext cx="3823375" cy="64633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srgbClr val="333333"/>
                </a:solidFill>
                <a:effectLst/>
                <a:uLnTx/>
                <a:uFillTx/>
                <a:latin typeface="游ゴシック" panose="020B0400000000000000" pitchFamily="50" charset="-128"/>
                <a:ea typeface="游ゴシック" panose="020B0400000000000000" pitchFamily="50" charset="-128"/>
              </a:rPr>
              <a:t>業務に合わせたシステムを誰でも簡単に作成できるサービスです。プログラミングの知識がなくても、</a:t>
            </a:r>
            <a:br>
              <a:rPr kumimoji="1" lang="en-US" altLang="ja-JP" sz="1200" b="0" i="0" u="none" strike="noStrike" kern="1200" cap="none" spc="0" normalizeH="0" baseline="0" noProof="0" dirty="0">
                <a:ln>
                  <a:noFill/>
                </a:ln>
                <a:solidFill>
                  <a:srgbClr val="333333"/>
                </a:solidFill>
                <a:effectLst/>
                <a:uLnTx/>
                <a:uFillTx/>
                <a:latin typeface="游ゴシック" panose="020B0400000000000000" pitchFamily="50" charset="-128"/>
                <a:ea typeface="游ゴシック" panose="020B0400000000000000" pitchFamily="50" charset="-128"/>
              </a:rPr>
            </a:br>
            <a:r>
              <a:rPr kumimoji="1" lang="ja-JP" altLang="en-US" sz="1200" b="0" i="0" u="none" strike="noStrike" kern="1200" cap="none" spc="0" normalizeH="0" baseline="0" noProof="0">
                <a:ln>
                  <a:noFill/>
                </a:ln>
                <a:solidFill>
                  <a:srgbClr val="333333"/>
                </a:solidFill>
                <a:effectLst/>
                <a:uLnTx/>
                <a:uFillTx/>
                <a:latin typeface="游ゴシック" panose="020B0400000000000000" pitchFamily="50" charset="-128"/>
                <a:ea typeface="游ゴシック" panose="020B0400000000000000" pitchFamily="50" charset="-128"/>
              </a:rPr>
              <a:t>マウス操作でシステムを開発することができます。</a:t>
            </a:r>
          </a:p>
        </p:txBody>
      </p:sp>
      <p:grpSp>
        <p:nvGrpSpPr>
          <p:cNvPr id="8" name="グループ化 7">
            <a:extLst>
              <a:ext uri="{FF2B5EF4-FFF2-40B4-BE49-F238E27FC236}">
                <a16:creationId xmlns:a16="http://schemas.microsoft.com/office/drawing/2014/main" id="{12400A21-DA9C-B745-9C77-F571FCD433AE}"/>
              </a:ext>
              <a:ext uri="{C183D7F6-B498-43B3-948B-1728B52AA6E4}">
                <adec:decorative xmlns:adec="http://schemas.microsoft.com/office/drawing/2017/decorative" val="1"/>
              </a:ext>
            </a:extLst>
          </p:cNvPr>
          <p:cNvGrpSpPr/>
          <p:nvPr/>
        </p:nvGrpSpPr>
        <p:grpSpPr>
          <a:xfrm>
            <a:off x="5282205" y="2532922"/>
            <a:ext cx="3168352" cy="1740990"/>
            <a:chOff x="338138" y="1102519"/>
            <a:chExt cx="8467725" cy="4652963"/>
          </a:xfrm>
        </p:grpSpPr>
        <p:pic>
          <p:nvPicPr>
            <p:cNvPr id="9" name="図 8">
              <a:extLst>
                <a:ext uri="{FF2B5EF4-FFF2-40B4-BE49-F238E27FC236}">
                  <a16:creationId xmlns:a16="http://schemas.microsoft.com/office/drawing/2014/main" id="{76B52B08-8A64-B44A-9F77-E3FF90771F37}"/>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8138" y="1102519"/>
              <a:ext cx="8467725" cy="465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図 9">
              <a:extLst>
                <a:ext uri="{FF2B5EF4-FFF2-40B4-BE49-F238E27FC236}">
                  <a16:creationId xmlns:a16="http://schemas.microsoft.com/office/drawing/2014/main" id="{99F24EB8-89A6-DC46-9421-051C897A0417}"/>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1326" y="2159794"/>
              <a:ext cx="8258175" cy="359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図 10">
            <a:extLst>
              <a:ext uri="{FF2B5EF4-FFF2-40B4-BE49-F238E27FC236}">
                <a16:creationId xmlns:a16="http://schemas.microsoft.com/office/drawing/2014/main" id="{BD3294B1-D260-C945-8608-CBF9B8366623}"/>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42245" y="1238629"/>
            <a:ext cx="1996164" cy="449982"/>
          </a:xfrm>
          <a:prstGeom prst="rect">
            <a:avLst/>
          </a:prstGeom>
        </p:spPr>
      </p:pic>
      <p:sp>
        <p:nvSpPr>
          <p:cNvPr id="12" name="テキスト ボックス 11">
            <a:extLst>
              <a:ext uri="{FF2B5EF4-FFF2-40B4-BE49-F238E27FC236}">
                <a16:creationId xmlns:a16="http://schemas.microsoft.com/office/drawing/2014/main" id="{BC793735-CF2E-524E-A361-F1027596E1CC}"/>
              </a:ext>
            </a:extLst>
          </p:cNvPr>
          <p:cNvSpPr txBox="1"/>
          <p:nvPr/>
        </p:nvSpPr>
        <p:spPr>
          <a:xfrm>
            <a:off x="5014473" y="4650061"/>
            <a:ext cx="3960440" cy="230832"/>
          </a:xfrm>
          <a:prstGeom prst="rect">
            <a:avLst/>
          </a:prstGeom>
          <a:noFill/>
        </p:spPr>
        <p:txBody>
          <a:bodyPr wrap="square" rtlCol="0">
            <a:spAutoFit/>
          </a:bodyPr>
          <a:lstStyle/>
          <a:p>
            <a:r>
              <a:rPr kumimoji="1" lang="en-US" altLang="ja-JP" sz="900" dirty="0"/>
              <a:t>※ kintone</a:t>
            </a:r>
            <a:r>
              <a:rPr kumimoji="1" lang="ja-JP" altLang="en-US" sz="900" dirty="0"/>
              <a:t>との連携機能はクラウド版でのみご利用いただけます。</a:t>
            </a:r>
          </a:p>
        </p:txBody>
      </p:sp>
      <p:sp>
        <p:nvSpPr>
          <p:cNvPr id="13" name="テキスト ボックス 12">
            <a:extLst>
              <a:ext uri="{FF2B5EF4-FFF2-40B4-BE49-F238E27FC236}">
                <a16:creationId xmlns:a16="http://schemas.microsoft.com/office/drawing/2014/main" id="{89B2FF1A-8C93-D54E-B480-103C519045B4}"/>
              </a:ext>
            </a:extLst>
          </p:cNvPr>
          <p:cNvSpPr txBox="1"/>
          <p:nvPr/>
        </p:nvSpPr>
        <p:spPr>
          <a:xfrm>
            <a:off x="263606" y="4627042"/>
            <a:ext cx="8774444" cy="230832"/>
          </a:xfrm>
          <a:prstGeom prst="rect">
            <a:avLst/>
          </a:prstGeom>
          <a:noFill/>
        </p:spPr>
        <p:txBody>
          <a:bodyPr wrap="square" rtlCol="0">
            <a:spAutoFit/>
          </a:bodyPr>
          <a:lstStyle/>
          <a:p>
            <a:r>
              <a:rPr kumimoji="1" lang="en-US" altLang="ja-JP" sz="900" dirty="0"/>
              <a:t>kintone</a:t>
            </a:r>
            <a:r>
              <a:rPr kumimoji="1" lang="ja-JP" altLang="en-US" sz="900" dirty="0"/>
              <a:t>の詳細はこちら</a:t>
            </a:r>
            <a:r>
              <a:rPr kumimoji="1" lang="ja-JP" altLang="en-US" sz="900"/>
              <a:t>：</a:t>
            </a:r>
            <a:r>
              <a:rPr kumimoji="1" lang="en" altLang="ja-JP" sz="900" dirty="0"/>
              <a:t> </a:t>
            </a:r>
            <a:r>
              <a:rPr kumimoji="1" lang="en" altLang="ja-JP" sz="900" dirty="0">
                <a:hlinkClick r:id="rId6"/>
              </a:rPr>
              <a:t>https://garoon.cybozu.co.jp/kintone/</a:t>
            </a:r>
            <a:endParaRPr kumimoji="1" lang="ja-JP" altLang="en-US" sz="900" dirty="0"/>
          </a:p>
        </p:txBody>
      </p:sp>
    </p:spTree>
    <p:extLst>
      <p:ext uri="{BB962C8B-B14F-4D97-AF65-F5344CB8AC3E}">
        <p14:creationId xmlns:p14="http://schemas.microsoft.com/office/powerpoint/2010/main" val="42850693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C876D1A2-B7FD-8145-B782-6B8B6055470E}"/>
              </a:ext>
            </a:extLst>
          </p:cNvPr>
          <p:cNvSpPr>
            <a:spLocks noGrp="1"/>
          </p:cNvSpPr>
          <p:nvPr>
            <p:ph type="title"/>
          </p:nvPr>
        </p:nvSpPr>
        <p:spPr/>
        <p:txBody>
          <a:bodyPr/>
          <a:lstStyle/>
          <a:p>
            <a:r>
              <a:rPr lang="ja-JP" altLang="en-US"/>
              <a:t>自治体の直面する課題　ー減り続ける</a:t>
            </a:r>
            <a:r>
              <a:rPr kumimoji="1" lang="ja-JP" altLang="en-US"/>
              <a:t>職員数ー</a:t>
            </a:r>
          </a:p>
        </p:txBody>
      </p:sp>
      <p:sp>
        <p:nvSpPr>
          <p:cNvPr id="7" name="テキスト プレースホルダー 6">
            <a:extLst>
              <a:ext uri="{FF2B5EF4-FFF2-40B4-BE49-F238E27FC236}">
                <a16:creationId xmlns:a16="http://schemas.microsoft.com/office/drawing/2014/main" id="{37F8A187-9D97-4E4E-BA78-E9F34AC28491}"/>
              </a:ext>
            </a:extLst>
          </p:cNvPr>
          <p:cNvSpPr txBox="1">
            <a:spLocks/>
          </p:cNvSpPr>
          <p:nvPr/>
        </p:nvSpPr>
        <p:spPr>
          <a:xfrm>
            <a:off x="251520" y="555526"/>
            <a:ext cx="8424936" cy="670869"/>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nSpc>
                <a:spcPct val="110000"/>
              </a:lnSpc>
              <a:buNone/>
            </a:pPr>
            <a:r>
              <a:rPr lang="ja-JP" altLang="en-US" sz="1200"/>
              <a:t>自治体職員の数は減り続けています。平成</a:t>
            </a:r>
            <a:r>
              <a:rPr lang="en-US" altLang="ja-JP" sz="1200" dirty="0"/>
              <a:t>12</a:t>
            </a:r>
            <a:r>
              <a:rPr lang="ja-JP" altLang="en-US" sz="1200"/>
              <a:t>年（</a:t>
            </a:r>
            <a:r>
              <a:rPr lang="en-US" altLang="ja-JP" sz="1200" dirty="0"/>
              <a:t>2000</a:t>
            </a:r>
            <a:r>
              <a:rPr lang="ja-JP" altLang="en-US" sz="1200"/>
              <a:t>年）から令和</a:t>
            </a:r>
            <a:r>
              <a:rPr lang="en-US" altLang="ja-JP" sz="1200" dirty="0"/>
              <a:t>2</a:t>
            </a:r>
            <a:r>
              <a:rPr lang="ja-JP" altLang="en-US" sz="1200"/>
              <a:t>年（</a:t>
            </a:r>
            <a:r>
              <a:rPr lang="en-US" altLang="ja-JP" sz="1200" dirty="0"/>
              <a:t>2020</a:t>
            </a:r>
            <a:r>
              <a:rPr lang="ja-JP" altLang="en-US" sz="1200"/>
              <a:t>年）の</a:t>
            </a:r>
            <a:r>
              <a:rPr lang="en-US" altLang="ja-JP" sz="1200" dirty="0"/>
              <a:t>20</a:t>
            </a:r>
            <a:r>
              <a:rPr lang="ja-JP" altLang="en-US" sz="1200"/>
              <a:t>年間で約</a:t>
            </a:r>
            <a:r>
              <a:rPr lang="en-US" altLang="ja-JP" sz="1200" dirty="0"/>
              <a:t>40</a:t>
            </a:r>
            <a:r>
              <a:rPr lang="ja-JP" altLang="en-US" sz="1200"/>
              <a:t>万人減少しています。単純計算で</a:t>
            </a:r>
            <a:r>
              <a:rPr lang="en-US" altLang="ja-JP" sz="1200" dirty="0"/>
              <a:t>1</a:t>
            </a:r>
            <a:r>
              <a:rPr lang="ja-JP" altLang="en-US" sz="1200"/>
              <a:t>都道府県あたり</a:t>
            </a:r>
            <a:r>
              <a:rPr lang="en-US" altLang="ja-JP" sz="1200" dirty="0"/>
              <a:t>8</a:t>
            </a:r>
            <a:r>
              <a:rPr lang="ja-JP" altLang="en-US" sz="1200"/>
              <a:t>万人の職員がいなくなったことになります。業務は増え続けるのに、職員数は激減している現状は危機的な状況ともいえます。</a:t>
            </a:r>
          </a:p>
        </p:txBody>
      </p:sp>
      <p:grpSp>
        <p:nvGrpSpPr>
          <p:cNvPr id="2" name="グループ化 1" descr="地方公共団体の総職員数の推移を示した折線グラフ。平成12年に約321万人だったのが、令和2年には276万人に減少している。">
            <a:extLst>
              <a:ext uri="{FF2B5EF4-FFF2-40B4-BE49-F238E27FC236}">
                <a16:creationId xmlns:a16="http://schemas.microsoft.com/office/drawing/2014/main" id="{B8E6B443-E50C-4149-B1C2-57FA16B1ED28}"/>
              </a:ext>
            </a:extLst>
          </p:cNvPr>
          <p:cNvGrpSpPr/>
          <p:nvPr/>
        </p:nvGrpSpPr>
        <p:grpSpPr>
          <a:xfrm>
            <a:off x="995601" y="1245320"/>
            <a:ext cx="7219669" cy="3168352"/>
            <a:chOff x="995601" y="1245320"/>
            <a:chExt cx="7219669" cy="3168352"/>
          </a:xfrm>
        </p:grpSpPr>
        <p:pic>
          <p:nvPicPr>
            <p:cNvPr id="5" name="図 4" descr="平成6年から令和2年までの自治体職員数の推移を表したグラフ、平成6年では3,282,000人、令和2年では2,762,000人。">
              <a:extLst>
                <a:ext uri="{FF2B5EF4-FFF2-40B4-BE49-F238E27FC236}">
                  <a16:creationId xmlns:a16="http://schemas.microsoft.com/office/drawing/2014/main" id="{9BAE7BEF-91C2-8549-BA76-ACFD0E6E305D}"/>
                </a:ext>
              </a:extLst>
            </p:cNvPr>
            <p:cNvPicPr>
              <a:picLocks noChangeAspect="1"/>
            </p:cNvPicPr>
            <p:nvPr/>
          </p:nvPicPr>
          <p:blipFill>
            <a:blip r:embed="rId2"/>
            <a:stretch>
              <a:fillRect/>
            </a:stretch>
          </p:blipFill>
          <p:spPr>
            <a:xfrm>
              <a:off x="995601" y="1245320"/>
              <a:ext cx="6864763" cy="3168352"/>
            </a:xfrm>
            <a:prstGeom prst="rect">
              <a:avLst/>
            </a:prstGeom>
          </p:spPr>
        </p:pic>
        <p:sp>
          <p:nvSpPr>
            <p:cNvPr id="6" name="円/楕円 5">
              <a:extLst>
                <a:ext uri="{FF2B5EF4-FFF2-40B4-BE49-F238E27FC236}">
                  <a16:creationId xmlns:a16="http://schemas.microsoft.com/office/drawing/2014/main" id="{DFC40002-C5DF-554C-BB68-4A7D42B6B79D}"/>
                </a:ext>
              </a:extLst>
            </p:cNvPr>
            <p:cNvSpPr/>
            <p:nvPr/>
          </p:nvSpPr>
          <p:spPr>
            <a:xfrm>
              <a:off x="4665259" y="1765347"/>
              <a:ext cx="2036912" cy="1030637"/>
            </a:xfrm>
            <a:prstGeom prst="ellipse">
              <a:avLst/>
            </a:prstGeom>
            <a:solidFill>
              <a:schemeClr val="accent2"/>
            </a:solidFill>
          </p:spPr>
          <p:style>
            <a:lnRef idx="3">
              <a:schemeClr val="lt1"/>
            </a:lnRef>
            <a:fillRef idx="1">
              <a:schemeClr val="accent3"/>
            </a:fillRef>
            <a:effectRef idx="1">
              <a:schemeClr val="accent3"/>
            </a:effectRef>
            <a:fontRef idx="minor">
              <a:schemeClr val="lt1"/>
            </a:fontRef>
          </p:style>
          <p:txBody>
            <a:bodyPr rtlCol="0" anchor="ctr"/>
            <a:lstStyle/>
            <a:p>
              <a:pPr algn="ctr"/>
              <a:r>
                <a:rPr kumimoji="1" lang="en-US" altLang="ja-JP" sz="1100" dirty="0"/>
                <a:t>20</a:t>
              </a:r>
              <a:r>
                <a:rPr kumimoji="1" lang="ja-JP" altLang="en-US" sz="1100"/>
                <a:t>年間で</a:t>
              </a:r>
              <a:endParaRPr kumimoji="1" lang="en-US" altLang="ja-JP" sz="1100" dirty="0"/>
            </a:p>
            <a:p>
              <a:pPr algn="ctr"/>
              <a:r>
                <a:rPr kumimoji="1" lang="ja-JP" altLang="en-US" sz="1100"/>
                <a:t>約</a:t>
              </a:r>
              <a:r>
                <a:rPr kumimoji="1" lang="en-US" altLang="ja-JP" sz="2400" dirty="0"/>
                <a:t>40</a:t>
              </a:r>
              <a:r>
                <a:rPr kumimoji="1" lang="ja-JP" altLang="en-US" sz="1100"/>
                <a:t>万人減少</a:t>
              </a:r>
            </a:p>
          </p:txBody>
        </p:sp>
        <p:sp>
          <p:nvSpPr>
            <p:cNvPr id="8" name="円/楕円 7">
              <a:extLst>
                <a:ext uri="{FF2B5EF4-FFF2-40B4-BE49-F238E27FC236}">
                  <a16:creationId xmlns:a16="http://schemas.microsoft.com/office/drawing/2014/main" id="{2217EB1F-0826-0A4C-A777-649B011FBAA2}"/>
                </a:ext>
              </a:extLst>
            </p:cNvPr>
            <p:cNvSpPr/>
            <p:nvPr/>
          </p:nvSpPr>
          <p:spPr>
            <a:xfrm>
              <a:off x="2792120" y="1946703"/>
              <a:ext cx="360040" cy="360040"/>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円/楕円 10">
              <a:extLst>
                <a:ext uri="{FF2B5EF4-FFF2-40B4-BE49-F238E27FC236}">
                  <a16:creationId xmlns:a16="http://schemas.microsoft.com/office/drawing/2014/main" id="{C0BCB567-573E-4945-BDD2-BA813D7E38F3}"/>
                </a:ext>
              </a:extLst>
            </p:cNvPr>
            <p:cNvSpPr/>
            <p:nvPr/>
          </p:nvSpPr>
          <p:spPr>
            <a:xfrm>
              <a:off x="7276790" y="3199925"/>
              <a:ext cx="709736" cy="70973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 name="直線コネクタ 14">
              <a:extLst>
                <a:ext uri="{FF2B5EF4-FFF2-40B4-BE49-F238E27FC236}">
                  <a16:creationId xmlns:a16="http://schemas.microsoft.com/office/drawing/2014/main" id="{6733F250-9A5E-AA49-BC69-080170ECC5EC}"/>
                </a:ext>
              </a:extLst>
            </p:cNvPr>
            <p:cNvCxnSpPr>
              <a:stCxn id="8" idx="4"/>
            </p:cNvCxnSpPr>
            <p:nvPr/>
          </p:nvCxnSpPr>
          <p:spPr>
            <a:xfrm>
              <a:off x="2972140" y="2306743"/>
              <a:ext cx="0" cy="489241"/>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CE9F1F6A-9F5B-084B-9FE2-71F0A6BF08BA}"/>
                </a:ext>
              </a:extLst>
            </p:cNvPr>
            <p:cNvCxnSpPr>
              <a:cxnSpLocks/>
              <a:endCxn id="11" idx="0"/>
            </p:cNvCxnSpPr>
            <p:nvPr/>
          </p:nvCxnSpPr>
          <p:spPr>
            <a:xfrm>
              <a:off x="7631658" y="2829496"/>
              <a:ext cx="0" cy="370429"/>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正方形/長方形 12">
              <a:extLst>
                <a:ext uri="{FF2B5EF4-FFF2-40B4-BE49-F238E27FC236}">
                  <a16:creationId xmlns:a16="http://schemas.microsoft.com/office/drawing/2014/main" id="{300B8770-FD13-D54B-9EF6-4ECD6FBCA333}"/>
                </a:ext>
              </a:extLst>
            </p:cNvPr>
            <p:cNvSpPr/>
            <p:nvPr/>
          </p:nvSpPr>
          <p:spPr>
            <a:xfrm>
              <a:off x="7063142" y="2571749"/>
              <a:ext cx="1152128" cy="402248"/>
            </a:xfrm>
            <a:prstGeom prst="rect">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a:latin typeface="+mn-ea"/>
                </a:rPr>
                <a:t>約</a:t>
              </a:r>
              <a:r>
                <a:rPr kumimoji="1" lang="en-US" altLang="ja-JP" sz="1100" dirty="0">
                  <a:latin typeface="+mn-ea"/>
                </a:rPr>
                <a:t>276</a:t>
              </a:r>
              <a:r>
                <a:rPr kumimoji="1" lang="ja-JP" altLang="en-US" sz="1100">
                  <a:latin typeface="+mn-ea"/>
                </a:rPr>
                <a:t>万人</a:t>
              </a:r>
            </a:p>
          </p:txBody>
        </p:sp>
        <p:sp>
          <p:nvSpPr>
            <p:cNvPr id="12" name="正方形/長方形 11">
              <a:extLst>
                <a:ext uri="{FF2B5EF4-FFF2-40B4-BE49-F238E27FC236}">
                  <a16:creationId xmlns:a16="http://schemas.microsoft.com/office/drawing/2014/main" id="{3C8E98EB-B1A7-A94D-A81E-50A05A32EAC2}"/>
                </a:ext>
              </a:extLst>
            </p:cNvPr>
            <p:cNvSpPr/>
            <p:nvPr/>
          </p:nvSpPr>
          <p:spPr>
            <a:xfrm>
              <a:off x="2090508" y="2571750"/>
              <a:ext cx="1152128" cy="402247"/>
            </a:xfrm>
            <a:prstGeom prst="rect">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a:latin typeface="+mn-ea"/>
                </a:rPr>
                <a:t>約</a:t>
              </a:r>
              <a:r>
                <a:rPr kumimoji="1" lang="en-US" altLang="ja-JP" sz="1100" dirty="0">
                  <a:latin typeface="+mn-ea"/>
                </a:rPr>
                <a:t>321</a:t>
              </a:r>
              <a:r>
                <a:rPr kumimoji="1" lang="ja-JP" altLang="en-US" sz="1100">
                  <a:latin typeface="+mn-ea"/>
                </a:rPr>
                <a:t>万人</a:t>
              </a:r>
            </a:p>
          </p:txBody>
        </p:sp>
      </p:grpSp>
      <p:sp>
        <p:nvSpPr>
          <p:cNvPr id="4" name="正方形/長方形 3">
            <a:extLst>
              <a:ext uri="{FF2B5EF4-FFF2-40B4-BE49-F238E27FC236}">
                <a16:creationId xmlns:a16="http://schemas.microsoft.com/office/drawing/2014/main" id="{3BE8AD9A-5D8F-014E-BA77-D53FDBFF4BDE}"/>
              </a:ext>
            </a:extLst>
          </p:cNvPr>
          <p:cNvSpPr/>
          <p:nvPr/>
        </p:nvSpPr>
        <p:spPr>
          <a:xfrm>
            <a:off x="1403648" y="4437019"/>
            <a:ext cx="4800532" cy="369332"/>
          </a:xfrm>
          <a:prstGeom prst="rect">
            <a:avLst/>
          </a:prstGeom>
        </p:spPr>
        <p:txBody>
          <a:bodyPr wrap="square">
            <a:spAutoFit/>
          </a:bodyPr>
          <a:lstStyle/>
          <a:p>
            <a:pPr defTabSz="685800">
              <a:defRPr/>
            </a:pPr>
            <a:r>
              <a:rPr lang="ja-JP" altLang="en-US" sz="900">
                <a:latin typeface="+mn-ea"/>
              </a:rPr>
              <a:t>出典：総務省</a:t>
            </a:r>
            <a:r>
              <a:rPr lang="en-US" altLang="ja-JP" sz="900" dirty="0">
                <a:latin typeface="+mn-ea"/>
              </a:rPr>
              <a:t> </a:t>
            </a:r>
            <a:r>
              <a:rPr lang="ja-JP" altLang="en-US" sz="900">
                <a:latin typeface="+mn-ea"/>
              </a:rPr>
              <a:t>令和</a:t>
            </a:r>
            <a:r>
              <a:rPr lang="en-US" altLang="ja-JP" sz="900" dirty="0">
                <a:latin typeface="+mn-ea"/>
              </a:rPr>
              <a:t>2</a:t>
            </a:r>
            <a:r>
              <a:rPr lang="ja-JP" altLang="en-US" sz="900">
                <a:latin typeface="+mn-ea"/>
              </a:rPr>
              <a:t>年地方公共団体定員管理調査結果</a:t>
            </a:r>
            <a:r>
              <a:rPr lang="en-US" altLang="ja-JP" sz="900" dirty="0">
                <a:latin typeface="+mn-ea"/>
              </a:rPr>
              <a:t> </a:t>
            </a:r>
            <a:r>
              <a:rPr lang="ja-JP" altLang="en-US" sz="900">
                <a:latin typeface="+mn-ea"/>
              </a:rPr>
              <a:t>地方公共団体の総職員数の推移より</a:t>
            </a:r>
            <a:endParaRPr lang="en-US" altLang="ja-JP" sz="900" dirty="0">
              <a:latin typeface="+mn-ea"/>
            </a:endParaRPr>
          </a:p>
          <a:p>
            <a:pPr defTabSz="685800">
              <a:defRPr/>
            </a:pPr>
            <a:r>
              <a:rPr lang="en-US" altLang="ja-JP" sz="900" dirty="0">
                <a:latin typeface="+mn-ea"/>
                <a:hlinkClick r:id="rId3"/>
              </a:rPr>
              <a:t>https://www.soumu.go.jp/main_content/000608426.pdf</a:t>
            </a:r>
            <a:endParaRPr lang="en-US" altLang="ja-JP" sz="900" dirty="0">
              <a:latin typeface="+mn-ea"/>
            </a:endParaRPr>
          </a:p>
        </p:txBody>
      </p:sp>
    </p:spTree>
    <p:extLst>
      <p:ext uri="{BB962C8B-B14F-4D97-AF65-F5344CB8AC3E}">
        <p14:creationId xmlns:p14="http://schemas.microsoft.com/office/powerpoint/2010/main" val="3613329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BAE7149-97C5-E045-9965-F894A7CC1382}"/>
              </a:ext>
            </a:extLst>
          </p:cNvPr>
          <p:cNvSpPr>
            <a:spLocks noGrp="1"/>
          </p:cNvSpPr>
          <p:nvPr>
            <p:ph type="title"/>
          </p:nvPr>
        </p:nvSpPr>
        <p:spPr/>
        <p:txBody>
          <a:bodyPr/>
          <a:lstStyle/>
          <a:p>
            <a:r>
              <a:rPr lang="ja-JP" altLang="en-US" sz="3200"/>
              <a:t>テレワークでの活用</a:t>
            </a:r>
            <a:endParaRPr lang="en-US" altLang="ja-JP" sz="3200" dirty="0"/>
          </a:p>
        </p:txBody>
      </p:sp>
    </p:spTree>
    <p:extLst>
      <p:ext uri="{BB962C8B-B14F-4D97-AF65-F5344CB8AC3E}">
        <p14:creationId xmlns:p14="http://schemas.microsoft.com/office/powerpoint/2010/main" val="4653714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9479A9F-CC87-854D-9248-24DA44F323FA}"/>
              </a:ext>
            </a:extLst>
          </p:cNvPr>
          <p:cNvSpPr>
            <a:spLocks noGrp="1"/>
          </p:cNvSpPr>
          <p:nvPr>
            <p:ph type="title"/>
          </p:nvPr>
        </p:nvSpPr>
        <p:spPr/>
        <p:txBody>
          <a:bodyPr/>
          <a:lstStyle/>
          <a:p>
            <a:r>
              <a:rPr kumimoji="1" lang="ja-JP" altLang="en-US"/>
              <a:t>セキュリティを保った上で庁外アクセスが可能です</a:t>
            </a:r>
          </a:p>
        </p:txBody>
      </p:sp>
      <p:sp>
        <p:nvSpPr>
          <p:cNvPr id="45" name="テキスト ボックス 44">
            <a:extLst>
              <a:ext uri="{FF2B5EF4-FFF2-40B4-BE49-F238E27FC236}">
                <a16:creationId xmlns:a16="http://schemas.microsoft.com/office/drawing/2014/main" id="{C0A1C217-619B-0E44-8D4D-F891FF35988A}"/>
              </a:ext>
            </a:extLst>
          </p:cNvPr>
          <p:cNvSpPr txBox="1"/>
          <p:nvPr/>
        </p:nvSpPr>
        <p:spPr>
          <a:xfrm>
            <a:off x="251520" y="559075"/>
            <a:ext cx="8400500" cy="572515"/>
          </a:xfrm>
          <a:prstGeom prst="rect">
            <a:avLst/>
          </a:prstGeom>
          <a:noFill/>
        </p:spPr>
        <p:txBody>
          <a:bodyPr wrap="square" lIns="81000" tIns="54000" rIns="81000" bIns="54000" rtlCol="0" anchor="ctr">
            <a:spAutoFit/>
          </a:bodyPr>
          <a:lstStyle/>
          <a:p>
            <a:pPr>
              <a:lnSpc>
                <a:spcPct val="130000"/>
              </a:lnSpc>
            </a:pPr>
            <a:r>
              <a:rPr lang="ja-JP" altLang="en-US" sz="1200" dirty="0">
                <a:latin typeface="+mn-ea"/>
              </a:rPr>
              <a:t>テレワーク需要の高まりに伴い、庁外からグループウェアにアクセスすることも増えています。</a:t>
            </a:r>
            <a:r>
              <a:rPr lang="en-US" altLang="ja-JP" sz="1200" dirty="0">
                <a:latin typeface="+mn-ea"/>
              </a:rPr>
              <a:t>Garoon</a:t>
            </a:r>
            <a:r>
              <a:rPr lang="ja-JP" altLang="en-US" sz="1200" dirty="0">
                <a:latin typeface="+mn-ea"/>
              </a:rPr>
              <a:t>は庁外からでもセキュリティを保った上で、安全にアクセスすることができます。</a:t>
            </a:r>
            <a:endParaRPr lang="en-US" altLang="ja-JP" sz="1200" i="0" dirty="0">
              <a:latin typeface="+mn-ea"/>
              <a:ea typeface="+mn-ea"/>
            </a:endParaRPr>
          </a:p>
        </p:txBody>
      </p:sp>
      <p:grpSp>
        <p:nvGrpSpPr>
          <p:cNvPr id="5" name="グループ化 4" descr="セキュアアクセス、2要素認証を利用してクラウド版 Garoonへアクセスするイメージ図">
            <a:extLst>
              <a:ext uri="{FF2B5EF4-FFF2-40B4-BE49-F238E27FC236}">
                <a16:creationId xmlns:a16="http://schemas.microsoft.com/office/drawing/2014/main" id="{3895F54B-6225-EE40-B7DD-D618C17BE6EA}"/>
              </a:ext>
            </a:extLst>
          </p:cNvPr>
          <p:cNvGrpSpPr/>
          <p:nvPr/>
        </p:nvGrpSpPr>
        <p:grpSpPr>
          <a:xfrm>
            <a:off x="-22414" y="1256980"/>
            <a:ext cx="4459178" cy="3456582"/>
            <a:chOff x="-22414" y="1256980"/>
            <a:chExt cx="4459178" cy="3456582"/>
          </a:xfrm>
        </p:grpSpPr>
        <p:sp>
          <p:nvSpPr>
            <p:cNvPr id="2" name="正方形/長方形 1">
              <a:extLst>
                <a:ext uri="{FF2B5EF4-FFF2-40B4-BE49-F238E27FC236}">
                  <a16:creationId xmlns:a16="http://schemas.microsoft.com/office/drawing/2014/main" id="{66E6630B-356F-5343-A3CA-19AC970B256D}"/>
                </a:ext>
              </a:extLst>
            </p:cNvPr>
            <p:cNvSpPr/>
            <p:nvPr/>
          </p:nvSpPr>
          <p:spPr>
            <a:xfrm>
              <a:off x="1052388" y="2500002"/>
              <a:ext cx="3384376" cy="10736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角丸四角形 19">
              <a:extLst>
                <a:ext uri="{FF2B5EF4-FFF2-40B4-BE49-F238E27FC236}">
                  <a16:creationId xmlns:a16="http://schemas.microsoft.com/office/drawing/2014/main" id="{4FA446C8-A6B1-6644-9B69-4771641F856E}"/>
                </a:ext>
              </a:extLst>
            </p:cNvPr>
            <p:cNvSpPr/>
            <p:nvPr/>
          </p:nvSpPr>
          <p:spPr>
            <a:xfrm>
              <a:off x="1205464" y="2698366"/>
              <a:ext cx="1470417" cy="620351"/>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角丸四角形 22">
              <a:extLst>
                <a:ext uri="{FF2B5EF4-FFF2-40B4-BE49-F238E27FC236}">
                  <a16:creationId xmlns:a16="http://schemas.microsoft.com/office/drawing/2014/main" id="{8D73DEE8-60BE-0040-BDF9-739EDD8248F7}"/>
                </a:ext>
              </a:extLst>
            </p:cNvPr>
            <p:cNvSpPr/>
            <p:nvPr/>
          </p:nvSpPr>
          <p:spPr>
            <a:xfrm>
              <a:off x="2792546" y="2698366"/>
              <a:ext cx="1470417" cy="620351"/>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プレースホルダー 1">
              <a:extLst>
                <a:ext uri="{FF2B5EF4-FFF2-40B4-BE49-F238E27FC236}">
                  <a16:creationId xmlns:a16="http://schemas.microsoft.com/office/drawing/2014/main" id="{B99C79FF-0E4C-B843-A613-65DF2AFEC544}"/>
                </a:ext>
              </a:extLst>
            </p:cNvPr>
            <p:cNvSpPr txBox="1">
              <a:spLocks/>
            </p:cNvSpPr>
            <p:nvPr/>
          </p:nvSpPr>
          <p:spPr>
            <a:xfrm>
              <a:off x="-22414" y="1256980"/>
              <a:ext cx="1834340" cy="925385"/>
            </a:xfrm>
            <a:prstGeom prst="rect">
              <a:avLst/>
            </a:prstGeom>
          </p:spPr>
          <p:txBody>
            <a:bodyPr vert="horz" lIns="91440" tIns="45720" rIns="91440" bIns="45720" rtlCol="0">
              <a:normAutofit/>
            </a:bodyPr>
            <a:lstStyle>
              <a:lvl1pPr marL="202401" indent="-202401" algn="l" defTabSz="685800" rtl="0" eaLnBrk="1" latinLnBrk="0" hangingPunct="1">
                <a:lnSpc>
                  <a:spcPct val="130000"/>
                </a:lnSpc>
                <a:spcBef>
                  <a:spcPts val="750"/>
                </a:spcBef>
                <a:buClr>
                  <a:schemeClr val="accent2"/>
                </a:buClr>
                <a:buFont typeface="Wingdings" pitchFamily="2" charset="2"/>
                <a:buChar char="l"/>
                <a:tabLst/>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07194" indent="-164302" algn="l" defTabSz="685800" rtl="0" eaLnBrk="1" latinLnBrk="0" hangingPunct="1">
                <a:lnSpc>
                  <a:spcPct val="130000"/>
                </a:lnSpc>
                <a:spcBef>
                  <a:spcPts val="375"/>
                </a:spcBef>
                <a:buClr>
                  <a:schemeClr val="accent3"/>
                </a:buClr>
                <a:buFont typeface="Arial" panose="020B0604020202020204" pitchFamily="34" charset="0"/>
                <a:buChar char="•"/>
                <a:tabLst/>
                <a:defRPr kumimoji="1" sz="1100" b="0" i="0" kern="1200">
                  <a:solidFill>
                    <a:schemeClr val="tx1"/>
                  </a:solidFill>
                  <a:latin typeface="Yu Gothic" panose="020B0400000000000000" pitchFamily="34" charset="-128"/>
                  <a:ea typeface="Yu Gothic" panose="020B0400000000000000" pitchFamily="34" charset="-128"/>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b="0" i="0" kern="1200">
                  <a:solidFill>
                    <a:schemeClr val="tx1"/>
                  </a:solidFill>
                  <a:latin typeface="Yu Gothic" panose="020B0400000000000000" pitchFamily="34" charset="-128"/>
                  <a:ea typeface="Yu Gothic" panose="020B0400000000000000" pitchFamily="34" charset="-128"/>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ctr">
                <a:buNone/>
              </a:pPr>
              <a:r>
                <a:rPr lang="ja-JP" altLang="en-US" sz="1200" u="sng">
                  <a:latin typeface="+mn-ea"/>
                  <a:ea typeface="+mn-ea"/>
                </a:rPr>
                <a:t>クラウド版の場合</a:t>
              </a:r>
            </a:p>
          </p:txBody>
        </p:sp>
        <p:sp>
          <p:nvSpPr>
            <p:cNvPr id="8" name="雲 7">
              <a:extLst>
                <a:ext uri="{FF2B5EF4-FFF2-40B4-BE49-F238E27FC236}">
                  <a16:creationId xmlns:a16="http://schemas.microsoft.com/office/drawing/2014/main" id="{92AC7A4D-1201-524E-9182-5E715A328F95}"/>
                </a:ext>
              </a:extLst>
            </p:cNvPr>
            <p:cNvSpPr/>
            <p:nvPr/>
          </p:nvSpPr>
          <p:spPr>
            <a:xfrm>
              <a:off x="1988492" y="1321086"/>
              <a:ext cx="1512168" cy="792088"/>
            </a:xfrm>
            <a:prstGeom prst="cloud">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Picture 2" descr="テレワーク(女)のイラスト">
              <a:extLst>
                <a:ext uri="{FF2B5EF4-FFF2-40B4-BE49-F238E27FC236}">
                  <a16:creationId xmlns:a16="http://schemas.microsoft.com/office/drawing/2014/main" id="{353B4306-80BA-B640-AAC8-3360A4C91C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25153" y="3490898"/>
              <a:ext cx="780311" cy="896527"/>
            </a:xfrm>
            <a:prstGeom prst="rect">
              <a:avLst/>
            </a:prstGeom>
            <a:noFill/>
            <a:extLst>
              <a:ext uri="{909E8E84-426E-40DD-AFC4-6F175D3DCCD1}">
                <a14:hiddenFill xmlns:a14="http://schemas.microsoft.com/office/drawing/2010/main">
                  <a:solidFill>
                    <a:srgbClr val="FFFFFF"/>
                  </a:solidFill>
                </a14:hiddenFill>
              </a:ext>
            </a:extLst>
          </p:spPr>
        </p:pic>
        <p:pic>
          <p:nvPicPr>
            <p:cNvPr id="11" name="図 10">
              <a:extLst>
                <a:ext uri="{FF2B5EF4-FFF2-40B4-BE49-F238E27FC236}">
                  <a16:creationId xmlns:a16="http://schemas.microsoft.com/office/drawing/2014/main" id="{B042689A-4019-514C-91FC-F3144547278D}"/>
                </a:ext>
              </a:extLst>
            </p:cNvPr>
            <p:cNvPicPr>
              <a:picLocks noChangeAspect="1"/>
            </p:cNvPicPr>
            <p:nvPr/>
          </p:nvPicPr>
          <p:blipFill>
            <a:blip r:embed="rId4"/>
            <a:stretch>
              <a:fillRect/>
            </a:stretch>
          </p:blipFill>
          <p:spPr>
            <a:xfrm>
              <a:off x="2189968" y="1529662"/>
              <a:ext cx="965200" cy="317500"/>
            </a:xfrm>
            <a:prstGeom prst="rect">
              <a:avLst/>
            </a:prstGeom>
          </p:spPr>
        </p:pic>
        <p:sp>
          <p:nvSpPr>
            <p:cNvPr id="18" name="テキスト ボックス 17">
              <a:extLst>
                <a:ext uri="{FF2B5EF4-FFF2-40B4-BE49-F238E27FC236}">
                  <a16:creationId xmlns:a16="http://schemas.microsoft.com/office/drawing/2014/main" id="{ACD09A53-6677-3241-B42C-BF4A78763D54}"/>
                </a:ext>
              </a:extLst>
            </p:cNvPr>
            <p:cNvSpPr txBox="1"/>
            <p:nvPr/>
          </p:nvSpPr>
          <p:spPr>
            <a:xfrm>
              <a:off x="1583861" y="2729658"/>
              <a:ext cx="1107996" cy="507831"/>
            </a:xfrm>
            <a:prstGeom prst="rect">
              <a:avLst/>
            </a:prstGeom>
            <a:noFill/>
          </p:spPr>
          <p:txBody>
            <a:bodyPr wrap="none" rtlCol="0">
              <a:spAutoFit/>
            </a:bodyPr>
            <a:lstStyle/>
            <a:p>
              <a:r>
                <a:rPr kumimoji="1" lang="ja-JP" altLang="en-US" sz="900"/>
                <a:t>クライアント</a:t>
              </a:r>
              <a:endParaRPr kumimoji="1" lang="en-US" altLang="ja-JP" sz="900" dirty="0"/>
            </a:p>
            <a:p>
              <a:r>
                <a:rPr kumimoji="1" lang="ja-JP" altLang="en-US" sz="900"/>
                <a:t>証明書による</a:t>
              </a:r>
              <a:endParaRPr kumimoji="1" lang="en-US" altLang="ja-JP" sz="900" dirty="0"/>
            </a:p>
            <a:p>
              <a:r>
                <a:rPr kumimoji="1" lang="ja-JP" altLang="en-US" sz="900"/>
                <a:t>セキュアアクセス</a:t>
              </a:r>
            </a:p>
          </p:txBody>
        </p:sp>
        <p:sp>
          <p:nvSpPr>
            <p:cNvPr id="22" name="テキスト ボックス 21">
              <a:extLst>
                <a:ext uri="{FF2B5EF4-FFF2-40B4-BE49-F238E27FC236}">
                  <a16:creationId xmlns:a16="http://schemas.microsoft.com/office/drawing/2014/main" id="{6C2CD25B-4A66-184B-ACC1-C2590ABD1A2B}"/>
                </a:ext>
              </a:extLst>
            </p:cNvPr>
            <p:cNvSpPr txBox="1"/>
            <p:nvPr/>
          </p:nvSpPr>
          <p:spPr>
            <a:xfrm>
              <a:off x="3162200" y="2819096"/>
              <a:ext cx="1107996" cy="369332"/>
            </a:xfrm>
            <a:prstGeom prst="rect">
              <a:avLst/>
            </a:prstGeom>
            <a:noFill/>
          </p:spPr>
          <p:txBody>
            <a:bodyPr wrap="none" rtlCol="0">
              <a:spAutoFit/>
            </a:bodyPr>
            <a:lstStyle/>
            <a:p>
              <a:r>
                <a:rPr kumimoji="1" lang="ja-JP" altLang="en-US" sz="900"/>
                <a:t>認証アプリによる</a:t>
              </a:r>
              <a:endParaRPr kumimoji="1" lang="en-US" altLang="ja-JP" sz="900" dirty="0"/>
            </a:p>
            <a:p>
              <a:r>
                <a:rPr kumimoji="1" lang="en-US" altLang="ja-JP" sz="900" dirty="0"/>
                <a:t>2</a:t>
              </a:r>
              <a:r>
                <a:rPr kumimoji="1" lang="ja-JP" altLang="en-US" sz="900"/>
                <a:t>要素認証</a:t>
              </a:r>
            </a:p>
          </p:txBody>
        </p:sp>
        <p:sp>
          <p:nvSpPr>
            <p:cNvPr id="30" name="角丸四角形 29">
              <a:extLst>
                <a:ext uri="{FF2B5EF4-FFF2-40B4-BE49-F238E27FC236}">
                  <a16:creationId xmlns:a16="http://schemas.microsoft.com/office/drawing/2014/main" id="{8F25734E-AD3C-1E44-8B9A-F7DD51DC3533}"/>
                </a:ext>
              </a:extLst>
            </p:cNvPr>
            <p:cNvSpPr/>
            <p:nvPr/>
          </p:nvSpPr>
          <p:spPr>
            <a:xfrm>
              <a:off x="1598587" y="3223412"/>
              <a:ext cx="1032394" cy="200115"/>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a:t>有料オプション</a:t>
              </a:r>
            </a:p>
          </p:txBody>
        </p:sp>
        <p:sp>
          <p:nvSpPr>
            <p:cNvPr id="35" name="角丸四角形 34">
              <a:extLst>
                <a:ext uri="{FF2B5EF4-FFF2-40B4-BE49-F238E27FC236}">
                  <a16:creationId xmlns:a16="http://schemas.microsoft.com/office/drawing/2014/main" id="{69515267-CAD5-BA4E-83E3-B553069E697F}"/>
                </a:ext>
              </a:extLst>
            </p:cNvPr>
            <p:cNvSpPr/>
            <p:nvPr/>
          </p:nvSpPr>
          <p:spPr>
            <a:xfrm>
              <a:off x="3504924" y="3244674"/>
              <a:ext cx="720080" cy="200115"/>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a:solidFill>
                    <a:schemeClr val="accent2"/>
                  </a:solidFill>
                </a:rPr>
                <a:t>標準機能</a:t>
              </a:r>
            </a:p>
          </p:txBody>
        </p:sp>
        <p:pic>
          <p:nvPicPr>
            <p:cNvPr id="3078" name="Picture 6">
              <a:extLst>
                <a:ext uri="{FF2B5EF4-FFF2-40B4-BE49-F238E27FC236}">
                  <a16:creationId xmlns:a16="http://schemas.microsoft.com/office/drawing/2014/main" id="{34440991-122E-D14C-8414-0E2D74EF2D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3057" y="2811397"/>
              <a:ext cx="345530" cy="345530"/>
            </a:xfrm>
            <a:prstGeom prst="rect">
              <a:avLst/>
            </a:prstGeom>
            <a:noFill/>
            <a:extLst>
              <a:ext uri="{909E8E84-426E-40DD-AFC4-6F175D3DCCD1}">
                <a14:hiddenFill xmlns:a14="http://schemas.microsoft.com/office/drawing/2010/main">
                  <a:solidFill>
                    <a:srgbClr val="FFFFFF"/>
                  </a:solidFill>
                </a14:hiddenFill>
              </a:ext>
            </a:extLst>
          </p:spPr>
        </p:pic>
        <p:sp>
          <p:nvSpPr>
            <p:cNvPr id="40" name="円/楕円 39">
              <a:extLst>
                <a:ext uri="{FF2B5EF4-FFF2-40B4-BE49-F238E27FC236}">
                  <a16:creationId xmlns:a16="http://schemas.microsoft.com/office/drawing/2014/main" id="{2F49A965-7EFF-4341-AC3F-1D1AD2733297}"/>
                </a:ext>
              </a:extLst>
            </p:cNvPr>
            <p:cNvSpPr/>
            <p:nvPr/>
          </p:nvSpPr>
          <p:spPr>
            <a:xfrm>
              <a:off x="2847176" y="2830155"/>
              <a:ext cx="345513" cy="329172"/>
            </a:xfrm>
            <a:prstGeom prst="ellipse">
              <a:avLst/>
            </a:prstGeom>
            <a:solidFill>
              <a:srgbClr val="E2E8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4" name="グループ化 43">
              <a:extLst>
                <a:ext uri="{FF2B5EF4-FFF2-40B4-BE49-F238E27FC236}">
                  <a16:creationId xmlns:a16="http://schemas.microsoft.com/office/drawing/2014/main" id="{C5227E93-EC69-BE41-8DF4-1FC0171693BA}"/>
                </a:ext>
              </a:extLst>
            </p:cNvPr>
            <p:cNvGrpSpPr/>
            <p:nvPr/>
          </p:nvGrpSpPr>
          <p:grpSpPr>
            <a:xfrm>
              <a:off x="2912133" y="2889033"/>
              <a:ext cx="215598" cy="215598"/>
              <a:chOff x="4114800" y="2114550"/>
              <a:chExt cx="914400" cy="914400"/>
            </a:xfrm>
          </p:grpSpPr>
          <p:sp>
            <p:nvSpPr>
              <p:cNvPr id="43" name="正方形/長方形 42">
                <a:extLst>
                  <a:ext uri="{FF2B5EF4-FFF2-40B4-BE49-F238E27FC236}">
                    <a16:creationId xmlns:a16="http://schemas.microsoft.com/office/drawing/2014/main" id="{FE99FBC6-CCD6-9046-9022-77FFDF39638F}"/>
                  </a:ext>
                </a:extLst>
              </p:cNvPr>
              <p:cNvSpPr/>
              <p:nvPr/>
            </p:nvSpPr>
            <p:spPr>
              <a:xfrm>
                <a:off x="4355976" y="2163028"/>
                <a:ext cx="436741" cy="813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2" name="グラフィックス 41" descr="スマート フォン 枠線">
                <a:extLst>
                  <a:ext uri="{FF2B5EF4-FFF2-40B4-BE49-F238E27FC236}">
                    <a16:creationId xmlns:a16="http://schemas.microsoft.com/office/drawing/2014/main" id="{864398BD-19F9-5E4C-A6D1-9BE4F91F885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14800" y="2114550"/>
                <a:ext cx="914400" cy="914400"/>
              </a:xfrm>
              <a:prstGeom prst="rect">
                <a:avLst/>
              </a:prstGeom>
            </p:spPr>
          </p:pic>
        </p:grpSp>
        <p:cxnSp>
          <p:nvCxnSpPr>
            <p:cNvPr id="14" name="カギ線コネクタ 13">
              <a:extLst>
                <a:ext uri="{FF2B5EF4-FFF2-40B4-BE49-F238E27FC236}">
                  <a16:creationId xmlns:a16="http://schemas.microsoft.com/office/drawing/2014/main" id="{30FEBC52-1F24-5B44-8080-8106D14D7D22}"/>
                </a:ext>
              </a:extLst>
            </p:cNvPr>
            <p:cNvCxnSpPr>
              <a:cxnSpLocks/>
              <a:endCxn id="2" idx="2"/>
            </p:cNvCxnSpPr>
            <p:nvPr/>
          </p:nvCxnSpPr>
          <p:spPr>
            <a:xfrm flipV="1">
              <a:off x="1484436" y="3573697"/>
              <a:ext cx="1260140" cy="410574"/>
            </a:xfrm>
            <a:prstGeom prst="bentConnector2">
              <a:avLst/>
            </a:prstGeom>
            <a:ln w="1905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直線矢印コネクタ 18">
              <a:extLst>
                <a:ext uri="{FF2B5EF4-FFF2-40B4-BE49-F238E27FC236}">
                  <a16:creationId xmlns:a16="http://schemas.microsoft.com/office/drawing/2014/main" id="{492BE6C9-7DD6-F34F-9AA8-072ACAE079C9}"/>
                </a:ext>
              </a:extLst>
            </p:cNvPr>
            <p:cNvCxnSpPr>
              <a:cxnSpLocks/>
              <a:stCxn id="2" idx="0"/>
              <a:endCxn id="8" idx="1"/>
            </p:cNvCxnSpPr>
            <p:nvPr/>
          </p:nvCxnSpPr>
          <p:spPr>
            <a:xfrm flipV="1">
              <a:off x="2744576" y="2112331"/>
              <a:ext cx="0" cy="387671"/>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41" name="テキスト プレースホルダー 1">
              <a:extLst>
                <a:ext uri="{FF2B5EF4-FFF2-40B4-BE49-F238E27FC236}">
                  <a16:creationId xmlns:a16="http://schemas.microsoft.com/office/drawing/2014/main" id="{A60A98A3-C3B7-DF4E-978D-8BA18EAFF6DE}"/>
                </a:ext>
              </a:extLst>
            </p:cNvPr>
            <p:cNvSpPr txBox="1">
              <a:spLocks/>
            </p:cNvSpPr>
            <p:nvPr/>
          </p:nvSpPr>
          <p:spPr>
            <a:xfrm>
              <a:off x="344676" y="4405649"/>
              <a:ext cx="1118594" cy="307913"/>
            </a:xfrm>
            <a:prstGeom prst="rect">
              <a:avLst/>
            </a:prstGeom>
          </p:spPr>
          <p:txBody>
            <a:bodyPr vert="horz" lIns="91440" tIns="45720" rIns="91440" bIns="45720" rtlCol="0">
              <a:noAutofit/>
            </a:bodyPr>
            <a:lstStyle>
              <a:lvl1pPr marL="202401" indent="-202401" algn="l" defTabSz="685800" rtl="0" eaLnBrk="1" latinLnBrk="0" hangingPunct="1">
                <a:lnSpc>
                  <a:spcPct val="130000"/>
                </a:lnSpc>
                <a:spcBef>
                  <a:spcPts val="750"/>
                </a:spcBef>
                <a:buClr>
                  <a:schemeClr val="accent2"/>
                </a:buClr>
                <a:buFont typeface="Wingdings" pitchFamily="2" charset="2"/>
                <a:buChar char="l"/>
                <a:tabLst/>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07194" indent="-164302" algn="l" defTabSz="685800" rtl="0" eaLnBrk="1" latinLnBrk="0" hangingPunct="1">
                <a:lnSpc>
                  <a:spcPct val="130000"/>
                </a:lnSpc>
                <a:spcBef>
                  <a:spcPts val="375"/>
                </a:spcBef>
                <a:buClr>
                  <a:schemeClr val="accent3"/>
                </a:buClr>
                <a:buFont typeface="Arial" panose="020B0604020202020204" pitchFamily="34" charset="0"/>
                <a:buChar char="•"/>
                <a:tabLst/>
                <a:defRPr kumimoji="1" sz="1100" b="0" i="0" kern="1200">
                  <a:solidFill>
                    <a:schemeClr val="tx1"/>
                  </a:solidFill>
                  <a:latin typeface="Yu Gothic" panose="020B0400000000000000" pitchFamily="34" charset="-128"/>
                  <a:ea typeface="Yu Gothic" panose="020B0400000000000000" pitchFamily="34" charset="-128"/>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b="0" i="0" kern="1200">
                  <a:solidFill>
                    <a:schemeClr val="tx1"/>
                  </a:solidFill>
                  <a:latin typeface="Yu Gothic" panose="020B0400000000000000" pitchFamily="34" charset="-128"/>
                  <a:ea typeface="Yu Gothic" panose="020B0400000000000000" pitchFamily="34" charset="-128"/>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buNone/>
              </a:pPr>
              <a:r>
                <a:rPr lang="ja-JP" altLang="en-US" sz="1100">
                  <a:latin typeface="+mn-ea"/>
                  <a:ea typeface="+mn-ea"/>
                </a:rPr>
                <a:t>テレワーク</a:t>
              </a:r>
              <a:endParaRPr lang="en-US" altLang="ja-JP" sz="1100" dirty="0">
                <a:latin typeface="+mn-ea"/>
                <a:ea typeface="+mn-ea"/>
              </a:endParaRPr>
            </a:p>
          </p:txBody>
        </p:sp>
        <p:sp>
          <p:nvSpPr>
            <p:cNvPr id="59" name="テキスト プレースホルダー 1">
              <a:extLst>
                <a:ext uri="{FF2B5EF4-FFF2-40B4-BE49-F238E27FC236}">
                  <a16:creationId xmlns:a16="http://schemas.microsoft.com/office/drawing/2014/main" id="{49FCDFD1-5E7F-0D49-877F-594128B4947F}"/>
                </a:ext>
              </a:extLst>
            </p:cNvPr>
            <p:cNvSpPr txBox="1">
              <a:spLocks/>
            </p:cNvSpPr>
            <p:nvPr/>
          </p:nvSpPr>
          <p:spPr>
            <a:xfrm>
              <a:off x="2755500" y="1998648"/>
              <a:ext cx="1020726" cy="387671"/>
            </a:xfrm>
            <a:prstGeom prst="rect">
              <a:avLst/>
            </a:prstGeom>
          </p:spPr>
          <p:txBody>
            <a:bodyPr vert="horz" lIns="91440" tIns="45720" rIns="91440" bIns="45720" rtlCol="0">
              <a:normAutofit/>
            </a:bodyPr>
            <a:lstStyle>
              <a:lvl1pPr marL="202401" indent="-202401" algn="l" defTabSz="685800" rtl="0" eaLnBrk="1" latinLnBrk="0" hangingPunct="1">
                <a:lnSpc>
                  <a:spcPct val="130000"/>
                </a:lnSpc>
                <a:spcBef>
                  <a:spcPts val="750"/>
                </a:spcBef>
                <a:buClr>
                  <a:schemeClr val="accent2"/>
                </a:buClr>
                <a:buFont typeface="Wingdings" pitchFamily="2" charset="2"/>
                <a:buChar char="l"/>
                <a:tabLst/>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07194" indent="-164302" algn="l" defTabSz="685800" rtl="0" eaLnBrk="1" latinLnBrk="0" hangingPunct="1">
                <a:lnSpc>
                  <a:spcPct val="130000"/>
                </a:lnSpc>
                <a:spcBef>
                  <a:spcPts val="375"/>
                </a:spcBef>
                <a:buClr>
                  <a:schemeClr val="accent3"/>
                </a:buClr>
                <a:buFont typeface="Arial" panose="020B0604020202020204" pitchFamily="34" charset="0"/>
                <a:buChar char="•"/>
                <a:tabLst/>
                <a:defRPr kumimoji="1" sz="1100" b="0" i="0" kern="1200">
                  <a:solidFill>
                    <a:schemeClr val="tx1"/>
                  </a:solidFill>
                  <a:latin typeface="Yu Gothic" panose="020B0400000000000000" pitchFamily="34" charset="-128"/>
                  <a:ea typeface="Yu Gothic" panose="020B0400000000000000" pitchFamily="34" charset="-128"/>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b="0" i="0" kern="1200">
                  <a:solidFill>
                    <a:schemeClr val="tx1"/>
                  </a:solidFill>
                  <a:latin typeface="Yu Gothic" panose="020B0400000000000000" pitchFamily="34" charset="-128"/>
                  <a:ea typeface="Yu Gothic" panose="020B0400000000000000" pitchFamily="34" charset="-128"/>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ctr">
                <a:buNone/>
              </a:pPr>
              <a:r>
                <a:rPr lang="ja-JP" altLang="en-US" sz="1200">
                  <a:latin typeface="+mn-ea"/>
                  <a:ea typeface="+mn-ea"/>
                </a:rPr>
                <a:t>クラウド</a:t>
              </a:r>
            </a:p>
          </p:txBody>
        </p:sp>
      </p:grpSp>
      <p:sp>
        <p:nvSpPr>
          <p:cNvPr id="51" name="テキスト プレースホルダー 1">
            <a:extLst>
              <a:ext uri="{FF2B5EF4-FFF2-40B4-BE49-F238E27FC236}">
                <a16:creationId xmlns:a16="http://schemas.microsoft.com/office/drawing/2014/main" id="{ECF4E8AB-4B01-5548-BD5C-7EC6EA9B5DE2}"/>
              </a:ext>
            </a:extLst>
          </p:cNvPr>
          <p:cNvSpPr txBox="1">
            <a:spLocks/>
          </p:cNvSpPr>
          <p:nvPr/>
        </p:nvSpPr>
        <p:spPr>
          <a:xfrm>
            <a:off x="1384470" y="4096958"/>
            <a:ext cx="3169056" cy="925295"/>
          </a:xfrm>
          <a:prstGeom prst="rect">
            <a:avLst/>
          </a:prstGeom>
        </p:spPr>
        <p:txBody>
          <a:bodyPr vert="horz" lIns="91440" tIns="45720" rIns="91440" bIns="45720" rtlCol="0">
            <a:noAutofit/>
          </a:bodyPr>
          <a:lstStyle>
            <a:lvl1pPr marL="202401" indent="-202401" algn="l" defTabSz="685800" rtl="0" eaLnBrk="1" latinLnBrk="0" hangingPunct="1">
              <a:lnSpc>
                <a:spcPct val="130000"/>
              </a:lnSpc>
              <a:spcBef>
                <a:spcPts val="750"/>
              </a:spcBef>
              <a:buClr>
                <a:schemeClr val="accent2"/>
              </a:buClr>
              <a:buFont typeface="Wingdings" pitchFamily="2" charset="2"/>
              <a:buChar char="l"/>
              <a:tabLst/>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07194" indent="-164302" algn="l" defTabSz="685800" rtl="0" eaLnBrk="1" latinLnBrk="0" hangingPunct="1">
              <a:lnSpc>
                <a:spcPct val="130000"/>
              </a:lnSpc>
              <a:spcBef>
                <a:spcPts val="375"/>
              </a:spcBef>
              <a:buClr>
                <a:schemeClr val="accent3"/>
              </a:buClr>
              <a:buFont typeface="Arial" panose="020B0604020202020204" pitchFamily="34" charset="0"/>
              <a:buChar char="•"/>
              <a:tabLst/>
              <a:defRPr kumimoji="1" sz="1100" b="0" i="0" kern="1200">
                <a:solidFill>
                  <a:schemeClr val="tx1"/>
                </a:solidFill>
                <a:latin typeface="Yu Gothic" panose="020B0400000000000000" pitchFamily="34" charset="-128"/>
                <a:ea typeface="Yu Gothic" panose="020B0400000000000000" pitchFamily="34" charset="-128"/>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b="0" i="0" kern="1200">
                <a:solidFill>
                  <a:schemeClr val="tx1"/>
                </a:solidFill>
                <a:latin typeface="Yu Gothic" panose="020B0400000000000000" pitchFamily="34" charset="-128"/>
                <a:ea typeface="Yu Gothic" panose="020B0400000000000000" pitchFamily="34" charset="-128"/>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buNone/>
            </a:pPr>
            <a:r>
              <a:rPr lang="ja-JP" altLang="en-US" sz="1000" dirty="0">
                <a:latin typeface="+mn-ea"/>
                <a:ea typeface="+mn-ea"/>
              </a:rPr>
              <a:t>クラウド版</a:t>
            </a:r>
            <a:r>
              <a:rPr lang="en-US" altLang="ja-JP" sz="1000" dirty="0">
                <a:latin typeface="+mn-ea"/>
                <a:ea typeface="+mn-ea"/>
              </a:rPr>
              <a:t>Garoon</a:t>
            </a:r>
            <a:r>
              <a:rPr lang="ja-JP" altLang="en-US" sz="1000" dirty="0">
                <a:latin typeface="+mn-ea"/>
                <a:ea typeface="+mn-ea"/>
              </a:rPr>
              <a:t>ではクライアント証明書によるセキュアアクセスや</a:t>
            </a:r>
            <a:r>
              <a:rPr lang="en-US" altLang="ja-JP" sz="1000" dirty="0">
                <a:latin typeface="+mn-ea"/>
                <a:ea typeface="+mn-ea"/>
              </a:rPr>
              <a:t>2</a:t>
            </a:r>
            <a:r>
              <a:rPr lang="ja-JP" altLang="en-US" sz="1000" dirty="0">
                <a:latin typeface="+mn-ea"/>
                <a:ea typeface="+mn-ea"/>
              </a:rPr>
              <a:t>要素認証が利用できます。これらにより安全に庁外アクセスが可能です。</a:t>
            </a:r>
            <a:endParaRPr lang="en-US" altLang="ja-JP" sz="1000" dirty="0">
              <a:latin typeface="+mn-ea"/>
              <a:ea typeface="+mn-ea"/>
            </a:endParaRPr>
          </a:p>
        </p:txBody>
      </p:sp>
      <p:sp>
        <p:nvSpPr>
          <p:cNvPr id="48" name="テキスト プレースホルダー 1">
            <a:extLst>
              <a:ext uri="{FF2B5EF4-FFF2-40B4-BE49-F238E27FC236}">
                <a16:creationId xmlns:a16="http://schemas.microsoft.com/office/drawing/2014/main" id="{8776EA2C-A2A5-A84D-81D4-E64F3B2C7CC8}"/>
              </a:ext>
            </a:extLst>
          </p:cNvPr>
          <p:cNvSpPr txBox="1">
            <a:spLocks/>
          </p:cNvSpPr>
          <p:nvPr/>
        </p:nvSpPr>
        <p:spPr>
          <a:xfrm>
            <a:off x="5921256" y="3444789"/>
            <a:ext cx="3024367" cy="1538191"/>
          </a:xfrm>
          <a:prstGeom prst="rect">
            <a:avLst/>
          </a:prstGeom>
        </p:spPr>
        <p:txBody>
          <a:bodyPr vert="horz" lIns="91440" tIns="45720" rIns="91440" bIns="45720" rtlCol="0">
            <a:noAutofit/>
          </a:bodyPr>
          <a:lstStyle>
            <a:lvl1pPr marL="202401" indent="-202401" algn="l" defTabSz="685800" rtl="0" eaLnBrk="1" latinLnBrk="0" hangingPunct="1">
              <a:lnSpc>
                <a:spcPct val="130000"/>
              </a:lnSpc>
              <a:spcBef>
                <a:spcPts val="750"/>
              </a:spcBef>
              <a:buClr>
                <a:schemeClr val="accent2"/>
              </a:buClr>
              <a:buFont typeface="Wingdings" pitchFamily="2" charset="2"/>
              <a:buChar char="l"/>
              <a:tabLst/>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07194" indent="-164302" algn="l" defTabSz="685800" rtl="0" eaLnBrk="1" latinLnBrk="0" hangingPunct="1">
              <a:lnSpc>
                <a:spcPct val="130000"/>
              </a:lnSpc>
              <a:spcBef>
                <a:spcPts val="375"/>
              </a:spcBef>
              <a:buClr>
                <a:schemeClr val="accent3"/>
              </a:buClr>
              <a:buFont typeface="Arial" panose="020B0604020202020204" pitchFamily="34" charset="0"/>
              <a:buChar char="•"/>
              <a:tabLst/>
              <a:defRPr kumimoji="1" sz="1100" b="0" i="0" kern="1200">
                <a:solidFill>
                  <a:schemeClr val="tx1"/>
                </a:solidFill>
                <a:latin typeface="Yu Gothic" panose="020B0400000000000000" pitchFamily="34" charset="-128"/>
                <a:ea typeface="Yu Gothic" panose="020B0400000000000000" pitchFamily="34" charset="-128"/>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b="0" i="0" kern="1200">
                <a:solidFill>
                  <a:schemeClr val="tx1"/>
                </a:solidFill>
                <a:latin typeface="Yu Gothic" panose="020B0400000000000000" pitchFamily="34" charset="-128"/>
                <a:ea typeface="Yu Gothic" panose="020B0400000000000000" pitchFamily="34" charset="-128"/>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buNone/>
            </a:pPr>
            <a:r>
              <a:rPr lang="ja-JP" altLang="en-US" sz="1000" dirty="0">
                <a:latin typeface="+mn-ea"/>
                <a:ea typeface="+mn-ea"/>
              </a:rPr>
              <a:t>パッケージ版</a:t>
            </a:r>
            <a:r>
              <a:rPr lang="en-US" altLang="ja-JP" sz="1000" dirty="0">
                <a:latin typeface="+mn-ea"/>
                <a:ea typeface="+mn-ea"/>
              </a:rPr>
              <a:t>Garoon</a:t>
            </a:r>
            <a:r>
              <a:rPr lang="ja-JP" altLang="en-US" sz="1000" dirty="0">
                <a:latin typeface="+mn-ea"/>
                <a:ea typeface="+mn-ea"/>
              </a:rPr>
              <a:t>では、セキュアブラウザと併用することで、安全に庁外アクセスが可能です。</a:t>
            </a:r>
            <a:r>
              <a:rPr lang="en-US" altLang="ja-JP" sz="1000" dirty="0">
                <a:latin typeface="+mn-ea"/>
                <a:ea typeface="+mn-ea"/>
              </a:rPr>
              <a:t>Garoon </a:t>
            </a:r>
            <a:r>
              <a:rPr lang="ja-JP" altLang="en-US" sz="1000" dirty="0">
                <a:latin typeface="+mn-ea"/>
                <a:ea typeface="+mn-ea"/>
              </a:rPr>
              <a:t>と連携して利用できるセキュアブラウザ製品については以下をご覧ください。</a:t>
            </a:r>
            <a:br>
              <a:rPr lang="en-US" altLang="ja-JP" sz="1000" dirty="0">
                <a:latin typeface="+mn-ea"/>
                <a:ea typeface="+mn-ea"/>
              </a:rPr>
            </a:br>
            <a:r>
              <a:rPr lang="en-US" altLang="ja-JP" sz="1000" dirty="0">
                <a:latin typeface="+mn-ea"/>
                <a:ea typeface="+mn-ea"/>
                <a:hlinkClick r:id="rId8"/>
              </a:rPr>
              <a:t>https://garoon.cybozu.co.jp/function/expand/search/?function=function13</a:t>
            </a:r>
            <a:endParaRPr lang="en-US" altLang="ja-JP" sz="1000" dirty="0">
              <a:latin typeface="+mn-ea"/>
              <a:ea typeface="+mn-ea"/>
            </a:endParaRPr>
          </a:p>
        </p:txBody>
      </p:sp>
      <p:grpSp>
        <p:nvGrpSpPr>
          <p:cNvPr id="12" name="グループ化 11" descr="セキュアブラウザを利用して庁内のパッケージ版 Garoonへアクセスするイメージ図">
            <a:extLst>
              <a:ext uri="{FF2B5EF4-FFF2-40B4-BE49-F238E27FC236}">
                <a16:creationId xmlns:a16="http://schemas.microsoft.com/office/drawing/2014/main" id="{02B4C50F-2D2D-134B-80DB-BE99408881A9}"/>
              </a:ext>
            </a:extLst>
          </p:cNvPr>
          <p:cNvGrpSpPr/>
          <p:nvPr/>
        </p:nvGrpSpPr>
        <p:grpSpPr>
          <a:xfrm>
            <a:off x="4588907" y="1225719"/>
            <a:ext cx="4356716" cy="3441734"/>
            <a:chOff x="4588907" y="1225719"/>
            <a:chExt cx="4356716" cy="3441734"/>
          </a:xfrm>
        </p:grpSpPr>
        <p:grpSp>
          <p:nvGrpSpPr>
            <p:cNvPr id="10" name="グループ化 9" descr="セキュアブラウザを利用して庁内のパッケージ版 Garoonへアクセスするイメージ図">
              <a:extLst>
                <a:ext uri="{FF2B5EF4-FFF2-40B4-BE49-F238E27FC236}">
                  <a16:creationId xmlns:a16="http://schemas.microsoft.com/office/drawing/2014/main" id="{2922CDB0-32F7-F443-91BB-851E486E6B3D}"/>
                </a:ext>
              </a:extLst>
            </p:cNvPr>
            <p:cNvGrpSpPr/>
            <p:nvPr/>
          </p:nvGrpSpPr>
          <p:grpSpPr>
            <a:xfrm>
              <a:off x="4588907" y="1225719"/>
              <a:ext cx="4159556" cy="3441734"/>
              <a:chOff x="4588907" y="1225719"/>
              <a:chExt cx="4159556" cy="3441734"/>
            </a:xfrm>
          </p:grpSpPr>
          <p:sp>
            <p:nvSpPr>
              <p:cNvPr id="6" name="テキスト プレースホルダー 1">
                <a:extLst>
                  <a:ext uri="{FF2B5EF4-FFF2-40B4-BE49-F238E27FC236}">
                    <a16:creationId xmlns:a16="http://schemas.microsoft.com/office/drawing/2014/main" id="{422C4708-C099-3143-83B1-A83B7E7B9FC4}"/>
                  </a:ext>
                </a:extLst>
              </p:cNvPr>
              <p:cNvSpPr txBox="1">
                <a:spLocks/>
              </p:cNvSpPr>
              <p:nvPr/>
            </p:nvSpPr>
            <p:spPr>
              <a:xfrm>
                <a:off x="4588907" y="1225719"/>
                <a:ext cx="1956455" cy="925385"/>
              </a:xfrm>
              <a:prstGeom prst="rect">
                <a:avLst/>
              </a:prstGeom>
            </p:spPr>
            <p:txBody>
              <a:bodyPr vert="horz" lIns="91440" tIns="45720" rIns="91440" bIns="45720" rtlCol="0">
                <a:normAutofit/>
              </a:bodyPr>
              <a:lstStyle>
                <a:lvl1pPr marL="202401" indent="-202401" algn="l" defTabSz="685800" rtl="0" eaLnBrk="1" latinLnBrk="0" hangingPunct="1">
                  <a:lnSpc>
                    <a:spcPct val="130000"/>
                  </a:lnSpc>
                  <a:spcBef>
                    <a:spcPts val="750"/>
                  </a:spcBef>
                  <a:buClr>
                    <a:schemeClr val="accent2"/>
                  </a:buClr>
                  <a:buFont typeface="Wingdings" pitchFamily="2" charset="2"/>
                  <a:buChar char="l"/>
                  <a:tabLst/>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07194" indent="-164302" algn="l" defTabSz="685800" rtl="0" eaLnBrk="1" latinLnBrk="0" hangingPunct="1">
                  <a:lnSpc>
                    <a:spcPct val="130000"/>
                  </a:lnSpc>
                  <a:spcBef>
                    <a:spcPts val="375"/>
                  </a:spcBef>
                  <a:buClr>
                    <a:schemeClr val="accent3"/>
                  </a:buClr>
                  <a:buFont typeface="Arial" panose="020B0604020202020204" pitchFamily="34" charset="0"/>
                  <a:buChar char="•"/>
                  <a:tabLst/>
                  <a:defRPr kumimoji="1" sz="1100" b="0" i="0" kern="1200">
                    <a:solidFill>
                      <a:schemeClr val="tx1"/>
                    </a:solidFill>
                    <a:latin typeface="Yu Gothic" panose="020B0400000000000000" pitchFamily="34" charset="-128"/>
                    <a:ea typeface="Yu Gothic" panose="020B0400000000000000" pitchFamily="34" charset="-128"/>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b="0" i="0" kern="1200">
                    <a:solidFill>
                      <a:schemeClr val="tx1"/>
                    </a:solidFill>
                    <a:latin typeface="Yu Gothic" panose="020B0400000000000000" pitchFamily="34" charset="-128"/>
                    <a:ea typeface="Yu Gothic" panose="020B0400000000000000" pitchFamily="34" charset="-128"/>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ctr">
                  <a:buFont typeface="Wingdings" pitchFamily="2" charset="2"/>
                  <a:buNone/>
                </a:pPr>
                <a:r>
                  <a:rPr lang="ja-JP" altLang="en-US" sz="1200" u="sng">
                    <a:latin typeface="+mn-ea"/>
                    <a:ea typeface="+mn-ea"/>
                  </a:rPr>
                  <a:t>パッケージ版の場合</a:t>
                </a:r>
              </a:p>
            </p:txBody>
          </p:sp>
          <p:grpSp>
            <p:nvGrpSpPr>
              <p:cNvPr id="4" name="グループ化 3">
                <a:extLst>
                  <a:ext uri="{FF2B5EF4-FFF2-40B4-BE49-F238E27FC236}">
                    <a16:creationId xmlns:a16="http://schemas.microsoft.com/office/drawing/2014/main" id="{5F46339E-177F-B947-B3F1-3EE04C76123C}"/>
                  </a:ext>
                </a:extLst>
              </p:cNvPr>
              <p:cNvGrpSpPr/>
              <p:nvPr/>
            </p:nvGrpSpPr>
            <p:grpSpPr>
              <a:xfrm>
                <a:off x="4911936" y="1725858"/>
                <a:ext cx="3836527" cy="2941595"/>
                <a:chOff x="4911936" y="1725858"/>
                <a:chExt cx="3836527" cy="2941595"/>
              </a:xfrm>
            </p:grpSpPr>
            <p:sp>
              <p:nvSpPr>
                <p:cNvPr id="38" name="角丸四角形 37">
                  <a:extLst>
                    <a:ext uri="{FF2B5EF4-FFF2-40B4-BE49-F238E27FC236}">
                      <a16:creationId xmlns:a16="http://schemas.microsoft.com/office/drawing/2014/main" id="{3D0D8FCF-D1E6-FF42-95F3-6922A053C918}"/>
                    </a:ext>
                  </a:extLst>
                </p:cNvPr>
                <p:cNvSpPr/>
                <p:nvPr/>
              </p:nvSpPr>
              <p:spPr>
                <a:xfrm>
                  <a:off x="6228184" y="1725858"/>
                  <a:ext cx="2520279" cy="1538191"/>
                </a:xfrm>
                <a:prstGeom prst="roundRect">
                  <a:avLst>
                    <a:gd name="adj" fmla="val 8467"/>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9" name="角丸四角形 38">
                  <a:extLst>
                    <a:ext uri="{FF2B5EF4-FFF2-40B4-BE49-F238E27FC236}">
                      <a16:creationId xmlns:a16="http://schemas.microsoft.com/office/drawing/2014/main" id="{7FBF5ABA-5FCA-9541-999D-D3F2AA20E092}"/>
                    </a:ext>
                  </a:extLst>
                </p:cNvPr>
                <p:cNvSpPr/>
                <p:nvPr/>
              </p:nvSpPr>
              <p:spPr>
                <a:xfrm>
                  <a:off x="5624244" y="2054907"/>
                  <a:ext cx="1256476" cy="959516"/>
                </a:xfrm>
                <a:prstGeom prst="roundRect">
                  <a:avLst>
                    <a:gd name="adj" fmla="val 12286"/>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7" name="円/楕円 66">
                  <a:extLst>
                    <a:ext uri="{FF2B5EF4-FFF2-40B4-BE49-F238E27FC236}">
                      <a16:creationId xmlns:a16="http://schemas.microsoft.com/office/drawing/2014/main" id="{33EECB53-2826-0B44-97A9-B3A1A074C908}"/>
                    </a:ext>
                  </a:extLst>
                </p:cNvPr>
                <p:cNvSpPr/>
                <p:nvPr/>
              </p:nvSpPr>
              <p:spPr>
                <a:xfrm>
                  <a:off x="6079704" y="2261770"/>
                  <a:ext cx="345513" cy="329172"/>
                </a:xfrm>
                <a:prstGeom prst="ellipse">
                  <a:avLst/>
                </a:prstGeom>
                <a:solidFill>
                  <a:srgbClr val="E2E8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9" name="図 48">
                  <a:extLst>
                    <a:ext uri="{FF2B5EF4-FFF2-40B4-BE49-F238E27FC236}">
                      <a16:creationId xmlns:a16="http://schemas.microsoft.com/office/drawing/2014/main" id="{D678A699-0255-B34F-8819-C84325540168}"/>
                    </a:ext>
                  </a:extLst>
                </p:cNvPr>
                <p:cNvPicPr>
                  <a:picLocks noChangeAspect="1"/>
                </p:cNvPicPr>
                <p:nvPr/>
              </p:nvPicPr>
              <p:blipFill>
                <a:blip r:embed="rId4"/>
                <a:stretch>
                  <a:fillRect/>
                </a:stretch>
              </p:blipFill>
              <p:spPr>
                <a:xfrm>
                  <a:off x="7316431" y="1992996"/>
                  <a:ext cx="965200" cy="317500"/>
                </a:xfrm>
                <a:prstGeom prst="rect">
                  <a:avLst/>
                </a:prstGeom>
              </p:spPr>
            </p:pic>
            <p:pic>
              <p:nvPicPr>
                <p:cNvPr id="52" name="Picture 2" descr="テレワーク(女)のイラスト">
                  <a:extLst>
                    <a:ext uri="{FF2B5EF4-FFF2-40B4-BE49-F238E27FC236}">
                      <a16:creationId xmlns:a16="http://schemas.microsoft.com/office/drawing/2014/main" id="{D140E8BB-4728-BC4C-A79C-A273156A1E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992413" y="3444789"/>
                  <a:ext cx="780311" cy="896527"/>
                </a:xfrm>
                <a:prstGeom prst="rect">
                  <a:avLst/>
                </a:prstGeom>
                <a:noFill/>
                <a:extLst>
                  <a:ext uri="{909E8E84-426E-40DD-AFC4-6F175D3DCCD1}">
                    <a14:hiddenFill xmlns:a14="http://schemas.microsoft.com/office/drawing/2010/main">
                      <a:solidFill>
                        <a:srgbClr val="FFFFFF"/>
                      </a:solidFill>
                    </a14:hiddenFill>
                  </a:ext>
                </a:extLst>
              </p:spPr>
            </p:pic>
            <p:sp>
              <p:nvSpPr>
                <p:cNvPr id="53" name="テキスト プレースホルダー 1">
                  <a:extLst>
                    <a:ext uri="{FF2B5EF4-FFF2-40B4-BE49-F238E27FC236}">
                      <a16:creationId xmlns:a16="http://schemas.microsoft.com/office/drawing/2014/main" id="{5C9666BD-6754-4C40-AECD-DDC492BA8A36}"/>
                    </a:ext>
                  </a:extLst>
                </p:cNvPr>
                <p:cNvSpPr txBox="1">
                  <a:spLocks/>
                </p:cNvSpPr>
                <p:nvPr/>
              </p:nvSpPr>
              <p:spPr>
                <a:xfrm>
                  <a:off x="4911936" y="4359540"/>
                  <a:ext cx="1118594" cy="307913"/>
                </a:xfrm>
                <a:prstGeom prst="rect">
                  <a:avLst/>
                </a:prstGeom>
              </p:spPr>
              <p:txBody>
                <a:bodyPr vert="horz" lIns="91440" tIns="45720" rIns="91440" bIns="45720" rtlCol="0">
                  <a:noAutofit/>
                </a:bodyPr>
                <a:lstStyle>
                  <a:lvl1pPr marL="202401" indent="-202401" algn="l" defTabSz="685800" rtl="0" eaLnBrk="1" latinLnBrk="0" hangingPunct="1">
                    <a:lnSpc>
                      <a:spcPct val="130000"/>
                    </a:lnSpc>
                    <a:spcBef>
                      <a:spcPts val="750"/>
                    </a:spcBef>
                    <a:buClr>
                      <a:schemeClr val="accent2"/>
                    </a:buClr>
                    <a:buFont typeface="Wingdings" pitchFamily="2" charset="2"/>
                    <a:buChar char="l"/>
                    <a:tabLst/>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07194" indent="-164302" algn="l" defTabSz="685800" rtl="0" eaLnBrk="1" latinLnBrk="0" hangingPunct="1">
                    <a:lnSpc>
                      <a:spcPct val="130000"/>
                    </a:lnSpc>
                    <a:spcBef>
                      <a:spcPts val="375"/>
                    </a:spcBef>
                    <a:buClr>
                      <a:schemeClr val="accent3"/>
                    </a:buClr>
                    <a:buFont typeface="Arial" panose="020B0604020202020204" pitchFamily="34" charset="0"/>
                    <a:buChar char="•"/>
                    <a:tabLst/>
                    <a:defRPr kumimoji="1" sz="1100" b="0" i="0" kern="1200">
                      <a:solidFill>
                        <a:schemeClr val="tx1"/>
                      </a:solidFill>
                      <a:latin typeface="Yu Gothic" panose="020B0400000000000000" pitchFamily="34" charset="-128"/>
                      <a:ea typeface="Yu Gothic" panose="020B0400000000000000" pitchFamily="34" charset="-128"/>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b="0" i="0" kern="1200">
                      <a:solidFill>
                        <a:schemeClr val="tx1"/>
                      </a:solidFill>
                      <a:latin typeface="Yu Gothic" panose="020B0400000000000000" pitchFamily="34" charset="-128"/>
                      <a:ea typeface="Yu Gothic" panose="020B0400000000000000" pitchFamily="34" charset="-128"/>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buNone/>
                  </a:pPr>
                  <a:r>
                    <a:rPr lang="ja-JP" altLang="en-US" sz="1100">
                      <a:latin typeface="+mn-ea"/>
                      <a:ea typeface="+mn-ea"/>
                    </a:rPr>
                    <a:t>テレワーク</a:t>
                  </a:r>
                  <a:endParaRPr lang="en-US" altLang="ja-JP" sz="1100" dirty="0">
                    <a:latin typeface="+mn-ea"/>
                    <a:ea typeface="+mn-ea"/>
                  </a:endParaRPr>
                </a:p>
              </p:txBody>
            </p:sp>
            <p:sp>
              <p:nvSpPr>
                <p:cNvPr id="54" name="テキスト ボックス 53">
                  <a:extLst>
                    <a:ext uri="{FF2B5EF4-FFF2-40B4-BE49-F238E27FC236}">
                      <a16:creationId xmlns:a16="http://schemas.microsoft.com/office/drawing/2014/main" id="{61E382F9-3E65-D143-9111-577499DDEB94}"/>
                    </a:ext>
                  </a:extLst>
                </p:cNvPr>
                <p:cNvSpPr txBox="1"/>
                <p:nvPr/>
              </p:nvSpPr>
              <p:spPr>
                <a:xfrm>
                  <a:off x="5672704" y="2642551"/>
                  <a:ext cx="1107996" cy="369332"/>
                </a:xfrm>
                <a:prstGeom prst="rect">
                  <a:avLst/>
                </a:prstGeom>
                <a:noFill/>
              </p:spPr>
              <p:txBody>
                <a:bodyPr wrap="none" rtlCol="0">
                  <a:spAutoFit/>
                </a:bodyPr>
                <a:lstStyle/>
                <a:p>
                  <a:r>
                    <a:rPr kumimoji="1" lang="ja-JP" altLang="en-US" sz="900"/>
                    <a:t>セキュアブラウザ</a:t>
                  </a:r>
                  <a:endParaRPr kumimoji="1" lang="en-US" altLang="ja-JP" sz="900" dirty="0"/>
                </a:p>
                <a:p>
                  <a:r>
                    <a:rPr kumimoji="1" lang="ja-JP" altLang="en-US" sz="900"/>
                    <a:t>（連携製品）</a:t>
                  </a:r>
                </a:p>
              </p:txBody>
            </p:sp>
            <p:cxnSp>
              <p:nvCxnSpPr>
                <p:cNvPr id="55" name="カギ線コネクタ 54">
                  <a:extLst>
                    <a:ext uri="{FF2B5EF4-FFF2-40B4-BE49-F238E27FC236}">
                      <a16:creationId xmlns:a16="http://schemas.microsoft.com/office/drawing/2014/main" id="{3937B2E2-92C2-AD46-BB05-480B3240BCFC}"/>
                    </a:ext>
                  </a:extLst>
                </p:cNvPr>
                <p:cNvCxnSpPr>
                  <a:cxnSpLocks/>
                  <a:endCxn id="39" idx="1"/>
                </p:cNvCxnSpPr>
                <p:nvPr/>
              </p:nvCxnSpPr>
              <p:spPr>
                <a:xfrm rot="5400000" flipH="1" flipV="1">
                  <a:off x="5035105" y="2750888"/>
                  <a:ext cx="805361" cy="372917"/>
                </a:xfrm>
                <a:prstGeom prst="bentConnector2">
                  <a:avLst/>
                </a:prstGeom>
                <a:ln w="1905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50" name="グラフィックス 49" descr="サーバー 枠線">
                  <a:extLst>
                    <a:ext uri="{FF2B5EF4-FFF2-40B4-BE49-F238E27FC236}">
                      <a16:creationId xmlns:a16="http://schemas.microsoft.com/office/drawing/2014/main" id="{3F6F14C5-5009-F247-B9A0-01D330C607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414182" y="2203482"/>
                  <a:ext cx="836398" cy="836398"/>
                </a:xfrm>
                <a:prstGeom prst="rect">
                  <a:avLst/>
                </a:prstGeom>
              </p:spPr>
            </p:pic>
            <p:cxnSp>
              <p:nvCxnSpPr>
                <p:cNvPr id="57" name="直線矢印コネクタ 56">
                  <a:extLst>
                    <a:ext uri="{FF2B5EF4-FFF2-40B4-BE49-F238E27FC236}">
                      <a16:creationId xmlns:a16="http://schemas.microsoft.com/office/drawing/2014/main" id="{7389F2A3-1DEC-A14D-B04D-30F2604B8617}"/>
                    </a:ext>
                  </a:extLst>
                </p:cNvPr>
                <p:cNvCxnSpPr>
                  <a:cxnSpLocks/>
                  <a:stCxn id="39" idx="3"/>
                </p:cNvCxnSpPr>
                <p:nvPr/>
              </p:nvCxnSpPr>
              <p:spPr>
                <a:xfrm>
                  <a:off x="6880720" y="2534665"/>
                  <a:ext cx="455460" cy="0"/>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4" name="テキスト プレースホルダー 1">
                  <a:extLst>
                    <a:ext uri="{FF2B5EF4-FFF2-40B4-BE49-F238E27FC236}">
                      <a16:creationId xmlns:a16="http://schemas.microsoft.com/office/drawing/2014/main" id="{3EDE2799-990E-5347-AD23-8ACDBDA85FDA}"/>
                    </a:ext>
                  </a:extLst>
                </p:cNvPr>
                <p:cNvSpPr txBox="1">
                  <a:spLocks/>
                </p:cNvSpPr>
                <p:nvPr/>
              </p:nvSpPr>
              <p:spPr>
                <a:xfrm>
                  <a:off x="7316431" y="2902784"/>
                  <a:ext cx="1181005" cy="387671"/>
                </a:xfrm>
                <a:prstGeom prst="rect">
                  <a:avLst/>
                </a:prstGeom>
              </p:spPr>
              <p:txBody>
                <a:bodyPr vert="horz" lIns="91440" tIns="45720" rIns="91440" bIns="45720" rtlCol="0">
                  <a:normAutofit/>
                </a:bodyPr>
                <a:lstStyle>
                  <a:lvl1pPr marL="202401" indent="-202401" algn="l" defTabSz="685800" rtl="0" eaLnBrk="1" latinLnBrk="0" hangingPunct="1">
                    <a:lnSpc>
                      <a:spcPct val="130000"/>
                    </a:lnSpc>
                    <a:spcBef>
                      <a:spcPts val="750"/>
                    </a:spcBef>
                    <a:buClr>
                      <a:schemeClr val="accent2"/>
                    </a:buClr>
                    <a:buFont typeface="Wingdings" pitchFamily="2" charset="2"/>
                    <a:buChar char="l"/>
                    <a:tabLst/>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07194" indent="-164302" algn="l" defTabSz="685800" rtl="0" eaLnBrk="1" latinLnBrk="0" hangingPunct="1">
                    <a:lnSpc>
                      <a:spcPct val="130000"/>
                    </a:lnSpc>
                    <a:spcBef>
                      <a:spcPts val="375"/>
                    </a:spcBef>
                    <a:buClr>
                      <a:schemeClr val="accent3"/>
                    </a:buClr>
                    <a:buFont typeface="Arial" panose="020B0604020202020204" pitchFamily="34" charset="0"/>
                    <a:buChar char="•"/>
                    <a:tabLst/>
                    <a:defRPr kumimoji="1" sz="1100" b="0" i="0" kern="1200">
                      <a:solidFill>
                        <a:schemeClr val="tx1"/>
                      </a:solidFill>
                      <a:latin typeface="Yu Gothic" panose="020B0400000000000000" pitchFamily="34" charset="-128"/>
                      <a:ea typeface="Yu Gothic" panose="020B0400000000000000" pitchFamily="34" charset="-128"/>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b="0" i="0" kern="1200">
                      <a:solidFill>
                        <a:schemeClr val="tx1"/>
                      </a:solidFill>
                      <a:latin typeface="Yu Gothic" panose="020B0400000000000000" pitchFamily="34" charset="-128"/>
                      <a:ea typeface="Yu Gothic" panose="020B0400000000000000" pitchFamily="34" charset="-128"/>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ctr">
                    <a:buNone/>
                  </a:pPr>
                  <a:r>
                    <a:rPr lang="ja-JP" altLang="en-US" sz="1200">
                      <a:latin typeface="+mn-ea"/>
                      <a:ea typeface="+mn-ea"/>
                    </a:rPr>
                    <a:t>庁内</a:t>
                  </a:r>
                  <a:r>
                    <a:rPr lang="en-US" altLang="ja-JP" sz="1200" dirty="0">
                      <a:latin typeface="+mn-ea"/>
                      <a:ea typeface="+mn-ea"/>
                    </a:rPr>
                    <a:t>LAN</a:t>
                  </a:r>
                  <a:endParaRPr lang="ja-JP" altLang="en-US" sz="1200">
                    <a:latin typeface="+mn-ea"/>
                    <a:ea typeface="+mn-ea"/>
                  </a:endParaRPr>
                </a:p>
              </p:txBody>
            </p:sp>
            <p:grpSp>
              <p:nvGrpSpPr>
                <p:cNvPr id="66" name="グループ化 65">
                  <a:extLst>
                    <a:ext uri="{FF2B5EF4-FFF2-40B4-BE49-F238E27FC236}">
                      <a16:creationId xmlns:a16="http://schemas.microsoft.com/office/drawing/2014/main" id="{187E7CDD-0B99-5E4A-9E07-E347F72A792D}"/>
                    </a:ext>
                  </a:extLst>
                </p:cNvPr>
                <p:cNvGrpSpPr/>
                <p:nvPr/>
              </p:nvGrpSpPr>
              <p:grpSpPr>
                <a:xfrm>
                  <a:off x="6116077" y="2289973"/>
                  <a:ext cx="272766" cy="272766"/>
                  <a:chOff x="5106139" y="1647127"/>
                  <a:chExt cx="707525" cy="707525"/>
                </a:xfrm>
              </p:grpSpPr>
              <p:sp>
                <p:nvSpPr>
                  <p:cNvPr id="65" name="正方形/長方形 64">
                    <a:extLst>
                      <a:ext uri="{FF2B5EF4-FFF2-40B4-BE49-F238E27FC236}">
                        <a16:creationId xmlns:a16="http://schemas.microsoft.com/office/drawing/2014/main" id="{331576FD-00A7-3043-9CEE-0A51CD3ADEAD}"/>
                      </a:ext>
                    </a:extLst>
                  </p:cNvPr>
                  <p:cNvSpPr/>
                  <p:nvPr/>
                </p:nvSpPr>
                <p:spPr>
                  <a:xfrm>
                    <a:off x="5145671" y="2161470"/>
                    <a:ext cx="639008"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正方形/長方形 62">
                    <a:extLst>
                      <a:ext uri="{FF2B5EF4-FFF2-40B4-BE49-F238E27FC236}">
                        <a16:creationId xmlns:a16="http://schemas.microsoft.com/office/drawing/2014/main" id="{52ACB51E-A473-564C-8314-70583C8778EE}"/>
                      </a:ext>
                    </a:extLst>
                  </p:cNvPr>
                  <p:cNvSpPr/>
                  <p:nvPr/>
                </p:nvSpPr>
                <p:spPr>
                  <a:xfrm>
                    <a:off x="5222782" y="1820774"/>
                    <a:ext cx="470711" cy="307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2" name="グラフィックス 61" descr="インターネット 枠線">
                    <a:extLst>
                      <a:ext uri="{FF2B5EF4-FFF2-40B4-BE49-F238E27FC236}">
                        <a16:creationId xmlns:a16="http://schemas.microsoft.com/office/drawing/2014/main" id="{1F37C853-4B7E-4A49-BF44-D08EB625380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106139" y="1647127"/>
                    <a:ext cx="707525" cy="707525"/>
                  </a:xfrm>
                  <a:prstGeom prst="rect">
                    <a:avLst/>
                  </a:prstGeom>
                </p:spPr>
              </p:pic>
            </p:grpSp>
          </p:grpSp>
        </p:grpSp>
        <p:sp>
          <p:nvSpPr>
            <p:cNvPr id="60" name="テキスト プレースホルダー 1">
              <a:extLst>
                <a:ext uri="{FF2B5EF4-FFF2-40B4-BE49-F238E27FC236}">
                  <a16:creationId xmlns:a16="http://schemas.microsoft.com/office/drawing/2014/main" id="{69821C93-E84D-8642-BA8A-FC80C651D23A}"/>
                </a:ext>
              </a:extLst>
            </p:cNvPr>
            <p:cNvSpPr txBox="1">
              <a:spLocks/>
            </p:cNvSpPr>
            <p:nvPr/>
          </p:nvSpPr>
          <p:spPr>
            <a:xfrm>
              <a:off x="7924897" y="1721997"/>
              <a:ext cx="1020726" cy="387671"/>
            </a:xfrm>
            <a:prstGeom prst="rect">
              <a:avLst/>
            </a:prstGeom>
          </p:spPr>
          <p:txBody>
            <a:bodyPr vert="horz" lIns="91440" tIns="45720" rIns="91440" bIns="45720" rtlCol="0">
              <a:normAutofit/>
            </a:bodyPr>
            <a:lstStyle>
              <a:lvl1pPr marL="202401" indent="-202401" algn="l" defTabSz="685800" rtl="0" eaLnBrk="1" latinLnBrk="0" hangingPunct="1">
                <a:lnSpc>
                  <a:spcPct val="130000"/>
                </a:lnSpc>
                <a:spcBef>
                  <a:spcPts val="750"/>
                </a:spcBef>
                <a:buClr>
                  <a:schemeClr val="accent2"/>
                </a:buClr>
                <a:buFont typeface="Wingdings" pitchFamily="2" charset="2"/>
                <a:buChar char="l"/>
                <a:tabLst/>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07194" indent="-164302" algn="l" defTabSz="685800" rtl="0" eaLnBrk="1" latinLnBrk="0" hangingPunct="1">
                <a:lnSpc>
                  <a:spcPct val="130000"/>
                </a:lnSpc>
                <a:spcBef>
                  <a:spcPts val="375"/>
                </a:spcBef>
                <a:buClr>
                  <a:schemeClr val="accent3"/>
                </a:buClr>
                <a:buFont typeface="Arial" panose="020B0604020202020204" pitchFamily="34" charset="0"/>
                <a:buChar char="•"/>
                <a:tabLst/>
                <a:defRPr kumimoji="1" sz="1100" b="0" i="0" kern="1200">
                  <a:solidFill>
                    <a:schemeClr val="tx1"/>
                  </a:solidFill>
                  <a:latin typeface="Yu Gothic" panose="020B0400000000000000" pitchFamily="34" charset="-128"/>
                  <a:ea typeface="Yu Gothic" panose="020B0400000000000000" pitchFamily="34" charset="-128"/>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b="0" i="0" kern="1200">
                  <a:solidFill>
                    <a:schemeClr val="tx1"/>
                  </a:solidFill>
                  <a:latin typeface="Yu Gothic" panose="020B0400000000000000" pitchFamily="34" charset="-128"/>
                  <a:ea typeface="Yu Gothic" panose="020B0400000000000000" pitchFamily="34" charset="-128"/>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ctr">
                <a:buNone/>
              </a:pPr>
              <a:r>
                <a:rPr lang="ja-JP" altLang="en-US" sz="1200">
                  <a:latin typeface="+mn-ea"/>
                  <a:ea typeface="+mn-ea"/>
                </a:rPr>
                <a:t>庁内</a:t>
              </a:r>
            </a:p>
          </p:txBody>
        </p:sp>
      </p:grpSp>
      <p:cxnSp>
        <p:nvCxnSpPr>
          <p:cNvPr id="70" name="直線コネクタ 69">
            <a:extLst>
              <a:ext uri="{FF2B5EF4-FFF2-40B4-BE49-F238E27FC236}">
                <a16:creationId xmlns:a16="http://schemas.microsoft.com/office/drawing/2014/main" id="{6B82B1A9-329D-5847-90FF-DE54FE72F6C9}"/>
              </a:ext>
              <a:ext uri="{C183D7F6-B498-43B3-948B-1728B52AA6E4}">
                <adec:decorative xmlns:adec="http://schemas.microsoft.com/office/drawing/2017/decorative" val="1"/>
              </a:ext>
            </a:extLst>
          </p:cNvPr>
          <p:cNvCxnSpPr/>
          <p:nvPr/>
        </p:nvCxnSpPr>
        <p:spPr>
          <a:xfrm>
            <a:off x="4572000" y="1321086"/>
            <a:ext cx="0" cy="3482912"/>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32949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07274E96-9D20-D643-BB24-8D032ED374B2}"/>
              </a:ext>
            </a:extLst>
          </p:cNvPr>
          <p:cNvSpPr>
            <a:spLocks noGrp="1"/>
          </p:cNvSpPr>
          <p:nvPr>
            <p:ph type="title"/>
          </p:nvPr>
        </p:nvSpPr>
        <p:spPr/>
        <p:txBody>
          <a:bodyPr/>
          <a:lstStyle/>
          <a:p>
            <a:r>
              <a:rPr lang="ja-JP" altLang="en-US"/>
              <a:t>スマートフォンやタブレット</a:t>
            </a:r>
            <a:r>
              <a:rPr kumimoji="1" lang="ja-JP" altLang="en-US"/>
              <a:t>でも利用できます</a:t>
            </a:r>
          </a:p>
        </p:txBody>
      </p:sp>
      <p:sp>
        <p:nvSpPr>
          <p:cNvPr id="4" name="テキスト ボックス 3">
            <a:extLst>
              <a:ext uri="{FF2B5EF4-FFF2-40B4-BE49-F238E27FC236}">
                <a16:creationId xmlns:a16="http://schemas.microsoft.com/office/drawing/2014/main" id="{B8125B52-7189-A142-A11F-9F98AF1A4A71}"/>
              </a:ext>
            </a:extLst>
          </p:cNvPr>
          <p:cNvSpPr txBox="1"/>
          <p:nvPr/>
        </p:nvSpPr>
        <p:spPr>
          <a:xfrm>
            <a:off x="251520" y="559075"/>
            <a:ext cx="8400500" cy="572515"/>
          </a:xfrm>
          <a:prstGeom prst="rect">
            <a:avLst/>
          </a:prstGeom>
          <a:noFill/>
        </p:spPr>
        <p:txBody>
          <a:bodyPr wrap="square" lIns="81000" tIns="54000" rIns="81000" bIns="54000" rtlCol="0" anchor="ctr">
            <a:spAutoFit/>
          </a:bodyPr>
          <a:lstStyle/>
          <a:p>
            <a:pPr>
              <a:lnSpc>
                <a:spcPct val="130000"/>
              </a:lnSpc>
            </a:pPr>
            <a:r>
              <a:rPr lang="en-US" altLang="ja-JP" sz="1200" dirty="0">
                <a:latin typeface="+mn-ea"/>
              </a:rPr>
              <a:t>Garoon</a:t>
            </a:r>
            <a:r>
              <a:rPr lang="ja-JP" altLang="en-US" sz="1200" dirty="0">
                <a:latin typeface="+mn-ea"/>
              </a:rPr>
              <a:t>はスマートフォンでも快適に利用できます。外出先や移動中に連絡事項を確認したり、ワークフローの申請処理を行ったりと、パソコンを使えないシーンでも業務を効率的に行えます。</a:t>
            </a:r>
            <a:endParaRPr lang="en-US" altLang="ja-JP" sz="1200" i="0" dirty="0">
              <a:latin typeface="+mn-ea"/>
              <a:ea typeface="+mn-ea"/>
            </a:endParaRPr>
          </a:p>
        </p:txBody>
      </p:sp>
      <p:sp>
        <p:nvSpPr>
          <p:cNvPr id="8" name="テキスト プレースホルダー 1">
            <a:extLst>
              <a:ext uri="{FF2B5EF4-FFF2-40B4-BE49-F238E27FC236}">
                <a16:creationId xmlns:a16="http://schemas.microsoft.com/office/drawing/2014/main" id="{310F96A1-198B-9142-B408-AFC65F89C8CC}"/>
              </a:ext>
            </a:extLst>
          </p:cNvPr>
          <p:cNvSpPr txBox="1">
            <a:spLocks/>
          </p:cNvSpPr>
          <p:nvPr/>
        </p:nvSpPr>
        <p:spPr>
          <a:xfrm>
            <a:off x="1883711" y="1129022"/>
            <a:ext cx="1834340" cy="925385"/>
          </a:xfrm>
          <a:prstGeom prst="rect">
            <a:avLst/>
          </a:prstGeom>
        </p:spPr>
        <p:txBody>
          <a:bodyPr vert="horz" lIns="91440" tIns="45720" rIns="91440" bIns="45720" rtlCol="0">
            <a:normAutofit/>
          </a:bodyPr>
          <a:lstStyle>
            <a:lvl1pPr marL="202401" indent="-202401" algn="l" defTabSz="685800" rtl="0" eaLnBrk="1" latinLnBrk="0" hangingPunct="1">
              <a:lnSpc>
                <a:spcPct val="130000"/>
              </a:lnSpc>
              <a:spcBef>
                <a:spcPts val="750"/>
              </a:spcBef>
              <a:buClr>
                <a:schemeClr val="accent2"/>
              </a:buClr>
              <a:buFont typeface="Wingdings" pitchFamily="2" charset="2"/>
              <a:buChar char="l"/>
              <a:tabLst/>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07194" indent="-164302" algn="l" defTabSz="685800" rtl="0" eaLnBrk="1" latinLnBrk="0" hangingPunct="1">
              <a:lnSpc>
                <a:spcPct val="130000"/>
              </a:lnSpc>
              <a:spcBef>
                <a:spcPts val="375"/>
              </a:spcBef>
              <a:buClr>
                <a:schemeClr val="accent3"/>
              </a:buClr>
              <a:buFont typeface="Arial" panose="020B0604020202020204" pitchFamily="34" charset="0"/>
              <a:buChar char="•"/>
              <a:tabLst/>
              <a:defRPr kumimoji="1" sz="1100" b="0" i="0" kern="1200">
                <a:solidFill>
                  <a:schemeClr val="tx1"/>
                </a:solidFill>
                <a:latin typeface="Yu Gothic" panose="020B0400000000000000" pitchFamily="34" charset="-128"/>
                <a:ea typeface="Yu Gothic" panose="020B0400000000000000" pitchFamily="34" charset="-128"/>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b="0" i="0" kern="1200">
                <a:solidFill>
                  <a:schemeClr val="tx1"/>
                </a:solidFill>
                <a:latin typeface="Yu Gothic" panose="020B0400000000000000" pitchFamily="34" charset="-128"/>
                <a:ea typeface="Yu Gothic" panose="020B0400000000000000" pitchFamily="34" charset="-128"/>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ctr">
              <a:buNone/>
            </a:pPr>
            <a:r>
              <a:rPr lang="ja-JP" altLang="en-US" sz="1200" u="sng">
                <a:latin typeface="+mn-ea"/>
                <a:ea typeface="+mn-ea"/>
              </a:rPr>
              <a:t>モバイルアプリ</a:t>
            </a:r>
          </a:p>
        </p:txBody>
      </p:sp>
      <p:sp>
        <p:nvSpPr>
          <p:cNvPr id="5" name="テキスト プレースホルダー 1">
            <a:extLst>
              <a:ext uri="{FF2B5EF4-FFF2-40B4-BE49-F238E27FC236}">
                <a16:creationId xmlns:a16="http://schemas.microsoft.com/office/drawing/2014/main" id="{BF644E7B-2AE1-C244-94C4-843D3603A0B9}"/>
              </a:ext>
            </a:extLst>
          </p:cNvPr>
          <p:cNvSpPr txBox="1">
            <a:spLocks/>
          </p:cNvSpPr>
          <p:nvPr/>
        </p:nvSpPr>
        <p:spPr>
          <a:xfrm>
            <a:off x="965469" y="4014478"/>
            <a:ext cx="2402559" cy="873640"/>
          </a:xfrm>
          <a:prstGeom prst="rect">
            <a:avLst/>
          </a:prstGeom>
        </p:spPr>
        <p:txBody>
          <a:bodyPr vert="horz" lIns="91440" tIns="45720" rIns="91440" bIns="45720" rtlCol="0">
            <a:normAutofit/>
          </a:bodyPr>
          <a:lstStyle>
            <a:lvl1pPr marL="202401" indent="-202401" algn="l" defTabSz="685800" rtl="0" eaLnBrk="1" latinLnBrk="0" hangingPunct="1">
              <a:lnSpc>
                <a:spcPct val="130000"/>
              </a:lnSpc>
              <a:spcBef>
                <a:spcPts val="750"/>
              </a:spcBef>
              <a:buClr>
                <a:schemeClr val="accent2"/>
              </a:buClr>
              <a:buFont typeface="Wingdings" pitchFamily="2" charset="2"/>
              <a:buChar char="l"/>
              <a:tabLst/>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07194" indent="-164302" algn="l" defTabSz="685800" rtl="0" eaLnBrk="1" latinLnBrk="0" hangingPunct="1">
              <a:lnSpc>
                <a:spcPct val="130000"/>
              </a:lnSpc>
              <a:spcBef>
                <a:spcPts val="375"/>
              </a:spcBef>
              <a:buClr>
                <a:schemeClr val="accent3"/>
              </a:buClr>
              <a:buFont typeface="Arial" panose="020B0604020202020204" pitchFamily="34" charset="0"/>
              <a:buChar char="•"/>
              <a:tabLst/>
              <a:defRPr kumimoji="1" sz="1100" b="0" i="0" kern="1200">
                <a:solidFill>
                  <a:schemeClr val="tx1"/>
                </a:solidFill>
                <a:latin typeface="Yu Gothic" panose="020B0400000000000000" pitchFamily="34" charset="-128"/>
                <a:ea typeface="Yu Gothic" panose="020B0400000000000000" pitchFamily="34" charset="-128"/>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b="0" i="0" kern="1200">
                <a:solidFill>
                  <a:schemeClr val="tx1"/>
                </a:solidFill>
                <a:latin typeface="Yu Gothic" panose="020B0400000000000000" pitchFamily="34" charset="-128"/>
                <a:ea typeface="Yu Gothic" panose="020B0400000000000000" pitchFamily="34" charset="-128"/>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buNone/>
            </a:pPr>
            <a:r>
              <a:rPr lang="ja-JP" altLang="en-US" sz="1000" dirty="0">
                <a:latin typeface="+mn-ea"/>
                <a:ea typeface="+mn-ea"/>
              </a:rPr>
              <a:t>サイボウズが提供</a:t>
            </a:r>
            <a:r>
              <a:rPr lang="ja-JP" altLang="en-US" sz="1000">
                <a:latin typeface="+mn-ea"/>
                <a:ea typeface="+mn-ea"/>
              </a:rPr>
              <a:t>するモバイルアプリ「</a:t>
            </a:r>
            <a:r>
              <a:rPr lang="en-US" altLang="ja-JP" sz="1000" dirty="0" err="1">
                <a:latin typeface="+mn-ea"/>
                <a:ea typeface="+mn-ea"/>
              </a:rPr>
              <a:t>Garoon</a:t>
            </a:r>
            <a:r>
              <a:rPr lang="en-US" altLang="ja-JP" sz="1000" dirty="0">
                <a:latin typeface="+mn-ea"/>
                <a:ea typeface="+mn-ea"/>
              </a:rPr>
              <a:t> </a:t>
            </a:r>
            <a:r>
              <a:rPr lang="ja-JP" altLang="en-US" sz="1000">
                <a:latin typeface="+mn-ea"/>
                <a:ea typeface="+mn-ea"/>
              </a:rPr>
              <a:t>モバイル」で</a:t>
            </a:r>
            <a:r>
              <a:rPr lang="en-US" altLang="ja-JP" sz="1000" dirty="0" err="1">
                <a:latin typeface="+mn-ea"/>
                <a:ea typeface="+mn-ea"/>
              </a:rPr>
              <a:t>Garoon</a:t>
            </a:r>
            <a:r>
              <a:rPr lang="ja-JP" altLang="en-US" sz="1000">
                <a:latin typeface="+mn-ea"/>
                <a:ea typeface="+mn-ea"/>
              </a:rPr>
              <a:t>の各機能</a:t>
            </a:r>
            <a:r>
              <a:rPr lang="ja-JP" altLang="en-US" sz="1000" dirty="0">
                <a:latin typeface="+mn-ea"/>
                <a:ea typeface="+mn-ea"/>
              </a:rPr>
              <a:t>を利用</a:t>
            </a:r>
            <a:r>
              <a:rPr lang="ja-JP" altLang="en-US" sz="1000">
                <a:latin typeface="+mn-ea"/>
                <a:ea typeface="+mn-ea"/>
              </a:rPr>
              <a:t>できます。</a:t>
            </a:r>
            <a:endParaRPr lang="en-US" altLang="ja-JP" sz="1000" dirty="0">
              <a:latin typeface="+mn-ea"/>
              <a:ea typeface="+mn-ea"/>
            </a:endParaRPr>
          </a:p>
        </p:txBody>
      </p:sp>
      <p:sp>
        <p:nvSpPr>
          <p:cNvPr id="7" name="テキスト プレースホルダー 1">
            <a:extLst>
              <a:ext uri="{FF2B5EF4-FFF2-40B4-BE49-F238E27FC236}">
                <a16:creationId xmlns:a16="http://schemas.microsoft.com/office/drawing/2014/main" id="{64747E5A-CE85-8548-81CF-B3238BAB5601}"/>
              </a:ext>
            </a:extLst>
          </p:cNvPr>
          <p:cNvSpPr txBox="1">
            <a:spLocks/>
          </p:cNvSpPr>
          <p:nvPr/>
        </p:nvSpPr>
        <p:spPr>
          <a:xfrm>
            <a:off x="6219651" y="1129021"/>
            <a:ext cx="1956455" cy="925385"/>
          </a:xfrm>
          <a:prstGeom prst="rect">
            <a:avLst/>
          </a:prstGeom>
        </p:spPr>
        <p:txBody>
          <a:bodyPr vert="horz" lIns="91440" tIns="45720" rIns="91440" bIns="45720" rtlCol="0">
            <a:normAutofit/>
          </a:bodyPr>
          <a:lstStyle>
            <a:lvl1pPr marL="202401" indent="-202401" algn="l" defTabSz="685800" rtl="0" eaLnBrk="1" latinLnBrk="0" hangingPunct="1">
              <a:lnSpc>
                <a:spcPct val="130000"/>
              </a:lnSpc>
              <a:spcBef>
                <a:spcPts val="750"/>
              </a:spcBef>
              <a:buClr>
                <a:schemeClr val="accent2"/>
              </a:buClr>
              <a:buFont typeface="Wingdings" pitchFamily="2" charset="2"/>
              <a:buChar char="l"/>
              <a:tabLst/>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07194" indent="-164302" algn="l" defTabSz="685800" rtl="0" eaLnBrk="1" latinLnBrk="0" hangingPunct="1">
              <a:lnSpc>
                <a:spcPct val="130000"/>
              </a:lnSpc>
              <a:spcBef>
                <a:spcPts val="375"/>
              </a:spcBef>
              <a:buClr>
                <a:schemeClr val="accent3"/>
              </a:buClr>
              <a:buFont typeface="Arial" panose="020B0604020202020204" pitchFamily="34" charset="0"/>
              <a:buChar char="•"/>
              <a:tabLst/>
              <a:defRPr kumimoji="1" sz="1100" b="0" i="0" kern="1200">
                <a:solidFill>
                  <a:schemeClr val="tx1"/>
                </a:solidFill>
                <a:latin typeface="Yu Gothic" panose="020B0400000000000000" pitchFamily="34" charset="-128"/>
                <a:ea typeface="Yu Gothic" panose="020B0400000000000000" pitchFamily="34" charset="-128"/>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b="0" i="0" kern="1200">
                <a:solidFill>
                  <a:schemeClr val="tx1"/>
                </a:solidFill>
                <a:latin typeface="Yu Gothic" panose="020B0400000000000000" pitchFamily="34" charset="-128"/>
                <a:ea typeface="Yu Gothic" panose="020B0400000000000000" pitchFamily="34" charset="-128"/>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ctr">
              <a:buFont typeface="Wingdings" pitchFamily="2" charset="2"/>
              <a:buNone/>
            </a:pPr>
            <a:r>
              <a:rPr lang="ja-JP" altLang="en-US" sz="1200" u="sng">
                <a:latin typeface="+mn-ea"/>
                <a:ea typeface="+mn-ea"/>
              </a:rPr>
              <a:t>モバイルビュー</a:t>
            </a:r>
          </a:p>
        </p:txBody>
      </p:sp>
      <p:pic>
        <p:nvPicPr>
          <p:cNvPr id="14" name="図 13" descr="モバイルビューのキャプチャ">
            <a:extLst>
              <a:ext uri="{FF2B5EF4-FFF2-40B4-BE49-F238E27FC236}">
                <a16:creationId xmlns:a16="http://schemas.microsoft.com/office/drawing/2014/main" id="{0D6ACB84-1143-144E-84B7-CDCEDB56C479}"/>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6724681" y="1591713"/>
            <a:ext cx="1111905" cy="2406441"/>
          </a:xfrm>
          <a:prstGeom prst="rect">
            <a:avLst/>
          </a:prstGeom>
        </p:spPr>
      </p:pic>
      <p:sp>
        <p:nvSpPr>
          <p:cNvPr id="6" name="テキスト プレースホルダー 1">
            <a:extLst>
              <a:ext uri="{FF2B5EF4-FFF2-40B4-BE49-F238E27FC236}">
                <a16:creationId xmlns:a16="http://schemas.microsoft.com/office/drawing/2014/main" id="{F3491451-02F0-6B42-A65F-28BA62FE36DF}"/>
              </a:ext>
            </a:extLst>
          </p:cNvPr>
          <p:cNvSpPr txBox="1">
            <a:spLocks/>
          </p:cNvSpPr>
          <p:nvPr/>
        </p:nvSpPr>
        <p:spPr>
          <a:xfrm>
            <a:off x="5873585" y="4121732"/>
            <a:ext cx="2976144" cy="925385"/>
          </a:xfrm>
          <a:prstGeom prst="rect">
            <a:avLst/>
          </a:prstGeom>
        </p:spPr>
        <p:txBody>
          <a:bodyPr vert="horz" lIns="91440" tIns="45720" rIns="91440" bIns="45720" rtlCol="0">
            <a:normAutofit/>
          </a:bodyPr>
          <a:lstStyle>
            <a:lvl1pPr marL="202401" indent="-202401" algn="l" defTabSz="685800" rtl="0" eaLnBrk="1" latinLnBrk="0" hangingPunct="1">
              <a:lnSpc>
                <a:spcPct val="130000"/>
              </a:lnSpc>
              <a:spcBef>
                <a:spcPts val="750"/>
              </a:spcBef>
              <a:buClr>
                <a:schemeClr val="accent2"/>
              </a:buClr>
              <a:buFont typeface="Wingdings" pitchFamily="2" charset="2"/>
              <a:buChar char="l"/>
              <a:tabLst/>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07194" indent="-164302" algn="l" defTabSz="685800" rtl="0" eaLnBrk="1" latinLnBrk="0" hangingPunct="1">
              <a:lnSpc>
                <a:spcPct val="130000"/>
              </a:lnSpc>
              <a:spcBef>
                <a:spcPts val="375"/>
              </a:spcBef>
              <a:buClr>
                <a:schemeClr val="accent3"/>
              </a:buClr>
              <a:buFont typeface="Arial" panose="020B0604020202020204" pitchFamily="34" charset="0"/>
              <a:buChar char="•"/>
              <a:tabLst/>
              <a:defRPr kumimoji="1" sz="1100" b="0" i="0" kern="1200">
                <a:solidFill>
                  <a:schemeClr val="tx1"/>
                </a:solidFill>
                <a:latin typeface="Yu Gothic" panose="020B0400000000000000" pitchFamily="34" charset="-128"/>
                <a:ea typeface="Yu Gothic" panose="020B0400000000000000" pitchFamily="34" charset="-128"/>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b="0" i="0" kern="1200">
                <a:solidFill>
                  <a:schemeClr val="tx1"/>
                </a:solidFill>
                <a:latin typeface="Yu Gothic" panose="020B0400000000000000" pitchFamily="34" charset="-128"/>
                <a:ea typeface="Yu Gothic" panose="020B0400000000000000" pitchFamily="34" charset="-128"/>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buNone/>
            </a:pPr>
            <a:r>
              <a:rPr lang="en-US" altLang="ja-JP" sz="1000" dirty="0" err="1">
                <a:latin typeface="+mn-ea"/>
                <a:ea typeface="+mn-ea"/>
              </a:rPr>
              <a:t>Sarafi</a:t>
            </a:r>
            <a:r>
              <a:rPr lang="ja-JP" altLang="en-US" sz="1000">
                <a:latin typeface="+mn-ea"/>
                <a:ea typeface="+mn-ea"/>
              </a:rPr>
              <a:t>などスマートフォンの</a:t>
            </a:r>
            <a:r>
              <a:rPr lang="en-US" altLang="ja-JP" sz="1000" dirty="0">
                <a:latin typeface="+mn-ea"/>
                <a:ea typeface="+mn-ea"/>
              </a:rPr>
              <a:t>web</a:t>
            </a:r>
            <a:r>
              <a:rPr lang="ja-JP" altLang="en-US" sz="1000">
                <a:latin typeface="+mn-ea"/>
                <a:ea typeface="+mn-ea"/>
              </a:rPr>
              <a:t>ブラウザからもアクセスできます。モバイルに適したレイアウトで表示するため操作がしやすいです。</a:t>
            </a:r>
            <a:endParaRPr lang="en-US" altLang="ja-JP" sz="1000" dirty="0">
              <a:latin typeface="+mn-ea"/>
              <a:ea typeface="+mn-ea"/>
            </a:endParaRPr>
          </a:p>
        </p:txBody>
      </p:sp>
      <p:pic>
        <p:nvPicPr>
          <p:cNvPr id="16" name="図 3">
            <a:extLst>
              <a:ext uri="{FF2B5EF4-FFF2-40B4-BE49-F238E27FC236}">
                <a16:creationId xmlns:a16="http://schemas.microsoft.com/office/drawing/2014/main" id="{848E4CEB-7278-6F47-AE5C-660C5ABFA33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567820" y="4014478"/>
            <a:ext cx="867724" cy="255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図 4">
            <a:extLst>
              <a:ext uri="{FF2B5EF4-FFF2-40B4-BE49-F238E27FC236}">
                <a16:creationId xmlns:a16="http://schemas.microsoft.com/office/drawing/2014/main" id="{A2F562A6-51F7-5C40-B133-CCC5702A46D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568418" y="4342371"/>
            <a:ext cx="867126" cy="303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直線コネクタ 18">
            <a:extLst>
              <a:ext uri="{FF2B5EF4-FFF2-40B4-BE49-F238E27FC236}">
                <a16:creationId xmlns:a16="http://schemas.microsoft.com/office/drawing/2014/main" id="{4C11CC5B-E8F5-834E-8EA5-CC804F7F3174}"/>
              </a:ext>
              <a:ext uri="{C183D7F6-B498-43B3-948B-1728B52AA6E4}">
                <adec:decorative xmlns:adec="http://schemas.microsoft.com/office/drawing/2017/decorative" val="1"/>
              </a:ext>
            </a:extLst>
          </p:cNvPr>
          <p:cNvCxnSpPr/>
          <p:nvPr/>
        </p:nvCxnSpPr>
        <p:spPr>
          <a:xfrm>
            <a:off x="5357690" y="1232338"/>
            <a:ext cx="0" cy="3413313"/>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1" name="図 10" descr="グラフィカル ユーザー インターフェイス, テキスト, アプリケーション&#10;&#10;自動的に生成された説明">
            <a:extLst>
              <a:ext uri="{FF2B5EF4-FFF2-40B4-BE49-F238E27FC236}">
                <a16:creationId xmlns:a16="http://schemas.microsoft.com/office/drawing/2014/main" id="{CA86BB8B-ADA8-5C70-48F6-75A5089C9BAF}"/>
              </a:ext>
            </a:extLst>
          </p:cNvPr>
          <p:cNvPicPr>
            <a:picLocks noChangeAspect="1"/>
          </p:cNvPicPr>
          <p:nvPr/>
        </p:nvPicPr>
        <p:blipFill>
          <a:blip r:embed="rId5"/>
          <a:stretch>
            <a:fillRect/>
          </a:stretch>
        </p:blipFill>
        <p:spPr>
          <a:xfrm>
            <a:off x="3470758" y="1649237"/>
            <a:ext cx="1148070" cy="2235715"/>
          </a:xfrm>
          <a:prstGeom prst="rect">
            <a:avLst/>
          </a:prstGeom>
        </p:spPr>
      </p:pic>
      <p:pic>
        <p:nvPicPr>
          <p:cNvPr id="18" name="図 17" descr="グラフィカル ユーザー インターフェイス, テキスト, アプリケーション, メール&#10;&#10;自動的に生成された説明">
            <a:extLst>
              <a:ext uri="{FF2B5EF4-FFF2-40B4-BE49-F238E27FC236}">
                <a16:creationId xmlns:a16="http://schemas.microsoft.com/office/drawing/2014/main" id="{2A7F4A80-E235-87D8-65C9-2F69F6893434}"/>
              </a:ext>
            </a:extLst>
          </p:cNvPr>
          <p:cNvPicPr>
            <a:picLocks noChangeAspect="1"/>
          </p:cNvPicPr>
          <p:nvPr/>
        </p:nvPicPr>
        <p:blipFill>
          <a:blip r:embed="rId6"/>
          <a:stretch>
            <a:fillRect/>
          </a:stretch>
        </p:blipFill>
        <p:spPr>
          <a:xfrm>
            <a:off x="2216434" y="1642374"/>
            <a:ext cx="1151594" cy="2242578"/>
          </a:xfrm>
          <a:prstGeom prst="rect">
            <a:avLst/>
          </a:prstGeom>
        </p:spPr>
      </p:pic>
      <p:pic>
        <p:nvPicPr>
          <p:cNvPr id="21" name="図 20" descr="グラフィカル ユーザー インターフェイス, アプリケーション&#10;&#10;自動的に生成された説明">
            <a:extLst>
              <a:ext uri="{FF2B5EF4-FFF2-40B4-BE49-F238E27FC236}">
                <a16:creationId xmlns:a16="http://schemas.microsoft.com/office/drawing/2014/main" id="{8049D871-1B1E-95A7-BBF2-52D7A57F1342}"/>
              </a:ext>
            </a:extLst>
          </p:cNvPr>
          <p:cNvPicPr>
            <a:picLocks noChangeAspect="1"/>
          </p:cNvPicPr>
          <p:nvPr/>
        </p:nvPicPr>
        <p:blipFill>
          <a:blip r:embed="rId7"/>
          <a:stretch>
            <a:fillRect/>
          </a:stretch>
        </p:blipFill>
        <p:spPr>
          <a:xfrm>
            <a:off x="990565" y="1649237"/>
            <a:ext cx="1148070" cy="2235715"/>
          </a:xfrm>
          <a:prstGeom prst="rect">
            <a:avLst/>
          </a:prstGeom>
        </p:spPr>
      </p:pic>
    </p:spTree>
    <p:extLst>
      <p:ext uri="{BB962C8B-B14F-4D97-AF65-F5344CB8AC3E}">
        <p14:creationId xmlns:p14="http://schemas.microsoft.com/office/powerpoint/2010/main" val="34663452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タイトル 12">
            <a:extLst>
              <a:ext uri="{FF2B5EF4-FFF2-40B4-BE49-F238E27FC236}">
                <a16:creationId xmlns:a16="http://schemas.microsoft.com/office/drawing/2014/main" id="{B855E6B6-9960-0A41-95FE-A05C7EAB5D7B}"/>
              </a:ext>
            </a:extLst>
          </p:cNvPr>
          <p:cNvSpPr>
            <a:spLocks noGrp="1"/>
          </p:cNvSpPr>
          <p:nvPr>
            <p:ph type="title"/>
          </p:nvPr>
        </p:nvSpPr>
        <p:spPr>
          <a:xfrm>
            <a:off x="477364" y="1993546"/>
            <a:ext cx="7118971" cy="1157447"/>
          </a:xfrm>
        </p:spPr>
        <p:txBody>
          <a:bodyPr>
            <a:normAutofit/>
          </a:bodyPr>
          <a:lstStyle/>
          <a:p>
            <a:r>
              <a:rPr lang="en-US" altLang="ja-JP" dirty="0"/>
              <a:t>Garoon</a:t>
            </a:r>
            <a:r>
              <a:rPr lang="ja-JP" altLang="en-US" dirty="0"/>
              <a:t>の自治体導入事例</a:t>
            </a:r>
            <a:endParaRPr lang="en-US" altLang="ja-JP" dirty="0"/>
          </a:p>
        </p:txBody>
      </p:sp>
    </p:spTree>
    <p:extLst>
      <p:ext uri="{BB962C8B-B14F-4D97-AF65-F5344CB8AC3E}">
        <p14:creationId xmlns:p14="http://schemas.microsoft.com/office/powerpoint/2010/main" val="1134342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BAE7149-97C5-E045-9965-F894A7CC1382}"/>
              </a:ext>
            </a:extLst>
          </p:cNvPr>
          <p:cNvSpPr>
            <a:spLocks noGrp="1"/>
          </p:cNvSpPr>
          <p:nvPr>
            <p:ph type="title"/>
          </p:nvPr>
        </p:nvSpPr>
        <p:spPr/>
        <p:txBody>
          <a:bodyPr/>
          <a:lstStyle/>
          <a:p>
            <a:r>
              <a:rPr lang="ja-JP" altLang="en-US"/>
              <a:t>兵庫県</a:t>
            </a:r>
            <a:r>
              <a:rPr lang="en-US" altLang="ja-JP" dirty="0"/>
              <a:t> </a:t>
            </a:r>
            <a:r>
              <a:rPr lang="ja-JP" altLang="en-US"/>
              <a:t>伊丹市役所</a:t>
            </a:r>
            <a:r>
              <a:rPr kumimoji="1" lang="ja-JP" altLang="en-US"/>
              <a:t>様</a:t>
            </a:r>
          </a:p>
        </p:txBody>
      </p:sp>
    </p:spTree>
    <p:extLst>
      <p:ext uri="{BB962C8B-B14F-4D97-AF65-F5344CB8AC3E}">
        <p14:creationId xmlns:p14="http://schemas.microsoft.com/office/powerpoint/2010/main" val="17026326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テキスト, ロゴ&#10;&#10;自動的に生成された説明">
            <a:extLst>
              <a:ext uri="{FF2B5EF4-FFF2-40B4-BE49-F238E27FC236}">
                <a16:creationId xmlns:a16="http://schemas.microsoft.com/office/drawing/2014/main" id="{9BF4D29B-6DF2-0245-AE8A-5D026BD08970}"/>
              </a:ext>
            </a:extLst>
          </p:cNvPr>
          <p:cNvPicPr>
            <a:picLocks noChangeAspect="1"/>
          </p:cNvPicPr>
          <p:nvPr/>
        </p:nvPicPr>
        <p:blipFill rotWithShape="1">
          <a:blip r:embed="rId2"/>
          <a:srcRect t="22175" b="22685"/>
          <a:stretch/>
        </p:blipFill>
        <p:spPr>
          <a:xfrm>
            <a:off x="598130" y="695108"/>
            <a:ext cx="2268509" cy="1025889"/>
          </a:xfrm>
          <a:prstGeom prst="rect">
            <a:avLst/>
          </a:prstGeom>
        </p:spPr>
      </p:pic>
      <p:sp>
        <p:nvSpPr>
          <p:cNvPr id="2" name="正方形/長方形 1">
            <a:extLst>
              <a:ext uri="{FF2B5EF4-FFF2-40B4-BE49-F238E27FC236}">
                <a16:creationId xmlns:a16="http://schemas.microsoft.com/office/drawing/2014/main" id="{1FF0F53A-F81F-534F-94AA-61B027DB379E}"/>
              </a:ext>
              <a:ext uri="{C183D7F6-B498-43B3-948B-1728B52AA6E4}">
                <adec:decorative xmlns:adec="http://schemas.microsoft.com/office/drawing/2017/decorative" val="1"/>
              </a:ext>
            </a:extLst>
          </p:cNvPr>
          <p:cNvSpPr/>
          <p:nvPr/>
        </p:nvSpPr>
        <p:spPr>
          <a:xfrm>
            <a:off x="3607602" y="806228"/>
            <a:ext cx="5185271" cy="1793137"/>
          </a:xfrm>
          <a:prstGeom prst="rect">
            <a:avLst/>
          </a:prstGeom>
          <a:solidFill>
            <a:schemeClr val="accent5">
              <a:lumMod val="85000"/>
            </a:schemeClr>
          </a:solidFill>
          <a:ln>
            <a:solidFill>
              <a:schemeClr val="accent6">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タイトル 2">
            <a:extLst>
              <a:ext uri="{FF2B5EF4-FFF2-40B4-BE49-F238E27FC236}">
                <a16:creationId xmlns:a16="http://schemas.microsoft.com/office/drawing/2014/main" id="{E4CEE3D7-26BF-5449-91A0-7EEBD7A87AEC}"/>
              </a:ext>
            </a:extLst>
          </p:cNvPr>
          <p:cNvSpPr>
            <a:spLocks noGrp="1"/>
          </p:cNvSpPr>
          <p:nvPr>
            <p:ph type="title"/>
          </p:nvPr>
        </p:nvSpPr>
        <p:spPr/>
        <p:txBody>
          <a:bodyPr>
            <a:normAutofit/>
          </a:bodyPr>
          <a:lstStyle/>
          <a:p>
            <a:r>
              <a:rPr lang="ja-JP" altLang="en-US"/>
              <a:t>現場主体の自治体</a:t>
            </a:r>
            <a:r>
              <a:rPr lang="en" altLang="ja-JP"/>
              <a:t>DX</a:t>
            </a:r>
            <a:r>
              <a:rPr lang="ja-JP" altLang="en-US"/>
              <a:t>を推進</a:t>
            </a:r>
            <a:r>
              <a:rPr lang="ja-JP" altLang="en-US" spc="-100">
                <a:latin typeface="游ゴシック" panose="020B0400000000000000" pitchFamily="50" charset="-128"/>
                <a:ea typeface="游ゴシック" panose="020B0400000000000000" pitchFamily="50" charset="-128"/>
              </a:rPr>
              <a:t>（伊丹市</a:t>
            </a:r>
            <a:r>
              <a:rPr lang="en-US" altLang="ja-JP" spc="-100" dirty="0">
                <a:latin typeface="游ゴシック" panose="020B0400000000000000" pitchFamily="50" charset="-128"/>
                <a:ea typeface="游ゴシック" panose="020B0400000000000000" pitchFamily="50" charset="-128"/>
              </a:rPr>
              <a:t> </a:t>
            </a:r>
            <a:r>
              <a:rPr lang="ja-JP" altLang="en-US" spc="-100">
                <a:latin typeface="游ゴシック" panose="020B0400000000000000" pitchFamily="50" charset="-128"/>
                <a:ea typeface="游ゴシック" panose="020B0400000000000000" pitchFamily="50" charset="-128"/>
              </a:rPr>
              <a:t>様）</a:t>
            </a:r>
            <a:endParaRPr lang="ja-JP" altLang="en-US"/>
          </a:p>
        </p:txBody>
      </p:sp>
      <p:sp>
        <p:nvSpPr>
          <p:cNvPr id="7" name="正方形/長方形 6">
            <a:extLst>
              <a:ext uri="{FF2B5EF4-FFF2-40B4-BE49-F238E27FC236}">
                <a16:creationId xmlns:a16="http://schemas.microsoft.com/office/drawing/2014/main" id="{B96217E9-FAF9-7D45-946E-5952F4D4C6FF}"/>
              </a:ext>
            </a:extLst>
          </p:cNvPr>
          <p:cNvSpPr/>
          <p:nvPr/>
        </p:nvSpPr>
        <p:spPr bwMode="auto">
          <a:xfrm>
            <a:off x="335006" y="3839111"/>
            <a:ext cx="3396998" cy="1124717"/>
          </a:xfrm>
          <a:prstGeom prst="rect">
            <a:avLst/>
          </a:prstGeom>
          <a:noFill/>
          <a:ln w="6350">
            <a:noFill/>
          </a:ln>
        </p:spPr>
        <p:style>
          <a:lnRef idx="2">
            <a:schemeClr val="accent2"/>
          </a:lnRef>
          <a:fillRef idx="1">
            <a:schemeClr val="lt1"/>
          </a:fillRef>
          <a:effectRef idx="0">
            <a:schemeClr val="accent2"/>
          </a:effectRef>
          <a:fontRef idx="minor">
            <a:schemeClr val="dk1"/>
          </a:fontRef>
        </p:style>
        <p:txBody>
          <a:bodyPr lIns="144000" tIns="108000" rIns="144000" bIns="45720" anchor="t"/>
          <a:lstStyle/>
          <a:p>
            <a:pPr>
              <a:defRPr/>
            </a:pPr>
            <a:r>
              <a:rPr lang="ja-JP" altLang="en-US" sz="1100" b="1" i="0" dirty="0">
                <a:solidFill>
                  <a:schemeClr val="tx1"/>
                </a:solidFill>
                <a:latin typeface="游ゴシック" panose="020B0400000000000000" pitchFamily="50" charset="-128"/>
                <a:ea typeface="游ゴシック" panose="020B0400000000000000" pitchFamily="50" charset="-128"/>
              </a:rPr>
              <a:t>ご利用状況</a:t>
            </a:r>
            <a:endParaRPr lang="en-US" altLang="ja-JP" sz="1100" b="1" i="0" dirty="0">
              <a:solidFill>
                <a:schemeClr val="tx1"/>
              </a:solidFill>
              <a:latin typeface="游ゴシック" panose="020B0400000000000000" pitchFamily="50" charset="-128"/>
              <a:ea typeface="游ゴシック" panose="020B0400000000000000" pitchFamily="50" charset="-128"/>
            </a:endParaRPr>
          </a:p>
          <a:p>
            <a:pPr>
              <a:defRPr/>
            </a:pPr>
            <a:r>
              <a:rPr lang="ja-JP" altLang="en-US" sz="1100" dirty="0">
                <a:latin typeface="游ゴシック"/>
                <a:ea typeface="游ゴシック"/>
              </a:rPr>
              <a:t>・ユーザー数：</a:t>
            </a:r>
            <a:r>
              <a:rPr lang="en-US" altLang="ja-JP" sz="1100" dirty="0">
                <a:latin typeface="游ゴシック"/>
                <a:ea typeface="游ゴシック"/>
              </a:rPr>
              <a:t> 1500</a:t>
            </a:r>
            <a:r>
              <a:rPr lang="ja-JP" altLang="en-US" sz="1100" dirty="0">
                <a:latin typeface="游ゴシック"/>
                <a:ea typeface="游ゴシック"/>
              </a:rPr>
              <a:t>名</a:t>
            </a:r>
            <a:endParaRPr lang="en-US" altLang="ja-JP" sz="1100" dirty="0">
              <a:latin typeface="游ゴシック"/>
              <a:ea typeface="游ゴシック"/>
            </a:endParaRPr>
          </a:p>
          <a:p>
            <a:pPr>
              <a:defRPr/>
            </a:pPr>
            <a:r>
              <a:rPr lang="ja-JP" altLang="en-US" sz="1100" dirty="0">
                <a:latin typeface="游ゴシック"/>
                <a:ea typeface="游ゴシック"/>
              </a:rPr>
              <a:t>・製品形式：クラウド版</a:t>
            </a:r>
            <a:br>
              <a:rPr lang="ja-JP" altLang="en-US" sz="1100" dirty="0">
                <a:latin typeface="游ゴシック" panose="020B0400000000000000" pitchFamily="50" charset="-128"/>
              </a:rPr>
            </a:br>
            <a:r>
              <a:rPr lang="ja-JP" altLang="en-US" sz="1100" dirty="0">
                <a:latin typeface="游ゴシック"/>
                <a:ea typeface="游ゴシック"/>
              </a:rPr>
              <a:t>・詳細</a:t>
            </a:r>
            <a:r>
              <a:rPr lang="en-US" altLang="ja-JP" sz="1100" dirty="0">
                <a:latin typeface="游ゴシック"/>
                <a:ea typeface="游ゴシック"/>
              </a:rPr>
              <a:t> </a:t>
            </a:r>
            <a:r>
              <a:rPr lang="en-US" altLang="ja-JP" sz="800" dirty="0">
                <a:latin typeface="游ゴシック"/>
                <a:ea typeface="游ゴシック"/>
                <a:hlinkClick r:id="rId3"/>
              </a:rPr>
              <a:t>https://garoon.cybozu.co.jp/mtcontents/cases/itami/</a:t>
            </a:r>
            <a:endParaRPr lang="ja-JP" altLang="en-US" sz="1100" i="0" dirty="0">
              <a:latin typeface="游ゴシック"/>
              <a:ea typeface="游ゴシック"/>
            </a:endParaRPr>
          </a:p>
        </p:txBody>
      </p:sp>
      <p:sp>
        <p:nvSpPr>
          <p:cNvPr id="11" name="正方形/長方形 10">
            <a:extLst>
              <a:ext uri="{FF2B5EF4-FFF2-40B4-BE49-F238E27FC236}">
                <a16:creationId xmlns:a16="http://schemas.microsoft.com/office/drawing/2014/main" id="{CAF90A80-A76E-374F-9E73-F04E39D234F3}"/>
              </a:ext>
            </a:extLst>
          </p:cNvPr>
          <p:cNvSpPr/>
          <p:nvPr/>
        </p:nvSpPr>
        <p:spPr bwMode="auto">
          <a:xfrm>
            <a:off x="3732004" y="862644"/>
            <a:ext cx="4195504" cy="311727"/>
          </a:xfrm>
          <a:prstGeom prst="rect">
            <a:avLst/>
          </a:prstGeom>
          <a:noFill/>
          <a:ln w="6350">
            <a:noFill/>
          </a:ln>
        </p:spPr>
        <p:style>
          <a:lnRef idx="2">
            <a:schemeClr val="accent2"/>
          </a:lnRef>
          <a:fillRef idx="1">
            <a:schemeClr val="lt1"/>
          </a:fillRef>
          <a:effectRef idx="0">
            <a:schemeClr val="accent2"/>
          </a:effectRef>
          <a:fontRef idx="minor">
            <a:schemeClr val="dk1"/>
          </a:fontRef>
        </p:style>
        <p:txBody>
          <a:bodyPr lIns="108000" anchor="ctr"/>
          <a:lstStyle/>
          <a:p>
            <a:pPr>
              <a:defRPr/>
            </a:pPr>
            <a:r>
              <a:rPr lang="ja-JP" altLang="en-US" sz="1100" b="1" i="0">
                <a:solidFill>
                  <a:schemeClr val="tx1"/>
                </a:solidFill>
                <a:latin typeface="游ゴシック" panose="020B0400000000000000" pitchFamily="50" charset="-128"/>
                <a:ea typeface="游ゴシック" panose="020B0400000000000000" pitchFamily="50" charset="-128"/>
              </a:rPr>
              <a:t>■導入前の課題</a:t>
            </a:r>
          </a:p>
        </p:txBody>
      </p:sp>
      <p:sp>
        <p:nvSpPr>
          <p:cNvPr id="8" name="テキスト プレースホルダー 1">
            <a:extLst>
              <a:ext uri="{FF2B5EF4-FFF2-40B4-BE49-F238E27FC236}">
                <a16:creationId xmlns:a16="http://schemas.microsoft.com/office/drawing/2014/main" id="{E2E3D902-FBF5-3D4A-883C-058126133522}"/>
              </a:ext>
            </a:extLst>
          </p:cNvPr>
          <p:cNvSpPr txBox="1">
            <a:spLocks/>
          </p:cNvSpPr>
          <p:nvPr/>
        </p:nvSpPr>
        <p:spPr>
          <a:xfrm>
            <a:off x="3837731" y="1178707"/>
            <a:ext cx="4910734" cy="1369004"/>
          </a:xfrm>
          <a:prstGeom prst="rect">
            <a:avLst/>
          </a:prstGeom>
        </p:spPr>
        <p:txBody>
          <a:bodyPr lIns="36000" tIns="72000" rIns="72000" bIns="7200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r>
              <a:rPr lang="en-US" altLang="ja-JP" sz="1200" dirty="0">
                <a:ea typeface="游ゴシック"/>
              </a:rPr>
              <a:t>NotesDB</a:t>
            </a:r>
            <a:r>
              <a:rPr lang="ja-JP" altLang="ja-JP" sz="1200" dirty="0">
                <a:ea typeface="游ゴシック"/>
              </a:rPr>
              <a:t>が肥大化し管理負荷が大き</a:t>
            </a:r>
            <a:r>
              <a:rPr lang="ja-JP" altLang="en-US" sz="1200" dirty="0">
                <a:ea typeface="游ゴシック"/>
              </a:rPr>
              <a:t>い</a:t>
            </a:r>
            <a:endParaRPr lang="en-US" altLang="ja-JP" sz="1200" dirty="0">
              <a:ea typeface="游ゴシック"/>
            </a:endParaRPr>
          </a:p>
          <a:p>
            <a:r>
              <a:rPr lang="ja-JP" altLang="en-US" sz="1200" dirty="0"/>
              <a:t>新庁舎への移転に伴い紙資料の削減が必要</a:t>
            </a:r>
            <a:endParaRPr lang="en-US" altLang="ja-JP" sz="1200" dirty="0"/>
          </a:p>
          <a:p>
            <a:r>
              <a:rPr lang="en-US" altLang="ja-JP" sz="1200" dirty="0">
                <a:ea typeface="游ゴシック"/>
              </a:rPr>
              <a:t>Web</a:t>
            </a:r>
            <a:r>
              <a:rPr lang="ja-JP" altLang="en-US" sz="1200" dirty="0">
                <a:ea typeface="游ゴシック"/>
              </a:rPr>
              <a:t>会議の手続きが煩雑で手軽に利用できない</a:t>
            </a:r>
            <a:endParaRPr lang="en-US" altLang="ja-JP" sz="1200" dirty="0">
              <a:ea typeface="游ゴシック"/>
            </a:endParaRPr>
          </a:p>
          <a:p>
            <a:r>
              <a:rPr lang="ja-JP" altLang="en-US" sz="1200" dirty="0">
                <a:ea typeface="游ゴシック"/>
              </a:rPr>
              <a:t>設定変更をするとき</a:t>
            </a:r>
            <a:r>
              <a:rPr lang="ja-JP" altLang="ja-JP" sz="1200" dirty="0">
                <a:ea typeface="游ゴシック"/>
              </a:rPr>
              <a:t>は</a:t>
            </a:r>
            <a:r>
              <a:rPr lang="ja-JP" altLang="en-US" sz="1200" dirty="0">
                <a:ea typeface="游ゴシック"/>
              </a:rPr>
              <a:t>毎回情報部門</a:t>
            </a:r>
            <a:r>
              <a:rPr lang="ja-JP" altLang="ja-JP" sz="1200" dirty="0">
                <a:ea typeface="游ゴシック"/>
              </a:rPr>
              <a:t>に依頼</a:t>
            </a:r>
            <a:r>
              <a:rPr lang="ja-JP" altLang="en-US" sz="1200" dirty="0">
                <a:ea typeface="游ゴシック"/>
              </a:rPr>
              <a:t>が必要で</a:t>
            </a:r>
            <a:br>
              <a:rPr lang="en-US" altLang="ja-JP" sz="1200" dirty="0"/>
            </a:br>
            <a:r>
              <a:rPr lang="ja-JP" altLang="ja-JP" sz="1200" dirty="0">
                <a:ea typeface="游ゴシック"/>
              </a:rPr>
              <a:t>スピーディな改善が難し</a:t>
            </a:r>
            <a:r>
              <a:rPr lang="ja-JP" altLang="en-US" sz="1200" dirty="0">
                <a:ea typeface="游ゴシック"/>
              </a:rPr>
              <a:t>い</a:t>
            </a:r>
            <a:endParaRPr lang="en-US" altLang="ja-JP" sz="1200" dirty="0">
              <a:latin typeface="游ゴシック"/>
              <a:ea typeface="游ゴシック"/>
            </a:endParaRPr>
          </a:p>
        </p:txBody>
      </p:sp>
      <p:sp>
        <p:nvSpPr>
          <p:cNvPr id="13" name="正方形/長方形 12">
            <a:extLst>
              <a:ext uri="{FF2B5EF4-FFF2-40B4-BE49-F238E27FC236}">
                <a16:creationId xmlns:a16="http://schemas.microsoft.com/office/drawing/2014/main" id="{78456F7D-B8FF-D94B-A503-83106CF76F86}"/>
              </a:ext>
              <a:ext uri="{C183D7F6-B498-43B3-948B-1728B52AA6E4}">
                <adec:decorative xmlns:adec="http://schemas.microsoft.com/office/drawing/2017/decorative" val="1"/>
              </a:ext>
            </a:extLst>
          </p:cNvPr>
          <p:cNvSpPr/>
          <p:nvPr/>
        </p:nvSpPr>
        <p:spPr>
          <a:xfrm>
            <a:off x="3607602" y="3022082"/>
            <a:ext cx="5185271" cy="1793136"/>
          </a:xfrm>
          <a:prstGeom prst="rect">
            <a:avLst/>
          </a:prstGeom>
          <a:solidFill>
            <a:schemeClr val="bg2"/>
          </a:solidFill>
          <a:ln>
            <a:solidFill>
              <a:schemeClr val="accent6">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下矢印 11">
            <a:extLst>
              <a:ext uri="{FF2B5EF4-FFF2-40B4-BE49-F238E27FC236}">
                <a16:creationId xmlns:a16="http://schemas.microsoft.com/office/drawing/2014/main" id="{A5711B4E-AC86-4A4E-B69E-3F0645B643A7}"/>
              </a:ext>
              <a:ext uri="{C183D7F6-B498-43B3-948B-1728B52AA6E4}">
                <adec:decorative xmlns:adec="http://schemas.microsoft.com/office/drawing/2017/decorative" val="1"/>
              </a:ext>
            </a:extLst>
          </p:cNvPr>
          <p:cNvSpPr/>
          <p:nvPr/>
        </p:nvSpPr>
        <p:spPr>
          <a:xfrm>
            <a:off x="5875048" y="2696320"/>
            <a:ext cx="504056" cy="288032"/>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22A59D10-05ED-A74F-BEE7-253CD4F34262}"/>
              </a:ext>
            </a:extLst>
          </p:cNvPr>
          <p:cNvSpPr/>
          <p:nvPr/>
        </p:nvSpPr>
        <p:spPr bwMode="auto">
          <a:xfrm>
            <a:off x="3732004" y="3095342"/>
            <a:ext cx="4195504" cy="311727"/>
          </a:xfrm>
          <a:prstGeom prst="rect">
            <a:avLst/>
          </a:prstGeom>
          <a:noFill/>
          <a:ln w="6350">
            <a:noFill/>
          </a:ln>
        </p:spPr>
        <p:style>
          <a:lnRef idx="2">
            <a:schemeClr val="accent2"/>
          </a:lnRef>
          <a:fillRef idx="1">
            <a:schemeClr val="lt1"/>
          </a:fillRef>
          <a:effectRef idx="0">
            <a:schemeClr val="accent2"/>
          </a:effectRef>
          <a:fontRef idx="minor">
            <a:schemeClr val="dk1"/>
          </a:fontRef>
        </p:style>
        <p:txBody>
          <a:bodyPr lIns="108000" anchor="ctr"/>
          <a:lstStyle/>
          <a:p>
            <a:pPr>
              <a:defRPr/>
            </a:pPr>
            <a:r>
              <a:rPr lang="ja-JP" altLang="en-US" sz="1100" b="1">
                <a:solidFill>
                  <a:schemeClr val="accent2"/>
                </a:solidFill>
                <a:latin typeface="游ゴシック" panose="020B0400000000000000" pitchFamily="50" charset="-128"/>
                <a:ea typeface="游ゴシック" panose="020B0400000000000000" pitchFamily="50" charset="-128"/>
              </a:rPr>
              <a:t>■導入後の効果</a:t>
            </a:r>
            <a:endParaRPr lang="ja-JP" altLang="en-US" sz="1100" b="1" i="0">
              <a:solidFill>
                <a:schemeClr val="accent2"/>
              </a:solidFill>
              <a:latin typeface="游ゴシック" panose="020B0400000000000000" pitchFamily="50" charset="-128"/>
              <a:ea typeface="游ゴシック" panose="020B0400000000000000" pitchFamily="50" charset="-128"/>
            </a:endParaRPr>
          </a:p>
        </p:txBody>
      </p:sp>
      <p:sp>
        <p:nvSpPr>
          <p:cNvPr id="9" name="テキスト プレースホルダー 1">
            <a:extLst>
              <a:ext uri="{FF2B5EF4-FFF2-40B4-BE49-F238E27FC236}">
                <a16:creationId xmlns:a16="http://schemas.microsoft.com/office/drawing/2014/main" id="{3E8F143C-2474-CE46-928B-B015B406E560}"/>
              </a:ext>
            </a:extLst>
          </p:cNvPr>
          <p:cNvSpPr txBox="1">
            <a:spLocks/>
          </p:cNvSpPr>
          <p:nvPr/>
        </p:nvSpPr>
        <p:spPr>
          <a:xfrm>
            <a:off x="3837730" y="3367024"/>
            <a:ext cx="5322575" cy="1521454"/>
          </a:xfrm>
          <a:prstGeom prst="rect">
            <a:avLst/>
          </a:prstGeom>
        </p:spPr>
        <p:txBody>
          <a:bodyPr vert="horz" lIns="36000" tIns="72000" rIns="72000" bIns="72000" rtlCol="0" anchor="t">
            <a:normAutofit/>
          </a:bodyPr>
          <a:lstStyle>
            <a:lvl1pPr marL="269875" indent="-269875" algn="l" defTabSz="914400" rtl="0" eaLnBrk="1" latinLnBrk="0" hangingPunct="1">
              <a:lnSpc>
                <a:spcPct val="130000"/>
              </a:lnSpc>
              <a:spcBef>
                <a:spcPts val="1000"/>
              </a:spcBef>
              <a:buClr>
                <a:schemeClr val="accent2"/>
              </a:buClr>
              <a:buFont typeface="Wingdings" pitchFamily="2" charset="2"/>
              <a:buChar char="l"/>
              <a:tabLst/>
              <a:defRPr kumimoji="1" sz="1800" b="0" i="0" kern="1200">
                <a:solidFill>
                  <a:schemeClr val="tx1"/>
                </a:solidFill>
                <a:latin typeface="Yu Gothic Medium" panose="020B0400000000000000" pitchFamily="34" charset="-128"/>
                <a:ea typeface="Yu Gothic Medium" panose="020B0400000000000000" pitchFamily="34" charset="-128"/>
                <a:cs typeface="+mn-cs"/>
              </a:defRPr>
            </a:lvl1pPr>
            <a:lvl2pPr marL="676275" indent="-219075" algn="l" defTabSz="914400" rtl="0" eaLnBrk="1" latinLnBrk="0" hangingPunct="1">
              <a:lnSpc>
                <a:spcPct val="130000"/>
              </a:lnSpc>
              <a:spcBef>
                <a:spcPts val="500"/>
              </a:spcBef>
              <a:buClr>
                <a:schemeClr val="accent3"/>
              </a:buClr>
              <a:buFont typeface="Arial" panose="020B0604020202020204" pitchFamily="34" charset="0"/>
              <a:buChar char="•"/>
              <a:tabLst/>
              <a:defRPr kumimoji="1" sz="1400" b="0" i="0" kern="1200">
                <a:solidFill>
                  <a:schemeClr val="tx1"/>
                </a:solidFill>
                <a:latin typeface="Yu Gothic" panose="020B0400000000000000" pitchFamily="34" charset="-128"/>
                <a:ea typeface="Yu Gothic" panose="020B04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b="0" i="0" kern="1200">
                <a:solidFill>
                  <a:schemeClr val="tx1"/>
                </a:solidFill>
                <a:latin typeface="Yu Gothic" panose="020B0400000000000000" pitchFamily="34" charset="-128"/>
                <a:ea typeface="Yu Gothic" panose="020B04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0" i="0" kern="1200">
                <a:solidFill>
                  <a:schemeClr val="tx1"/>
                </a:solidFill>
                <a:latin typeface="Yu Gothic" panose="020B0400000000000000" pitchFamily="34" charset="-128"/>
                <a:ea typeface="Yu Gothic" panose="020B04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0" i="0" kern="1200">
                <a:solidFill>
                  <a:schemeClr val="tx1"/>
                </a:solidFill>
                <a:latin typeface="Yu Gothic" panose="020B0400000000000000" pitchFamily="34" charset="-128"/>
                <a:ea typeface="Yu Gothic" panose="020B04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61620" indent="-210820">
              <a:lnSpc>
                <a:spcPct val="110000"/>
              </a:lnSpc>
              <a:spcBef>
                <a:spcPts val="300"/>
              </a:spcBef>
              <a:buFont typeface="Arial" panose="020B0604020202020204" pitchFamily="34" charset="0"/>
              <a:buChar char="•"/>
            </a:pPr>
            <a:r>
              <a:rPr lang="ja-JP" altLang="en-US" sz="1200">
                <a:latin typeface="Yu Gothic Medium"/>
                <a:ea typeface="Yu Gothic Medium"/>
              </a:rPr>
              <a:t>運用権限の移譲により管理負荷を軽減</a:t>
            </a:r>
            <a:endParaRPr lang="en-US" altLang="ja-JP" sz="1200" dirty="0">
              <a:latin typeface="Yu Gothic Medium"/>
              <a:ea typeface="Yu Gothic Medium"/>
            </a:endParaRPr>
          </a:p>
          <a:p>
            <a:pPr marL="261620" indent="-210820">
              <a:lnSpc>
                <a:spcPct val="110000"/>
              </a:lnSpc>
              <a:spcBef>
                <a:spcPts val="300"/>
              </a:spcBef>
              <a:buFont typeface="Arial" panose="020B0604020202020204" pitchFamily="34" charset="0"/>
              <a:buChar char="•"/>
            </a:pPr>
            <a:r>
              <a:rPr lang="ja-JP" altLang="ja-JP" sz="1200">
                <a:latin typeface="Yu Gothic Medium"/>
                <a:ea typeface="Yu Gothic Medium"/>
              </a:rPr>
              <a:t>ワークフローとファイル管理</a:t>
            </a:r>
            <a:r>
              <a:rPr lang="ja-JP" altLang="en-US" sz="1200">
                <a:latin typeface="Yu Gothic Medium"/>
                <a:ea typeface="Yu Gothic Medium"/>
              </a:rPr>
              <a:t>により</a:t>
            </a:r>
            <a:br>
              <a:rPr lang="en-US" altLang="ja-JP" sz="1200" dirty="0"/>
            </a:br>
            <a:r>
              <a:rPr lang="ja-JP" altLang="en-US" sz="1200">
                <a:latin typeface="Yu Gothic Medium"/>
                <a:ea typeface="Yu Gothic Medium"/>
              </a:rPr>
              <a:t>年間約</a:t>
            </a:r>
            <a:r>
              <a:rPr lang="en-US" altLang="ja-JP" sz="1200" dirty="0">
                <a:latin typeface="Yu Gothic Medium"/>
                <a:ea typeface="Yu Gothic Medium"/>
              </a:rPr>
              <a:t>43</a:t>
            </a:r>
            <a:r>
              <a:rPr lang="ja-JP" altLang="en-US" sz="1200">
                <a:latin typeface="Yu Gothic Medium"/>
                <a:ea typeface="Yu Gothic Medium"/>
              </a:rPr>
              <a:t>万枚のペーパーレスを実現</a:t>
            </a:r>
            <a:endParaRPr lang="en-US" altLang="ja-JP" sz="1200" dirty="0">
              <a:latin typeface="Yu Gothic Medium"/>
              <a:ea typeface="Yu Gothic Medium"/>
            </a:endParaRPr>
          </a:p>
          <a:p>
            <a:pPr marL="261620" indent="-210820">
              <a:lnSpc>
                <a:spcPct val="110000"/>
              </a:lnSpc>
              <a:spcBef>
                <a:spcPts val="300"/>
              </a:spcBef>
              <a:buFont typeface="Arial" panose="020B0604020202020204" pitchFamily="34" charset="0"/>
              <a:buChar char="•"/>
            </a:pPr>
            <a:r>
              <a:rPr lang="en-US" altLang="ja-JP" sz="1200" dirty="0">
                <a:latin typeface="Yu Gothic Medium"/>
                <a:ea typeface="Yu Gothic Medium"/>
              </a:rPr>
              <a:t>Cisco WebEx</a:t>
            </a:r>
            <a:r>
              <a:rPr lang="ja-JP" altLang="en-US" sz="1200">
                <a:latin typeface="Yu Gothic Medium"/>
                <a:ea typeface="Yu Gothic Medium"/>
              </a:rPr>
              <a:t>の</a:t>
            </a:r>
            <a:r>
              <a:rPr lang="ja-JP" altLang="ja-JP" sz="1200">
                <a:latin typeface="Yu Gothic Medium"/>
                <a:ea typeface="Yu Gothic Medium"/>
              </a:rPr>
              <a:t>連携</a:t>
            </a:r>
            <a:r>
              <a:rPr lang="ja-JP" altLang="en-US" sz="1200">
                <a:latin typeface="Yu Gothic Medium"/>
                <a:ea typeface="Yu Gothic Medium"/>
              </a:rPr>
              <a:t>により</a:t>
            </a:r>
            <a:r>
              <a:rPr lang="en-US" altLang="ja-JP" sz="1200" dirty="0">
                <a:latin typeface="Yu Gothic Medium"/>
                <a:ea typeface="Yu Gothic Medium"/>
              </a:rPr>
              <a:t>Web</a:t>
            </a:r>
            <a:r>
              <a:rPr lang="ja-JP" altLang="en-US" sz="1200">
                <a:latin typeface="Yu Gothic Medium"/>
                <a:ea typeface="Yu Gothic Medium"/>
              </a:rPr>
              <a:t>会議が効率化</a:t>
            </a:r>
            <a:endParaRPr lang="en-US" altLang="ja-JP" sz="1200" dirty="0">
              <a:latin typeface="Yu Gothic Medium"/>
              <a:ea typeface="Yu Gothic Medium"/>
            </a:endParaRPr>
          </a:p>
          <a:p>
            <a:pPr marL="261620" indent="-210820">
              <a:lnSpc>
                <a:spcPct val="110000"/>
              </a:lnSpc>
              <a:spcBef>
                <a:spcPts val="300"/>
              </a:spcBef>
              <a:buFont typeface="Arial" panose="020B0604020202020204" pitchFamily="34" charset="0"/>
              <a:buChar char="•"/>
            </a:pPr>
            <a:r>
              <a:rPr lang="ja-JP" altLang="en-US" sz="1200">
                <a:latin typeface="Yu Gothic Medium"/>
                <a:ea typeface="Yu Gothic Medium"/>
              </a:rPr>
              <a:t>担当者自身で業務システムの作成、改善ができ</a:t>
            </a:r>
            <a:br>
              <a:rPr lang="en-US" altLang="ja-JP" sz="1200" dirty="0"/>
            </a:br>
            <a:r>
              <a:rPr lang="ja-JP" altLang="en-US" sz="1200">
                <a:latin typeface="Yu Gothic Medium"/>
                <a:ea typeface="Yu Gothic Medium"/>
              </a:rPr>
              <a:t>現場で業務改善が進められる</a:t>
            </a:r>
          </a:p>
        </p:txBody>
      </p:sp>
      <p:pic>
        <p:nvPicPr>
          <p:cNvPr id="5" name="図 4" descr="スーツを着ている人たち&#10;&#10;自動的に生成された説明">
            <a:extLst>
              <a:ext uri="{FF2B5EF4-FFF2-40B4-BE49-F238E27FC236}">
                <a16:creationId xmlns:a16="http://schemas.microsoft.com/office/drawing/2014/main" id="{254D86C6-6BF7-F845-A844-8026CA02BE14}"/>
              </a:ext>
            </a:extLst>
          </p:cNvPr>
          <p:cNvPicPr>
            <a:picLocks noChangeAspect="1"/>
          </p:cNvPicPr>
          <p:nvPr/>
        </p:nvPicPr>
        <p:blipFill>
          <a:blip r:embed="rId4"/>
          <a:stretch>
            <a:fillRect/>
          </a:stretch>
        </p:blipFill>
        <p:spPr>
          <a:xfrm>
            <a:off x="251520" y="1702796"/>
            <a:ext cx="3122883" cy="2081922"/>
          </a:xfrm>
          <a:prstGeom prst="rect">
            <a:avLst/>
          </a:prstGeom>
        </p:spPr>
      </p:pic>
    </p:spTree>
    <p:extLst>
      <p:ext uri="{BB962C8B-B14F-4D97-AF65-F5344CB8AC3E}">
        <p14:creationId xmlns:p14="http://schemas.microsoft.com/office/powerpoint/2010/main" val="30432385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45FD8DB6-6483-0948-B116-D3B57A7E524B}"/>
              </a:ext>
            </a:extLst>
          </p:cNvPr>
          <p:cNvSpPr>
            <a:spLocks noGrp="1"/>
          </p:cNvSpPr>
          <p:nvPr>
            <p:ph type="title"/>
          </p:nvPr>
        </p:nvSpPr>
        <p:spPr/>
        <p:txBody>
          <a:bodyPr/>
          <a:lstStyle/>
          <a:p>
            <a:r>
              <a:rPr lang="ja-JP" altLang="en-US" dirty="0">
                <a:latin typeface="游ゴシック"/>
                <a:ea typeface="游ゴシック"/>
              </a:rPr>
              <a:t>クラウド版</a:t>
            </a:r>
            <a:r>
              <a:rPr lang="en-US" altLang="ja-JP" dirty="0">
                <a:latin typeface="游ゴシック"/>
                <a:ea typeface="游ゴシック"/>
              </a:rPr>
              <a:t> Garoon</a:t>
            </a:r>
            <a:r>
              <a:rPr lang="ja-JP" altLang="en-US" dirty="0">
                <a:latin typeface="游ゴシック"/>
                <a:ea typeface="游ゴシック"/>
              </a:rPr>
              <a:t>と</a:t>
            </a:r>
            <a:r>
              <a:rPr lang="en-US" altLang="ja-JP" dirty="0">
                <a:latin typeface="游ゴシック"/>
                <a:ea typeface="游ゴシック"/>
              </a:rPr>
              <a:t>kintone</a:t>
            </a:r>
            <a:r>
              <a:rPr lang="ja-JP" altLang="en-US" dirty="0">
                <a:latin typeface="游ゴシック"/>
                <a:ea typeface="游ゴシック"/>
              </a:rPr>
              <a:t>を職員</a:t>
            </a:r>
            <a:r>
              <a:rPr lang="en-US" altLang="ja-JP" dirty="0">
                <a:latin typeface="游ゴシック"/>
                <a:ea typeface="游ゴシック"/>
              </a:rPr>
              <a:t>1500</a:t>
            </a:r>
            <a:r>
              <a:rPr lang="ja-JP" altLang="en-US" dirty="0">
                <a:latin typeface="游ゴシック"/>
                <a:ea typeface="游ゴシック"/>
              </a:rPr>
              <a:t>名程で利用</a:t>
            </a:r>
          </a:p>
        </p:txBody>
      </p:sp>
      <p:sp>
        <p:nvSpPr>
          <p:cNvPr id="5" name="テキスト ボックス 4">
            <a:extLst>
              <a:ext uri="{FF2B5EF4-FFF2-40B4-BE49-F238E27FC236}">
                <a16:creationId xmlns:a16="http://schemas.microsoft.com/office/drawing/2014/main" id="{EA2B08C1-ECFD-334B-8962-731D86BD834C}"/>
              </a:ext>
            </a:extLst>
          </p:cNvPr>
          <p:cNvSpPr txBox="1"/>
          <p:nvPr/>
        </p:nvSpPr>
        <p:spPr>
          <a:xfrm>
            <a:off x="247701" y="564742"/>
            <a:ext cx="8229600" cy="646331"/>
          </a:xfrm>
          <a:prstGeom prst="rect">
            <a:avLst/>
          </a:prstGeom>
          <a:noFill/>
        </p:spPr>
        <p:txBody>
          <a:bodyPr wrap="square" rtlCol="0">
            <a:spAutoFit/>
          </a:bodyPr>
          <a:lstStyle/>
          <a:p>
            <a:r>
              <a:rPr lang="ja-JP" altLang="en-US" sz="1200" dirty="0"/>
              <a:t>伊丹市様ではクラウド版</a:t>
            </a:r>
            <a:r>
              <a:rPr lang="en-US" altLang="ja-JP" sz="1200" dirty="0"/>
              <a:t>Garoon</a:t>
            </a:r>
            <a:r>
              <a:rPr lang="ja-JP" altLang="en-US" sz="1200" dirty="0"/>
              <a:t>と</a:t>
            </a:r>
            <a:r>
              <a:rPr lang="en-US" altLang="ja-JP" sz="1200" dirty="0"/>
              <a:t>kintone</a:t>
            </a:r>
            <a:r>
              <a:rPr lang="ja-JP" altLang="en-US" sz="1200" dirty="0"/>
              <a:t>を</a:t>
            </a:r>
            <a:r>
              <a:rPr lang="en-US" altLang="ja-JP" sz="1200" dirty="0"/>
              <a:t>1500</a:t>
            </a:r>
            <a:r>
              <a:rPr lang="ja-JP" altLang="en-US" sz="1200" dirty="0"/>
              <a:t>名程で利用。</a:t>
            </a:r>
            <a:r>
              <a:rPr lang="en-US" altLang="ja-JP" sz="1200" dirty="0"/>
              <a:t>LGWAN</a:t>
            </a:r>
            <a:r>
              <a:rPr lang="ja-JP" altLang="en-US" sz="1200" dirty="0"/>
              <a:t>接続系から特定通信でサイボウズのクラウドサービスに接続しセキュリティを保っている。</a:t>
            </a:r>
            <a:r>
              <a:rPr lang="en-US" altLang="ja-JP" sz="1200" dirty="0"/>
              <a:t>kintone</a:t>
            </a:r>
            <a:r>
              <a:rPr lang="ja-JP" altLang="en-US" sz="1200" dirty="0"/>
              <a:t>の外部連携サービスを合わせて利用することで、市民や事業者とのやり取りも可能。</a:t>
            </a:r>
          </a:p>
        </p:txBody>
      </p:sp>
      <p:pic>
        <p:nvPicPr>
          <p:cNvPr id="9" name="図 8" descr="ダイアグラム&#10;&#10;自動的に生成された説明">
            <a:extLst>
              <a:ext uri="{FF2B5EF4-FFF2-40B4-BE49-F238E27FC236}">
                <a16:creationId xmlns:a16="http://schemas.microsoft.com/office/drawing/2014/main" id="{EA304BCB-35C8-7046-8E37-599F7C171E6B}"/>
              </a:ext>
            </a:extLst>
          </p:cNvPr>
          <p:cNvPicPr>
            <a:picLocks noChangeAspect="1"/>
          </p:cNvPicPr>
          <p:nvPr/>
        </p:nvPicPr>
        <p:blipFill rotWithShape="1">
          <a:blip r:embed="rId2"/>
          <a:srcRect t="4106" b="5573"/>
          <a:stretch/>
        </p:blipFill>
        <p:spPr>
          <a:xfrm>
            <a:off x="1691680" y="1156877"/>
            <a:ext cx="5832648" cy="3599642"/>
          </a:xfrm>
          <a:prstGeom prst="rect">
            <a:avLst/>
          </a:prstGeom>
        </p:spPr>
      </p:pic>
    </p:spTree>
    <p:extLst>
      <p:ext uri="{BB962C8B-B14F-4D97-AF65-F5344CB8AC3E}">
        <p14:creationId xmlns:p14="http://schemas.microsoft.com/office/powerpoint/2010/main" val="35045731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グラフィカル ユーザー インターフェイス, テキスト, アプリケーション, メール&#10;&#10;自動的に生成された説明">
            <a:extLst>
              <a:ext uri="{FF2B5EF4-FFF2-40B4-BE49-F238E27FC236}">
                <a16:creationId xmlns:a16="http://schemas.microsoft.com/office/drawing/2014/main" id="{6EA8E262-BB36-4C47-AC0C-241F8C063D50}"/>
              </a:ext>
            </a:extLst>
          </p:cNvPr>
          <p:cNvPicPr>
            <a:picLocks noChangeAspect="1"/>
          </p:cNvPicPr>
          <p:nvPr/>
        </p:nvPicPr>
        <p:blipFill>
          <a:blip r:embed="rId2"/>
          <a:stretch>
            <a:fillRect/>
          </a:stretch>
        </p:blipFill>
        <p:spPr>
          <a:xfrm>
            <a:off x="1115616" y="998028"/>
            <a:ext cx="6732240" cy="3639617"/>
          </a:xfrm>
          <a:prstGeom prst="rect">
            <a:avLst/>
          </a:prstGeom>
          <a:ln>
            <a:solidFill>
              <a:schemeClr val="bg1">
                <a:lumMod val="85000"/>
              </a:schemeClr>
            </a:solidFill>
          </a:ln>
        </p:spPr>
      </p:pic>
      <p:sp>
        <p:nvSpPr>
          <p:cNvPr id="3" name="タイトル 2">
            <a:extLst>
              <a:ext uri="{FF2B5EF4-FFF2-40B4-BE49-F238E27FC236}">
                <a16:creationId xmlns:a16="http://schemas.microsoft.com/office/drawing/2014/main" id="{2553FE68-51BB-624A-9FDD-65CFC899E8C0}"/>
              </a:ext>
            </a:extLst>
          </p:cNvPr>
          <p:cNvSpPr>
            <a:spLocks noGrp="1"/>
          </p:cNvSpPr>
          <p:nvPr>
            <p:ph type="title"/>
          </p:nvPr>
        </p:nvSpPr>
        <p:spPr/>
        <p:txBody>
          <a:bodyPr/>
          <a:lstStyle/>
          <a:p>
            <a:r>
              <a:rPr lang="ja-JP" altLang="en-US">
                <a:latin typeface="+mn-ea"/>
                <a:ea typeface="+mn-ea"/>
              </a:rPr>
              <a:t>管理権限の移譲により管理負荷を軽減</a:t>
            </a:r>
            <a:endParaRPr kumimoji="1" lang="ja-JP" altLang="en-US">
              <a:latin typeface="+mn-ea"/>
              <a:ea typeface="+mn-ea"/>
            </a:endParaRPr>
          </a:p>
        </p:txBody>
      </p:sp>
      <p:sp>
        <p:nvSpPr>
          <p:cNvPr id="7" name="テキスト ボックス 6">
            <a:extLst>
              <a:ext uri="{FF2B5EF4-FFF2-40B4-BE49-F238E27FC236}">
                <a16:creationId xmlns:a16="http://schemas.microsoft.com/office/drawing/2014/main" id="{1CDA815F-8815-7041-8414-A7A1F7DC891F}"/>
              </a:ext>
            </a:extLst>
          </p:cNvPr>
          <p:cNvSpPr txBox="1"/>
          <p:nvPr/>
        </p:nvSpPr>
        <p:spPr>
          <a:xfrm>
            <a:off x="247701" y="564742"/>
            <a:ext cx="8229600" cy="461665"/>
          </a:xfrm>
          <a:prstGeom prst="rect">
            <a:avLst/>
          </a:prstGeom>
          <a:noFill/>
        </p:spPr>
        <p:txBody>
          <a:bodyPr wrap="square" rtlCol="0">
            <a:spAutoFit/>
          </a:bodyPr>
          <a:lstStyle/>
          <a:p>
            <a:r>
              <a:rPr kumimoji="1" lang="ja-JP" altLang="en-US" sz="1200"/>
              <a:t>掲示板やファイル管理では、担当者に管理権限を移譲。アクセス権の設定変更や掲示の作成を担当者自身で実施できるため、情報部門の運用負担を軽減しながらスピーディな対応が可能になった。</a:t>
            </a:r>
          </a:p>
        </p:txBody>
      </p:sp>
      <p:sp>
        <p:nvSpPr>
          <p:cNvPr id="5" name="テキスト ボックス 4">
            <a:extLst>
              <a:ext uri="{FF2B5EF4-FFF2-40B4-BE49-F238E27FC236}">
                <a16:creationId xmlns:a16="http://schemas.microsoft.com/office/drawing/2014/main" id="{8B46B00C-5750-A343-8119-45CE3689885D}"/>
              </a:ext>
            </a:extLst>
          </p:cNvPr>
          <p:cNvSpPr txBox="1"/>
          <p:nvPr/>
        </p:nvSpPr>
        <p:spPr>
          <a:xfrm>
            <a:off x="1058268" y="4647120"/>
            <a:ext cx="3304233" cy="261610"/>
          </a:xfrm>
          <a:prstGeom prst="rect">
            <a:avLst/>
          </a:prstGeom>
          <a:noFill/>
        </p:spPr>
        <p:txBody>
          <a:bodyPr wrap="square" rtlCol="0">
            <a:spAutoFit/>
          </a:bodyPr>
          <a:lstStyle/>
          <a:p>
            <a:r>
              <a:rPr kumimoji="1" lang="ja-JP" altLang="en-US" sz="1100"/>
              <a:t>伊丹市様の掲示板の画面</a:t>
            </a:r>
          </a:p>
        </p:txBody>
      </p:sp>
      <p:sp>
        <p:nvSpPr>
          <p:cNvPr id="2" name="正方形/長方形 1">
            <a:extLst>
              <a:ext uri="{FF2B5EF4-FFF2-40B4-BE49-F238E27FC236}">
                <a16:creationId xmlns:a16="http://schemas.microsoft.com/office/drawing/2014/main" id="{B69875F2-90E4-DD4B-9056-41E5564538FD}"/>
              </a:ext>
              <a:ext uri="{C183D7F6-B498-43B3-948B-1728B52AA6E4}">
                <adec:decorative xmlns:adec="http://schemas.microsoft.com/office/drawing/2017/decorative" val="1"/>
              </a:ext>
            </a:extLst>
          </p:cNvPr>
          <p:cNvSpPr/>
          <p:nvPr/>
        </p:nvSpPr>
        <p:spPr>
          <a:xfrm>
            <a:off x="1187624" y="1965854"/>
            <a:ext cx="864096" cy="2671777"/>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EFC5D326-AA3E-D342-B5C4-6A674777DA47}"/>
              </a:ext>
            </a:extLst>
          </p:cNvPr>
          <p:cNvSpPr/>
          <p:nvPr/>
        </p:nvSpPr>
        <p:spPr>
          <a:xfrm>
            <a:off x="2539198" y="1757801"/>
            <a:ext cx="3184930" cy="7200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900" b="1"/>
              <a:t>部署ごとにカテゴリを作成して通達を掲示する運用。</a:t>
            </a:r>
            <a:endParaRPr kumimoji="1" lang="en-US" altLang="ja-JP" sz="900" b="1" dirty="0"/>
          </a:p>
          <a:p>
            <a:r>
              <a:rPr kumimoji="1" lang="ja-JP" altLang="en-US" sz="900" b="1"/>
              <a:t>一度カテゴリを作れば、掲示の作成やアクセス権の管理を各部署の担当者に任せられる。</a:t>
            </a:r>
          </a:p>
        </p:txBody>
      </p:sp>
      <p:cxnSp>
        <p:nvCxnSpPr>
          <p:cNvPr id="14" name="直線コネクタ 13">
            <a:extLst>
              <a:ext uri="{FF2B5EF4-FFF2-40B4-BE49-F238E27FC236}">
                <a16:creationId xmlns:a16="http://schemas.microsoft.com/office/drawing/2014/main" id="{B4918D56-4A06-E24B-A51C-8E90311D9F6D}"/>
              </a:ext>
              <a:ext uri="{C183D7F6-B498-43B3-948B-1728B52AA6E4}">
                <adec:decorative xmlns:adec="http://schemas.microsoft.com/office/drawing/2017/decorative" val="1"/>
              </a:ext>
            </a:extLst>
          </p:cNvPr>
          <p:cNvCxnSpPr>
            <a:cxnSpLocks/>
          </p:cNvCxnSpPr>
          <p:nvPr/>
        </p:nvCxnSpPr>
        <p:spPr>
          <a:xfrm>
            <a:off x="2051720" y="2134342"/>
            <a:ext cx="494258" cy="0"/>
          </a:xfrm>
          <a:prstGeom prst="line">
            <a:avLst/>
          </a:prstGeom>
          <a:ln w="19050">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72563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2553FE68-51BB-624A-9FDD-65CFC899E8C0}"/>
              </a:ext>
            </a:extLst>
          </p:cNvPr>
          <p:cNvSpPr>
            <a:spLocks noGrp="1"/>
          </p:cNvSpPr>
          <p:nvPr>
            <p:ph type="title"/>
          </p:nvPr>
        </p:nvSpPr>
        <p:spPr/>
        <p:txBody>
          <a:bodyPr/>
          <a:lstStyle/>
          <a:p>
            <a:r>
              <a:rPr lang="ja-JP" altLang="en-US">
                <a:latin typeface="游ゴシック"/>
                <a:ea typeface="游ゴシック"/>
              </a:rPr>
              <a:t>ペーパーレス</a:t>
            </a:r>
          </a:p>
        </p:txBody>
      </p:sp>
      <p:sp>
        <p:nvSpPr>
          <p:cNvPr id="7" name="テキスト ボックス 6">
            <a:extLst>
              <a:ext uri="{FF2B5EF4-FFF2-40B4-BE49-F238E27FC236}">
                <a16:creationId xmlns:a16="http://schemas.microsoft.com/office/drawing/2014/main" id="{1CDA815F-8815-7041-8414-A7A1F7DC891F}"/>
              </a:ext>
            </a:extLst>
          </p:cNvPr>
          <p:cNvSpPr txBox="1"/>
          <p:nvPr/>
        </p:nvSpPr>
        <p:spPr>
          <a:xfrm>
            <a:off x="247701" y="564742"/>
            <a:ext cx="8229600" cy="646331"/>
          </a:xfrm>
          <a:prstGeom prst="rect">
            <a:avLst/>
          </a:prstGeom>
          <a:noFill/>
        </p:spPr>
        <p:txBody>
          <a:bodyPr wrap="square" rtlCol="0">
            <a:spAutoFit/>
          </a:bodyPr>
          <a:lstStyle/>
          <a:p>
            <a:r>
              <a:rPr kumimoji="1" lang="ja-JP" altLang="en-US" sz="1200"/>
              <a:t>約</a:t>
            </a:r>
            <a:r>
              <a:rPr kumimoji="1" lang="en-US" altLang="ja-JP" sz="1200" dirty="0"/>
              <a:t>300</a:t>
            </a:r>
            <a:r>
              <a:rPr kumimoji="1" lang="ja-JP" altLang="en-US" sz="1200"/>
              <a:t>種類の庁内の申請を</a:t>
            </a:r>
            <a:r>
              <a:rPr kumimoji="1" lang="en" altLang="ja-JP" sz="1200" err="1"/>
              <a:t>Garoon</a:t>
            </a:r>
            <a:r>
              <a:rPr kumimoji="1" lang="ja-JP" altLang="en-US" sz="1200"/>
              <a:t>のワークフローに置き換えた。また紙の冊子で配布していた予算、決算、行政計画などの資料を</a:t>
            </a:r>
            <a:r>
              <a:rPr kumimoji="1" lang="en" altLang="ja-JP" sz="1200" err="1"/>
              <a:t>Garoon</a:t>
            </a:r>
            <a:r>
              <a:rPr kumimoji="1" lang="ja-JP" altLang="en-US" sz="1200"/>
              <a:t>のファイル管理で電子化した。これらの取り組みにより約</a:t>
            </a:r>
            <a:r>
              <a:rPr kumimoji="1" lang="en-US" altLang="ja-JP" sz="1200" dirty="0"/>
              <a:t>43</a:t>
            </a:r>
            <a:r>
              <a:rPr kumimoji="1" lang="ja-JP" altLang="en-US" sz="1200"/>
              <a:t>万枚の紙が削減できた。申請や資料が電子化されたことで、オフィスに行かなくても業務が進められるようになりテレワークがしやすくなった。</a:t>
            </a:r>
          </a:p>
        </p:txBody>
      </p:sp>
      <p:pic>
        <p:nvPicPr>
          <p:cNvPr id="8" name="図 7" descr="グラフィカル ユーザー インターフェイス, テキスト, メール, Web サイト&#10;&#10;自動的に生成された説明">
            <a:extLst>
              <a:ext uri="{FF2B5EF4-FFF2-40B4-BE49-F238E27FC236}">
                <a16:creationId xmlns:a16="http://schemas.microsoft.com/office/drawing/2014/main" id="{67E34455-3DEB-5640-BB09-21A9C23D63DB}"/>
              </a:ext>
            </a:extLst>
          </p:cNvPr>
          <p:cNvPicPr>
            <a:picLocks noChangeAspect="1"/>
          </p:cNvPicPr>
          <p:nvPr/>
        </p:nvPicPr>
        <p:blipFill rotWithShape="1">
          <a:blip r:embed="rId2"/>
          <a:srcRect t="15704" r="50388" b="12723"/>
          <a:stretch/>
        </p:blipFill>
        <p:spPr>
          <a:xfrm>
            <a:off x="539552" y="1386501"/>
            <a:ext cx="3877742" cy="2954470"/>
          </a:xfrm>
          <a:prstGeom prst="rect">
            <a:avLst/>
          </a:prstGeom>
          <a:ln>
            <a:solidFill>
              <a:schemeClr val="bg1">
                <a:lumMod val="85000"/>
              </a:schemeClr>
            </a:solidFill>
          </a:ln>
        </p:spPr>
      </p:pic>
      <p:pic>
        <p:nvPicPr>
          <p:cNvPr id="11" name="図 10" descr="グラフィカル ユーザー インターフェイス, テキスト&#10;&#10;中程度の精度で自動的に生成された説明">
            <a:extLst>
              <a:ext uri="{FF2B5EF4-FFF2-40B4-BE49-F238E27FC236}">
                <a16:creationId xmlns:a16="http://schemas.microsoft.com/office/drawing/2014/main" id="{39E4F1C6-835D-F446-8BE7-FD73652A9715}"/>
              </a:ext>
            </a:extLst>
          </p:cNvPr>
          <p:cNvPicPr>
            <a:picLocks noChangeAspect="1"/>
          </p:cNvPicPr>
          <p:nvPr/>
        </p:nvPicPr>
        <p:blipFill rotWithShape="1">
          <a:blip r:embed="rId3"/>
          <a:srcRect l="520" t="15001" r="52496" b="17800"/>
          <a:stretch/>
        </p:blipFill>
        <p:spPr>
          <a:xfrm>
            <a:off x="4572000" y="1386501"/>
            <a:ext cx="3672408" cy="2954470"/>
          </a:xfrm>
          <a:prstGeom prst="rect">
            <a:avLst/>
          </a:prstGeom>
          <a:ln>
            <a:solidFill>
              <a:schemeClr val="bg1">
                <a:lumMod val="85000"/>
              </a:schemeClr>
            </a:solidFill>
          </a:ln>
        </p:spPr>
      </p:pic>
      <p:sp>
        <p:nvSpPr>
          <p:cNvPr id="13" name="テキスト ボックス 12">
            <a:extLst>
              <a:ext uri="{FF2B5EF4-FFF2-40B4-BE49-F238E27FC236}">
                <a16:creationId xmlns:a16="http://schemas.microsoft.com/office/drawing/2014/main" id="{1AC20F57-1D9F-9341-8960-670D9A661170}"/>
              </a:ext>
            </a:extLst>
          </p:cNvPr>
          <p:cNvSpPr txBox="1"/>
          <p:nvPr/>
        </p:nvSpPr>
        <p:spPr>
          <a:xfrm>
            <a:off x="467544" y="4387357"/>
            <a:ext cx="3304233" cy="261610"/>
          </a:xfrm>
          <a:prstGeom prst="rect">
            <a:avLst/>
          </a:prstGeom>
          <a:noFill/>
        </p:spPr>
        <p:txBody>
          <a:bodyPr wrap="square" rtlCol="0">
            <a:spAutoFit/>
          </a:bodyPr>
          <a:lstStyle/>
          <a:p>
            <a:r>
              <a:rPr kumimoji="1" lang="ja-JP" altLang="en-US" sz="1100"/>
              <a:t>伊丹市様のワークフローの申請画面</a:t>
            </a:r>
          </a:p>
        </p:txBody>
      </p:sp>
      <p:sp>
        <p:nvSpPr>
          <p:cNvPr id="15" name="テキスト ボックス 14">
            <a:extLst>
              <a:ext uri="{FF2B5EF4-FFF2-40B4-BE49-F238E27FC236}">
                <a16:creationId xmlns:a16="http://schemas.microsoft.com/office/drawing/2014/main" id="{54A517DC-1642-194C-8BF0-7CD3ABE09856}"/>
              </a:ext>
            </a:extLst>
          </p:cNvPr>
          <p:cNvSpPr txBox="1"/>
          <p:nvPr/>
        </p:nvSpPr>
        <p:spPr>
          <a:xfrm>
            <a:off x="4572000" y="4387357"/>
            <a:ext cx="3304233" cy="261610"/>
          </a:xfrm>
          <a:prstGeom prst="rect">
            <a:avLst/>
          </a:prstGeom>
          <a:noFill/>
        </p:spPr>
        <p:txBody>
          <a:bodyPr wrap="square" rtlCol="0">
            <a:spAutoFit/>
          </a:bodyPr>
          <a:lstStyle/>
          <a:p>
            <a:r>
              <a:rPr kumimoji="1" lang="ja-JP" altLang="en-US" sz="1100"/>
              <a:t>伊丹市様のファイル管理の画面</a:t>
            </a:r>
          </a:p>
        </p:txBody>
      </p:sp>
    </p:spTree>
    <p:extLst>
      <p:ext uri="{BB962C8B-B14F-4D97-AF65-F5344CB8AC3E}">
        <p14:creationId xmlns:p14="http://schemas.microsoft.com/office/powerpoint/2010/main" val="3736499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2553FE68-51BB-624A-9FDD-65CFC899E8C0}"/>
              </a:ext>
            </a:extLst>
          </p:cNvPr>
          <p:cNvSpPr>
            <a:spLocks noGrp="1"/>
          </p:cNvSpPr>
          <p:nvPr>
            <p:ph type="title"/>
          </p:nvPr>
        </p:nvSpPr>
        <p:spPr>
          <a:xfrm>
            <a:off x="247701" y="223866"/>
            <a:ext cx="8229600" cy="433286"/>
          </a:xfrm>
        </p:spPr>
        <p:txBody>
          <a:bodyPr/>
          <a:lstStyle/>
          <a:p>
            <a:r>
              <a:rPr lang="en-US" altLang="ja-JP" dirty="0"/>
              <a:t>kintone</a:t>
            </a:r>
            <a:r>
              <a:rPr lang="ja-JP" altLang="en-US" dirty="0"/>
              <a:t>で「市民の声システム」など各種業務システムを作成</a:t>
            </a:r>
            <a:endParaRPr kumimoji="1" lang="ja-JP" altLang="en-US" dirty="0">
              <a:latin typeface="+mn-ea"/>
              <a:ea typeface="+mn-ea"/>
            </a:endParaRPr>
          </a:p>
        </p:txBody>
      </p:sp>
      <p:sp>
        <p:nvSpPr>
          <p:cNvPr id="7" name="テキスト ボックス 6">
            <a:extLst>
              <a:ext uri="{FF2B5EF4-FFF2-40B4-BE49-F238E27FC236}">
                <a16:creationId xmlns:a16="http://schemas.microsoft.com/office/drawing/2014/main" id="{1CDA815F-8815-7041-8414-A7A1F7DC891F}"/>
              </a:ext>
            </a:extLst>
          </p:cNvPr>
          <p:cNvSpPr txBox="1"/>
          <p:nvPr/>
        </p:nvSpPr>
        <p:spPr>
          <a:xfrm>
            <a:off x="247701" y="564742"/>
            <a:ext cx="8229600" cy="646331"/>
          </a:xfrm>
          <a:prstGeom prst="rect">
            <a:avLst/>
          </a:prstGeom>
          <a:noFill/>
        </p:spPr>
        <p:txBody>
          <a:bodyPr wrap="square" lIns="91440" tIns="45720" rIns="91440" bIns="45720" rtlCol="0" anchor="t">
            <a:spAutoFit/>
          </a:bodyPr>
          <a:lstStyle/>
          <a:p>
            <a:r>
              <a:rPr lang="ja-JP" altLang="en-US" sz="1200" dirty="0">
                <a:ea typeface="游ゴシック"/>
              </a:rPr>
              <a:t>「市民の声システム」ではフォームブリッジで市民からの質問の受付、回答の作成、承認までを</a:t>
            </a:r>
            <a:r>
              <a:rPr lang="en-US" altLang="ja-JP" sz="1200" dirty="0">
                <a:ea typeface="游ゴシック"/>
              </a:rPr>
              <a:t>kintone</a:t>
            </a:r>
            <a:r>
              <a:rPr lang="ja-JP" altLang="en-US" sz="1200" dirty="0">
                <a:ea typeface="游ゴシック"/>
              </a:rPr>
              <a:t>で実施し、</a:t>
            </a:r>
            <a:r>
              <a:rPr lang="en-US" altLang="ja-JP" sz="1200" dirty="0">
                <a:ea typeface="游ゴシック"/>
              </a:rPr>
              <a:t>kMailer</a:t>
            </a:r>
            <a:r>
              <a:rPr lang="ja-JP" altLang="en-US" sz="1200" dirty="0">
                <a:ea typeface="游ゴシック"/>
              </a:rPr>
              <a:t>で市民への回答メールを送信している。また「公文書の件名公開」「建築予定地に関する調査依頼書合議システム」などさまざまな業務システムを作成し業務効率化に取り組んでいる。</a:t>
            </a:r>
            <a:endParaRPr lang="ja-JP" altLang="en-US" sz="1200" dirty="0">
              <a:ea typeface="游ゴシック"/>
              <a:cs typeface="Calibri"/>
            </a:endParaRPr>
          </a:p>
        </p:txBody>
      </p:sp>
      <p:pic>
        <p:nvPicPr>
          <p:cNvPr id="4" name="図 3" descr="ダイアグラム&#10;&#10;自動的に生成された説明">
            <a:extLst>
              <a:ext uri="{FF2B5EF4-FFF2-40B4-BE49-F238E27FC236}">
                <a16:creationId xmlns:a16="http://schemas.microsoft.com/office/drawing/2014/main" id="{87D4F513-255B-6F4F-81B7-93BD56ED8906}"/>
              </a:ext>
            </a:extLst>
          </p:cNvPr>
          <p:cNvPicPr>
            <a:picLocks noChangeAspect="1"/>
          </p:cNvPicPr>
          <p:nvPr/>
        </p:nvPicPr>
        <p:blipFill>
          <a:blip r:embed="rId2"/>
          <a:stretch>
            <a:fillRect/>
          </a:stretch>
        </p:blipFill>
        <p:spPr>
          <a:xfrm>
            <a:off x="943433" y="1458161"/>
            <a:ext cx="7257134" cy="2842377"/>
          </a:xfrm>
          <a:prstGeom prst="rect">
            <a:avLst/>
          </a:prstGeom>
        </p:spPr>
      </p:pic>
    </p:spTree>
    <p:extLst>
      <p:ext uri="{BB962C8B-B14F-4D97-AF65-F5344CB8AC3E}">
        <p14:creationId xmlns:p14="http://schemas.microsoft.com/office/powerpoint/2010/main" val="26589696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5D96E281-09C0-774B-8B39-48A893251951}"/>
              </a:ext>
            </a:extLst>
          </p:cNvPr>
          <p:cNvSpPr>
            <a:spLocks noGrp="1"/>
          </p:cNvSpPr>
          <p:nvPr>
            <p:ph type="title"/>
          </p:nvPr>
        </p:nvSpPr>
        <p:spPr/>
        <p:txBody>
          <a:bodyPr/>
          <a:lstStyle/>
          <a:p>
            <a:r>
              <a:rPr kumimoji="1" lang="ja-JP" altLang="en-US"/>
              <a:t>自治体の直面する課題　ー増え続ける自治体職員の仕事ー</a:t>
            </a:r>
          </a:p>
        </p:txBody>
      </p:sp>
      <p:grpSp>
        <p:nvGrpSpPr>
          <p:cNvPr id="2" name="グループ化 1" descr="日常業務が忙しく、新しい課題への対応が追いつかない自治体職員のイラスト">
            <a:extLst>
              <a:ext uri="{FF2B5EF4-FFF2-40B4-BE49-F238E27FC236}">
                <a16:creationId xmlns:a16="http://schemas.microsoft.com/office/drawing/2014/main" id="{CAF03E48-4DA7-3445-8BEF-AAF99CEB3965}"/>
              </a:ext>
            </a:extLst>
          </p:cNvPr>
          <p:cNvGrpSpPr/>
          <p:nvPr/>
        </p:nvGrpSpPr>
        <p:grpSpPr>
          <a:xfrm>
            <a:off x="1739598" y="1199314"/>
            <a:ext cx="5679154" cy="3100524"/>
            <a:chOff x="1739598" y="1199314"/>
            <a:chExt cx="5679154" cy="3100524"/>
          </a:xfrm>
        </p:grpSpPr>
        <p:sp>
          <p:nvSpPr>
            <p:cNvPr id="10" name="正方形/長方形 9">
              <a:extLst>
                <a:ext uri="{FF2B5EF4-FFF2-40B4-BE49-F238E27FC236}">
                  <a16:creationId xmlns:a16="http://schemas.microsoft.com/office/drawing/2014/main" id="{308A6814-3938-5847-BB32-CBED7B212283}"/>
                </a:ext>
              </a:extLst>
            </p:cNvPr>
            <p:cNvSpPr/>
            <p:nvPr/>
          </p:nvSpPr>
          <p:spPr>
            <a:xfrm>
              <a:off x="1739598" y="2836093"/>
              <a:ext cx="5679154" cy="1463745"/>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400">
                  <a:solidFill>
                    <a:schemeClr val="tx1"/>
                  </a:solidFill>
                </a:rPr>
                <a:t>日常業務</a:t>
              </a:r>
            </a:p>
          </p:txBody>
        </p:sp>
        <p:sp>
          <p:nvSpPr>
            <p:cNvPr id="11" name="円/楕円 10">
              <a:extLst>
                <a:ext uri="{FF2B5EF4-FFF2-40B4-BE49-F238E27FC236}">
                  <a16:creationId xmlns:a16="http://schemas.microsoft.com/office/drawing/2014/main" id="{2286AD27-EB53-1E4A-8E28-B68B92769E44}"/>
                </a:ext>
              </a:extLst>
            </p:cNvPr>
            <p:cNvSpPr/>
            <p:nvPr/>
          </p:nvSpPr>
          <p:spPr>
            <a:xfrm>
              <a:off x="2036403" y="1268737"/>
              <a:ext cx="936104" cy="635394"/>
            </a:xfrm>
            <a:prstGeom prst="ellipse">
              <a:avLst/>
            </a:prstGeom>
            <a:solidFill>
              <a:schemeClr val="accent2"/>
            </a:solidFill>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sz="1100"/>
                <a:t>空き家</a:t>
              </a:r>
              <a:endParaRPr kumimoji="1" lang="en-US" altLang="ja-JP" sz="1100" dirty="0"/>
            </a:p>
            <a:p>
              <a:pPr algn="ctr"/>
              <a:r>
                <a:rPr kumimoji="1" lang="ja-JP" altLang="en-US" sz="1100"/>
                <a:t>対策</a:t>
              </a:r>
            </a:p>
          </p:txBody>
        </p:sp>
        <p:sp>
          <p:nvSpPr>
            <p:cNvPr id="20" name="円/楕円 19">
              <a:extLst>
                <a:ext uri="{FF2B5EF4-FFF2-40B4-BE49-F238E27FC236}">
                  <a16:creationId xmlns:a16="http://schemas.microsoft.com/office/drawing/2014/main" id="{F212B708-F6FE-2D4D-ACF4-1181169029A5}"/>
                </a:ext>
              </a:extLst>
            </p:cNvPr>
            <p:cNvSpPr/>
            <p:nvPr/>
          </p:nvSpPr>
          <p:spPr>
            <a:xfrm>
              <a:off x="3069088" y="1346200"/>
              <a:ext cx="1100994" cy="635394"/>
            </a:xfrm>
            <a:prstGeom prst="ellipse">
              <a:avLst/>
            </a:prstGeom>
            <a:solidFill>
              <a:schemeClr val="accent2"/>
            </a:solidFill>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sz="1100"/>
                <a:t>子育て</a:t>
              </a:r>
              <a:endParaRPr kumimoji="1" lang="en-US" altLang="ja-JP" sz="1100" dirty="0"/>
            </a:p>
            <a:p>
              <a:pPr algn="ctr"/>
              <a:r>
                <a:rPr kumimoji="1" lang="ja-JP" altLang="en-US" sz="1100"/>
                <a:t>環境整備</a:t>
              </a:r>
            </a:p>
          </p:txBody>
        </p:sp>
        <p:sp>
          <p:nvSpPr>
            <p:cNvPr id="21" name="円/楕円 20">
              <a:extLst>
                <a:ext uri="{FF2B5EF4-FFF2-40B4-BE49-F238E27FC236}">
                  <a16:creationId xmlns:a16="http://schemas.microsoft.com/office/drawing/2014/main" id="{FE10E72F-9F2C-D847-AA63-E3D4A838F2B9}"/>
                </a:ext>
              </a:extLst>
            </p:cNvPr>
            <p:cNvSpPr/>
            <p:nvPr/>
          </p:nvSpPr>
          <p:spPr>
            <a:xfrm>
              <a:off x="2494726" y="2010407"/>
              <a:ext cx="792460" cy="635394"/>
            </a:xfrm>
            <a:prstGeom prst="ellipse">
              <a:avLst/>
            </a:prstGeom>
            <a:solidFill>
              <a:schemeClr val="accent2"/>
            </a:solidFill>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sz="1100"/>
                <a:t>災害</a:t>
              </a:r>
              <a:endParaRPr kumimoji="1" lang="en-US" altLang="ja-JP" sz="1100" dirty="0"/>
            </a:p>
            <a:p>
              <a:pPr algn="ctr"/>
              <a:r>
                <a:rPr kumimoji="1" lang="ja-JP" altLang="en-US" sz="1100"/>
                <a:t>対策</a:t>
              </a:r>
            </a:p>
          </p:txBody>
        </p:sp>
        <p:sp>
          <p:nvSpPr>
            <p:cNvPr id="22" name="円/楕円 21">
              <a:extLst>
                <a:ext uri="{FF2B5EF4-FFF2-40B4-BE49-F238E27FC236}">
                  <a16:creationId xmlns:a16="http://schemas.microsoft.com/office/drawing/2014/main" id="{1C45F117-3822-3247-A7F5-09B35C35B789}"/>
                </a:ext>
              </a:extLst>
            </p:cNvPr>
            <p:cNvSpPr/>
            <p:nvPr/>
          </p:nvSpPr>
          <p:spPr>
            <a:xfrm>
              <a:off x="3493601" y="2084499"/>
              <a:ext cx="792460" cy="635394"/>
            </a:xfrm>
            <a:prstGeom prst="ellipse">
              <a:avLst/>
            </a:prstGeom>
            <a:solidFill>
              <a:schemeClr val="accent2"/>
            </a:solidFill>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sz="1100"/>
                <a:t>交通政策</a:t>
              </a:r>
            </a:p>
          </p:txBody>
        </p:sp>
        <p:sp>
          <p:nvSpPr>
            <p:cNvPr id="23" name="円/楕円 22">
              <a:extLst>
                <a:ext uri="{FF2B5EF4-FFF2-40B4-BE49-F238E27FC236}">
                  <a16:creationId xmlns:a16="http://schemas.microsoft.com/office/drawing/2014/main" id="{CDFF318C-65DC-4746-8833-F06FB4171D20}"/>
                </a:ext>
              </a:extLst>
            </p:cNvPr>
            <p:cNvSpPr/>
            <p:nvPr/>
          </p:nvSpPr>
          <p:spPr>
            <a:xfrm>
              <a:off x="4448091" y="1868487"/>
              <a:ext cx="792460" cy="635394"/>
            </a:xfrm>
            <a:prstGeom prst="ellipse">
              <a:avLst/>
            </a:prstGeom>
            <a:solidFill>
              <a:schemeClr val="accent2"/>
            </a:solidFill>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sz="1100"/>
                <a:t>地域</a:t>
              </a:r>
              <a:endParaRPr kumimoji="1" lang="en-US" altLang="ja-JP" sz="1100" dirty="0"/>
            </a:p>
            <a:p>
              <a:pPr algn="ctr"/>
              <a:r>
                <a:rPr kumimoji="1" lang="ja-JP" altLang="en-US" sz="1100"/>
                <a:t>福祉</a:t>
              </a:r>
            </a:p>
          </p:txBody>
        </p:sp>
        <p:sp>
          <p:nvSpPr>
            <p:cNvPr id="24" name="円/楕円 23">
              <a:extLst>
                <a:ext uri="{FF2B5EF4-FFF2-40B4-BE49-F238E27FC236}">
                  <a16:creationId xmlns:a16="http://schemas.microsoft.com/office/drawing/2014/main" id="{8E0AE2D5-E664-E74E-939D-D7EAF670EE1F}"/>
                </a:ext>
              </a:extLst>
            </p:cNvPr>
            <p:cNvSpPr/>
            <p:nvPr/>
          </p:nvSpPr>
          <p:spPr>
            <a:xfrm>
              <a:off x="4286061" y="1199314"/>
              <a:ext cx="1053093" cy="635394"/>
            </a:xfrm>
            <a:prstGeom prst="ellipse">
              <a:avLst/>
            </a:prstGeom>
            <a:solidFill>
              <a:schemeClr val="accent2"/>
            </a:solidFill>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sz="1100"/>
                <a:t>コロナ</a:t>
              </a:r>
              <a:endParaRPr kumimoji="1" lang="en-US" altLang="ja-JP" sz="1100" dirty="0"/>
            </a:p>
            <a:p>
              <a:pPr algn="ctr"/>
              <a:r>
                <a:rPr kumimoji="1" lang="ja-JP" altLang="en-US" sz="1100"/>
                <a:t>対応</a:t>
              </a:r>
            </a:p>
          </p:txBody>
        </p:sp>
        <p:sp>
          <p:nvSpPr>
            <p:cNvPr id="28" name="円/楕円 27">
              <a:extLst>
                <a:ext uri="{FF2B5EF4-FFF2-40B4-BE49-F238E27FC236}">
                  <a16:creationId xmlns:a16="http://schemas.microsoft.com/office/drawing/2014/main" id="{CC043A97-70CB-414A-8187-C9A7973CB982}"/>
                </a:ext>
              </a:extLst>
            </p:cNvPr>
            <p:cNvSpPr/>
            <p:nvPr/>
          </p:nvSpPr>
          <p:spPr>
            <a:xfrm>
              <a:off x="5518559" y="1293107"/>
              <a:ext cx="1342379" cy="635394"/>
            </a:xfrm>
            <a:prstGeom prst="ellipse">
              <a:avLst/>
            </a:prstGeom>
            <a:solidFill>
              <a:schemeClr val="accent2"/>
            </a:solidFill>
          </p:spPr>
          <p:style>
            <a:lnRef idx="3">
              <a:schemeClr val="lt1"/>
            </a:lnRef>
            <a:fillRef idx="1">
              <a:schemeClr val="accent3"/>
            </a:fillRef>
            <a:effectRef idx="1">
              <a:schemeClr val="accent3"/>
            </a:effectRef>
            <a:fontRef idx="minor">
              <a:schemeClr val="lt1"/>
            </a:fontRef>
          </p:style>
          <p:txBody>
            <a:bodyPr rtlCol="0" anchor="ctr"/>
            <a:lstStyle/>
            <a:p>
              <a:pPr algn="ctr"/>
              <a:r>
                <a:rPr kumimoji="1" lang="en-US" altLang="ja-JP" sz="1100" dirty="0"/>
                <a:t>DX</a:t>
              </a:r>
            </a:p>
            <a:p>
              <a:pPr algn="ctr"/>
              <a:r>
                <a:rPr kumimoji="1" lang="ja-JP" altLang="en-US" sz="1100"/>
                <a:t>デジタル化</a:t>
              </a:r>
            </a:p>
          </p:txBody>
        </p:sp>
        <p:sp>
          <p:nvSpPr>
            <p:cNvPr id="35" name="円/楕円 34">
              <a:extLst>
                <a:ext uri="{FF2B5EF4-FFF2-40B4-BE49-F238E27FC236}">
                  <a16:creationId xmlns:a16="http://schemas.microsoft.com/office/drawing/2014/main" id="{35BECAEE-E607-1145-8D21-E7E85A68123B}"/>
                </a:ext>
              </a:extLst>
            </p:cNvPr>
            <p:cNvSpPr/>
            <p:nvPr/>
          </p:nvSpPr>
          <p:spPr>
            <a:xfrm>
              <a:off x="5557916" y="2047511"/>
              <a:ext cx="971918" cy="635394"/>
            </a:xfrm>
            <a:prstGeom prst="ellipse">
              <a:avLst/>
            </a:prstGeom>
            <a:solidFill>
              <a:schemeClr val="accent2"/>
            </a:solidFill>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sz="1100"/>
                <a:t>地方</a:t>
              </a:r>
              <a:endParaRPr kumimoji="1" lang="en-US" altLang="ja-JP" sz="1100" dirty="0"/>
            </a:p>
            <a:p>
              <a:pPr algn="ctr"/>
              <a:r>
                <a:rPr kumimoji="1" lang="ja-JP" altLang="en-US" sz="1100"/>
                <a:t>創生</a:t>
              </a:r>
              <a:endParaRPr kumimoji="1" lang="en-US" altLang="ja-JP" sz="1100" dirty="0"/>
            </a:p>
          </p:txBody>
        </p:sp>
        <p:sp>
          <p:nvSpPr>
            <p:cNvPr id="26" name="テキスト ボックス 25">
              <a:extLst>
                <a:ext uri="{FF2B5EF4-FFF2-40B4-BE49-F238E27FC236}">
                  <a16:creationId xmlns:a16="http://schemas.microsoft.com/office/drawing/2014/main" id="{9AB9B845-D4C9-1A48-9705-5DD8B25EEC38}"/>
                </a:ext>
              </a:extLst>
            </p:cNvPr>
            <p:cNvSpPr txBox="1"/>
            <p:nvPr/>
          </p:nvSpPr>
          <p:spPr>
            <a:xfrm>
              <a:off x="4176645" y="2530613"/>
              <a:ext cx="792459" cy="523220"/>
            </a:xfrm>
            <a:prstGeom prst="rect">
              <a:avLst/>
            </a:prstGeom>
            <a:noFill/>
          </p:spPr>
          <p:txBody>
            <a:bodyPr wrap="square" rtlCol="0">
              <a:spAutoFit/>
            </a:bodyPr>
            <a:lstStyle/>
            <a:p>
              <a:r>
                <a:rPr kumimoji="1" lang="ja-JP" altLang="en-US" sz="2800"/>
                <a:t>➕</a:t>
              </a:r>
            </a:p>
          </p:txBody>
        </p:sp>
        <p:pic>
          <p:nvPicPr>
            <p:cNvPr id="37" name="図 36" descr="抽象, 挿絵, らくがき が含まれている画像&#10;&#10;自動的に生成された説明">
              <a:extLst>
                <a:ext uri="{FF2B5EF4-FFF2-40B4-BE49-F238E27FC236}">
                  <a16:creationId xmlns:a16="http://schemas.microsoft.com/office/drawing/2014/main" id="{DB03150C-3F01-784A-AA67-7D4B28955E36}"/>
                </a:ext>
              </a:extLst>
            </p:cNvPr>
            <p:cNvPicPr>
              <a:picLocks noChangeAspect="1"/>
            </p:cNvPicPr>
            <p:nvPr/>
          </p:nvPicPr>
          <p:blipFill>
            <a:blip r:embed="rId3"/>
            <a:stretch>
              <a:fillRect/>
            </a:stretch>
          </p:blipFill>
          <p:spPr>
            <a:xfrm>
              <a:off x="3825027" y="2657485"/>
              <a:ext cx="1883416" cy="1563638"/>
            </a:xfrm>
            <a:prstGeom prst="rect">
              <a:avLst/>
            </a:prstGeom>
          </p:spPr>
        </p:pic>
        <p:pic>
          <p:nvPicPr>
            <p:cNvPr id="36" name="図 35" descr="ロゴ&#10;&#10;自動的に生成された説明">
              <a:extLst>
                <a:ext uri="{FF2B5EF4-FFF2-40B4-BE49-F238E27FC236}">
                  <a16:creationId xmlns:a16="http://schemas.microsoft.com/office/drawing/2014/main" id="{ED2489CF-FB12-8846-9FFF-002A43F61940}"/>
                </a:ext>
              </a:extLst>
            </p:cNvPr>
            <p:cNvPicPr>
              <a:picLocks noChangeAspect="1"/>
            </p:cNvPicPr>
            <p:nvPr/>
          </p:nvPicPr>
          <p:blipFill>
            <a:blip r:embed="rId4"/>
            <a:stretch>
              <a:fillRect/>
            </a:stretch>
          </p:blipFill>
          <p:spPr>
            <a:xfrm>
              <a:off x="2348373" y="3448510"/>
              <a:ext cx="792200" cy="651040"/>
            </a:xfrm>
            <a:prstGeom prst="rect">
              <a:avLst/>
            </a:prstGeom>
          </p:spPr>
        </p:pic>
        <p:pic>
          <p:nvPicPr>
            <p:cNvPr id="40" name="図 39" descr="ロゴ&#10;&#10;自動的に生成された説明">
              <a:extLst>
                <a:ext uri="{FF2B5EF4-FFF2-40B4-BE49-F238E27FC236}">
                  <a16:creationId xmlns:a16="http://schemas.microsoft.com/office/drawing/2014/main" id="{76996A31-BF32-904C-A133-701D35782727}"/>
                </a:ext>
              </a:extLst>
            </p:cNvPr>
            <p:cNvPicPr>
              <a:picLocks noChangeAspect="1"/>
            </p:cNvPicPr>
            <p:nvPr/>
          </p:nvPicPr>
          <p:blipFill>
            <a:blip r:embed="rId4"/>
            <a:stretch>
              <a:fillRect/>
            </a:stretch>
          </p:blipFill>
          <p:spPr>
            <a:xfrm>
              <a:off x="2900229" y="2940356"/>
              <a:ext cx="792200" cy="651040"/>
            </a:xfrm>
            <a:prstGeom prst="rect">
              <a:avLst/>
            </a:prstGeom>
          </p:spPr>
        </p:pic>
        <p:pic>
          <p:nvPicPr>
            <p:cNvPr id="41" name="図 40" descr="ロゴ&#10;&#10;自動的に生成された説明">
              <a:extLst>
                <a:ext uri="{FF2B5EF4-FFF2-40B4-BE49-F238E27FC236}">
                  <a16:creationId xmlns:a16="http://schemas.microsoft.com/office/drawing/2014/main" id="{E3EE7F4C-DD6B-9142-90FE-C70BA88E94AA}"/>
                </a:ext>
              </a:extLst>
            </p:cNvPr>
            <p:cNvPicPr>
              <a:picLocks noChangeAspect="1"/>
            </p:cNvPicPr>
            <p:nvPr/>
          </p:nvPicPr>
          <p:blipFill>
            <a:blip r:embed="rId4"/>
            <a:stretch>
              <a:fillRect/>
            </a:stretch>
          </p:blipFill>
          <p:spPr>
            <a:xfrm>
              <a:off x="2893566" y="3411991"/>
              <a:ext cx="792200" cy="651040"/>
            </a:xfrm>
            <a:prstGeom prst="rect">
              <a:avLst/>
            </a:prstGeom>
          </p:spPr>
        </p:pic>
      </p:grpSp>
      <p:sp>
        <p:nvSpPr>
          <p:cNvPr id="38" name="テキスト プレースホルダー 6">
            <a:extLst>
              <a:ext uri="{FF2B5EF4-FFF2-40B4-BE49-F238E27FC236}">
                <a16:creationId xmlns:a16="http://schemas.microsoft.com/office/drawing/2014/main" id="{09BE90A1-53B4-6D45-9EAB-4D7CB8DA6287}"/>
              </a:ext>
            </a:extLst>
          </p:cNvPr>
          <p:cNvSpPr txBox="1">
            <a:spLocks/>
          </p:cNvSpPr>
          <p:nvPr/>
        </p:nvSpPr>
        <p:spPr>
          <a:xfrm>
            <a:off x="251520" y="555526"/>
            <a:ext cx="8424936" cy="670869"/>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nSpc>
                <a:spcPct val="110000"/>
              </a:lnSpc>
              <a:buNone/>
            </a:pPr>
            <a:r>
              <a:rPr lang="ja-JP" altLang="en-US" sz="1200"/>
              <a:t>一方自治体職員の仕事は増え続けています。災害対策、子育て支援、地方創生、コロナへの対応、デジタル化など、新しい課題は次から次へと発生し業務量は増加するばかりです。</a:t>
            </a:r>
          </a:p>
        </p:txBody>
      </p:sp>
    </p:spTree>
    <p:extLst>
      <p:ext uri="{BB962C8B-B14F-4D97-AF65-F5344CB8AC3E}">
        <p14:creationId xmlns:p14="http://schemas.microsoft.com/office/powerpoint/2010/main" val="32078750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BAE7149-97C5-E045-9965-F894A7CC1382}"/>
              </a:ext>
            </a:extLst>
          </p:cNvPr>
          <p:cNvSpPr>
            <a:spLocks noGrp="1"/>
          </p:cNvSpPr>
          <p:nvPr>
            <p:ph type="title"/>
          </p:nvPr>
        </p:nvSpPr>
        <p:spPr/>
        <p:txBody>
          <a:bodyPr/>
          <a:lstStyle/>
          <a:p>
            <a:r>
              <a:rPr lang="ja-JP" altLang="en-US"/>
              <a:t>愛媛県</a:t>
            </a:r>
            <a:r>
              <a:rPr lang="en-US" altLang="ja-JP" dirty="0"/>
              <a:t> </a:t>
            </a:r>
            <a:r>
              <a:rPr lang="ja-JP" altLang="en-US"/>
              <a:t>西予市役所</a:t>
            </a:r>
            <a:r>
              <a:rPr kumimoji="1" lang="ja-JP" altLang="en-US"/>
              <a:t>様</a:t>
            </a:r>
          </a:p>
        </p:txBody>
      </p:sp>
    </p:spTree>
    <p:extLst>
      <p:ext uri="{BB962C8B-B14F-4D97-AF65-F5344CB8AC3E}">
        <p14:creationId xmlns:p14="http://schemas.microsoft.com/office/powerpoint/2010/main" val="15397857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1FF0F53A-F81F-534F-94AA-61B027DB379E}"/>
              </a:ext>
              <a:ext uri="{C183D7F6-B498-43B3-948B-1728B52AA6E4}">
                <adec:decorative xmlns:adec="http://schemas.microsoft.com/office/drawing/2017/decorative" val="1"/>
              </a:ext>
            </a:extLst>
          </p:cNvPr>
          <p:cNvSpPr/>
          <p:nvPr/>
        </p:nvSpPr>
        <p:spPr>
          <a:xfrm>
            <a:off x="3607602" y="806228"/>
            <a:ext cx="5185271" cy="1793137"/>
          </a:xfrm>
          <a:prstGeom prst="rect">
            <a:avLst/>
          </a:prstGeom>
          <a:solidFill>
            <a:schemeClr val="accent5">
              <a:lumMod val="85000"/>
            </a:schemeClr>
          </a:solidFill>
          <a:ln>
            <a:solidFill>
              <a:schemeClr val="accent6">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タイトル 2">
            <a:extLst>
              <a:ext uri="{FF2B5EF4-FFF2-40B4-BE49-F238E27FC236}">
                <a16:creationId xmlns:a16="http://schemas.microsoft.com/office/drawing/2014/main" id="{E4CEE3D7-26BF-5449-91A0-7EEBD7A87AEC}"/>
              </a:ext>
            </a:extLst>
          </p:cNvPr>
          <p:cNvSpPr>
            <a:spLocks noGrp="1"/>
          </p:cNvSpPr>
          <p:nvPr>
            <p:ph type="title"/>
          </p:nvPr>
        </p:nvSpPr>
        <p:spPr/>
        <p:txBody>
          <a:bodyPr>
            <a:normAutofit/>
          </a:bodyPr>
          <a:lstStyle/>
          <a:p>
            <a:r>
              <a:rPr lang="ja-JP" altLang="en-US" dirty="0"/>
              <a:t>現場主体の自治体</a:t>
            </a:r>
            <a:r>
              <a:rPr lang="en" altLang="ja-JP" dirty="0"/>
              <a:t>DX</a:t>
            </a:r>
            <a:r>
              <a:rPr lang="ja-JP" altLang="en-US" dirty="0"/>
              <a:t>を推進</a:t>
            </a:r>
            <a:r>
              <a:rPr lang="ja-JP" altLang="en-US" spc="-100" dirty="0">
                <a:latin typeface="游ゴシック" panose="020B0400000000000000" pitchFamily="50" charset="-128"/>
                <a:ea typeface="游ゴシック" panose="020B0400000000000000" pitchFamily="50" charset="-128"/>
              </a:rPr>
              <a:t>（西予市</a:t>
            </a:r>
            <a:r>
              <a:rPr lang="en-US" altLang="ja-JP" spc="-100" dirty="0">
                <a:latin typeface="游ゴシック" panose="020B0400000000000000" pitchFamily="50" charset="-128"/>
                <a:ea typeface="游ゴシック" panose="020B0400000000000000" pitchFamily="50" charset="-128"/>
              </a:rPr>
              <a:t> </a:t>
            </a:r>
            <a:r>
              <a:rPr lang="ja-JP" altLang="en-US" spc="-100" dirty="0">
                <a:latin typeface="游ゴシック" panose="020B0400000000000000" pitchFamily="50" charset="-128"/>
                <a:ea typeface="游ゴシック" panose="020B0400000000000000" pitchFamily="50" charset="-128"/>
              </a:rPr>
              <a:t>様）</a:t>
            </a:r>
            <a:endParaRPr lang="ja-JP" altLang="en-US" dirty="0"/>
          </a:p>
        </p:txBody>
      </p:sp>
      <p:sp>
        <p:nvSpPr>
          <p:cNvPr id="7" name="正方形/長方形 6">
            <a:extLst>
              <a:ext uri="{FF2B5EF4-FFF2-40B4-BE49-F238E27FC236}">
                <a16:creationId xmlns:a16="http://schemas.microsoft.com/office/drawing/2014/main" id="{B96217E9-FAF9-7D45-946E-5952F4D4C6FF}"/>
              </a:ext>
            </a:extLst>
          </p:cNvPr>
          <p:cNvSpPr/>
          <p:nvPr/>
        </p:nvSpPr>
        <p:spPr bwMode="auto">
          <a:xfrm>
            <a:off x="335006" y="3727131"/>
            <a:ext cx="3804946" cy="1124717"/>
          </a:xfrm>
          <a:prstGeom prst="rect">
            <a:avLst/>
          </a:prstGeom>
          <a:noFill/>
          <a:ln w="6350">
            <a:noFill/>
          </a:ln>
        </p:spPr>
        <p:style>
          <a:lnRef idx="2">
            <a:schemeClr val="accent2"/>
          </a:lnRef>
          <a:fillRef idx="1">
            <a:schemeClr val="lt1"/>
          </a:fillRef>
          <a:effectRef idx="0">
            <a:schemeClr val="accent2"/>
          </a:effectRef>
          <a:fontRef idx="minor">
            <a:schemeClr val="dk1"/>
          </a:fontRef>
        </p:style>
        <p:txBody>
          <a:bodyPr lIns="144000" tIns="108000" rIns="144000" bIns="45720" anchor="t"/>
          <a:lstStyle/>
          <a:p>
            <a:pPr>
              <a:defRPr/>
            </a:pPr>
            <a:r>
              <a:rPr lang="ja-JP" altLang="en-US" sz="1100" b="1" i="0" dirty="0">
                <a:solidFill>
                  <a:schemeClr val="tx1"/>
                </a:solidFill>
                <a:latin typeface="游ゴシック" panose="020B0400000000000000" pitchFamily="50" charset="-128"/>
                <a:ea typeface="游ゴシック" panose="020B0400000000000000" pitchFamily="50" charset="-128"/>
              </a:rPr>
              <a:t>ご利用状況</a:t>
            </a:r>
            <a:endParaRPr lang="en-US" altLang="ja-JP" sz="1100" b="1" i="0" dirty="0">
              <a:solidFill>
                <a:schemeClr val="tx1"/>
              </a:solidFill>
              <a:latin typeface="游ゴシック" panose="020B0400000000000000" pitchFamily="50" charset="-128"/>
              <a:ea typeface="游ゴシック" panose="020B0400000000000000" pitchFamily="50" charset="-128"/>
            </a:endParaRPr>
          </a:p>
          <a:p>
            <a:pPr>
              <a:defRPr/>
            </a:pPr>
            <a:r>
              <a:rPr lang="ja-JP" altLang="en-US" sz="1100" dirty="0">
                <a:latin typeface="游ゴシック"/>
                <a:ea typeface="游ゴシック"/>
              </a:rPr>
              <a:t>・ユーザー数：</a:t>
            </a:r>
            <a:r>
              <a:rPr lang="en-US" altLang="ja-JP" sz="1100" dirty="0">
                <a:latin typeface="游ゴシック"/>
                <a:ea typeface="游ゴシック"/>
              </a:rPr>
              <a:t> 1500</a:t>
            </a:r>
            <a:r>
              <a:rPr lang="ja-JP" altLang="en-US" sz="1100" dirty="0">
                <a:latin typeface="游ゴシック"/>
                <a:ea typeface="游ゴシック"/>
              </a:rPr>
              <a:t>名</a:t>
            </a:r>
            <a:endParaRPr lang="en-US" altLang="ja-JP" sz="1100" dirty="0">
              <a:latin typeface="游ゴシック"/>
              <a:ea typeface="游ゴシック"/>
            </a:endParaRPr>
          </a:p>
          <a:p>
            <a:pPr>
              <a:defRPr/>
            </a:pPr>
            <a:r>
              <a:rPr lang="ja-JP" altLang="en-US" sz="1100" dirty="0">
                <a:latin typeface="游ゴシック"/>
                <a:ea typeface="游ゴシック"/>
              </a:rPr>
              <a:t>・製品形式：パッケージ版（</a:t>
            </a:r>
            <a:r>
              <a:rPr lang="en-US" altLang="ja-JP" sz="1100" dirty="0">
                <a:latin typeface="游ゴシック"/>
                <a:ea typeface="游ゴシック"/>
              </a:rPr>
              <a:t>2007</a:t>
            </a:r>
            <a:r>
              <a:rPr lang="ja-JP" altLang="en-US" sz="1100" dirty="0">
                <a:latin typeface="游ゴシック"/>
                <a:ea typeface="游ゴシック"/>
              </a:rPr>
              <a:t>年</a:t>
            </a:r>
            <a:r>
              <a:rPr lang="en-US" altLang="ja-JP" sz="1100" dirty="0">
                <a:latin typeface="游ゴシック"/>
                <a:ea typeface="游ゴシック"/>
              </a:rPr>
              <a:t>〜2019</a:t>
            </a:r>
            <a:r>
              <a:rPr lang="ja-JP" altLang="en-US" sz="1100" dirty="0">
                <a:latin typeface="游ゴシック"/>
                <a:ea typeface="游ゴシック"/>
              </a:rPr>
              <a:t>年）</a:t>
            </a:r>
            <a:br>
              <a:rPr lang="en-US" altLang="ja-JP" sz="1100" dirty="0">
                <a:latin typeface="游ゴシック"/>
                <a:ea typeface="游ゴシック"/>
              </a:rPr>
            </a:br>
            <a:r>
              <a:rPr lang="ja-JP" altLang="en-US" sz="1100" dirty="0">
                <a:latin typeface="游ゴシック"/>
                <a:ea typeface="游ゴシック"/>
              </a:rPr>
              <a:t>　　　　　　クラウド版（</a:t>
            </a:r>
            <a:r>
              <a:rPr lang="en-US" altLang="ja-JP" sz="1100" dirty="0">
                <a:latin typeface="游ゴシック"/>
                <a:ea typeface="游ゴシック"/>
              </a:rPr>
              <a:t>2019</a:t>
            </a:r>
            <a:r>
              <a:rPr lang="ja-JP" altLang="en-US" sz="1100" dirty="0">
                <a:latin typeface="游ゴシック"/>
                <a:ea typeface="游ゴシック"/>
              </a:rPr>
              <a:t>年</a:t>
            </a:r>
            <a:r>
              <a:rPr lang="en-US" altLang="ja-JP" sz="1100" dirty="0">
                <a:latin typeface="游ゴシック"/>
                <a:ea typeface="游ゴシック"/>
              </a:rPr>
              <a:t>〜</a:t>
            </a:r>
            <a:r>
              <a:rPr lang="ja-JP" altLang="en-US" sz="1100" dirty="0">
                <a:latin typeface="游ゴシック"/>
                <a:ea typeface="游ゴシック"/>
              </a:rPr>
              <a:t>）</a:t>
            </a:r>
            <a:br>
              <a:rPr lang="ja-JP" altLang="en-US" sz="1100" dirty="0">
                <a:latin typeface="游ゴシック" panose="020B0400000000000000" pitchFamily="50" charset="-128"/>
              </a:rPr>
            </a:br>
            <a:r>
              <a:rPr lang="ja-JP" altLang="en-US" sz="1100" dirty="0">
                <a:latin typeface="游ゴシック"/>
                <a:ea typeface="游ゴシック"/>
              </a:rPr>
              <a:t>・詳細</a:t>
            </a:r>
            <a:r>
              <a:rPr lang="en-US" altLang="ja-JP" sz="1100" dirty="0">
                <a:latin typeface="游ゴシック"/>
                <a:ea typeface="游ゴシック"/>
              </a:rPr>
              <a:t> </a:t>
            </a:r>
            <a:r>
              <a:rPr lang="en-US" altLang="ja-JP" sz="800" dirty="0">
                <a:latin typeface="游ゴシック"/>
                <a:ea typeface="游ゴシック"/>
                <a:hlinkClick r:id="rId2"/>
              </a:rPr>
              <a:t>https://garoon.cybozu.co.jp/mtcontents/cases/seiyo/</a:t>
            </a:r>
            <a:endParaRPr lang="ja-JP" altLang="en-US" sz="1100" i="0" dirty="0">
              <a:latin typeface="游ゴシック"/>
              <a:ea typeface="游ゴシック"/>
            </a:endParaRPr>
          </a:p>
        </p:txBody>
      </p:sp>
      <p:sp>
        <p:nvSpPr>
          <p:cNvPr id="11" name="正方形/長方形 10">
            <a:extLst>
              <a:ext uri="{FF2B5EF4-FFF2-40B4-BE49-F238E27FC236}">
                <a16:creationId xmlns:a16="http://schemas.microsoft.com/office/drawing/2014/main" id="{CAF90A80-A76E-374F-9E73-F04E39D234F3}"/>
              </a:ext>
            </a:extLst>
          </p:cNvPr>
          <p:cNvSpPr/>
          <p:nvPr/>
        </p:nvSpPr>
        <p:spPr bwMode="auto">
          <a:xfrm>
            <a:off x="3732004" y="862644"/>
            <a:ext cx="4195504" cy="311727"/>
          </a:xfrm>
          <a:prstGeom prst="rect">
            <a:avLst/>
          </a:prstGeom>
          <a:noFill/>
          <a:ln w="6350">
            <a:noFill/>
          </a:ln>
        </p:spPr>
        <p:style>
          <a:lnRef idx="2">
            <a:schemeClr val="accent2"/>
          </a:lnRef>
          <a:fillRef idx="1">
            <a:schemeClr val="lt1"/>
          </a:fillRef>
          <a:effectRef idx="0">
            <a:schemeClr val="accent2"/>
          </a:effectRef>
          <a:fontRef idx="minor">
            <a:schemeClr val="dk1"/>
          </a:fontRef>
        </p:style>
        <p:txBody>
          <a:bodyPr lIns="108000" anchor="ctr"/>
          <a:lstStyle/>
          <a:p>
            <a:pPr>
              <a:defRPr/>
            </a:pPr>
            <a:r>
              <a:rPr lang="ja-JP" altLang="en-US" sz="1100" b="1" i="0">
                <a:solidFill>
                  <a:schemeClr val="tx1"/>
                </a:solidFill>
                <a:latin typeface="游ゴシック" panose="020B0400000000000000" pitchFamily="50" charset="-128"/>
                <a:ea typeface="游ゴシック" panose="020B0400000000000000" pitchFamily="50" charset="-128"/>
              </a:rPr>
              <a:t>■導入前の課題</a:t>
            </a:r>
          </a:p>
        </p:txBody>
      </p:sp>
      <p:sp>
        <p:nvSpPr>
          <p:cNvPr id="8" name="テキスト プレースホルダー 1">
            <a:extLst>
              <a:ext uri="{FF2B5EF4-FFF2-40B4-BE49-F238E27FC236}">
                <a16:creationId xmlns:a16="http://schemas.microsoft.com/office/drawing/2014/main" id="{E2E3D902-FBF5-3D4A-883C-058126133522}"/>
              </a:ext>
            </a:extLst>
          </p:cNvPr>
          <p:cNvSpPr txBox="1">
            <a:spLocks/>
          </p:cNvSpPr>
          <p:nvPr/>
        </p:nvSpPr>
        <p:spPr>
          <a:xfrm>
            <a:off x="3837730" y="1178706"/>
            <a:ext cx="5322575" cy="1596645"/>
          </a:xfrm>
          <a:prstGeom prst="rect">
            <a:avLst/>
          </a:prstGeom>
        </p:spPr>
        <p:txBody>
          <a:bodyPr lIns="36000" tIns="72000" rIns="72000" bIns="7200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endParaRPr lang="en-US" altLang="ja-JP" sz="1200" dirty="0">
              <a:latin typeface="游ゴシック"/>
              <a:ea typeface="游ゴシック"/>
            </a:endParaRPr>
          </a:p>
        </p:txBody>
      </p:sp>
      <p:sp>
        <p:nvSpPr>
          <p:cNvPr id="13" name="正方形/長方形 12">
            <a:extLst>
              <a:ext uri="{FF2B5EF4-FFF2-40B4-BE49-F238E27FC236}">
                <a16:creationId xmlns:a16="http://schemas.microsoft.com/office/drawing/2014/main" id="{78456F7D-B8FF-D94B-A503-83106CF76F86}"/>
              </a:ext>
              <a:ext uri="{C183D7F6-B498-43B3-948B-1728B52AA6E4}">
                <adec:decorative xmlns:adec="http://schemas.microsoft.com/office/drawing/2017/decorative" val="1"/>
              </a:ext>
            </a:extLst>
          </p:cNvPr>
          <p:cNvSpPr/>
          <p:nvPr/>
        </p:nvSpPr>
        <p:spPr>
          <a:xfrm>
            <a:off x="3607602" y="3022082"/>
            <a:ext cx="5185271" cy="1793136"/>
          </a:xfrm>
          <a:prstGeom prst="rect">
            <a:avLst/>
          </a:prstGeom>
          <a:solidFill>
            <a:schemeClr val="bg2"/>
          </a:solidFill>
          <a:ln>
            <a:solidFill>
              <a:schemeClr val="accent6">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下矢印 11">
            <a:extLst>
              <a:ext uri="{FF2B5EF4-FFF2-40B4-BE49-F238E27FC236}">
                <a16:creationId xmlns:a16="http://schemas.microsoft.com/office/drawing/2014/main" id="{A5711B4E-AC86-4A4E-B69E-3F0645B643A7}"/>
              </a:ext>
              <a:ext uri="{C183D7F6-B498-43B3-948B-1728B52AA6E4}">
                <adec:decorative xmlns:adec="http://schemas.microsoft.com/office/drawing/2017/decorative" val="1"/>
              </a:ext>
            </a:extLst>
          </p:cNvPr>
          <p:cNvSpPr/>
          <p:nvPr/>
        </p:nvSpPr>
        <p:spPr>
          <a:xfrm>
            <a:off x="5875048" y="2696320"/>
            <a:ext cx="504056" cy="288032"/>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22A59D10-05ED-A74F-BEE7-253CD4F34262}"/>
              </a:ext>
            </a:extLst>
          </p:cNvPr>
          <p:cNvSpPr/>
          <p:nvPr/>
        </p:nvSpPr>
        <p:spPr bwMode="auto">
          <a:xfrm>
            <a:off x="3732004" y="3095342"/>
            <a:ext cx="4195504" cy="311727"/>
          </a:xfrm>
          <a:prstGeom prst="rect">
            <a:avLst/>
          </a:prstGeom>
          <a:noFill/>
          <a:ln w="6350">
            <a:noFill/>
          </a:ln>
        </p:spPr>
        <p:style>
          <a:lnRef idx="2">
            <a:schemeClr val="accent2"/>
          </a:lnRef>
          <a:fillRef idx="1">
            <a:schemeClr val="lt1"/>
          </a:fillRef>
          <a:effectRef idx="0">
            <a:schemeClr val="accent2"/>
          </a:effectRef>
          <a:fontRef idx="minor">
            <a:schemeClr val="dk1"/>
          </a:fontRef>
        </p:style>
        <p:txBody>
          <a:bodyPr lIns="108000" anchor="ctr"/>
          <a:lstStyle/>
          <a:p>
            <a:pPr>
              <a:defRPr/>
            </a:pPr>
            <a:r>
              <a:rPr lang="ja-JP" altLang="en-US" sz="1100" b="1">
                <a:solidFill>
                  <a:schemeClr val="accent2"/>
                </a:solidFill>
                <a:latin typeface="游ゴシック" panose="020B0400000000000000" pitchFamily="50" charset="-128"/>
                <a:ea typeface="游ゴシック" panose="020B0400000000000000" pitchFamily="50" charset="-128"/>
              </a:rPr>
              <a:t>■導入後の効果</a:t>
            </a:r>
            <a:endParaRPr lang="ja-JP" altLang="en-US" sz="1100" b="1" i="0">
              <a:solidFill>
                <a:schemeClr val="accent2"/>
              </a:solidFill>
              <a:latin typeface="游ゴシック" panose="020B0400000000000000" pitchFamily="50" charset="-128"/>
              <a:ea typeface="游ゴシック" panose="020B0400000000000000" pitchFamily="50" charset="-128"/>
            </a:endParaRPr>
          </a:p>
        </p:txBody>
      </p:sp>
      <p:sp>
        <p:nvSpPr>
          <p:cNvPr id="9" name="テキスト プレースホルダー 1">
            <a:extLst>
              <a:ext uri="{FF2B5EF4-FFF2-40B4-BE49-F238E27FC236}">
                <a16:creationId xmlns:a16="http://schemas.microsoft.com/office/drawing/2014/main" id="{3E8F143C-2474-CE46-928B-B015B406E560}"/>
              </a:ext>
            </a:extLst>
          </p:cNvPr>
          <p:cNvSpPr txBox="1">
            <a:spLocks/>
          </p:cNvSpPr>
          <p:nvPr/>
        </p:nvSpPr>
        <p:spPr>
          <a:xfrm>
            <a:off x="3837730" y="3367024"/>
            <a:ext cx="5322575" cy="1521454"/>
          </a:xfrm>
          <a:prstGeom prst="rect">
            <a:avLst/>
          </a:prstGeom>
        </p:spPr>
        <p:txBody>
          <a:bodyPr vert="horz" lIns="36000" tIns="72000" rIns="72000" bIns="72000" rtlCol="0" anchor="t">
            <a:normAutofit/>
          </a:bodyPr>
          <a:lstStyle>
            <a:lvl1pPr marL="269875" indent="-269875" algn="l" defTabSz="914400" rtl="0" eaLnBrk="1" latinLnBrk="0" hangingPunct="1">
              <a:lnSpc>
                <a:spcPct val="130000"/>
              </a:lnSpc>
              <a:spcBef>
                <a:spcPts val="1000"/>
              </a:spcBef>
              <a:buClr>
                <a:schemeClr val="accent2"/>
              </a:buClr>
              <a:buFont typeface="Wingdings" pitchFamily="2" charset="2"/>
              <a:buChar char="l"/>
              <a:tabLst/>
              <a:defRPr kumimoji="1" sz="1800" b="0" i="0" kern="1200">
                <a:solidFill>
                  <a:schemeClr val="tx1"/>
                </a:solidFill>
                <a:latin typeface="Yu Gothic Medium" panose="020B0400000000000000" pitchFamily="34" charset="-128"/>
                <a:ea typeface="Yu Gothic Medium" panose="020B0400000000000000" pitchFamily="34" charset="-128"/>
                <a:cs typeface="+mn-cs"/>
              </a:defRPr>
            </a:lvl1pPr>
            <a:lvl2pPr marL="676275" indent="-219075" algn="l" defTabSz="914400" rtl="0" eaLnBrk="1" latinLnBrk="0" hangingPunct="1">
              <a:lnSpc>
                <a:spcPct val="130000"/>
              </a:lnSpc>
              <a:spcBef>
                <a:spcPts val="500"/>
              </a:spcBef>
              <a:buClr>
                <a:schemeClr val="accent3"/>
              </a:buClr>
              <a:buFont typeface="Arial" panose="020B0604020202020204" pitchFamily="34" charset="0"/>
              <a:buChar char="•"/>
              <a:tabLst/>
              <a:defRPr kumimoji="1" sz="1400" b="0" i="0" kern="1200">
                <a:solidFill>
                  <a:schemeClr val="tx1"/>
                </a:solidFill>
                <a:latin typeface="Yu Gothic" panose="020B0400000000000000" pitchFamily="34" charset="-128"/>
                <a:ea typeface="Yu Gothic" panose="020B04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b="0" i="0" kern="1200">
                <a:solidFill>
                  <a:schemeClr val="tx1"/>
                </a:solidFill>
                <a:latin typeface="Yu Gothic" panose="020B0400000000000000" pitchFamily="34" charset="-128"/>
                <a:ea typeface="Yu Gothic" panose="020B04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0" i="0" kern="1200">
                <a:solidFill>
                  <a:schemeClr val="tx1"/>
                </a:solidFill>
                <a:latin typeface="Yu Gothic" panose="020B0400000000000000" pitchFamily="34" charset="-128"/>
                <a:ea typeface="Yu Gothic" panose="020B04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0" i="0" kern="1200">
                <a:solidFill>
                  <a:schemeClr val="tx1"/>
                </a:solidFill>
                <a:latin typeface="Yu Gothic" panose="020B0400000000000000" pitchFamily="34" charset="-128"/>
                <a:ea typeface="Yu Gothic" panose="020B04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61620" indent="-210820">
              <a:lnSpc>
                <a:spcPct val="110000"/>
              </a:lnSpc>
              <a:spcBef>
                <a:spcPts val="300"/>
              </a:spcBef>
              <a:buFont typeface="Arial" panose="020B0604020202020204" pitchFamily="34" charset="0"/>
              <a:buChar char="•"/>
            </a:pPr>
            <a:endParaRPr lang="ja-JP" altLang="en-US" sz="1200">
              <a:latin typeface="Yu Gothic Medium"/>
              <a:ea typeface="Yu Gothic Medium"/>
            </a:endParaRPr>
          </a:p>
        </p:txBody>
      </p:sp>
      <p:pic>
        <p:nvPicPr>
          <p:cNvPr id="1026" name="Picture 2">
            <a:extLst>
              <a:ext uri="{FF2B5EF4-FFF2-40B4-BE49-F238E27FC236}">
                <a16:creationId xmlns:a16="http://schemas.microsoft.com/office/drawing/2014/main" id="{2FAE89DE-6801-3E41-8467-B91E13D855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130" y="1787332"/>
            <a:ext cx="2268510" cy="169863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33FF2E6-C16A-494A-B1EC-C61B6A0C7E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6944" y="776730"/>
            <a:ext cx="1050882" cy="862644"/>
          </a:xfrm>
          <a:prstGeom prst="rect">
            <a:avLst/>
          </a:prstGeom>
          <a:noFill/>
          <a:extLst>
            <a:ext uri="{909E8E84-426E-40DD-AFC4-6F175D3DCCD1}">
              <a14:hiddenFill xmlns:a14="http://schemas.microsoft.com/office/drawing/2010/main">
                <a:solidFill>
                  <a:srgbClr val="FFFFFF"/>
                </a:solidFill>
              </a14:hiddenFill>
            </a:ext>
          </a:extLst>
        </p:spPr>
      </p:pic>
      <p:sp>
        <p:nvSpPr>
          <p:cNvPr id="15" name="テキスト プレースホルダー 1">
            <a:extLst>
              <a:ext uri="{FF2B5EF4-FFF2-40B4-BE49-F238E27FC236}">
                <a16:creationId xmlns:a16="http://schemas.microsoft.com/office/drawing/2014/main" id="{A2948C1D-DC64-4F42-BBE0-D67ED0502636}"/>
              </a:ext>
            </a:extLst>
          </p:cNvPr>
          <p:cNvSpPr txBox="1">
            <a:spLocks/>
          </p:cNvSpPr>
          <p:nvPr/>
        </p:nvSpPr>
        <p:spPr>
          <a:xfrm>
            <a:off x="3837731" y="1178707"/>
            <a:ext cx="4910734" cy="1369004"/>
          </a:xfrm>
          <a:prstGeom prst="rect">
            <a:avLst/>
          </a:prstGeom>
        </p:spPr>
        <p:txBody>
          <a:bodyPr lIns="72000" tIns="72000" rIns="72000" bIns="7200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r>
              <a:rPr lang="ja-JP" altLang="en-US" sz="1200" dirty="0">
                <a:ea typeface="游ゴシック"/>
              </a:rPr>
              <a:t>外出時に</a:t>
            </a:r>
            <a:r>
              <a:rPr lang="en-US" altLang="ja-JP" sz="1200" dirty="0">
                <a:ea typeface="游ゴシック"/>
              </a:rPr>
              <a:t>Garoon</a:t>
            </a:r>
            <a:r>
              <a:rPr lang="ja-JP" altLang="en-US" sz="1200" dirty="0">
                <a:ea typeface="游ゴシック"/>
              </a:rPr>
              <a:t>にアクセスできず業務がたまってしまう</a:t>
            </a:r>
            <a:endParaRPr lang="en-US" altLang="ja-JP" sz="1200" dirty="0">
              <a:ea typeface="游ゴシック"/>
            </a:endParaRPr>
          </a:p>
          <a:p>
            <a:r>
              <a:rPr lang="ja-JP" altLang="en-US" sz="1200" dirty="0">
                <a:latin typeface="游ゴシック"/>
                <a:ea typeface="游ゴシック"/>
              </a:rPr>
              <a:t>災害時に、市役所や支所が被災すると</a:t>
            </a:r>
            <a:r>
              <a:rPr lang="en-US" altLang="ja-JP" sz="1200" dirty="0">
                <a:latin typeface="游ゴシック"/>
                <a:ea typeface="游ゴシック"/>
              </a:rPr>
              <a:t>Garoon</a:t>
            </a:r>
            <a:r>
              <a:rPr lang="ja-JP" altLang="en-US" sz="1200" dirty="0">
                <a:latin typeface="游ゴシック"/>
                <a:ea typeface="游ゴシック"/>
              </a:rPr>
              <a:t>にアクセスできず、情報の共有が行えない</a:t>
            </a:r>
            <a:endParaRPr lang="en-US" altLang="ja-JP" sz="1200" dirty="0">
              <a:latin typeface="游ゴシック"/>
              <a:ea typeface="游ゴシック"/>
            </a:endParaRPr>
          </a:p>
          <a:p>
            <a:r>
              <a:rPr lang="ja-JP" altLang="en-US" sz="1200" dirty="0">
                <a:latin typeface="游ゴシック"/>
                <a:ea typeface="游ゴシック"/>
              </a:rPr>
              <a:t>サーバーの管理やバージョンアップの対応が必要</a:t>
            </a:r>
            <a:endParaRPr lang="en-US" altLang="ja-JP" sz="1200" dirty="0">
              <a:latin typeface="游ゴシック"/>
              <a:ea typeface="游ゴシック"/>
            </a:endParaRPr>
          </a:p>
          <a:p>
            <a:endParaRPr lang="en-US" altLang="ja-JP" sz="1200" dirty="0">
              <a:latin typeface="游ゴシック"/>
              <a:ea typeface="游ゴシック"/>
            </a:endParaRPr>
          </a:p>
        </p:txBody>
      </p:sp>
      <p:sp>
        <p:nvSpPr>
          <p:cNvPr id="16" name="テキスト プレースホルダー 1">
            <a:extLst>
              <a:ext uri="{FF2B5EF4-FFF2-40B4-BE49-F238E27FC236}">
                <a16:creationId xmlns:a16="http://schemas.microsoft.com/office/drawing/2014/main" id="{E29B673C-4426-5244-8F5D-FDF062A1D8B0}"/>
              </a:ext>
            </a:extLst>
          </p:cNvPr>
          <p:cNvSpPr txBox="1">
            <a:spLocks/>
          </p:cNvSpPr>
          <p:nvPr/>
        </p:nvSpPr>
        <p:spPr>
          <a:xfrm>
            <a:off x="3837730" y="3480329"/>
            <a:ext cx="4614318" cy="1140558"/>
          </a:xfrm>
          <a:prstGeom prst="rect">
            <a:avLst/>
          </a:prstGeom>
        </p:spPr>
        <p:txBody>
          <a:bodyPr vert="horz" lIns="36000" tIns="72000" rIns="72000" bIns="72000" rtlCol="0" anchor="t">
            <a:normAutofit/>
          </a:bodyPr>
          <a:lstStyle>
            <a:lvl1pPr marL="269875" indent="-269875" algn="l" defTabSz="914400" rtl="0" eaLnBrk="1" latinLnBrk="0" hangingPunct="1">
              <a:lnSpc>
                <a:spcPct val="130000"/>
              </a:lnSpc>
              <a:spcBef>
                <a:spcPts val="1000"/>
              </a:spcBef>
              <a:buClr>
                <a:schemeClr val="accent2"/>
              </a:buClr>
              <a:buFont typeface="Wingdings" pitchFamily="2" charset="2"/>
              <a:buChar char="l"/>
              <a:tabLst/>
              <a:defRPr kumimoji="1" sz="1800" b="0" i="0" kern="1200">
                <a:solidFill>
                  <a:schemeClr val="tx1"/>
                </a:solidFill>
                <a:latin typeface="Yu Gothic Medium" panose="020B0400000000000000" pitchFamily="34" charset="-128"/>
                <a:ea typeface="Yu Gothic Medium" panose="020B0400000000000000" pitchFamily="34" charset="-128"/>
                <a:cs typeface="+mn-cs"/>
              </a:defRPr>
            </a:lvl1pPr>
            <a:lvl2pPr marL="676275" indent="-219075" algn="l" defTabSz="914400" rtl="0" eaLnBrk="1" latinLnBrk="0" hangingPunct="1">
              <a:lnSpc>
                <a:spcPct val="130000"/>
              </a:lnSpc>
              <a:spcBef>
                <a:spcPts val="500"/>
              </a:spcBef>
              <a:buClr>
                <a:schemeClr val="accent3"/>
              </a:buClr>
              <a:buFont typeface="Arial" panose="020B0604020202020204" pitchFamily="34" charset="0"/>
              <a:buChar char="•"/>
              <a:tabLst/>
              <a:defRPr kumimoji="1" sz="1400" b="0" i="0" kern="1200">
                <a:solidFill>
                  <a:schemeClr val="tx1"/>
                </a:solidFill>
                <a:latin typeface="Yu Gothic" panose="020B0400000000000000" pitchFamily="34" charset="-128"/>
                <a:ea typeface="Yu Gothic" panose="020B04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b="0" i="0" kern="1200">
                <a:solidFill>
                  <a:schemeClr val="tx1"/>
                </a:solidFill>
                <a:latin typeface="Yu Gothic" panose="020B0400000000000000" pitchFamily="34" charset="-128"/>
                <a:ea typeface="Yu Gothic" panose="020B04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0" i="0" kern="1200">
                <a:solidFill>
                  <a:schemeClr val="tx1"/>
                </a:solidFill>
                <a:latin typeface="Yu Gothic" panose="020B0400000000000000" pitchFamily="34" charset="-128"/>
                <a:ea typeface="Yu Gothic" panose="020B04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0" i="0" kern="1200">
                <a:solidFill>
                  <a:schemeClr val="tx1"/>
                </a:solidFill>
                <a:latin typeface="Yu Gothic" panose="020B0400000000000000" pitchFamily="34" charset="-128"/>
                <a:ea typeface="Yu Gothic" panose="020B04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61620" indent="-210820">
              <a:lnSpc>
                <a:spcPct val="110000"/>
              </a:lnSpc>
              <a:spcBef>
                <a:spcPts val="300"/>
              </a:spcBef>
              <a:buFont typeface="Arial" panose="020B0604020202020204" pitchFamily="34" charset="0"/>
              <a:buChar char="•"/>
            </a:pPr>
            <a:r>
              <a:rPr lang="ja-JP" altLang="en-US" sz="1200">
                <a:latin typeface="Yu Gothic Medium"/>
                <a:ea typeface="Yu Gothic Medium"/>
              </a:rPr>
              <a:t>外出中でも</a:t>
            </a:r>
            <a:r>
              <a:rPr lang="en" altLang="ja-JP" sz="1200" err="1">
                <a:latin typeface="Yu Gothic Medium"/>
                <a:ea typeface="Yu Gothic Medium"/>
              </a:rPr>
              <a:t>Garoon</a:t>
            </a:r>
            <a:r>
              <a:rPr lang="ja-JP" altLang="en-US" sz="1200">
                <a:latin typeface="Yu Gothic Medium"/>
                <a:ea typeface="Yu Gothic Medium"/>
              </a:rPr>
              <a:t>にアクセスできるため</a:t>
            </a:r>
            <a:br>
              <a:rPr lang="en-US" altLang="ja-JP" sz="1200" dirty="0">
                <a:latin typeface="Yu Gothic Medium"/>
                <a:ea typeface="Yu Gothic Medium"/>
              </a:rPr>
            </a:br>
            <a:r>
              <a:rPr lang="ja-JP" altLang="en-US" sz="1200">
                <a:latin typeface="Yu Gothic Medium"/>
                <a:ea typeface="Yu Gothic Medium"/>
              </a:rPr>
              <a:t>意思決定までの時間が短縮</a:t>
            </a:r>
            <a:endParaRPr lang="en-US" altLang="ja-JP" sz="1200" dirty="0">
              <a:latin typeface="Yu Gothic Medium"/>
              <a:ea typeface="Yu Gothic Medium"/>
            </a:endParaRPr>
          </a:p>
          <a:p>
            <a:pPr marL="261620" indent="-210820">
              <a:lnSpc>
                <a:spcPct val="110000"/>
              </a:lnSpc>
              <a:spcBef>
                <a:spcPts val="300"/>
              </a:spcBef>
              <a:buFont typeface="Arial" panose="020B0604020202020204" pitchFamily="34" charset="0"/>
              <a:buChar char="•"/>
            </a:pPr>
            <a:r>
              <a:rPr lang="ja-JP" altLang="en-US" sz="1200">
                <a:latin typeface="Yu Gothic Medium"/>
                <a:ea typeface="Yu Gothic Medium"/>
              </a:rPr>
              <a:t>市役所が被災しても</a:t>
            </a:r>
            <a:r>
              <a:rPr lang="en" altLang="ja-JP" sz="1200" err="1">
                <a:latin typeface="Yu Gothic Medium"/>
                <a:ea typeface="Yu Gothic Medium"/>
              </a:rPr>
              <a:t>Garoon</a:t>
            </a:r>
            <a:r>
              <a:rPr lang="ja-JP" altLang="en-US" sz="1200">
                <a:latin typeface="Yu Gothic Medium"/>
                <a:ea typeface="Yu Gothic Medium"/>
              </a:rPr>
              <a:t>にアクセスできる安心感がある</a:t>
            </a:r>
            <a:endParaRPr lang="en-US" altLang="ja-JP" sz="1200" dirty="0">
              <a:latin typeface="Yu Gothic Medium"/>
              <a:ea typeface="Yu Gothic Medium"/>
            </a:endParaRPr>
          </a:p>
          <a:p>
            <a:pPr marL="261620" indent="-210820">
              <a:lnSpc>
                <a:spcPct val="110000"/>
              </a:lnSpc>
              <a:spcBef>
                <a:spcPts val="300"/>
              </a:spcBef>
              <a:buFont typeface="Arial" panose="020B0604020202020204" pitchFamily="34" charset="0"/>
              <a:buChar char="•"/>
            </a:pPr>
            <a:r>
              <a:rPr lang="ja-JP" altLang="en-US" sz="1200">
                <a:latin typeface="Yu Gothic Medium"/>
                <a:ea typeface="Yu Gothic Medium"/>
              </a:rPr>
              <a:t>ソフトの使い方だけ考えればよいので管理の負担が減少</a:t>
            </a:r>
            <a:endParaRPr lang="en-US" altLang="ja-JP" sz="1200" dirty="0">
              <a:latin typeface="Yu Gothic Medium"/>
              <a:ea typeface="Yu Gothic Medium"/>
            </a:endParaRPr>
          </a:p>
        </p:txBody>
      </p:sp>
    </p:spTree>
    <p:extLst>
      <p:ext uri="{BB962C8B-B14F-4D97-AF65-F5344CB8AC3E}">
        <p14:creationId xmlns:p14="http://schemas.microsoft.com/office/powerpoint/2010/main" val="29682826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45FD8DB6-6483-0948-B116-D3B57A7E524B}"/>
              </a:ext>
            </a:extLst>
          </p:cNvPr>
          <p:cNvSpPr>
            <a:spLocks noGrp="1"/>
          </p:cNvSpPr>
          <p:nvPr>
            <p:ph type="title"/>
          </p:nvPr>
        </p:nvSpPr>
        <p:spPr/>
        <p:txBody>
          <a:bodyPr/>
          <a:lstStyle/>
          <a:p>
            <a:r>
              <a:rPr lang="ja-JP" altLang="en-US" dirty="0">
                <a:latin typeface="游ゴシック"/>
                <a:ea typeface="游ゴシック"/>
              </a:rPr>
              <a:t>クラウド版</a:t>
            </a:r>
            <a:r>
              <a:rPr lang="en-US" altLang="ja-JP" dirty="0">
                <a:latin typeface="游ゴシック"/>
                <a:ea typeface="游ゴシック"/>
              </a:rPr>
              <a:t> Garoon</a:t>
            </a:r>
            <a:r>
              <a:rPr lang="ja-JP" altLang="en-US" dirty="0">
                <a:latin typeface="游ゴシック"/>
                <a:ea typeface="游ゴシック"/>
              </a:rPr>
              <a:t>を</a:t>
            </a:r>
            <a:r>
              <a:rPr lang="en-US" altLang="ja-JP" dirty="0">
                <a:latin typeface="游ゴシック"/>
                <a:ea typeface="游ゴシック"/>
              </a:rPr>
              <a:t>1000</a:t>
            </a:r>
            <a:r>
              <a:rPr lang="ja-JP" altLang="en-US" dirty="0">
                <a:latin typeface="游ゴシック"/>
                <a:ea typeface="游ゴシック"/>
              </a:rPr>
              <a:t>名で、外部業者とのやりとりに</a:t>
            </a:r>
            <a:r>
              <a:rPr lang="en-US" altLang="ja-JP" dirty="0">
                <a:latin typeface="游ゴシック"/>
                <a:ea typeface="游ゴシック"/>
              </a:rPr>
              <a:t>kintone</a:t>
            </a:r>
            <a:r>
              <a:rPr lang="ja-JP" altLang="en-US" dirty="0">
                <a:latin typeface="游ゴシック"/>
                <a:ea typeface="游ゴシック"/>
              </a:rPr>
              <a:t>も利用</a:t>
            </a:r>
          </a:p>
        </p:txBody>
      </p:sp>
      <p:sp>
        <p:nvSpPr>
          <p:cNvPr id="5" name="テキスト ボックス 4">
            <a:extLst>
              <a:ext uri="{FF2B5EF4-FFF2-40B4-BE49-F238E27FC236}">
                <a16:creationId xmlns:a16="http://schemas.microsoft.com/office/drawing/2014/main" id="{EA2B08C1-ECFD-334B-8962-731D86BD834C}"/>
              </a:ext>
            </a:extLst>
          </p:cNvPr>
          <p:cNvSpPr txBox="1"/>
          <p:nvPr/>
        </p:nvSpPr>
        <p:spPr>
          <a:xfrm>
            <a:off x="247701" y="564742"/>
            <a:ext cx="8229600" cy="461665"/>
          </a:xfrm>
          <a:prstGeom prst="rect">
            <a:avLst/>
          </a:prstGeom>
          <a:noFill/>
        </p:spPr>
        <p:txBody>
          <a:bodyPr wrap="square" rtlCol="0">
            <a:spAutoFit/>
          </a:bodyPr>
          <a:lstStyle/>
          <a:p>
            <a:r>
              <a:rPr lang="en-US" altLang="ja-JP" sz="1200" dirty="0"/>
              <a:t>Garoon</a:t>
            </a:r>
            <a:r>
              <a:rPr lang="ja-JP" altLang="en-US" sz="1200" dirty="0"/>
              <a:t>に外部からアクセスする場合は、</a:t>
            </a:r>
            <a:r>
              <a:rPr lang="en" altLang="ja-JP" sz="1200" dirty="0"/>
              <a:t>Basic</a:t>
            </a:r>
            <a:r>
              <a:rPr lang="ja-JP" altLang="en-US" sz="1200" dirty="0"/>
              <a:t>認証をかけ、さらに利用できるアプリをスケジュール、ワークフロー、掲示板に絞っている。また、保守を行う外部業者とのやりとりを</a:t>
            </a:r>
            <a:r>
              <a:rPr lang="en" altLang="ja-JP" sz="1200" dirty="0"/>
              <a:t>kintone</a:t>
            </a:r>
            <a:r>
              <a:rPr lang="ja-JP" altLang="en-US" sz="1200" dirty="0"/>
              <a:t>のゲストスペースで行っている。</a:t>
            </a:r>
          </a:p>
        </p:txBody>
      </p:sp>
      <p:pic>
        <p:nvPicPr>
          <p:cNvPr id="2050" name="Picture 2" descr="西予市様のネットワーク構成図のイメージ">
            <a:extLst>
              <a:ext uri="{FF2B5EF4-FFF2-40B4-BE49-F238E27FC236}">
                <a16:creationId xmlns:a16="http://schemas.microsoft.com/office/drawing/2014/main" id="{D0474943-7B5F-2A49-A6C2-2F63F9ABEC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2325" y="1084150"/>
            <a:ext cx="5059350" cy="3506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18240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45FD8DB6-6483-0948-B116-D3B57A7E524B}"/>
              </a:ext>
            </a:extLst>
          </p:cNvPr>
          <p:cNvSpPr>
            <a:spLocks noGrp="1"/>
          </p:cNvSpPr>
          <p:nvPr>
            <p:ph type="title"/>
          </p:nvPr>
        </p:nvSpPr>
        <p:spPr/>
        <p:txBody>
          <a:bodyPr/>
          <a:lstStyle/>
          <a:p>
            <a:r>
              <a:rPr lang="en" altLang="ja-JP" err="1"/>
              <a:t>Garoon</a:t>
            </a:r>
            <a:r>
              <a:rPr lang="ja-JP" altLang="en-US"/>
              <a:t>を見れば最新の情報が得られるので、初動の判断がしやすくなった</a:t>
            </a:r>
            <a:endParaRPr lang="ja-JP" altLang="en-US">
              <a:latin typeface="游ゴシック"/>
              <a:ea typeface="游ゴシック"/>
            </a:endParaRPr>
          </a:p>
        </p:txBody>
      </p:sp>
      <p:sp>
        <p:nvSpPr>
          <p:cNvPr id="5" name="テキスト ボックス 4">
            <a:extLst>
              <a:ext uri="{FF2B5EF4-FFF2-40B4-BE49-F238E27FC236}">
                <a16:creationId xmlns:a16="http://schemas.microsoft.com/office/drawing/2014/main" id="{EA2B08C1-ECFD-334B-8962-731D86BD834C}"/>
              </a:ext>
            </a:extLst>
          </p:cNvPr>
          <p:cNvSpPr txBox="1"/>
          <p:nvPr/>
        </p:nvSpPr>
        <p:spPr>
          <a:xfrm>
            <a:off x="247701" y="564742"/>
            <a:ext cx="8229600" cy="646331"/>
          </a:xfrm>
          <a:prstGeom prst="rect">
            <a:avLst/>
          </a:prstGeom>
          <a:noFill/>
        </p:spPr>
        <p:txBody>
          <a:bodyPr wrap="square" rtlCol="0">
            <a:spAutoFit/>
          </a:bodyPr>
          <a:lstStyle/>
          <a:p>
            <a:r>
              <a:rPr lang="ja-JP" altLang="en-US" sz="1200" dirty="0"/>
              <a:t>台風や地震など災害が見込まれる場合や実際発生すると</a:t>
            </a:r>
            <a:r>
              <a:rPr lang="en-US" altLang="ja-JP" sz="1200" dirty="0"/>
              <a:t>Garoon</a:t>
            </a:r>
            <a:r>
              <a:rPr lang="ja-JP" altLang="en-US" sz="1200" dirty="0"/>
              <a:t>の掲示板に情報を集約するので、自宅からでもリアルタイムで様子がわかる。夜間に災害が発生した場合でも</a:t>
            </a:r>
            <a:r>
              <a:rPr lang="en" altLang="ja-JP" sz="1200" dirty="0"/>
              <a:t>Garoon</a:t>
            </a:r>
            <a:r>
              <a:rPr lang="ja-JP" altLang="en-US" sz="1200" dirty="0"/>
              <a:t>を見れば最新の情報が得られるので、初動の判断がしやすくなった。</a:t>
            </a:r>
          </a:p>
        </p:txBody>
      </p:sp>
      <p:pic>
        <p:nvPicPr>
          <p:cNvPr id="3074" name="Picture 2" descr="掲示板でコロナ対応についてやりとりされている様子がわかるキャプチャ">
            <a:extLst>
              <a:ext uri="{FF2B5EF4-FFF2-40B4-BE49-F238E27FC236}">
                <a16:creationId xmlns:a16="http://schemas.microsoft.com/office/drawing/2014/main" id="{9542152E-1D6C-6641-A6CB-305B9246E7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1259969"/>
            <a:ext cx="4158729" cy="3318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0770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45FD8DB6-6483-0948-B116-D3B57A7E524B}"/>
              </a:ext>
            </a:extLst>
          </p:cNvPr>
          <p:cNvSpPr>
            <a:spLocks noGrp="1"/>
          </p:cNvSpPr>
          <p:nvPr>
            <p:ph type="title"/>
          </p:nvPr>
        </p:nvSpPr>
        <p:spPr/>
        <p:txBody>
          <a:bodyPr/>
          <a:lstStyle/>
          <a:p>
            <a:r>
              <a:rPr lang="ja-JP" altLang="en-US"/>
              <a:t>市長でも</a:t>
            </a:r>
            <a:r>
              <a:rPr lang="en" altLang="ja-JP" err="1"/>
              <a:t>Garoon</a:t>
            </a:r>
            <a:r>
              <a:rPr lang="ja-JP" altLang="en-US"/>
              <a:t>のスケジュールが空いていたら自由に予定登録</a:t>
            </a:r>
            <a:endParaRPr lang="ja-JP" altLang="en-US">
              <a:latin typeface="游ゴシック"/>
              <a:ea typeface="游ゴシック"/>
            </a:endParaRPr>
          </a:p>
        </p:txBody>
      </p:sp>
      <p:sp>
        <p:nvSpPr>
          <p:cNvPr id="5" name="テキスト ボックス 4">
            <a:extLst>
              <a:ext uri="{FF2B5EF4-FFF2-40B4-BE49-F238E27FC236}">
                <a16:creationId xmlns:a16="http://schemas.microsoft.com/office/drawing/2014/main" id="{EA2B08C1-ECFD-334B-8962-731D86BD834C}"/>
              </a:ext>
            </a:extLst>
          </p:cNvPr>
          <p:cNvSpPr txBox="1"/>
          <p:nvPr/>
        </p:nvSpPr>
        <p:spPr>
          <a:xfrm>
            <a:off x="247701" y="564742"/>
            <a:ext cx="8229600" cy="646331"/>
          </a:xfrm>
          <a:prstGeom prst="rect">
            <a:avLst/>
          </a:prstGeom>
          <a:noFill/>
        </p:spPr>
        <p:txBody>
          <a:bodyPr wrap="square" rtlCol="0">
            <a:spAutoFit/>
          </a:bodyPr>
          <a:lstStyle/>
          <a:p>
            <a:r>
              <a:rPr lang="ja-JP" altLang="en-US" sz="1200">
                <a:latin typeface="Yu Gothic" panose="020B0400000000000000" pitchFamily="34" charset="-128"/>
                <a:ea typeface="Yu Gothic" panose="020B0400000000000000" pitchFamily="34" charset="-128"/>
              </a:rPr>
              <a:t>スケジュールはほとんどの予定を公開で登録していて、基本的には時間が空いていれば誰でも予定を登録してよい運用。以前は事前に口頭で調整をしていたが、今は市長でも</a:t>
            </a:r>
            <a:r>
              <a:rPr lang="en" altLang="ja-JP" sz="1200" err="1">
                <a:latin typeface="Yu Gothic" panose="020B0400000000000000" pitchFamily="34" charset="-128"/>
                <a:ea typeface="Yu Gothic" panose="020B0400000000000000" pitchFamily="34" charset="-128"/>
              </a:rPr>
              <a:t>Garoon</a:t>
            </a:r>
            <a:r>
              <a:rPr lang="ja-JP" altLang="en-US" sz="1200">
                <a:latin typeface="Yu Gothic" panose="020B0400000000000000" pitchFamily="34" charset="-128"/>
                <a:ea typeface="Yu Gothic" panose="020B0400000000000000" pitchFamily="34" charset="-128"/>
              </a:rPr>
              <a:t>のスケジュールが空いていたら自由に予定登録してよい文化ができた。</a:t>
            </a:r>
          </a:p>
        </p:txBody>
      </p:sp>
      <p:pic>
        <p:nvPicPr>
          <p:cNvPr id="6146" name="Picture 2" descr="西予市様のスケジュールのキャプチャ">
            <a:extLst>
              <a:ext uri="{FF2B5EF4-FFF2-40B4-BE49-F238E27FC236}">
                <a16:creationId xmlns:a16="http://schemas.microsoft.com/office/drawing/2014/main" id="{31CFF2DD-C191-7E4A-9360-457DD9C843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1176134"/>
            <a:ext cx="4701331" cy="3550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27740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45FD8DB6-6483-0948-B116-D3B57A7E524B}"/>
              </a:ext>
            </a:extLst>
          </p:cNvPr>
          <p:cNvSpPr>
            <a:spLocks noGrp="1"/>
          </p:cNvSpPr>
          <p:nvPr>
            <p:ph type="title"/>
          </p:nvPr>
        </p:nvSpPr>
        <p:spPr/>
        <p:txBody>
          <a:bodyPr/>
          <a:lstStyle/>
          <a:p>
            <a:r>
              <a:rPr lang="ja-JP" altLang="en-US"/>
              <a:t>生産性の向上に向けてオフィス改革も実施</a:t>
            </a:r>
            <a:endParaRPr lang="ja-JP" altLang="en-US">
              <a:latin typeface="游ゴシック"/>
              <a:ea typeface="游ゴシック"/>
            </a:endParaRPr>
          </a:p>
        </p:txBody>
      </p:sp>
      <p:sp>
        <p:nvSpPr>
          <p:cNvPr id="5" name="テキスト ボックス 4">
            <a:extLst>
              <a:ext uri="{FF2B5EF4-FFF2-40B4-BE49-F238E27FC236}">
                <a16:creationId xmlns:a16="http://schemas.microsoft.com/office/drawing/2014/main" id="{EA2B08C1-ECFD-334B-8962-731D86BD834C}"/>
              </a:ext>
            </a:extLst>
          </p:cNvPr>
          <p:cNvSpPr txBox="1"/>
          <p:nvPr/>
        </p:nvSpPr>
        <p:spPr>
          <a:xfrm>
            <a:off x="247701" y="564742"/>
            <a:ext cx="8229600" cy="830997"/>
          </a:xfrm>
          <a:prstGeom prst="rect">
            <a:avLst/>
          </a:prstGeom>
          <a:noFill/>
        </p:spPr>
        <p:txBody>
          <a:bodyPr wrap="square" rtlCol="0">
            <a:spAutoFit/>
          </a:bodyPr>
          <a:lstStyle/>
          <a:p>
            <a:r>
              <a:rPr lang="ja-JP" altLang="en-US" sz="1200"/>
              <a:t>西予市様では</a:t>
            </a:r>
            <a:r>
              <a:rPr lang="en-US" altLang="ja-JP" sz="1200" dirty="0"/>
              <a:t>2015</a:t>
            </a:r>
            <a:r>
              <a:rPr lang="ja-JP" altLang="en-US" sz="1200"/>
              <a:t>年から生産性の向上に向けてオフィス改革に取り組んでいる。庁内ネットワークの無線</a:t>
            </a:r>
            <a:r>
              <a:rPr lang="en" altLang="ja-JP" sz="1200"/>
              <a:t>LAN</a:t>
            </a:r>
            <a:r>
              <a:rPr lang="ja-JP" altLang="en-US" sz="1200"/>
              <a:t>化、ペーパーレス化、</a:t>
            </a:r>
            <a:r>
              <a:rPr lang="en" altLang="ja-JP" sz="1200"/>
              <a:t>Web</a:t>
            </a:r>
            <a:r>
              <a:rPr lang="ja-JP" altLang="en-US" sz="1200"/>
              <a:t>会議の整備、打ち合わせスペースへの常設モニタ設置などを行った。以前は決められた自分の席でしか仕事ができなかったが、今はオフィス内のどこにいても作業ができ、必要な時にさっと集まって打ち合わせができる。</a:t>
            </a:r>
          </a:p>
        </p:txBody>
      </p:sp>
      <p:pic>
        <p:nvPicPr>
          <p:cNvPr id="4098" name="Picture 2" descr="オフィス改革前後の写真">
            <a:extLst>
              <a:ext uri="{FF2B5EF4-FFF2-40B4-BE49-F238E27FC236}">
                <a16:creationId xmlns:a16="http://schemas.microsoft.com/office/drawing/2014/main" id="{D32DF180-4058-7B43-8264-813963C08E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491630"/>
            <a:ext cx="6764457" cy="2756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4478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45FD8DB6-6483-0948-B116-D3B57A7E524B}"/>
              </a:ext>
            </a:extLst>
          </p:cNvPr>
          <p:cNvSpPr>
            <a:spLocks noGrp="1"/>
          </p:cNvSpPr>
          <p:nvPr>
            <p:ph type="title"/>
          </p:nvPr>
        </p:nvSpPr>
        <p:spPr/>
        <p:txBody>
          <a:bodyPr>
            <a:normAutofit fontScale="90000"/>
          </a:bodyPr>
          <a:lstStyle/>
          <a:p>
            <a:r>
              <a:rPr lang="ja-JP" altLang="en-US"/>
              <a:t>どこにいても</a:t>
            </a:r>
            <a:r>
              <a:rPr lang="en" altLang="ja-JP" err="1"/>
              <a:t>Garoon</a:t>
            </a:r>
            <a:r>
              <a:rPr lang="ja-JP" altLang="en-US"/>
              <a:t>で繋がり、必要なタイミングでコミュニケーションが取れる</a:t>
            </a:r>
            <a:endParaRPr lang="ja-JP" altLang="en-US">
              <a:latin typeface="游ゴシック"/>
              <a:ea typeface="游ゴシック"/>
            </a:endParaRPr>
          </a:p>
        </p:txBody>
      </p:sp>
      <p:sp>
        <p:nvSpPr>
          <p:cNvPr id="5" name="テキスト ボックス 4">
            <a:extLst>
              <a:ext uri="{FF2B5EF4-FFF2-40B4-BE49-F238E27FC236}">
                <a16:creationId xmlns:a16="http://schemas.microsoft.com/office/drawing/2014/main" id="{EA2B08C1-ECFD-334B-8962-731D86BD834C}"/>
              </a:ext>
            </a:extLst>
          </p:cNvPr>
          <p:cNvSpPr txBox="1"/>
          <p:nvPr/>
        </p:nvSpPr>
        <p:spPr>
          <a:xfrm>
            <a:off x="247701" y="564742"/>
            <a:ext cx="8229600" cy="830997"/>
          </a:xfrm>
          <a:prstGeom prst="rect">
            <a:avLst/>
          </a:prstGeom>
          <a:noFill/>
        </p:spPr>
        <p:txBody>
          <a:bodyPr wrap="square" rtlCol="0">
            <a:spAutoFit/>
          </a:bodyPr>
          <a:lstStyle/>
          <a:p>
            <a:r>
              <a:rPr lang="ja-JP" altLang="en-US" sz="1200"/>
              <a:t>紙の資料のデジタル化や、申請業務のオンライン化を進め、業務に必要な情報を</a:t>
            </a:r>
            <a:r>
              <a:rPr lang="en" altLang="ja-JP" sz="1200" err="1"/>
              <a:t>Garoon</a:t>
            </a:r>
            <a:r>
              <a:rPr lang="ja-JP" altLang="en-US" sz="1200"/>
              <a:t>に集約することで、自分の席に縛られずどこでも作業ができるようになった。テキストでやりとりをして、その続きを打ち合わせで直接話し、打ち合わせ後のやりとりはまたスペースで</a:t>
            </a:r>
            <a:r>
              <a:rPr lang="en-US" altLang="ja-JP" sz="1200" dirty="0"/>
              <a:t>…</a:t>
            </a:r>
            <a:r>
              <a:rPr lang="ja-JP" altLang="en-US" sz="1200"/>
              <a:t>といったように、オンラインとオフラインを行き来しながら業務を進めている。</a:t>
            </a:r>
          </a:p>
        </p:txBody>
      </p:sp>
      <p:pic>
        <p:nvPicPr>
          <p:cNvPr id="5122" name="Picture 2" descr="オンラインでのやりとりと会議でのやりとりが行ったり来たりしているイラスト">
            <a:extLst>
              <a:ext uri="{FF2B5EF4-FFF2-40B4-BE49-F238E27FC236}">
                <a16:creationId xmlns:a16="http://schemas.microsoft.com/office/drawing/2014/main" id="{7D36D406-24B1-6D4E-97CD-DEC8DB47B9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1924" y="1395739"/>
            <a:ext cx="5940152" cy="3021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35942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BAE7149-97C5-E045-9965-F894A7CC1382}"/>
              </a:ext>
            </a:extLst>
          </p:cNvPr>
          <p:cNvSpPr>
            <a:spLocks noGrp="1"/>
          </p:cNvSpPr>
          <p:nvPr>
            <p:ph type="title"/>
          </p:nvPr>
        </p:nvSpPr>
        <p:spPr/>
        <p:txBody>
          <a:bodyPr/>
          <a:lstStyle/>
          <a:p>
            <a:r>
              <a:rPr kumimoji="1" lang="ja-JP" altLang="en-US"/>
              <a:t>茨城県庁様</a:t>
            </a:r>
          </a:p>
        </p:txBody>
      </p:sp>
    </p:spTree>
    <p:extLst>
      <p:ext uri="{BB962C8B-B14F-4D97-AF65-F5344CB8AC3E}">
        <p14:creationId xmlns:p14="http://schemas.microsoft.com/office/powerpoint/2010/main" val="35322358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E4CEE3D7-26BF-5449-91A0-7EEBD7A87AEC}"/>
              </a:ext>
            </a:extLst>
          </p:cNvPr>
          <p:cNvSpPr>
            <a:spLocks noGrp="1"/>
          </p:cNvSpPr>
          <p:nvPr>
            <p:ph type="title"/>
          </p:nvPr>
        </p:nvSpPr>
        <p:spPr>
          <a:xfrm>
            <a:off x="251520" y="195487"/>
            <a:ext cx="8640960" cy="433286"/>
          </a:xfrm>
        </p:spPr>
        <p:txBody>
          <a:bodyPr/>
          <a:lstStyle/>
          <a:p>
            <a:r>
              <a:rPr lang="ja-JP" altLang="en-US" spc="-133">
                <a:latin typeface="游ゴシック" panose="020B0400000000000000" pitchFamily="50" charset="-128"/>
                <a:ea typeface="游ゴシック" panose="020B0400000000000000" pitchFamily="50" charset="-128"/>
              </a:rPr>
              <a:t>クラウドの活用で利便性向上、テレワーク推進にも寄与（茨城県庁様）</a:t>
            </a:r>
            <a:endParaRPr lang="ja-JP" altLang="en-US"/>
          </a:p>
        </p:txBody>
      </p:sp>
      <p:pic>
        <p:nvPicPr>
          <p:cNvPr id="15" name="図 14">
            <a:extLst>
              <a:ext uri="{FF2B5EF4-FFF2-40B4-BE49-F238E27FC236}">
                <a16:creationId xmlns:a16="http://schemas.microsoft.com/office/drawing/2014/main" id="{2AEFC1A2-CC90-4548-B37D-472EDB0C0E72}"/>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353790" y="1177707"/>
            <a:ext cx="2736304" cy="1726762"/>
          </a:xfrm>
          <a:prstGeom prst="rect">
            <a:avLst/>
          </a:prstGeom>
        </p:spPr>
      </p:pic>
      <p:sp>
        <p:nvSpPr>
          <p:cNvPr id="7" name="正方形/長方形 6">
            <a:extLst>
              <a:ext uri="{FF2B5EF4-FFF2-40B4-BE49-F238E27FC236}">
                <a16:creationId xmlns:a16="http://schemas.microsoft.com/office/drawing/2014/main" id="{B96217E9-FAF9-7D45-946E-5952F4D4C6FF}"/>
              </a:ext>
            </a:extLst>
          </p:cNvPr>
          <p:cNvSpPr/>
          <p:nvPr/>
        </p:nvSpPr>
        <p:spPr bwMode="auto">
          <a:xfrm>
            <a:off x="236178" y="3209736"/>
            <a:ext cx="3145861" cy="1124717"/>
          </a:xfrm>
          <a:prstGeom prst="rect">
            <a:avLst/>
          </a:prstGeom>
          <a:noFill/>
          <a:ln w="6350">
            <a:noFill/>
          </a:ln>
        </p:spPr>
        <p:style>
          <a:lnRef idx="2">
            <a:schemeClr val="accent2"/>
          </a:lnRef>
          <a:fillRef idx="1">
            <a:schemeClr val="lt1"/>
          </a:fillRef>
          <a:effectRef idx="0">
            <a:schemeClr val="accent2"/>
          </a:effectRef>
          <a:fontRef idx="minor">
            <a:schemeClr val="dk1"/>
          </a:fontRef>
        </p:style>
        <p:txBody>
          <a:bodyPr lIns="144000" tIns="108000" rIns="144000" anchor="t"/>
          <a:lstStyle/>
          <a:p>
            <a:pPr>
              <a:defRPr/>
            </a:pPr>
            <a:r>
              <a:rPr lang="ja-JP" altLang="en-US" sz="1100" b="1" i="0">
                <a:solidFill>
                  <a:schemeClr val="tx1"/>
                </a:solidFill>
                <a:latin typeface="游ゴシック" panose="020B0400000000000000" pitchFamily="50" charset="-128"/>
                <a:ea typeface="游ゴシック" panose="020B0400000000000000" pitchFamily="50" charset="-128"/>
              </a:rPr>
              <a:t>ご利用状況</a:t>
            </a:r>
            <a:endParaRPr lang="en-US" altLang="ja-JP" sz="1100" b="1" i="0" dirty="0">
              <a:solidFill>
                <a:schemeClr val="tx1"/>
              </a:solidFill>
              <a:latin typeface="游ゴシック" panose="020B0400000000000000" pitchFamily="50" charset="-128"/>
              <a:ea typeface="游ゴシック" panose="020B0400000000000000" pitchFamily="50" charset="-128"/>
            </a:endParaRPr>
          </a:p>
          <a:p>
            <a:pPr>
              <a:defRPr/>
            </a:pPr>
            <a:r>
              <a:rPr lang="ja-JP" altLang="en-US" sz="1100">
                <a:latin typeface="游ゴシック" panose="020B0400000000000000" pitchFamily="50" charset="-128"/>
              </a:rPr>
              <a:t>・ユーザー数：</a:t>
            </a:r>
            <a:r>
              <a:rPr lang="en-US" altLang="ja-JP" sz="1100" dirty="0">
                <a:latin typeface="游ゴシック" panose="020B0400000000000000" pitchFamily="50" charset="-128"/>
              </a:rPr>
              <a:t>5000〜10000</a:t>
            </a:r>
            <a:r>
              <a:rPr lang="ja-JP" altLang="en-US" sz="1100">
                <a:latin typeface="游ゴシック" panose="020B0400000000000000" pitchFamily="50" charset="-128"/>
              </a:rPr>
              <a:t>名</a:t>
            </a:r>
            <a:endParaRPr lang="en-US" altLang="ja-JP" sz="1100" dirty="0">
              <a:latin typeface="游ゴシック" panose="020B0400000000000000" pitchFamily="50" charset="-128"/>
            </a:endParaRPr>
          </a:p>
          <a:p>
            <a:pPr>
              <a:defRPr/>
            </a:pPr>
            <a:r>
              <a:rPr lang="ja-JP" altLang="en-US" sz="1100">
                <a:latin typeface="游ゴシック" panose="020B0400000000000000" pitchFamily="50" charset="-128"/>
              </a:rPr>
              <a:t>・製品形式：クラウド版</a:t>
            </a:r>
            <a:endParaRPr lang="ja-JP" altLang="en-US" sz="1100" i="0">
              <a:latin typeface="游ゴシック" panose="020B0400000000000000" pitchFamily="50" charset="-128"/>
              <a:ea typeface="游ゴシック" panose="020B0400000000000000" pitchFamily="50" charset="-128"/>
            </a:endParaRPr>
          </a:p>
        </p:txBody>
      </p:sp>
      <p:sp>
        <p:nvSpPr>
          <p:cNvPr id="13" name="正方形/長方形 12">
            <a:extLst>
              <a:ext uri="{FF2B5EF4-FFF2-40B4-BE49-F238E27FC236}">
                <a16:creationId xmlns:a16="http://schemas.microsoft.com/office/drawing/2014/main" id="{78456F7D-B8FF-D94B-A503-83106CF76F86}"/>
              </a:ext>
              <a:ext uri="{C183D7F6-B498-43B3-948B-1728B52AA6E4}">
                <adec:decorative xmlns:adec="http://schemas.microsoft.com/office/drawing/2017/decorative" val="1"/>
              </a:ext>
            </a:extLst>
          </p:cNvPr>
          <p:cNvSpPr/>
          <p:nvPr/>
        </p:nvSpPr>
        <p:spPr>
          <a:xfrm>
            <a:off x="3607602" y="2861115"/>
            <a:ext cx="5185271" cy="1726761"/>
          </a:xfrm>
          <a:prstGeom prst="rect">
            <a:avLst/>
          </a:prstGeom>
          <a:solidFill>
            <a:schemeClr val="bg2"/>
          </a:solidFill>
          <a:ln>
            <a:solidFill>
              <a:schemeClr val="accent6">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1FF0F53A-F81F-534F-94AA-61B027DB379E}"/>
              </a:ext>
              <a:ext uri="{C183D7F6-B498-43B3-948B-1728B52AA6E4}">
                <adec:decorative xmlns:adec="http://schemas.microsoft.com/office/drawing/2017/decorative" val="1"/>
              </a:ext>
            </a:extLst>
          </p:cNvPr>
          <p:cNvSpPr/>
          <p:nvPr/>
        </p:nvSpPr>
        <p:spPr>
          <a:xfrm>
            <a:off x="3607602" y="806229"/>
            <a:ext cx="5185271" cy="1596646"/>
          </a:xfrm>
          <a:prstGeom prst="rect">
            <a:avLst/>
          </a:prstGeom>
          <a:solidFill>
            <a:schemeClr val="accent5">
              <a:lumMod val="85000"/>
            </a:schemeClr>
          </a:solidFill>
          <a:ln>
            <a:solidFill>
              <a:schemeClr val="accent6">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CAF90A80-A76E-374F-9E73-F04E39D234F3}"/>
              </a:ext>
            </a:extLst>
          </p:cNvPr>
          <p:cNvSpPr/>
          <p:nvPr/>
        </p:nvSpPr>
        <p:spPr bwMode="auto">
          <a:xfrm>
            <a:off x="3732004" y="862644"/>
            <a:ext cx="4195504" cy="311727"/>
          </a:xfrm>
          <a:prstGeom prst="rect">
            <a:avLst/>
          </a:prstGeom>
          <a:noFill/>
          <a:ln w="6350">
            <a:noFill/>
          </a:ln>
        </p:spPr>
        <p:style>
          <a:lnRef idx="2">
            <a:schemeClr val="accent2"/>
          </a:lnRef>
          <a:fillRef idx="1">
            <a:schemeClr val="lt1"/>
          </a:fillRef>
          <a:effectRef idx="0">
            <a:schemeClr val="accent2"/>
          </a:effectRef>
          <a:fontRef idx="minor">
            <a:schemeClr val="dk1"/>
          </a:fontRef>
        </p:style>
        <p:txBody>
          <a:bodyPr lIns="108000" anchor="ctr"/>
          <a:lstStyle/>
          <a:p>
            <a:pPr>
              <a:defRPr/>
            </a:pPr>
            <a:r>
              <a:rPr lang="ja-JP" altLang="en-US" sz="1100" b="1" i="0">
                <a:solidFill>
                  <a:schemeClr val="tx1"/>
                </a:solidFill>
                <a:latin typeface="游ゴシック" panose="020B0400000000000000" pitchFamily="50" charset="-128"/>
                <a:ea typeface="游ゴシック" panose="020B0400000000000000" pitchFamily="50" charset="-128"/>
              </a:rPr>
              <a:t>■導入前の課題</a:t>
            </a:r>
          </a:p>
        </p:txBody>
      </p:sp>
      <p:sp>
        <p:nvSpPr>
          <p:cNvPr id="8" name="テキスト プレースホルダー 1">
            <a:extLst>
              <a:ext uri="{FF2B5EF4-FFF2-40B4-BE49-F238E27FC236}">
                <a16:creationId xmlns:a16="http://schemas.microsoft.com/office/drawing/2014/main" id="{E2E3D902-FBF5-3D4A-883C-058126133522}"/>
              </a:ext>
            </a:extLst>
          </p:cNvPr>
          <p:cNvSpPr txBox="1">
            <a:spLocks/>
          </p:cNvSpPr>
          <p:nvPr/>
        </p:nvSpPr>
        <p:spPr>
          <a:xfrm>
            <a:off x="3837730" y="1178706"/>
            <a:ext cx="5322575" cy="1596645"/>
          </a:xfrm>
          <a:prstGeom prst="rect">
            <a:avLst/>
          </a:prstGeom>
        </p:spPr>
        <p:txBody>
          <a:bodyPr lIns="36000" tIns="72000" rIns="72000" bIns="7200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261938" indent="-211138">
              <a:lnSpc>
                <a:spcPct val="120000"/>
              </a:lnSpc>
              <a:spcBef>
                <a:spcPts val="300"/>
              </a:spcBef>
            </a:pPr>
            <a:r>
              <a:rPr lang="ja-JP" altLang="en-US" sz="1200">
                <a:latin typeface="Yu Gothic Medium" panose="020B0500000000000000" pitchFamily="50" charset="-128"/>
                <a:ea typeface="Yu Gothic Medium" panose="020B0500000000000000" pitchFamily="50" charset="-128"/>
              </a:rPr>
              <a:t>導入前はグループウェアを</a:t>
            </a:r>
            <a:r>
              <a:rPr lang="en-US" altLang="ja-JP" sz="1200" dirty="0">
                <a:latin typeface="Yu Gothic Medium" panose="020B0500000000000000" pitchFamily="50" charset="-128"/>
                <a:ea typeface="Yu Gothic Medium" panose="020B0500000000000000" pitchFamily="50" charset="-128"/>
              </a:rPr>
              <a:t>LGWAN</a:t>
            </a:r>
            <a:r>
              <a:rPr lang="ja-JP" altLang="en-US" sz="1200">
                <a:latin typeface="Yu Gothic Medium" panose="020B0500000000000000" pitchFamily="50" charset="-128"/>
                <a:ea typeface="Yu Gothic Medium" panose="020B0500000000000000" pitchFamily="50" charset="-128"/>
              </a:rPr>
              <a:t>系に構築していたが</a:t>
            </a:r>
            <a:br>
              <a:rPr lang="en-US" altLang="ja-JP" sz="1200" dirty="0">
                <a:latin typeface="Yu Gothic Medium" panose="020B0500000000000000" pitchFamily="50" charset="-128"/>
                <a:ea typeface="Yu Gothic Medium" panose="020B0500000000000000" pitchFamily="50" charset="-128"/>
              </a:rPr>
            </a:br>
            <a:r>
              <a:rPr lang="ja-JP" altLang="en-US" sz="1200" b="1" u="sng">
                <a:solidFill>
                  <a:srgbClr val="262626"/>
                </a:solidFill>
                <a:latin typeface="Courier New" panose="02070309020205020404" pitchFamily="49" charset="0"/>
              </a:rPr>
              <a:t>メールのやり取りなどが不便</a:t>
            </a:r>
            <a:r>
              <a:rPr lang="ja-JP" altLang="en-US" sz="1200">
                <a:solidFill>
                  <a:srgbClr val="262626"/>
                </a:solidFill>
                <a:latin typeface="Courier New" panose="02070309020205020404" pitchFamily="49" charset="0"/>
              </a:rPr>
              <a:t>という声が上がっていた</a:t>
            </a:r>
            <a:endParaRPr lang="en-US" altLang="ja-JP" sz="1200" dirty="0">
              <a:solidFill>
                <a:srgbClr val="262626"/>
              </a:solidFill>
              <a:latin typeface="Courier New" panose="02070309020205020404" pitchFamily="49" charset="0"/>
            </a:endParaRPr>
          </a:p>
          <a:p>
            <a:pPr marL="261938" indent="-211138">
              <a:lnSpc>
                <a:spcPct val="120000"/>
              </a:lnSpc>
              <a:spcBef>
                <a:spcPts val="300"/>
              </a:spcBef>
            </a:pPr>
            <a:r>
              <a:rPr lang="ja-JP" altLang="en-US" sz="1200">
                <a:latin typeface="Yu Gothic Medium" panose="020B0500000000000000" pitchFamily="50" charset="-128"/>
                <a:ea typeface="Yu Gothic Medium" panose="020B0500000000000000" pitchFamily="50" charset="-128"/>
              </a:rPr>
              <a:t>スケジュールや掲示板などの</a:t>
            </a:r>
            <a:r>
              <a:rPr lang="ja-JP" altLang="en-US" sz="1200" b="1" u="sng">
                <a:latin typeface="Yu Gothic Medium" panose="020B0500000000000000" pitchFamily="50" charset="-128"/>
                <a:ea typeface="Yu Gothic Medium" panose="020B0500000000000000" pitchFamily="50" charset="-128"/>
              </a:rPr>
              <a:t>機能が十分活用できていなかった</a:t>
            </a:r>
            <a:r>
              <a:rPr lang="ja-JP" altLang="en-US" sz="1200">
                <a:latin typeface="Yu Gothic Medium" panose="020B0500000000000000" pitchFamily="50" charset="-128"/>
                <a:ea typeface="Yu Gothic Medium" panose="020B0500000000000000" pitchFamily="50" charset="-128"/>
              </a:rPr>
              <a:t>。</a:t>
            </a:r>
          </a:p>
        </p:txBody>
      </p:sp>
      <p:sp>
        <p:nvSpPr>
          <p:cNvPr id="10" name="正方形/長方形 9">
            <a:extLst>
              <a:ext uri="{FF2B5EF4-FFF2-40B4-BE49-F238E27FC236}">
                <a16:creationId xmlns:a16="http://schemas.microsoft.com/office/drawing/2014/main" id="{22A59D10-05ED-A74F-BEE7-253CD4F34262}"/>
              </a:ext>
            </a:extLst>
          </p:cNvPr>
          <p:cNvSpPr/>
          <p:nvPr/>
        </p:nvSpPr>
        <p:spPr bwMode="auto">
          <a:xfrm>
            <a:off x="3732004" y="2979352"/>
            <a:ext cx="4195504" cy="311727"/>
          </a:xfrm>
          <a:prstGeom prst="rect">
            <a:avLst/>
          </a:prstGeom>
          <a:noFill/>
          <a:ln w="6350">
            <a:noFill/>
          </a:ln>
        </p:spPr>
        <p:style>
          <a:lnRef idx="2">
            <a:schemeClr val="accent2"/>
          </a:lnRef>
          <a:fillRef idx="1">
            <a:schemeClr val="lt1"/>
          </a:fillRef>
          <a:effectRef idx="0">
            <a:schemeClr val="accent2"/>
          </a:effectRef>
          <a:fontRef idx="minor">
            <a:schemeClr val="dk1"/>
          </a:fontRef>
        </p:style>
        <p:txBody>
          <a:bodyPr lIns="108000" anchor="ctr"/>
          <a:lstStyle/>
          <a:p>
            <a:pPr>
              <a:defRPr/>
            </a:pPr>
            <a:r>
              <a:rPr lang="ja-JP" altLang="en-US" sz="1100" b="1">
                <a:solidFill>
                  <a:schemeClr val="accent2"/>
                </a:solidFill>
                <a:latin typeface="游ゴシック" panose="020B0400000000000000" pitchFamily="50" charset="-128"/>
                <a:ea typeface="游ゴシック" panose="020B0400000000000000" pitchFamily="50" charset="-128"/>
              </a:rPr>
              <a:t>■導入後の効果</a:t>
            </a:r>
            <a:endParaRPr lang="ja-JP" altLang="en-US" sz="1100" b="1" i="0">
              <a:solidFill>
                <a:schemeClr val="accent2"/>
              </a:solidFill>
              <a:latin typeface="游ゴシック" panose="020B0400000000000000" pitchFamily="50" charset="-128"/>
              <a:ea typeface="游ゴシック" panose="020B0400000000000000" pitchFamily="50" charset="-128"/>
            </a:endParaRPr>
          </a:p>
        </p:txBody>
      </p:sp>
      <p:sp>
        <p:nvSpPr>
          <p:cNvPr id="9" name="テキスト プレースホルダー 1">
            <a:extLst>
              <a:ext uri="{FF2B5EF4-FFF2-40B4-BE49-F238E27FC236}">
                <a16:creationId xmlns:a16="http://schemas.microsoft.com/office/drawing/2014/main" id="{3E8F143C-2474-CE46-928B-B015B406E560}"/>
              </a:ext>
            </a:extLst>
          </p:cNvPr>
          <p:cNvSpPr txBox="1">
            <a:spLocks/>
          </p:cNvSpPr>
          <p:nvPr/>
        </p:nvSpPr>
        <p:spPr>
          <a:xfrm>
            <a:off x="3837730" y="3221511"/>
            <a:ext cx="5322575" cy="1238769"/>
          </a:xfrm>
          <a:prstGeom prst="rect">
            <a:avLst/>
          </a:prstGeom>
        </p:spPr>
        <p:txBody>
          <a:bodyPr vert="horz" lIns="36000" tIns="72000" rIns="72000" bIns="72000" rtlCol="0">
            <a:normAutofit fontScale="92500" lnSpcReduction="10000"/>
          </a:bodyPr>
          <a:lstStyle>
            <a:lvl1pPr marL="269875" indent="-269875" algn="l" defTabSz="914400" rtl="0" eaLnBrk="1" latinLnBrk="0" hangingPunct="1">
              <a:lnSpc>
                <a:spcPct val="130000"/>
              </a:lnSpc>
              <a:spcBef>
                <a:spcPts val="1000"/>
              </a:spcBef>
              <a:buClr>
                <a:schemeClr val="accent2"/>
              </a:buClr>
              <a:buFont typeface="Wingdings" pitchFamily="2" charset="2"/>
              <a:buChar char="l"/>
              <a:tabLst/>
              <a:defRPr kumimoji="1" sz="1800" b="0" i="0" kern="1200">
                <a:solidFill>
                  <a:schemeClr val="tx1"/>
                </a:solidFill>
                <a:latin typeface="Yu Gothic Medium" panose="020B0400000000000000" pitchFamily="34" charset="-128"/>
                <a:ea typeface="Yu Gothic Medium" panose="020B0400000000000000" pitchFamily="34" charset="-128"/>
                <a:cs typeface="+mn-cs"/>
              </a:defRPr>
            </a:lvl1pPr>
            <a:lvl2pPr marL="676275" indent="-219075" algn="l" defTabSz="914400" rtl="0" eaLnBrk="1" latinLnBrk="0" hangingPunct="1">
              <a:lnSpc>
                <a:spcPct val="130000"/>
              </a:lnSpc>
              <a:spcBef>
                <a:spcPts val="500"/>
              </a:spcBef>
              <a:buClr>
                <a:schemeClr val="accent3"/>
              </a:buClr>
              <a:buFont typeface="Arial" panose="020B0604020202020204" pitchFamily="34" charset="0"/>
              <a:buChar char="•"/>
              <a:tabLst/>
              <a:defRPr kumimoji="1" sz="1400" b="0" i="0" kern="1200">
                <a:solidFill>
                  <a:schemeClr val="tx1"/>
                </a:solidFill>
                <a:latin typeface="Yu Gothic" panose="020B0400000000000000" pitchFamily="34" charset="-128"/>
                <a:ea typeface="Yu Gothic" panose="020B04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b="0" i="0" kern="1200">
                <a:solidFill>
                  <a:schemeClr val="tx1"/>
                </a:solidFill>
                <a:latin typeface="Yu Gothic" panose="020B0400000000000000" pitchFamily="34" charset="-128"/>
                <a:ea typeface="Yu Gothic" panose="020B04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0" i="0" kern="1200">
                <a:solidFill>
                  <a:schemeClr val="tx1"/>
                </a:solidFill>
                <a:latin typeface="Yu Gothic" panose="020B0400000000000000" pitchFamily="34" charset="-128"/>
                <a:ea typeface="Yu Gothic" panose="020B04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0" i="0" kern="1200">
                <a:solidFill>
                  <a:schemeClr val="tx1"/>
                </a:solidFill>
                <a:latin typeface="Yu Gothic" panose="020B0400000000000000" pitchFamily="34" charset="-128"/>
                <a:ea typeface="Yu Gothic" panose="020B04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61938" indent="-211138">
              <a:lnSpc>
                <a:spcPct val="110000"/>
              </a:lnSpc>
              <a:spcBef>
                <a:spcPts val="300"/>
              </a:spcBef>
              <a:buFont typeface="Arial" panose="020B0604020202020204" pitchFamily="34" charset="0"/>
              <a:buChar char="•"/>
            </a:pPr>
            <a:r>
              <a:rPr lang="ja-JP" altLang="en-US" sz="1200">
                <a:solidFill>
                  <a:srgbClr val="262626"/>
                </a:solidFill>
                <a:latin typeface="Courier New" panose="02070309020205020404" pitchFamily="49" charset="0"/>
              </a:rPr>
              <a:t>インターネット系で利用できるようになり</a:t>
            </a:r>
            <a:br>
              <a:rPr lang="en-US" altLang="ja-JP" sz="1200" dirty="0">
                <a:solidFill>
                  <a:srgbClr val="262626"/>
                </a:solidFill>
                <a:latin typeface="Courier New" panose="02070309020205020404" pitchFamily="49" charset="0"/>
              </a:rPr>
            </a:br>
            <a:r>
              <a:rPr lang="ja-JP" altLang="en-US" sz="1200" b="1" u="sng">
                <a:solidFill>
                  <a:srgbClr val="262626"/>
                </a:solidFill>
                <a:latin typeface="Courier New" panose="02070309020205020404" pitchFamily="49" charset="0"/>
              </a:rPr>
              <a:t>メールのやり取りなどの利便性が上がった。</a:t>
            </a:r>
            <a:endParaRPr lang="en-US" altLang="ja-JP" sz="1200" b="1" u="sng" dirty="0">
              <a:solidFill>
                <a:srgbClr val="262626"/>
              </a:solidFill>
              <a:latin typeface="Courier New" panose="02070309020205020404" pitchFamily="49" charset="0"/>
            </a:endParaRPr>
          </a:p>
          <a:p>
            <a:pPr marL="261938" indent="-211138">
              <a:lnSpc>
                <a:spcPct val="110000"/>
              </a:lnSpc>
              <a:spcBef>
                <a:spcPts val="300"/>
              </a:spcBef>
              <a:buFont typeface="Arial" panose="020B0604020202020204" pitchFamily="34" charset="0"/>
              <a:buChar char="•"/>
            </a:pPr>
            <a:r>
              <a:rPr lang="ja-JP" altLang="en-US" sz="1200">
                <a:latin typeface="Yu Gothic Medium" panose="020B0500000000000000" pitchFamily="50" charset="-128"/>
                <a:ea typeface="Yu Gothic Medium" panose="020B0500000000000000" pitchFamily="50" charset="-128"/>
              </a:rPr>
              <a:t>スケジュールを利用する人が増えたことで、</a:t>
            </a:r>
            <a:r>
              <a:rPr lang="ja-JP" altLang="en-US" sz="1200" b="1" u="sng">
                <a:latin typeface="Yu Gothic Medium" panose="020B0500000000000000" pitchFamily="50" charset="-128"/>
                <a:ea typeface="Yu Gothic Medium" panose="020B0500000000000000" pitchFamily="50" charset="-128"/>
              </a:rPr>
              <a:t>予定調整をする時に</a:t>
            </a:r>
            <a:br>
              <a:rPr lang="en-US" altLang="ja-JP" sz="1200" b="1" u="sng" dirty="0">
                <a:latin typeface="Yu Gothic Medium" panose="020B0500000000000000" pitchFamily="50" charset="-128"/>
                <a:ea typeface="Yu Gothic Medium" panose="020B0500000000000000" pitchFamily="50" charset="-128"/>
              </a:rPr>
            </a:br>
            <a:r>
              <a:rPr lang="ja-JP" altLang="en-US" sz="1200" b="1" u="sng">
                <a:latin typeface="Yu Gothic Medium" panose="020B0500000000000000" pitchFamily="50" charset="-128"/>
                <a:ea typeface="Yu Gothic Medium" panose="020B0500000000000000" pitchFamily="50" charset="-128"/>
              </a:rPr>
              <a:t>電話やメールで確認する手間が減った。</a:t>
            </a:r>
            <a:endParaRPr lang="en-US" altLang="ja-JP" sz="1200" b="1" u="sng" dirty="0">
              <a:latin typeface="Yu Gothic Medium" panose="020B0500000000000000" pitchFamily="50" charset="-128"/>
              <a:ea typeface="Yu Gothic Medium" panose="020B0500000000000000" pitchFamily="50" charset="-128"/>
            </a:endParaRPr>
          </a:p>
          <a:p>
            <a:pPr marL="261938" indent="-211138">
              <a:lnSpc>
                <a:spcPct val="110000"/>
              </a:lnSpc>
              <a:spcBef>
                <a:spcPts val="300"/>
              </a:spcBef>
              <a:buFont typeface="Arial" panose="020B0604020202020204" pitchFamily="34" charset="0"/>
              <a:buChar char="•"/>
            </a:pPr>
            <a:r>
              <a:rPr lang="ja-JP" altLang="en-US" sz="1200">
                <a:latin typeface="Yu Gothic Medium" panose="020B0500000000000000" pitchFamily="50" charset="-128"/>
                <a:ea typeface="Yu Gothic Medium" panose="020B0500000000000000" pitchFamily="50" charset="-128"/>
              </a:rPr>
              <a:t>庁内の連絡をスペースやメッセージで行うことで</a:t>
            </a:r>
            <a:br>
              <a:rPr lang="en-US" altLang="ja-JP" sz="1200" dirty="0">
                <a:latin typeface="Yu Gothic Medium" panose="020B0500000000000000" pitchFamily="50" charset="-128"/>
                <a:ea typeface="Yu Gothic Medium" panose="020B0500000000000000" pitchFamily="50" charset="-128"/>
              </a:rPr>
            </a:br>
            <a:r>
              <a:rPr lang="ja-JP" altLang="en-US" sz="1200" b="1" u="sng">
                <a:latin typeface="Yu Gothic Medium" panose="020B0500000000000000" pitchFamily="50" charset="-128"/>
                <a:ea typeface="Yu Gothic Medium" panose="020B0500000000000000" pitchFamily="50" charset="-128"/>
              </a:rPr>
              <a:t>オフィスにいない時でも情報が把握しやすくなった。</a:t>
            </a:r>
          </a:p>
        </p:txBody>
      </p:sp>
      <p:sp>
        <p:nvSpPr>
          <p:cNvPr id="12" name="下矢印 11">
            <a:extLst>
              <a:ext uri="{FF2B5EF4-FFF2-40B4-BE49-F238E27FC236}">
                <a16:creationId xmlns:a16="http://schemas.microsoft.com/office/drawing/2014/main" id="{A5711B4E-AC86-4A4E-B69E-3F0645B643A7}"/>
              </a:ext>
              <a:ext uri="{C183D7F6-B498-43B3-948B-1728B52AA6E4}">
                <adec:decorative xmlns:adec="http://schemas.microsoft.com/office/drawing/2017/decorative" val="1"/>
              </a:ext>
            </a:extLst>
          </p:cNvPr>
          <p:cNvSpPr/>
          <p:nvPr/>
        </p:nvSpPr>
        <p:spPr>
          <a:xfrm>
            <a:off x="5845191" y="2488639"/>
            <a:ext cx="504056" cy="288032"/>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421015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BD5CB319-836F-C64C-A29B-1219CAFFDD1E}"/>
              </a:ext>
            </a:extLst>
          </p:cNvPr>
          <p:cNvSpPr>
            <a:spLocks noGrp="1"/>
          </p:cNvSpPr>
          <p:nvPr>
            <p:ph type="title"/>
          </p:nvPr>
        </p:nvSpPr>
        <p:spPr/>
        <p:txBody>
          <a:bodyPr/>
          <a:lstStyle/>
          <a:p>
            <a:r>
              <a:rPr kumimoji="1" lang="ja-JP" altLang="en-US"/>
              <a:t>スケジュールの利用が浸透し、電話やメールでの確認が不要に</a:t>
            </a:r>
          </a:p>
        </p:txBody>
      </p:sp>
      <p:sp>
        <p:nvSpPr>
          <p:cNvPr id="5" name="テキスト ボックス 4">
            <a:extLst>
              <a:ext uri="{FF2B5EF4-FFF2-40B4-BE49-F238E27FC236}">
                <a16:creationId xmlns:a16="http://schemas.microsoft.com/office/drawing/2014/main" id="{4F26E930-FCAB-DE43-8F53-DCF32988B0CB}"/>
              </a:ext>
            </a:extLst>
          </p:cNvPr>
          <p:cNvSpPr txBox="1"/>
          <p:nvPr/>
        </p:nvSpPr>
        <p:spPr>
          <a:xfrm>
            <a:off x="250825" y="555625"/>
            <a:ext cx="8713663" cy="461665"/>
          </a:xfrm>
          <a:prstGeom prst="rect">
            <a:avLst/>
          </a:prstGeom>
          <a:noFill/>
        </p:spPr>
        <p:txBody>
          <a:bodyPr wrap="square" rtlCol="0">
            <a:spAutoFit/>
          </a:bodyPr>
          <a:lstStyle/>
          <a:p>
            <a:r>
              <a:rPr lang="en-US" altLang="ja-JP" sz="1200" dirty="0"/>
              <a:t>Garoon</a:t>
            </a:r>
            <a:r>
              <a:rPr lang="ja-JP" altLang="en-US" sz="1200" dirty="0"/>
              <a:t>スケジュールの利用する職員が増え、以前は電話やメールで行っていた予定の確認作業がほぼ不要に。</a:t>
            </a:r>
            <a:r>
              <a:rPr lang="ja-JP" altLang="en-US" sz="1200" dirty="0">
                <a:solidFill>
                  <a:srgbClr val="2A3042"/>
                </a:solidFill>
              </a:rPr>
              <a:t>日程調整はお互いのスケジュールを見て空き時間に予定を入れる、という運用が定着しつつある。</a:t>
            </a:r>
            <a:endParaRPr lang="ja-JP" altLang="en-US" sz="1200" dirty="0"/>
          </a:p>
        </p:txBody>
      </p:sp>
      <p:pic>
        <p:nvPicPr>
          <p:cNvPr id="6" name="図 5" descr="茨城県様のスケジュールの画面">
            <a:extLst>
              <a:ext uri="{FF2B5EF4-FFF2-40B4-BE49-F238E27FC236}">
                <a16:creationId xmlns:a16="http://schemas.microsoft.com/office/drawing/2014/main" id="{D73C092C-975A-2E48-B359-15D9AA0EC9E0}"/>
              </a:ext>
            </a:extLst>
          </p:cNvPr>
          <p:cNvPicPr>
            <a:picLocks noChangeAspect="1"/>
          </p:cNvPicPr>
          <p:nvPr/>
        </p:nvPicPr>
        <p:blipFill>
          <a:blip r:embed="rId2"/>
          <a:stretch>
            <a:fillRect/>
          </a:stretch>
        </p:blipFill>
        <p:spPr>
          <a:xfrm>
            <a:off x="1282873" y="1131590"/>
            <a:ext cx="6166894" cy="3341154"/>
          </a:xfrm>
          <a:prstGeom prst="rect">
            <a:avLst/>
          </a:prstGeom>
        </p:spPr>
      </p:pic>
      <p:sp>
        <p:nvSpPr>
          <p:cNvPr id="7" name="正方形/長方形 6">
            <a:extLst>
              <a:ext uri="{FF2B5EF4-FFF2-40B4-BE49-F238E27FC236}">
                <a16:creationId xmlns:a16="http://schemas.microsoft.com/office/drawing/2014/main" id="{CF902EA4-B1A4-A541-AB02-74E73E1FDE6D}"/>
              </a:ext>
              <a:ext uri="{C183D7F6-B498-43B3-948B-1728B52AA6E4}">
                <adec:decorative xmlns:adec="http://schemas.microsoft.com/office/drawing/2017/decorative" val="1"/>
              </a:ext>
            </a:extLst>
          </p:cNvPr>
          <p:cNvSpPr/>
          <p:nvPr/>
        </p:nvSpPr>
        <p:spPr>
          <a:xfrm>
            <a:off x="2375680" y="2735832"/>
            <a:ext cx="4788608" cy="1060053"/>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94B28674-7BC6-5447-919F-74C18A17F8A7}"/>
              </a:ext>
            </a:extLst>
          </p:cNvPr>
          <p:cNvSpPr/>
          <p:nvPr/>
        </p:nvSpPr>
        <p:spPr>
          <a:xfrm>
            <a:off x="5209752" y="3721461"/>
            <a:ext cx="1859378" cy="5808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900" b="1">
                <a:latin typeface="+mn-ea"/>
              </a:rPr>
              <a:t>スケジュールで空き時間がすぐにわかるようになった</a:t>
            </a:r>
          </a:p>
        </p:txBody>
      </p:sp>
    </p:spTree>
    <p:extLst>
      <p:ext uri="{BB962C8B-B14F-4D97-AF65-F5344CB8AC3E}">
        <p14:creationId xmlns:p14="http://schemas.microsoft.com/office/powerpoint/2010/main" val="25915288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5A6C505C-EB95-124E-BE81-7161550C2427}"/>
              </a:ext>
            </a:extLst>
          </p:cNvPr>
          <p:cNvSpPr>
            <a:spLocks noGrp="1"/>
          </p:cNvSpPr>
          <p:nvPr>
            <p:ph type="title"/>
          </p:nvPr>
        </p:nvSpPr>
        <p:spPr/>
        <p:txBody>
          <a:bodyPr>
            <a:normAutofit/>
          </a:bodyPr>
          <a:lstStyle/>
          <a:p>
            <a:r>
              <a:rPr lang="ja-JP" altLang="en-US"/>
              <a:t>新しい施策に取り組むには、既存業務の効率化が必要</a:t>
            </a:r>
            <a:endParaRPr kumimoji="1" lang="ja-JP" altLang="en-US"/>
          </a:p>
        </p:txBody>
      </p:sp>
      <p:sp>
        <p:nvSpPr>
          <p:cNvPr id="37" name="テキスト プレースホルダー 6">
            <a:extLst>
              <a:ext uri="{FF2B5EF4-FFF2-40B4-BE49-F238E27FC236}">
                <a16:creationId xmlns:a16="http://schemas.microsoft.com/office/drawing/2014/main" id="{F6BC03EC-7C41-744D-8E5A-871C945A58AA}"/>
              </a:ext>
            </a:extLst>
          </p:cNvPr>
          <p:cNvSpPr txBox="1">
            <a:spLocks/>
          </p:cNvSpPr>
          <p:nvPr/>
        </p:nvSpPr>
        <p:spPr>
          <a:xfrm>
            <a:off x="251520" y="555526"/>
            <a:ext cx="8424936" cy="670869"/>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nSpc>
                <a:spcPct val="110000"/>
              </a:lnSpc>
              <a:buNone/>
            </a:pPr>
            <a:r>
              <a:rPr lang="ja-JP" altLang="en-US" sz="1200"/>
              <a:t>職員の数が年々減少しているので、既存業務のやり方を買えないまま新しい施策に取り組むことは困難です。今までになかった業務に取り組むためにはまず既存業務を効率化して、十分なリソースを確保することが必要です。</a:t>
            </a:r>
          </a:p>
        </p:txBody>
      </p:sp>
      <p:sp>
        <p:nvSpPr>
          <p:cNvPr id="2" name="テキスト プレースホルダー 1">
            <a:extLst>
              <a:ext uri="{FF2B5EF4-FFF2-40B4-BE49-F238E27FC236}">
                <a16:creationId xmlns:a16="http://schemas.microsoft.com/office/drawing/2014/main" id="{62CF7CD7-2231-7941-9A50-4B71DB985EE5}"/>
              </a:ext>
            </a:extLst>
          </p:cNvPr>
          <p:cNvSpPr>
            <a:spLocks noGrp="1"/>
          </p:cNvSpPr>
          <p:nvPr>
            <p:ph type="body" sz="quarter" idx="10"/>
          </p:nvPr>
        </p:nvSpPr>
        <p:spPr>
          <a:xfrm>
            <a:off x="444008" y="1419622"/>
            <a:ext cx="3981122" cy="709361"/>
          </a:xfrm>
          <a:solidFill>
            <a:schemeClr val="tx2">
              <a:lumMod val="20000"/>
              <a:lumOff val="80000"/>
            </a:schemeClr>
          </a:solidFill>
        </p:spPr>
        <p:txBody>
          <a:bodyPr/>
          <a:lstStyle/>
          <a:p>
            <a:pPr marL="0" indent="0" algn="ctr">
              <a:buNone/>
            </a:pPr>
            <a:r>
              <a:rPr kumimoji="1" lang="ja-JP" altLang="en-US"/>
              <a:t>既存業務のやり方を変えないまま</a:t>
            </a:r>
            <a:br>
              <a:rPr kumimoji="1" lang="en-US" altLang="ja-JP" dirty="0"/>
            </a:br>
            <a:r>
              <a:rPr kumimoji="1" lang="ja-JP" altLang="en-US"/>
              <a:t>新規施策に取り組むのは困難</a:t>
            </a:r>
          </a:p>
        </p:txBody>
      </p:sp>
      <p:grpSp>
        <p:nvGrpSpPr>
          <p:cNvPr id="6" name="グループ化 5" descr="日常業務が忙しく、新しい課題への対応が追いつかない自治体職員のイラスト">
            <a:extLst>
              <a:ext uri="{FF2B5EF4-FFF2-40B4-BE49-F238E27FC236}">
                <a16:creationId xmlns:a16="http://schemas.microsoft.com/office/drawing/2014/main" id="{60327818-C828-AA42-B491-48CDF4F339F8}"/>
              </a:ext>
            </a:extLst>
          </p:cNvPr>
          <p:cNvGrpSpPr/>
          <p:nvPr/>
        </p:nvGrpSpPr>
        <p:grpSpPr>
          <a:xfrm>
            <a:off x="444008" y="2360452"/>
            <a:ext cx="3942204" cy="2167943"/>
            <a:chOff x="444008" y="2360452"/>
            <a:chExt cx="3942204" cy="2167943"/>
          </a:xfrm>
        </p:grpSpPr>
        <p:sp>
          <p:nvSpPr>
            <p:cNvPr id="23" name="正方形/長方形 22">
              <a:extLst>
                <a:ext uri="{FF2B5EF4-FFF2-40B4-BE49-F238E27FC236}">
                  <a16:creationId xmlns:a16="http://schemas.microsoft.com/office/drawing/2014/main" id="{0D5059F7-207C-1C41-A8D6-F7A4AC9EEF8F}"/>
                </a:ext>
              </a:extLst>
            </p:cNvPr>
            <p:cNvSpPr/>
            <p:nvPr/>
          </p:nvSpPr>
          <p:spPr>
            <a:xfrm>
              <a:off x="444008" y="2656360"/>
              <a:ext cx="1800199" cy="156434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7EDCAA12-1BC4-8D47-B547-5F5740D4A628}"/>
                </a:ext>
              </a:extLst>
            </p:cNvPr>
            <p:cNvSpPr/>
            <p:nvPr/>
          </p:nvSpPr>
          <p:spPr>
            <a:xfrm rot="21149779">
              <a:off x="658383" y="3827923"/>
              <a:ext cx="844759" cy="300881"/>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a:solidFill>
                    <a:schemeClr val="tx1"/>
                  </a:solidFill>
                </a:rPr>
                <a:t>既存業務</a:t>
              </a:r>
            </a:p>
          </p:txBody>
        </p:sp>
        <p:sp>
          <p:nvSpPr>
            <p:cNvPr id="25" name="正方形/長方形 24">
              <a:extLst>
                <a:ext uri="{FF2B5EF4-FFF2-40B4-BE49-F238E27FC236}">
                  <a16:creationId xmlns:a16="http://schemas.microsoft.com/office/drawing/2014/main" id="{24DF4A8B-903D-9A47-9B3E-E25D1F39D2CB}"/>
                </a:ext>
              </a:extLst>
            </p:cNvPr>
            <p:cNvSpPr/>
            <p:nvPr/>
          </p:nvSpPr>
          <p:spPr>
            <a:xfrm rot="432421">
              <a:off x="1181246" y="3827922"/>
              <a:ext cx="844759" cy="300881"/>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a:solidFill>
                    <a:schemeClr val="tx1"/>
                  </a:solidFill>
                </a:rPr>
                <a:t>既存業務</a:t>
              </a:r>
            </a:p>
          </p:txBody>
        </p:sp>
        <p:sp>
          <p:nvSpPr>
            <p:cNvPr id="26" name="正方形/長方形 25">
              <a:extLst>
                <a:ext uri="{FF2B5EF4-FFF2-40B4-BE49-F238E27FC236}">
                  <a16:creationId xmlns:a16="http://schemas.microsoft.com/office/drawing/2014/main" id="{0036CAFB-FB5E-4746-A2AB-F992C05F762A}"/>
                </a:ext>
              </a:extLst>
            </p:cNvPr>
            <p:cNvSpPr/>
            <p:nvPr/>
          </p:nvSpPr>
          <p:spPr>
            <a:xfrm>
              <a:off x="978247" y="3490331"/>
              <a:ext cx="844759" cy="300881"/>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a:solidFill>
                    <a:schemeClr val="tx1"/>
                  </a:solidFill>
                </a:rPr>
                <a:t>既存業務</a:t>
              </a:r>
            </a:p>
          </p:txBody>
        </p:sp>
        <p:sp>
          <p:nvSpPr>
            <p:cNvPr id="27" name="正方形/長方形 26">
              <a:extLst>
                <a:ext uri="{FF2B5EF4-FFF2-40B4-BE49-F238E27FC236}">
                  <a16:creationId xmlns:a16="http://schemas.microsoft.com/office/drawing/2014/main" id="{80A2F97E-4AC8-C541-BCC6-B7F4CE98E7A8}"/>
                </a:ext>
              </a:extLst>
            </p:cNvPr>
            <p:cNvSpPr/>
            <p:nvPr/>
          </p:nvSpPr>
          <p:spPr>
            <a:xfrm rot="21131685">
              <a:off x="644187" y="3416807"/>
              <a:ext cx="844759" cy="300881"/>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a:solidFill>
                    <a:schemeClr val="tx1"/>
                  </a:solidFill>
                </a:rPr>
                <a:t>既存業務</a:t>
              </a:r>
            </a:p>
          </p:txBody>
        </p:sp>
        <p:sp>
          <p:nvSpPr>
            <p:cNvPr id="28" name="正方形/長方形 27">
              <a:extLst>
                <a:ext uri="{FF2B5EF4-FFF2-40B4-BE49-F238E27FC236}">
                  <a16:creationId xmlns:a16="http://schemas.microsoft.com/office/drawing/2014/main" id="{497B0375-18FB-6143-BA55-3771CEDFFF07}"/>
                </a:ext>
              </a:extLst>
            </p:cNvPr>
            <p:cNvSpPr/>
            <p:nvPr/>
          </p:nvSpPr>
          <p:spPr>
            <a:xfrm rot="21149779">
              <a:off x="755879" y="3140846"/>
              <a:ext cx="844759" cy="300881"/>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a:solidFill>
                    <a:schemeClr val="tx1"/>
                  </a:solidFill>
                </a:rPr>
                <a:t>既存業務</a:t>
              </a:r>
            </a:p>
          </p:txBody>
        </p:sp>
        <p:sp>
          <p:nvSpPr>
            <p:cNvPr id="29" name="正方形/長方形 28">
              <a:extLst>
                <a:ext uri="{FF2B5EF4-FFF2-40B4-BE49-F238E27FC236}">
                  <a16:creationId xmlns:a16="http://schemas.microsoft.com/office/drawing/2014/main" id="{908794F5-A6C4-0741-A80F-A004013E70ED}"/>
                </a:ext>
              </a:extLst>
            </p:cNvPr>
            <p:cNvSpPr/>
            <p:nvPr/>
          </p:nvSpPr>
          <p:spPr>
            <a:xfrm rot="432421">
              <a:off x="1278742" y="3140845"/>
              <a:ext cx="844759" cy="300881"/>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a:solidFill>
                    <a:schemeClr val="tx1"/>
                  </a:solidFill>
                </a:rPr>
                <a:t>既存業務</a:t>
              </a:r>
            </a:p>
          </p:txBody>
        </p:sp>
        <p:sp>
          <p:nvSpPr>
            <p:cNvPr id="30" name="正方形/長方形 29">
              <a:extLst>
                <a:ext uri="{FF2B5EF4-FFF2-40B4-BE49-F238E27FC236}">
                  <a16:creationId xmlns:a16="http://schemas.microsoft.com/office/drawing/2014/main" id="{1030E729-E433-F44B-9772-DAF4A63B69B5}"/>
                </a:ext>
              </a:extLst>
            </p:cNvPr>
            <p:cNvSpPr/>
            <p:nvPr/>
          </p:nvSpPr>
          <p:spPr>
            <a:xfrm>
              <a:off x="1075743" y="2803254"/>
              <a:ext cx="844759" cy="300881"/>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a:solidFill>
                    <a:schemeClr val="tx1"/>
                  </a:solidFill>
                </a:rPr>
                <a:t>既存業務</a:t>
              </a:r>
            </a:p>
          </p:txBody>
        </p:sp>
        <p:sp>
          <p:nvSpPr>
            <p:cNvPr id="31" name="正方形/長方形 30">
              <a:extLst>
                <a:ext uri="{FF2B5EF4-FFF2-40B4-BE49-F238E27FC236}">
                  <a16:creationId xmlns:a16="http://schemas.microsoft.com/office/drawing/2014/main" id="{CC81B411-754A-E843-917B-441DF894284B}"/>
                </a:ext>
              </a:extLst>
            </p:cNvPr>
            <p:cNvSpPr/>
            <p:nvPr/>
          </p:nvSpPr>
          <p:spPr>
            <a:xfrm rot="21131685">
              <a:off x="741683" y="2729730"/>
              <a:ext cx="844759" cy="300881"/>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a:solidFill>
                    <a:schemeClr val="tx1"/>
                  </a:solidFill>
                </a:rPr>
                <a:t>既存業務</a:t>
              </a:r>
            </a:p>
          </p:txBody>
        </p:sp>
        <p:sp>
          <p:nvSpPr>
            <p:cNvPr id="32" name="正方形/長方形 31">
              <a:extLst>
                <a:ext uri="{FF2B5EF4-FFF2-40B4-BE49-F238E27FC236}">
                  <a16:creationId xmlns:a16="http://schemas.microsoft.com/office/drawing/2014/main" id="{0B2B8503-C0FB-8347-9E19-DA3EF11E5243}"/>
                </a:ext>
              </a:extLst>
            </p:cNvPr>
            <p:cNvSpPr/>
            <p:nvPr/>
          </p:nvSpPr>
          <p:spPr>
            <a:xfrm>
              <a:off x="933775" y="2433976"/>
              <a:ext cx="844759" cy="300881"/>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a:solidFill>
                    <a:schemeClr val="tx1"/>
                  </a:solidFill>
                </a:rPr>
                <a:t>既存業務</a:t>
              </a:r>
            </a:p>
          </p:txBody>
        </p:sp>
        <p:sp>
          <p:nvSpPr>
            <p:cNvPr id="33" name="正方形/長方形 32">
              <a:extLst>
                <a:ext uri="{FF2B5EF4-FFF2-40B4-BE49-F238E27FC236}">
                  <a16:creationId xmlns:a16="http://schemas.microsoft.com/office/drawing/2014/main" id="{F3200AFB-9896-BB47-B212-52880509AA94}"/>
                </a:ext>
              </a:extLst>
            </p:cNvPr>
            <p:cNvSpPr/>
            <p:nvPr/>
          </p:nvSpPr>
          <p:spPr>
            <a:xfrm rot="21131685">
              <a:off x="599715" y="2360452"/>
              <a:ext cx="844759" cy="300881"/>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a:solidFill>
                    <a:schemeClr val="tx1"/>
                  </a:solidFill>
                </a:rPr>
                <a:t>既存業務</a:t>
              </a:r>
            </a:p>
          </p:txBody>
        </p:sp>
        <p:sp>
          <p:nvSpPr>
            <p:cNvPr id="34" name="正方形/長方形 33">
              <a:extLst>
                <a:ext uri="{FF2B5EF4-FFF2-40B4-BE49-F238E27FC236}">
                  <a16:creationId xmlns:a16="http://schemas.microsoft.com/office/drawing/2014/main" id="{C90B8FAF-FFC9-C24E-8781-00883E48FEE5}"/>
                </a:ext>
              </a:extLst>
            </p:cNvPr>
            <p:cNvSpPr/>
            <p:nvPr/>
          </p:nvSpPr>
          <p:spPr>
            <a:xfrm rot="1337494">
              <a:off x="1297116" y="2454301"/>
              <a:ext cx="844759" cy="300881"/>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a:solidFill>
                    <a:schemeClr val="tx1"/>
                  </a:solidFill>
                </a:rPr>
                <a:t>既存業務</a:t>
              </a:r>
            </a:p>
          </p:txBody>
        </p:sp>
        <p:sp>
          <p:nvSpPr>
            <p:cNvPr id="35" name="正方形/長方形 34">
              <a:extLst>
                <a:ext uri="{FF2B5EF4-FFF2-40B4-BE49-F238E27FC236}">
                  <a16:creationId xmlns:a16="http://schemas.microsoft.com/office/drawing/2014/main" id="{FF519939-03F6-514C-A68A-637D3C7E0C30}"/>
                </a:ext>
              </a:extLst>
            </p:cNvPr>
            <p:cNvSpPr/>
            <p:nvPr/>
          </p:nvSpPr>
          <p:spPr>
            <a:xfrm rot="869179">
              <a:off x="1057258" y="2580828"/>
              <a:ext cx="844759" cy="300881"/>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a:solidFill>
                    <a:schemeClr val="tx1"/>
                  </a:solidFill>
                </a:rPr>
                <a:t>既存業務</a:t>
              </a:r>
            </a:p>
          </p:txBody>
        </p:sp>
        <p:pic>
          <p:nvPicPr>
            <p:cNvPr id="9" name="図 8" descr="抽象, 挿絵, らくがき が含まれている画像&#10;&#10;自動的に生成された説明">
              <a:extLst>
                <a:ext uri="{FF2B5EF4-FFF2-40B4-BE49-F238E27FC236}">
                  <a16:creationId xmlns:a16="http://schemas.microsoft.com/office/drawing/2014/main" id="{E8E62A38-CA76-844C-BB39-2DD4053B0591}"/>
                </a:ext>
              </a:extLst>
            </p:cNvPr>
            <p:cNvPicPr>
              <a:picLocks noChangeAspect="1"/>
            </p:cNvPicPr>
            <p:nvPr/>
          </p:nvPicPr>
          <p:blipFill>
            <a:blip r:embed="rId3"/>
            <a:stretch>
              <a:fillRect/>
            </a:stretch>
          </p:blipFill>
          <p:spPr>
            <a:xfrm>
              <a:off x="2042036" y="2964757"/>
              <a:ext cx="1883416" cy="1563638"/>
            </a:xfrm>
            <a:prstGeom prst="rect">
              <a:avLst/>
            </a:prstGeom>
          </p:spPr>
        </p:pic>
        <p:sp>
          <p:nvSpPr>
            <p:cNvPr id="36" name="テキスト ボックス 35">
              <a:extLst>
                <a:ext uri="{FF2B5EF4-FFF2-40B4-BE49-F238E27FC236}">
                  <a16:creationId xmlns:a16="http://schemas.microsoft.com/office/drawing/2014/main" id="{1989502C-8207-4845-AFC9-5A50AA9781E2}"/>
                </a:ext>
              </a:extLst>
            </p:cNvPr>
            <p:cNvSpPr txBox="1"/>
            <p:nvPr/>
          </p:nvSpPr>
          <p:spPr>
            <a:xfrm>
              <a:off x="2713691" y="2456363"/>
              <a:ext cx="1672521" cy="553998"/>
            </a:xfrm>
            <a:prstGeom prst="rect">
              <a:avLst/>
            </a:prstGeom>
            <a:noFill/>
          </p:spPr>
          <p:txBody>
            <a:bodyPr wrap="square" rtlCol="0">
              <a:spAutoFit/>
            </a:bodyPr>
            <a:lstStyle/>
            <a:p>
              <a:pPr algn="ctr"/>
              <a:r>
                <a:rPr kumimoji="1" lang="ja-JP" altLang="en-US" sz="1000"/>
                <a:t>既存業務だけで</a:t>
              </a:r>
              <a:endParaRPr kumimoji="1" lang="en-US" altLang="ja-JP" sz="1000" dirty="0"/>
            </a:p>
            <a:p>
              <a:pPr algn="ctr"/>
              <a:r>
                <a:rPr kumimoji="1" lang="ja-JP" altLang="en-US" sz="1000"/>
                <a:t>業務時間いっぱい</a:t>
              </a:r>
              <a:endParaRPr kumimoji="1" lang="en-US" altLang="ja-JP" sz="1000" dirty="0"/>
            </a:p>
            <a:p>
              <a:pPr algn="ctr"/>
              <a:r>
                <a:rPr kumimoji="1" lang="ja-JP" altLang="en-US" sz="1000"/>
                <a:t>かかってしまう</a:t>
              </a:r>
              <a:r>
                <a:rPr kumimoji="1" lang="en-US" altLang="ja-JP" sz="1000" dirty="0"/>
                <a:t>…</a:t>
              </a:r>
            </a:p>
          </p:txBody>
        </p:sp>
      </p:grpSp>
      <p:sp>
        <p:nvSpPr>
          <p:cNvPr id="5" name="右矢印 4">
            <a:extLst>
              <a:ext uri="{FF2B5EF4-FFF2-40B4-BE49-F238E27FC236}">
                <a16:creationId xmlns:a16="http://schemas.microsoft.com/office/drawing/2014/main" id="{D794834D-C8E4-764C-AC4A-2FFB7F25911F}"/>
              </a:ext>
              <a:ext uri="{C183D7F6-B498-43B3-948B-1728B52AA6E4}">
                <adec:decorative xmlns:adec="http://schemas.microsoft.com/office/drawing/2017/decorative" val="1"/>
              </a:ext>
            </a:extLst>
          </p:cNvPr>
          <p:cNvSpPr/>
          <p:nvPr/>
        </p:nvSpPr>
        <p:spPr>
          <a:xfrm>
            <a:off x="4332441" y="2872384"/>
            <a:ext cx="504055" cy="1008112"/>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プレースホルダー 1">
            <a:extLst>
              <a:ext uri="{FF2B5EF4-FFF2-40B4-BE49-F238E27FC236}">
                <a16:creationId xmlns:a16="http://schemas.microsoft.com/office/drawing/2014/main" id="{83FA7132-7948-2A44-8932-3F8CE44921D5}"/>
              </a:ext>
            </a:extLst>
          </p:cNvPr>
          <p:cNvSpPr txBox="1">
            <a:spLocks/>
          </p:cNvSpPr>
          <p:nvPr/>
        </p:nvSpPr>
        <p:spPr>
          <a:xfrm>
            <a:off x="4836496" y="1419622"/>
            <a:ext cx="3981122" cy="709361"/>
          </a:xfrm>
          <a:prstGeom prst="rect">
            <a:avLst/>
          </a:prstGeom>
          <a:solidFill>
            <a:schemeClr val="accent2"/>
          </a:solidFill>
        </p:spPr>
        <p:txBody>
          <a:bodyPr vert="horz" lIns="91440" tIns="45720" rIns="91440" bIns="45720" rtlCol="0">
            <a:normAutofit/>
          </a:bodyPr>
          <a:lstStyle>
            <a:lvl1pPr marL="202401" indent="-202401" algn="l" defTabSz="685800" rtl="0" eaLnBrk="1" latinLnBrk="0" hangingPunct="1">
              <a:lnSpc>
                <a:spcPct val="130000"/>
              </a:lnSpc>
              <a:spcBef>
                <a:spcPts val="750"/>
              </a:spcBef>
              <a:buClr>
                <a:schemeClr val="accent2"/>
              </a:buClr>
              <a:buFont typeface="Wingdings" pitchFamily="2" charset="2"/>
              <a:buChar char="l"/>
              <a:tabLst/>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07194" indent="-164302" algn="l" defTabSz="685800" rtl="0" eaLnBrk="1" latinLnBrk="0" hangingPunct="1">
              <a:lnSpc>
                <a:spcPct val="130000"/>
              </a:lnSpc>
              <a:spcBef>
                <a:spcPts val="375"/>
              </a:spcBef>
              <a:buClr>
                <a:schemeClr val="accent3"/>
              </a:buClr>
              <a:buFont typeface="Arial" panose="020B0604020202020204" pitchFamily="34" charset="0"/>
              <a:buChar char="•"/>
              <a:tabLst/>
              <a:defRPr kumimoji="1" sz="1100" b="0" i="0" kern="1200">
                <a:solidFill>
                  <a:schemeClr val="tx1"/>
                </a:solidFill>
                <a:latin typeface="Yu Gothic" panose="020B0400000000000000" pitchFamily="34" charset="-128"/>
                <a:ea typeface="Yu Gothic" panose="020B0400000000000000" pitchFamily="34" charset="-128"/>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b="0" i="0" kern="1200">
                <a:solidFill>
                  <a:schemeClr val="tx1"/>
                </a:solidFill>
                <a:latin typeface="Yu Gothic" panose="020B0400000000000000" pitchFamily="34" charset="-128"/>
                <a:ea typeface="Yu Gothic" panose="020B0400000000000000" pitchFamily="34" charset="-128"/>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ctr">
              <a:buNone/>
            </a:pPr>
            <a:r>
              <a:rPr lang="ja-JP" altLang="en-US">
                <a:solidFill>
                  <a:schemeClr val="bg1"/>
                </a:solidFill>
              </a:rPr>
              <a:t>新規施策のためのリソース確保には</a:t>
            </a:r>
            <a:br>
              <a:rPr lang="en-US" altLang="ja-JP" dirty="0">
                <a:solidFill>
                  <a:schemeClr val="bg1"/>
                </a:solidFill>
              </a:rPr>
            </a:br>
            <a:r>
              <a:rPr lang="ja-JP" altLang="en-US">
                <a:solidFill>
                  <a:schemeClr val="bg1"/>
                </a:solidFill>
              </a:rPr>
              <a:t>既存業務の効率化が必要</a:t>
            </a:r>
            <a:endParaRPr lang="en-US" altLang="ja-JP" dirty="0">
              <a:solidFill>
                <a:schemeClr val="bg1"/>
              </a:solidFill>
            </a:endParaRPr>
          </a:p>
        </p:txBody>
      </p:sp>
      <p:grpSp>
        <p:nvGrpSpPr>
          <p:cNvPr id="7" name="グループ化 6" descr="日常業務が効率化され、新しい課題へ取り組む時間ができた自治体職員のイラスト">
            <a:extLst>
              <a:ext uri="{FF2B5EF4-FFF2-40B4-BE49-F238E27FC236}">
                <a16:creationId xmlns:a16="http://schemas.microsoft.com/office/drawing/2014/main" id="{531EC90F-C173-CF4F-8DE6-E51B41B4CA10}"/>
              </a:ext>
            </a:extLst>
          </p:cNvPr>
          <p:cNvGrpSpPr/>
          <p:nvPr/>
        </p:nvGrpSpPr>
        <p:grpSpPr>
          <a:xfrm>
            <a:off x="5295625" y="2324929"/>
            <a:ext cx="3824839" cy="1970660"/>
            <a:chOff x="5295625" y="2324929"/>
            <a:chExt cx="3824839" cy="1970660"/>
          </a:xfrm>
        </p:grpSpPr>
        <p:pic>
          <p:nvPicPr>
            <p:cNvPr id="22" name="図 21" descr="ロゴ&#10;&#10;自動的に生成された説明">
              <a:extLst>
                <a:ext uri="{FF2B5EF4-FFF2-40B4-BE49-F238E27FC236}">
                  <a16:creationId xmlns:a16="http://schemas.microsoft.com/office/drawing/2014/main" id="{4487C00B-2962-0842-B352-BECF1B92479B}"/>
                </a:ext>
              </a:extLst>
            </p:cNvPr>
            <p:cNvPicPr>
              <a:picLocks noChangeAspect="1"/>
            </p:cNvPicPr>
            <p:nvPr/>
          </p:nvPicPr>
          <p:blipFill>
            <a:blip r:embed="rId4"/>
            <a:stretch>
              <a:fillRect/>
            </a:stretch>
          </p:blipFill>
          <p:spPr>
            <a:xfrm>
              <a:off x="7335953" y="2803254"/>
              <a:ext cx="995539" cy="1492335"/>
            </a:xfrm>
            <a:prstGeom prst="rect">
              <a:avLst/>
            </a:prstGeom>
          </p:spPr>
        </p:pic>
        <p:sp>
          <p:nvSpPr>
            <p:cNvPr id="50" name="正方形/長方形 49">
              <a:extLst>
                <a:ext uri="{FF2B5EF4-FFF2-40B4-BE49-F238E27FC236}">
                  <a16:creationId xmlns:a16="http://schemas.microsoft.com/office/drawing/2014/main" id="{301D289F-F869-F24C-8E8A-8AFB575FB25B}"/>
                </a:ext>
              </a:extLst>
            </p:cNvPr>
            <p:cNvSpPr/>
            <p:nvPr/>
          </p:nvSpPr>
          <p:spPr>
            <a:xfrm>
              <a:off x="5295625" y="2721734"/>
              <a:ext cx="1800199" cy="156434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正方形/長方形 50">
              <a:extLst>
                <a:ext uri="{FF2B5EF4-FFF2-40B4-BE49-F238E27FC236}">
                  <a16:creationId xmlns:a16="http://schemas.microsoft.com/office/drawing/2014/main" id="{7FDAF9F5-CE2E-4344-8D6D-E7B79F953623}"/>
                </a:ext>
              </a:extLst>
            </p:cNvPr>
            <p:cNvSpPr/>
            <p:nvPr/>
          </p:nvSpPr>
          <p:spPr>
            <a:xfrm rot="21149779">
              <a:off x="5510000" y="3893297"/>
              <a:ext cx="844759" cy="300881"/>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a:solidFill>
                    <a:schemeClr val="tx1"/>
                  </a:solidFill>
                </a:rPr>
                <a:t>既存業務</a:t>
              </a:r>
            </a:p>
          </p:txBody>
        </p:sp>
        <p:sp>
          <p:nvSpPr>
            <p:cNvPr id="52" name="正方形/長方形 51">
              <a:extLst>
                <a:ext uri="{FF2B5EF4-FFF2-40B4-BE49-F238E27FC236}">
                  <a16:creationId xmlns:a16="http://schemas.microsoft.com/office/drawing/2014/main" id="{2E13D43A-4000-374D-980C-1500C4E51853}"/>
                </a:ext>
              </a:extLst>
            </p:cNvPr>
            <p:cNvSpPr/>
            <p:nvPr/>
          </p:nvSpPr>
          <p:spPr>
            <a:xfrm rot="432421">
              <a:off x="6032863" y="3893296"/>
              <a:ext cx="844759" cy="300881"/>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a:solidFill>
                    <a:schemeClr val="tx1"/>
                  </a:solidFill>
                </a:rPr>
                <a:t>既存業務</a:t>
              </a:r>
            </a:p>
          </p:txBody>
        </p:sp>
        <p:sp>
          <p:nvSpPr>
            <p:cNvPr id="63" name="円/楕円 62">
              <a:extLst>
                <a:ext uri="{FF2B5EF4-FFF2-40B4-BE49-F238E27FC236}">
                  <a16:creationId xmlns:a16="http://schemas.microsoft.com/office/drawing/2014/main" id="{4A0F3DD8-4F9F-2D4C-BB9F-7BE6B618F93C}"/>
                </a:ext>
              </a:extLst>
            </p:cNvPr>
            <p:cNvSpPr/>
            <p:nvPr/>
          </p:nvSpPr>
          <p:spPr>
            <a:xfrm>
              <a:off x="6017326" y="2568636"/>
              <a:ext cx="783088" cy="510788"/>
            </a:xfrm>
            <a:prstGeom prst="ellipse">
              <a:avLst/>
            </a:prstGeom>
            <a:solidFill>
              <a:schemeClr val="accent2"/>
            </a:solidFill>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sz="1100"/>
                <a:t>新規</a:t>
              </a:r>
              <a:endParaRPr kumimoji="1" lang="en-US" altLang="ja-JP" sz="1100" dirty="0"/>
            </a:p>
            <a:p>
              <a:pPr algn="ctr"/>
              <a:r>
                <a:rPr kumimoji="1" lang="ja-JP" altLang="en-US" sz="1100"/>
                <a:t>施策</a:t>
              </a:r>
            </a:p>
          </p:txBody>
        </p:sp>
        <p:sp>
          <p:nvSpPr>
            <p:cNvPr id="64" name="円/楕円 63">
              <a:extLst>
                <a:ext uri="{FF2B5EF4-FFF2-40B4-BE49-F238E27FC236}">
                  <a16:creationId xmlns:a16="http://schemas.microsoft.com/office/drawing/2014/main" id="{4BF6B5C8-C2D8-2741-809E-7402B579B0F2}"/>
                </a:ext>
              </a:extLst>
            </p:cNvPr>
            <p:cNvSpPr/>
            <p:nvPr/>
          </p:nvSpPr>
          <p:spPr>
            <a:xfrm>
              <a:off x="5301298" y="3311000"/>
              <a:ext cx="783088" cy="497027"/>
            </a:xfrm>
            <a:prstGeom prst="ellipse">
              <a:avLst/>
            </a:prstGeom>
            <a:solidFill>
              <a:schemeClr val="accent2"/>
            </a:solidFill>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sz="1100"/>
                <a:t>新規</a:t>
              </a:r>
              <a:endParaRPr kumimoji="1" lang="en-US" altLang="ja-JP" sz="1100" dirty="0"/>
            </a:p>
            <a:p>
              <a:pPr algn="ctr"/>
              <a:r>
                <a:rPr kumimoji="1" lang="ja-JP" altLang="en-US" sz="1100"/>
                <a:t>施策</a:t>
              </a:r>
            </a:p>
          </p:txBody>
        </p:sp>
        <p:sp>
          <p:nvSpPr>
            <p:cNvPr id="65" name="円/楕円 64">
              <a:extLst>
                <a:ext uri="{FF2B5EF4-FFF2-40B4-BE49-F238E27FC236}">
                  <a16:creationId xmlns:a16="http://schemas.microsoft.com/office/drawing/2014/main" id="{0DCDB5D4-54E1-DD4F-B2A8-88610CEDADB6}"/>
                </a:ext>
              </a:extLst>
            </p:cNvPr>
            <p:cNvSpPr/>
            <p:nvPr/>
          </p:nvSpPr>
          <p:spPr>
            <a:xfrm>
              <a:off x="5979244" y="3387916"/>
              <a:ext cx="783088" cy="497027"/>
            </a:xfrm>
            <a:prstGeom prst="ellipse">
              <a:avLst/>
            </a:prstGeom>
            <a:solidFill>
              <a:schemeClr val="accent2"/>
            </a:solidFill>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sz="1100"/>
                <a:t>新規</a:t>
              </a:r>
              <a:endParaRPr kumimoji="1" lang="en-US" altLang="ja-JP" sz="1100" dirty="0"/>
            </a:p>
            <a:p>
              <a:pPr algn="ctr"/>
              <a:r>
                <a:rPr kumimoji="1" lang="ja-JP" altLang="en-US" sz="1100"/>
                <a:t>施策</a:t>
              </a:r>
            </a:p>
          </p:txBody>
        </p:sp>
        <p:sp>
          <p:nvSpPr>
            <p:cNvPr id="66" name="円/楕円 65">
              <a:extLst>
                <a:ext uri="{FF2B5EF4-FFF2-40B4-BE49-F238E27FC236}">
                  <a16:creationId xmlns:a16="http://schemas.microsoft.com/office/drawing/2014/main" id="{861DC0E5-7B7E-7242-828B-39455D3A505F}"/>
                </a:ext>
              </a:extLst>
            </p:cNvPr>
            <p:cNvSpPr/>
            <p:nvPr/>
          </p:nvSpPr>
          <p:spPr>
            <a:xfrm>
              <a:off x="6312736" y="3043000"/>
              <a:ext cx="783088" cy="497027"/>
            </a:xfrm>
            <a:prstGeom prst="ellipse">
              <a:avLst/>
            </a:prstGeom>
            <a:solidFill>
              <a:schemeClr val="accent2"/>
            </a:solidFill>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sz="1100"/>
                <a:t>新規</a:t>
              </a:r>
              <a:endParaRPr kumimoji="1" lang="en-US" altLang="ja-JP" sz="1100" dirty="0"/>
            </a:p>
            <a:p>
              <a:pPr algn="ctr"/>
              <a:r>
                <a:rPr kumimoji="1" lang="ja-JP" altLang="en-US" sz="1100"/>
                <a:t>施策</a:t>
              </a:r>
            </a:p>
          </p:txBody>
        </p:sp>
        <p:sp>
          <p:nvSpPr>
            <p:cNvPr id="67" name="円/楕円 66">
              <a:extLst>
                <a:ext uri="{FF2B5EF4-FFF2-40B4-BE49-F238E27FC236}">
                  <a16:creationId xmlns:a16="http://schemas.microsoft.com/office/drawing/2014/main" id="{E5740D4C-6205-0046-8E2B-E170DF604333}"/>
                </a:ext>
              </a:extLst>
            </p:cNvPr>
            <p:cNvSpPr/>
            <p:nvPr/>
          </p:nvSpPr>
          <p:spPr>
            <a:xfrm>
              <a:off x="5476351" y="2868035"/>
              <a:ext cx="783088" cy="497027"/>
            </a:xfrm>
            <a:prstGeom prst="ellipse">
              <a:avLst/>
            </a:prstGeom>
            <a:solidFill>
              <a:schemeClr val="accent2"/>
            </a:solidFill>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sz="1100"/>
                <a:t>新規</a:t>
              </a:r>
              <a:endParaRPr kumimoji="1" lang="en-US" altLang="ja-JP" sz="1100" dirty="0"/>
            </a:p>
            <a:p>
              <a:pPr algn="ctr"/>
              <a:r>
                <a:rPr kumimoji="1" lang="ja-JP" altLang="en-US" sz="1100"/>
                <a:t>施策</a:t>
              </a:r>
            </a:p>
          </p:txBody>
        </p:sp>
        <p:sp>
          <p:nvSpPr>
            <p:cNvPr id="68" name="テキスト ボックス 67">
              <a:extLst>
                <a:ext uri="{FF2B5EF4-FFF2-40B4-BE49-F238E27FC236}">
                  <a16:creationId xmlns:a16="http://schemas.microsoft.com/office/drawing/2014/main" id="{4A671462-91EF-DD42-B36C-A447E6DDE591}"/>
                </a:ext>
              </a:extLst>
            </p:cNvPr>
            <p:cNvSpPr txBox="1"/>
            <p:nvPr/>
          </p:nvSpPr>
          <p:spPr>
            <a:xfrm>
              <a:off x="7593483" y="2324929"/>
              <a:ext cx="1526981" cy="553998"/>
            </a:xfrm>
            <a:prstGeom prst="rect">
              <a:avLst/>
            </a:prstGeom>
            <a:noFill/>
          </p:spPr>
          <p:txBody>
            <a:bodyPr wrap="square" rtlCol="0">
              <a:spAutoFit/>
            </a:bodyPr>
            <a:lstStyle/>
            <a:p>
              <a:pPr algn="ctr"/>
              <a:r>
                <a:rPr kumimoji="1" lang="ja-JP" altLang="en-US" sz="1000"/>
                <a:t>新しい施策に</a:t>
              </a:r>
              <a:endParaRPr kumimoji="1" lang="en-US" altLang="ja-JP" sz="1000" dirty="0"/>
            </a:p>
            <a:p>
              <a:pPr algn="ctr"/>
              <a:r>
                <a:rPr kumimoji="1" lang="ja-JP" altLang="en-US" sz="1000"/>
                <a:t>取り組める</a:t>
              </a:r>
              <a:endParaRPr kumimoji="1" lang="en-US" altLang="ja-JP" sz="1000" dirty="0"/>
            </a:p>
            <a:p>
              <a:pPr algn="ctr"/>
              <a:r>
                <a:rPr kumimoji="1" lang="ja-JP" altLang="en-US" sz="1000"/>
                <a:t>時間ができる</a:t>
              </a:r>
              <a:endParaRPr kumimoji="1" lang="en-US" altLang="ja-JP" sz="1000" dirty="0"/>
            </a:p>
          </p:txBody>
        </p:sp>
      </p:grpSp>
    </p:spTree>
    <p:extLst>
      <p:ext uri="{BB962C8B-B14F-4D97-AF65-F5344CB8AC3E}">
        <p14:creationId xmlns:p14="http://schemas.microsoft.com/office/powerpoint/2010/main" val="22720188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BD5CB319-836F-C64C-A29B-1219CAFFDD1E}"/>
              </a:ext>
            </a:extLst>
          </p:cNvPr>
          <p:cNvSpPr>
            <a:spLocks noGrp="1"/>
          </p:cNvSpPr>
          <p:nvPr>
            <p:ph type="title"/>
          </p:nvPr>
        </p:nvSpPr>
        <p:spPr/>
        <p:txBody>
          <a:bodyPr/>
          <a:lstStyle/>
          <a:p>
            <a:r>
              <a:rPr lang="ja-JP" altLang="en-US"/>
              <a:t>メッセージやスペースの活用で、オフィスにいなくても情報が把握できる</a:t>
            </a:r>
            <a:endParaRPr kumimoji="1" lang="ja-JP" altLang="en-US"/>
          </a:p>
        </p:txBody>
      </p:sp>
      <p:sp>
        <p:nvSpPr>
          <p:cNvPr id="5" name="テキスト ボックス 4">
            <a:extLst>
              <a:ext uri="{FF2B5EF4-FFF2-40B4-BE49-F238E27FC236}">
                <a16:creationId xmlns:a16="http://schemas.microsoft.com/office/drawing/2014/main" id="{4F26E930-FCAB-DE43-8F53-DCF32988B0CB}"/>
              </a:ext>
            </a:extLst>
          </p:cNvPr>
          <p:cNvSpPr txBox="1"/>
          <p:nvPr/>
        </p:nvSpPr>
        <p:spPr>
          <a:xfrm>
            <a:off x="250825" y="555625"/>
            <a:ext cx="8713663" cy="646331"/>
          </a:xfrm>
          <a:prstGeom prst="rect">
            <a:avLst/>
          </a:prstGeom>
          <a:noFill/>
        </p:spPr>
        <p:txBody>
          <a:bodyPr wrap="square" rtlCol="0">
            <a:spAutoFit/>
          </a:bodyPr>
          <a:lstStyle/>
          <a:p>
            <a:pPr defTabSz="609585"/>
            <a:r>
              <a:rPr lang="ja-JP" altLang="en-US" sz="1200">
                <a:solidFill>
                  <a:srgbClr val="2A3042"/>
                </a:solidFill>
              </a:rPr>
              <a:t>庁内の連絡にはメッセージやスペースを活用している。電話や口頭でのやりとりが中心だった以前は、オフィスにいないと情報が把握できなかったが、テキストでのやりとりが増えた現在は、出張時やテレワーク中でも庁内の情報をキャッチアップできるようになった。オフィスで直接話さなくても必要な情報が入ってくる環境になりつつある。</a:t>
            </a:r>
          </a:p>
        </p:txBody>
      </p:sp>
      <p:sp>
        <p:nvSpPr>
          <p:cNvPr id="10" name="正方形/長方形 9">
            <a:extLst>
              <a:ext uri="{FF2B5EF4-FFF2-40B4-BE49-F238E27FC236}">
                <a16:creationId xmlns:a16="http://schemas.microsoft.com/office/drawing/2014/main" id="{297BF6B6-9013-0448-BDAA-908C70D79133}"/>
              </a:ext>
            </a:extLst>
          </p:cNvPr>
          <p:cNvSpPr/>
          <p:nvPr/>
        </p:nvSpPr>
        <p:spPr>
          <a:xfrm>
            <a:off x="1383239" y="3432015"/>
            <a:ext cx="2547636" cy="795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900" b="1">
                <a:latin typeface="+mn-ea"/>
              </a:rPr>
              <a:t>毎月の定例会用のスペースを作成。開催月ごとにディスカッションを作成し、議題を共有している。</a:t>
            </a:r>
          </a:p>
        </p:txBody>
      </p:sp>
      <p:grpSp>
        <p:nvGrpSpPr>
          <p:cNvPr id="2" name="グループ化 1" descr="茨城県様のスペースの画面">
            <a:extLst>
              <a:ext uri="{FF2B5EF4-FFF2-40B4-BE49-F238E27FC236}">
                <a16:creationId xmlns:a16="http://schemas.microsoft.com/office/drawing/2014/main" id="{D02210CC-2ECF-574E-89BB-A0CD6EB25593}"/>
              </a:ext>
            </a:extLst>
          </p:cNvPr>
          <p:cNvGrpSpPr/>
          <p:nvPr/>
        </p:nvGrpSpPr>
        <p:grpSpPr>
          <a:xfrm>
            <a:off x="195477" y="1229144"/>
            <a:ext cx="8789828" cy="3569350"/>
            <a:chOff x="195477" y="1229144"/>
            <a:chExt cx="8789828" cy="3569350"/>
          </a:xfrm>
        </p:grpSpPr>
        <p:pic>
          <p:nvPicPr>
            <p:cNvPr id="4" name="図 3" descr="グラフィカル ユーザー インターフェイス&#10;&#10;中程度の精度で自動的に生成された説明">
              <a:extLst>
                <a:ext uri="{FF2B5EF4-FFF2-40B4-BE49-F238E27FC236}">
                  <a16:creationId xmlns:a16="http://schemas.microsoft.com/office/drawing/2014/main" id="{232AA3BA-F451-104A-9FEC-071D70303D20}"/>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95477" y="1229144"/>
              <a:ext cx="4170843" cy="1978338"/>
            </a:xfrm>
            <a:prstGeom prst="rect">
              <a:avLst/>
            </a:prstGeom>
            <a:ln>
              <a:solidFill>
                <a:schemeClr val="tx1"/>
              </a:solidFill>
            </a:ln>
          </p:spPr>
        </p:pic>
        <p:pic>
          <p:nvPicPr>
            <p:cNvPr id="8" name="図 7" descr="グラフィカル ユーザー インターフェイス, テキスト, アプリケーション, チャットまたはテキスト メッセージ, メール&#10;&#10;自動的に生成された説明">
              <a:extLst>
                <a:ext uri="{FF2B5EF4-FFF2-40B4-BE49-F238E27FC236}">
                  <a16:creationId xmlns:a16="http://schemas.microsoft.com/office/drawing/2014/main" id="{3F1BE82E-13C6-504D-9017-AA4DFC4531A7}"/>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074234" y="1562094"/>
              <a:ext cx="4911071" cy="3236400"/>
            </a:xfrm>
            <a:prstGeom prst="rect">
              <a:avLst/>
            </a:prstGeom>
            <a:ln>
              <a:solidFill>
                <a:schemeClr val="tx1"/>
              </a:solidFill>
            </a:ln>
          </p:spPr>
        </p:pic>
        <p:sp>
          <p:nvSpPr>
            <p:cNvPr id="9" name="正方形/長方形 8">
              <a:extLst>
                <a:ext uri="{FF2B5EF4-FFF2-40B4-BE49-F238E27FC236}">
                  <a16:creationId xmlns:a16="http://schemas.microsoft.com/office/drawing/2014/main" id="{0DA1A783-EA66-914A-BA13-037F308D3CBC}"/>
                </a:ext>
              </a:extLst>
            </p:cNvPr>
            <p:cNvSpPr/>
            <p:nvPr/>
          </p:nvSpPr>
          <p:spPr>
            <a:xfrm>
              <a:off x="971600" y="2744663"/>
              <a:ext cx="2736304" cy="238286"/>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 name="直線矢印コネクタ 12">
              <a:extLst>
                <a:ext uri="{FF2B5EF4-FFF2-40B4-BE49-F238E27FC236}">
                  <a16:creationId xmlns:a16="http://schemas.microsoft.com/office/drawing/2014/main" id="{39DE7461-24BB-0A4E-8B51-D1B76F38421D}"/>
                </a:ext>
              </a:extLst>
            </p:cNvPr>
            <p:cNvCxnSpPr>
              <a:stCxn id="9" idx="3"/>
              <a:endCxn id="8" idx="1"/>
            </p:cNvCxnSpPr>
            <p:nvPr/>
          </p:nvCxnSpPr>
          <p:spPr>
            <a:xfrm>
              <a:off x="3707904" y="2863806"/>
              <a:ext cx="366330" cy="316488"/>
            </a:xfrm>
            <a:prstGeom prst="straightConnector1">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223065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AB4D084C-4F3E-8C4D-85CE-9E43A01B631A}"/>
              </a:ext>
            </a:extLst>
          </p:cNvPr>
          <p:cNvSpPr>
            <a:spLocks noGrp="1"/>
          </p:cNvSpPr>
          <p:nvPr>
            <p:ph type="title"/>
          </p:nvPr>
        </p:nvSpPr>
        <p:spPr/>
        <p:txBody>
          <a:bodyPr/>
          <a:lstStyle/>
          <a:p>
            <a:r>
              <a:rPr kumimoji="1" lang="ja-JP" altLang="en-US"/>
              <a:t>クラウドの活用によりテレワークが取り入れやすくなった</a:t>
            </a:r>
          </a:p>
        </p:txBody>
      </p:sp>
      <p:sp>
        <p:nvSpPr>
          <p:cNvPr id="48" name="テキスト ボックス 47">
            <a:extLst>
              <a:ext uri="{FF2B5EF4-FFF2-40B4-BE49-F238E27FC236}">
                <a16:creationId xmlns:a16="http://schemas.microsoft.com/office/drawing/2014/main" id="{D8A9E07D-4EE4-E549-B809-A8E6AB983C13}"/>
              </a:ext>
            </a:extLst>
          </p:cNvPr>
          <p:cNvSpPr txBox="1"/>
          <p:nvPr/>
        </p:nvSpPr>
        <p:spPr>
          <a:xfrm>
            <a:off x="250826" y="555625"/>
            <a:ext cx="8713663" cy="646331"/>
          </a:xfrm>
          <a:prstGeom prst="rect">
            <a:avLst/>
          </a:prstGeom>
          <a:noFill/>
        </p:spPr>
        <p:txBody>
          <a:bodyPr wrap="square" rtlCol="0">
            <a:spAutoFit/>
          </a:bodyPr>
          <a:lstStyle/>
          <a:p>
            <a:pPr defTabSz="457189"/>
            <a:r>
              <a:rPr lang="ja-JP" altLang="en-US" sz="1200" dirty="0">
                <a:solidFill>
                  <a:srgbClr val="2A3042"/>
                </a:solidFill>
                <a:latin typeface="Calibri" panose="020F0502020204030204"/>
                <a:ea typeface="游ゴシック" panose="020B0400000000000000" pitchFamily="34" charset="-128"/>
              </a:rPr>
              <a:t>テレワークなど庁外で業務を行うときは、</a:t>
            </a:r>
            <a:r>
              <a:rPr lang="ja-JP" altLang="en-US" sz="1200" dirty="0">
                <a:solidFill>
                  <a:srgbClr val="432A35"/>
                </a:solidFill>
                <a:latin typeface="游ゴシック" panose="020F0502020204030204"/>
              </a:rPr>
              <a:t>証明書による端末認証と</a:t>
            </a:r>
            <a:r>
              <a:rPr lang="en-US" altLang="ja-JP" sz="1200" dirty="0">
                <a:solidFill>
                  <a:srgbClr val="432A35"/>
                </a:solidFill>
                <a:latin typeface="游ゴシック" panose="020F0502020204030204"/>
              </a:rPr>
              <a:t>VPN</a:t>
            </a:r>
            <a:r>
              <a:rPr lang="ja-JP" altLang="en-US" sz="1200" dirty="0">
                <a:solidFill>
                  <a:srgbClr val="432A35"/>
                </a:solidFill>
                <a:latin typeface="游ゴシック" panose="020F0502020204030204"/>
              </a:rPr>
              <a:t>接続による画面転送によりセキュリティを確保して</a:t>
            </a:r>
            <a:r>
              <a:rPr lang="en-US" altLang="ja-JP" sz="1200" dirty="0">
                <a:solidFill>
                  <a:srgbClr val="432A35"/>
                </a:solidFill>
                <a:latin typeface="Calibri" panose="020F0502020204030204"/>
                <a:ea typeface="游ゴシック" panose="020B0400000000000000" pitchFamily="34" charset="-128"/>
              </a:rPr>
              <a:t>Garoon</a:t>
            </a:r>
            <a:r>
              <a:rPr lang="ja-JP" altLang="en-US" sz="1200" dirty="0">
                <a:solidFill>
                  <a:srgbClr val="432A35"/>
                </a:solidFill>
                <a:latin typeface="Calibri" panose="020F0502020204030204"/>
                <a:ea typeface="游ゴシック" panose="020B0400000000000000" pitchFamily="34" charset="-128"/>
              </a:rPr>
              <a:t>を利用している。</a:t>
            </a:r>
            <a:r>
              <a:rPr lang="en-US" altLang="ja-JP" sz="1200" dirty="0">
                <a:solidFill>
                  <a:srgbClr val="432A35"/>
                </a:solidFill>
                <a:latin typeface="Calibri" panose="020F0502020204030204"/>
                <a:ea typeface="游ゴシック" panose="020B0400000000000000" pitchFamily="34" charset="-128"/>
              </a:rPr>
              <a:t>LGWAN</a:t>
            </a:r>
            <a:r>
              <a:rPr lang="ja-JP" altLang="en-US" sz="1200" dirty="0">
                <a:solidFill>
                  <a:srgbClr val="432A35"/>
                </a:solidFill>
                <a:latin typeface="Calibri" panose="020F0502020204030204"/>
                <a:ea typeface="游ゴシック" panose="020B0400000000000000" pitchFamily="34" charset="-128"/>
              </a:rPr>
              <a:t>系でグループウェアを利用していたときより庁外アクセスがしやすくなったことで、テレワークをスムーズに取り入れることができた。</a:t>
            </a:r>
          </a:p>
        </p:txBody>
      </p:sp>
      <p:grpSp>
        <p:nvGrpSpPr>
          <p:cNvPr id="2" name="グループ化 1" descr="茨城県庁様における Garoonへのアクセス方法 イメージ図&#10;">
            <a:extLst>
              <a:ext uri="{FF2B5EF4-FFF2-40B4-BE49-F238E27FC236}">
                <a16:creationId xmlns:a16="http://schemas.microsoft.com/office/drawing/2014/main" id="{168C4A0E-81F4-A643-A7C1-CABA67110FDC}"/>
              </a:ext>
            </a:extLst>
          </p:cNvPr>
          <p:cNvGrpSpPr/>
          <p:nvPr/>
        </p:nvGrpSpPr>
        <p:grpSpPr>
          <a:xfrm>
            <a:off x="1363829" y="1354344"/>
            <a:ext cx="5864037" cy="2839083"/>
            <a:chOff x="1363829" y="1354344"/>
            <a:chExt cx="5864037" cy="2839083"/>
          </a:xfrm>
        </p:grpSpPr>
        <p:grpSp>
          <p:nvGrpSpPr>
            <p:cNvPr id="49" name="グループ化 48">
              <a:extLst>
                <a:ext uri="{FF2B5EF4-FFF2-40B4-BE49-F238E27FC236}">
                  <a16:creationId xmlns:a16="http://schemas.microsoft.com/office/drawing/2014/main" id="{765F4B5F-2CC4-EE4F-9ADF-7C4AD7A01922}"/>
                </a:ext>
              </a:extLst>
            </p:cNvPr>
            <p:cNvGrpSpPr/>
            <p:nvPr/>
          </p:nvGrpSpPr>
          <p:grpSpPr>
            <a:xfrm>
              <a:off x="1916135" y="1354344"/>
              <a:ext cx="5311731" cy="2693051"/>
              <a:chOff x="2786132" y="1956241"/>
              <a:chExt cx="6533190" cy="3312331"/>
            </a:xfrm>
          </p:grpSpPr>
          <p:sp>
            <p:nvSpPr>
              <p:cNvPr id="26" name="角丸四角形 25">
                <a:extLst>
                  <a:ext uri="{FF2B5EF4-FFF2-40B4-BE49-F238E27FC236}">
                    <a16:creationId xmlns:a16="http://schemas.microsoft.com/office/drawing/2014/main" id="{19F8BFF7-B081-3543-A7D6-30F936936268}"/>
                  </a:ext>
                </a:extLst>
              </p:cNvPr>
              <p:cNvSpPr/>
              <p:nvPr/>
            </p:nvSpPr>
            <p:spPr>
              <a:xfrm>
                <a:off x="2786132" y="3099530"/>
                <a:ext cx="2100374" cy="2158410"/>
              </a:xfrm>
              <a:prstGeom prst="roundRect">
                <a:avLst>
                  <a:gd name="adj" fmla="val 9278"/>
                </a:avLst>
              </a:prstGeom>
              <a:noFill/>
              <a:ln w="12700" cap="flat" cmpd="sng" algn="ctr">
                <a:solidFill>
                  <a:srgbClr val="4472C4">
                    <a:shade val="50000"/>
                  </a:srgbClr>
                </a:solidFill>
                <a:prstDash val="solid"/>
                <a:miter lim="800000"/>
              </a:ln>
              <a:effectLst/>
            </p:spPr>
            <p:txBody>
              <a:bodyPr rtlCol="0" anchor="ctr"/>
              <a:lstStyle/>
              <a:p>
                <a:pPr algn="ctr" defTabSz="685800">
                  <a:defRPr/>
                </a:pPr>
                <a:endParaRPr lang="ja-JP" altLang="en-US" sz="1350" kern="0">
                  <a:solidFill>
                    <a:prstClr val="white"/>
                  </a:solidFill>
                  <a:latin typeface="游ゴシック" panose="020F0502020204030204"/>
                  <a:ea typeface="游ゴシック" panose="020B0400000000000000" pitchFamily="34" charset="-128"/>
                </a:endParaRPr>
              </a:p>
            </p:txBody>
          </p:sp>
          <p:sp>
            <p:nvSpPr>
              <p:cNvPr id="27" name="テキスト ボックス 26">
                <a:extLst>
                  <a:ext uri="{FF2B5EF4-FFF2-40B4-BE49-F238E27FC236}">
                    <a16:creationId xmlns:a16="http://schemas.microsoft.com/office/drawing/2014/main" id="{F7EE0B4E-8479-0549-9FCB-D0AE9849376B}"/>
                  </a:ext>
                </a:extLst>
              </p:cNvPr>
              <p:cNvSpPr txBox="1"/>
              <p:nvPr/>
            </p:nvSpPr>
            <p:spPr>
              <a:xfrm>
                <a:off x="3187491" y="4362896"/>
                <a:ext cx="860153" cy="411832"/>
              </a:xfrm>
              <a:prstGeom prst="rect">
                <a:avLst/>
              </a:prstGeom>
              <a:noFill/>
            </p:spPr>
            <p:txBody>
              <a:bodyPr wrap="square" rtlCol="0">
                <a:spAutoFit/>
              </a:bodyPr>
              <a:lstStyle/>
              <a:p>
                <a:r>
                  <a:rPr lang="en-US" altLang="ja-JP" sz="788" dirty="0">
                    <a:solidFill>
                      <a:prstClr val="black"/>
                    </a:solidFill>
                    <a:latin typeface="游ゴシック" panose="020F0502020204030204"/>
                  </a:rPr>
                  <a:t>①</a:t>
                </a:r>
                <a:r>
                  <a:rPr lang="ja-JP" altLang="en-US" sz="788">
                    <a:solidFill>
                      <a:prstClr val="black"/>
                    </a:solidFill>
                    <a:latin typeface="游ゴシック" panose="020F0502020204030204"/>
                  </a:rPr>
                  <a:t>庁内から</a:t>
                </a:r>
                <a:endParaRPr lang="en-US" altLang="ja-JP" sz="788" dirty="0">
                  <a:solidFill>
                    <a:prstClr val="black"/>
                  </a:solidFill>
                  <a:latin typeface="游ゴシック" panose="020F0502020204030204"/>
                </a:endParaRPr>
              </a:p>
              <a:p>
                <a:r>
                  <a:rPr lang="ja-JP" altLang="en-US" sz="788">
                    <a:solidFill>
                      <a:prstClr val="black"/>
                    </a:solidFill>
                    <a:latin typeface="游ゴシック" panose="020F0502020204030204"/>
                  </a:rPr>
                  <a:t>アクセス</a:t>
                </a:r>
              </a:p>
            </p:txBody>
          </p:sp>
          <p:pic>
            <p:nvPicPr>
              <p:cNvPr id="28" name="図 27">
                <a:extLst>
                  <a:ext uri="{FF2B5EF4-FFF2-40B4-BE49-F238E27FC236}">
                    <a16:creationId xmlns:a16="http://schemas.microsoft.com/office/drawing/2014/main" id="{CBCA4869-F547-6644-B866-C949584919B4}"/>
                  </a:ext>
                </a:extLst>
              </p:cNvPr>
              <p:cNvPicPr>
                <a:picLocks noChangeAspect="1"/>
              </p:cNvPicPr>
              <p:nvPr/>
            </p:nvPicPr>
            <p:blipFill>
              <a:blip r:embed="rId2"/>
              <a:stretch>
                <a:fillRect/>
              </a:stretch>
            </p:blipFill>
            <p:spPr>
              <a:xfrm>
                <a:off x="3813699" y="2081430"/>
                <a:ext cx="965200" cy="317500"/>
              </a:xfrm>
              <a:prstGeom prst="rect">
                <a:avLst/>
              </a:prstGeom>
            </p:spPr>
          </p:pic>
          <p:sp>
            <p:nvSpPr>
              <p:cNvPr id="29" name="角丸四角形 28">
                <a:extLst>
                  <a:ext uri="{FF2B5EF4-FFF2-40B4-BE49-F238E27FC236}">
                    <a16:creationId xmlns:a16="http://schemas.microsoft.com/office/drawing/2014/main" id="{0CC1593A-E5AF-3347-9578-413B0FB8BB2F}"/>
                  </a:ext>
                </a:extLst>
              </p:cNvPr>
              <p:cNvSpPr/>
              <p:nvPr/>
            </p:nvSpPr>
            <p:spPr>
              <a:xfrm>
                <a:off x="6840680" y="3620526"/>
                <a:ext cx="2100374" cy="1637413"/>
              </a:xfrm>
              <a:prstGeom prst="roundRect">
                <a:avLst>
                  <a:gd name="adj" fmla="val 9278"/>
                </a:avLst>
              </a:prstGeom>
              <a:noFill/>
              <a:ln w="12700" cap="flat" cmpd="sng" algn="ctr">
                <a:solidFill>
                  <a:srgbClr val="4472C4">
                    <a:shade val="50000"/>
                  </a:srgbClr>
                </a:solidFill>
                <a:prstDash val="solid"/>
                <a:miter lim="800000"/>
              </a:ln>
              <a:effectLst/>
            </p:spPr>
            <p:txBody>
              <a:bodyPr rtlCol="0" anchor="ctr"/>
              <a:lstStyle/>
              <a:p>
                <a:pPr algn="ctr" defTabSz="685800">
                  <a:defRPr/>
                </a:pPr>
                <a:endParaRPr lang="ja-JP" altLang="en-US" sz="1350" kern="0">
                  <a:solidFill>
                    <a:prstClr val="white"/>
                  </a:solidFill>
                  <a:latin typeface="游ゴシック" panose="020F0502020204030204"/>
                  <a:ea typeface="游ゴシック" panose="020B0400000000000000" pitchFamily="34" charset="-128"/>
                </a:endParaRPr>
              </a:p>
            </p:txBody>
          </p:sp>
          <p:sp>
            <p:nvSpPr>
              <p:cNvPr id="30" name="テキスト ボックス 29" descr="茨城県庁様における Garoonへのアクセス方法 イメージ図&#10;">
                <a:extLst>
                  <a:ext uri="{FF2B5EF4-FFF2-40B4-BE49-F238E27FC236}">
                    <a16:creationId xmlns:a16="http://schemas.microsoft.com/office/drawing/2014/main" id="{99641488-803E-244E-B228-0080C670C0E1}"/>
                  </a:ext>
                </a:extLst>
              </p:cNvPr>
              <p:cNvSpPr txBox="1"/>
              <p:nvPr/>
            </p:nvSpPr>
            <p:spPr>
              <a:xfrm>
                <a:off x="6923004" y="3691328"/>
                <a:ext cx="1345041" cy="411832"/>
              </a:xfrm>
              <a:prstGeom prst="rect">
                <a:avLst/>
              </a:prstGeom>
              <a:noFill/>
            </p:spPr>
            <p:txBody>
              <a:bodyPr wrap="none" rtlCol="0">
                <a:spAutoFit/>
              </a:bodyPr>
              <a:lstStyle/>
              <a:p>
                <a:r>
                  <a:rPr lang="en-US" altLang="ja-JP" sz="788" dirty="0">
                    <a:solidFill>
                      <a:prstClr val="black"/>
                    </a:solidFill>
                    <a:latin typeface="游ゴシック" panose="020F0502020204030204"/>
                  </a:rPr>
                  <a:t>②</a:t>
                </a:r>
                <a:r>
                  <a:rPr lang="ja-JP" altLang="en-US" sz="788">
                    <a:solidFill>
                      <a:prstClr val="black"/>
                    </a:solidFill>
                    <a:latin typeface="游ゴシック" panose="020F0502020204030204"/>
                  </a:rPr>
                  <a:t>庁外からアクセス</a:t>
                </a:r>
                <a:endParaRPr lang="en-US" altLang="ja-JP" sz="788" dirty="0">
                  <a:solidFill>
                    <a:prstClr val="black"/>
                  </a:solidFill>
                  <a:latin typeface="游ゴシック" panose="020F0502020204030204"/>
                </a:endParaRPr>
              </a:p>
              <a:p>
                <a:r>
                  <a:rPr lang="ja-JP" altLang="en-US" sz="788">
                    <a:solidFill>
                      <a:prstClr val="black"/>
                    </a:solidFill>
                    <a:latin typeface="游ゴシック" panose="020F0502020204030204"/>
                  </a:rPr>
                  <a:t>（テレワークなど）</a:t>
                </a:r>
              </a:p>
            </p:txBody>
          </p:sp>
          <p:pic>
            <p:nvPicPr>
              <p:cNvPr id="31" name="Picture 2" descr="テレワーク(女)のイラスト">
                <a:extLst>
                  <a:ext uri="{FF2B5EF4-FFF2-40B4-BE49-F238E27FC236}">
                    <a16:creationId xmlns:a16="http://schemas.microsoft.com/office/drawing/2014/main" id="{71F22A8A-2630-3B42-A279-BA6ED6627F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3509" y="4196608"/>
                <a:ext cx="780311" cy="89652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いろいろな家のイラスト | かわいいフリー素材集 いらすとや">
                <a:extLst>
                  <a:ext uri="{FF2B5EF4-FFF2-40B4-BE49-F238E27FC236}">
                    <a16:creationId xmlns:a16="http://schemas.microsoft.com/office/drawing/2014/main" id="{E327D19F-BCE2-1142-AB94-02036FA9D9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6649" y="4200000"/>
                <a:ext cx="1152673" cy="1068572"/>
              </a:xfrm>
              <a:prstGeom prst="rect">
                <a:avLst/>
              </a:prstGeom>
              <a:noFill/>
              <a:extLst>
                <a:ext uri="{909E8E84-426E-40DD-AFC4-6F175D3DCCD1}">
                  <a14:hiddenFill xmlns:a14="http://schemas.microsoft.com/office/drawing/2010/main">
                    <a:solidFill>
                      <a:srgbClr val="FFFFFF"/>
                    </a:solidFill>
                  </a14:hiddenFill>
                </a:ext>
              </a:extLst>
            </p:spPr>
          </p:pic>
          <p:sp>
            <p:nvSpPr>
              <p:cNvPr id="33" name="円/楕円 32">
                <a:extLst>
                  <a:ext uri="{FF2B5EF4-FFF2-40B4-BE49-F238E27FC236}">
                    <a16:creationId xmlns:a16="http://schemas.microsoft.com/office/drawing/2014/main" id="{DE38E70C-1DFC-F642-90C8-A4BE460B16E2}"/>
                  </a:ext>
                </a:extLst>
              </p:cNvPr>
              <p:cNvSpPr/>
              <p:nvPr/>
            </p:nvSpPr>
            <p:spPr>
              <a:xfrm>
                <a:off x="3332628" y="1956241"/>
                <a:ext cx="1975561" cy="630288"/>
              </a:xfrm>
              <a:prstGeom prst="ellipse">
                <a:avLst/>
              </a:prstGeom>
              <a:noFill/>
              <a:ln w="12700" cap="flat" cmpd="sng" algn="ctr">
                <a:solidFill>
                  <a:srgbClr val="4472C4">
                    <a:shade val="50000"/>
                  </a:srgbClr>
                </a:solidFill>
                <a:prstDash val="solid"/>
                <a:miter lim="800000"/>
              </a:ln>
              <a:effectLst/>
            </p:spPr>
            <p:txBody>
              <a:bodyPr rtlCol="0" anchor="ctr"/>
              <a:lstStyle/>
              <a:p>
                <a:pPr algn="ctr" defTabSz="685800">
                  <a:defRPr/>
                </a:pPr>
                <a:endParaRPr lang="ja-JP" altLang="en-US" sz="1350" kern="0">
                  <a:solidFill>
                    <a:prstClr val="white"/>
                  </a:solidFill>
                  <a:latin typeface="游ゴシック" panose="020F0502020204030204"/>
                  <a:ea typeface="游ゴシック" panose="020B0400000000000000" pitchFamily="34" charset="-128"/>
                </a:endParaRPr>
              </a:p>
            </p:txBody>
          </p:sp>
          <p:cxnSp>
            <p:nvCxnSpPr>
              <p:cNvPr id="34" name="直線矢印コネクタ 33">
                <a:extLst>
                  <a:ext uri="{FF2B5EF4-FFF2-40B4-BE49-F238E27FC236}">
                    <a16:creationId xmlns:a16="http://schemas.microsoft.com/office/drawing/2014/main" id="{149E2715-5462-064D-B092-6C42976A1400}"/>
                  </a:ext>
                </a:extLst>
              </p:cNvPr>
              <p:cNvCxnSpPr>
                <a:cxnSpLocks/>
                <a:stCxn id="35" idx="0"/>
                <a:endCxn id="33" idx="4"/>
              </p:cNvCxnSpPr>
              <p:nvPr/>
            </p:nvCxnSpPr>
            <p:spPr>
              <a:xfrm flipV="1">
                <a:off x="4320408" y="2586529"/>
                <a:ext cx="1" cy="821810"/>
              </a:xfrm>
              <a:prstGeom prst="straightConnector1">
                <a:avLst/>
              </a:prstGeom>
              <a:noFill/>
              <a:ln w="19050" cap="flat" cmpd="sng" algn="ctr">
                <a:solidFill>
                  <a:srgbClr val="4472C4"/>
                </a:solidFill>
                <a:prstDash val="solid"/>
                <a:miter lim="800000"/>
                <a:headEnd type="none" w="med" len="med"/>
                <a:tailEnd type="arrow" w="med" len="med"/>
              </a:ln>
              <a:effectLst/>
            </p:spPr>
          </p:cxnSp>
          <p:sp>
            <p:nvSpPr>
              <p:cNvPr id="35" name="円/楕円 34">
                <a:extLst>
                  <a:ext uri="{FF2B5EF4-FFF2-40B4-BE49-F238E27FC236}">
                    <a16:creationId xmlns:a16="http://schemas.microsoft.com/office/drawing/2014/main" id="{718F92AF-07FF-4F45-BF5A-DF9501A45D29}"/>
                  </a:ext>
                </a:extLst>
              </p:cNvPr>
              <p:cNvSpPr/>
              <p:nvPr/>
            </p:nvSpPr>
            <p:spPr>
              <a:xfrm>
                <a:off x="3922620" y="3408339"/>
                <a:ext cx="795576" cy="488571"/>
              </a:xfrm>
              <a:prstGeom prst="ellipse">
                <a:avLst/>
              </a:prstGeom>
              <a:solidFill>
                <a:sysClr val="window" lastClr="FFFFFF"/>
              </a:solidFill>
              <a:ln w="12700" cap="flat" cmpd="sng" algn="ctr">
                <a:solidFill>
                  <a:srgbClr val="4472C4">
                    <a:shade val="50000"/>
                  </a:srgbClr>
                </a:solidFill>
                <a:prstDash val="solid"/>
                <a:miter lim="800000"/>
              </a:ln>
              <a:effectLst/>
            </p:spPr>
            <p:txBody>
              <a:bodyPr rtlCol="0" anchor="ctr"/>
              <a:lstStyle/>
              <a:p>
                <a:pPr algn="ctr" defTabSz="685800">
                  <a:defRPr/>
                </a:pPr>
                <a:endParaRPr lang="ja-JP" altLang="en-US" sz="1350" kern="0">
                  <a:solidFill>
                    <a:prstClr val="white"/>
                  </a:solidFill>
                  <a:latin typeface="游ゴシック" panose="020F0502020204030204"/>
                  <a:ea typeface="游ゴシック" panose="020B0400000000000000" pitchFamily="34" charset="-128"/>
                </a:endParaRPr>
              </a:p>
            </p:txBody>
          </p:sp>
          <p:cxnSp>
            <p:nvCxnSpPr>
              <p:cNvPr id="36" name="直線矢印コネクタ 35">
                <a:extLst>
                  <a:ext uri="{FF2B5EF4-FFF2-40B4-BE49-F238E27FC236}">
                    <a16:creationId xmlns:a16="http://schemas.microsoft.com/office/drawing/2014/main" id="{D7FB0031-CFE2-F04E-8FF0-9B191B91667F}"/>
                  </a:ext>
                </a:extLst>
              </p:cNvPr>
              <p:cNvCxnSpPr>
                <a:cxnSpLocks/>
                <a:endCxn id="35" idx="4"/>
              </p:cNvCxnSpPr>
              <p:nvPr/>
            </p:nvCxnSpPr>
            <p:spPr>
              <a:xfrm flipV="1">
                <a:off x="4310008" y="3896910"/>
                <a:ext cx="10400" cy="842654"/>
              </a:xfrm>
              <a:prstGeom prst="straightConnector1">
                <a:avLst/>
              </a:prstGeom>
              <a:noFill/>
              <a:ln w="19050" cap="flat" cmpd="sng" algn="ctr">
                <a:solidFill>
                  <a:srgbClr val="4472C4"/>
                </a:solidFill>
                <a:prstDash val="solid"/>
                <a:miter lim="800000"/>
                <a:headEnd type="none" w="med" len="med"/>
                <a:tailEnd type="arrow" w="med" len="med"/>
              </a:ln>
              <a:effectLst/>
            </p:spPr>
          </p:cxnSp>
          <p:cxnSp>
            <p:nvCxnSpPr>
              <p:cNvPr id="37" name="直線コネクタ 36">
                <a:extLst>
                  <a:ext uri="{FF2B5EF4-FFF2-40B4-BE49-F238E27FC236}">
                    <a16:creationId xmlns:a16="http://schemas.microsoft.com/office/drawing/2014/main" id="{BA83A76E-C494-D440-B3EB-00A6604E3DC1}"/>
                  </a:ext>
                </a:extLst>
              </p:cNvPr>
              <p:cNvCxnSpPr>
                <a:cxnSpLocks/>
              </p:cNvCxnSpPr>
              <p:nvPr/>
            </p:nvCxnSpPr>
            <p:spPr>
              <a:xfrm>
                <a:off x="4023287" y="3478422"/>
                <a:ext cx="562557" cy="345472"/>
              </a:xfrm>
              <a:prstGeom prst="line">
                <a:avLst/>
              </a:prstGeom>
              <a:noFill/>
              <a:ln w="12700" cap="flat" cmpd="sng" algn="ctr">
                <a:solidFill>
                  <a:srgbClr val="4472C4"/>
                </a:solidFill>
                <a:prstDash val="solid"/>
                <a:miter lim="800000"/>
              </a:ln>
              <a:effectLst/>
            </p:spPr>
          </p:cxnSp>
          <p:cxnSp>
            <p:nvCxnSpPr>
              <p:cNvPr id="38" name="直線コネクタ 37">
                <a:extLst>
                  <a:ext uri="{FF2B5EF4-FFF2-40B4-BE49-F238E27FC236}">
                    <a16:creationId xmlns:a16="http://schemas.microsoft.com/office/drawing/2014/main" id="{B14D5209-C31C-9742-8C75-4104137C6D43}"/>
                  </a:ext>
                </a:extLst>
              </p:cNvPr>
              <p:cNvCxnSpPr>
                <a:cxnSpLocks/>
                <a:stCxn id="35" idx="7"/>
                <a:endCxn id="35" idx="3"/>
              </p:cNvCxnSpPr>
              <p:nvPr/>
            </p:nvCxnSpPr>
            <p:spPr>
              <a:xfrm flipH="1">
                <a:off x="4039129" y="3479889"/>
                <a:ext cx="562558" cy="345471"/>
              </a:xfrm>
              <a:prstGeom prst="line">
                <a:avLst/>
              </a:prstGeom>
              <a:noFill/>
              <a:ln w="12700" cap="flat" cmpd="sng" algn="ctr">
                <a:solidFill>
                  <a:srgbClr val="4472C4"/>
                </a:solidFill>
                <a:prstDash val="solid"/>
                <a:miter lim="800000"/>
              </a:ln>
              <a:effectLst/>
            </p:spPr>
          </p:cxnSp>
          <p:pic>
            <p:nvPicPr>
              <p:cNvPr id="39" name="Picture 6">
                <a:extLst>
                  <a:ext uri="{FF2B5EF4-FFF2-40B4-BE49-F238E27FC236}">
                    <a16:creationId xmlns:a16="http://schemas.microsoft.com/office/drawing/2014/main" id="{0A8D032F-4CDC-104A-B1C0-E91C250774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17567" y="4139460"/>
                <a:ext cx="1084413" cy="978418"/>
              </a:xfrm>
              <a:prstGeom prst="rect">
                <a:avLst/>
              </a:prstGeom>
              <a:noFill/>
              <a:extLst>
                <a:ext uri="{909E8E84-426E-40DD-AFC4-6F175D3DCCD1}">
                  <a14:hiddenFill xmlns:a14="http://schemas.microsoft.com/office/drawing/2010/main">
                    <a:solidFill>
                      <a:srgbClr val="FFFFFF"/>
                    </a:solidFill>
                  </a14:hiddenFill>
                </a:ext>
              </a:extLst>
            </p:spPr>
          </p:pic>
          <p:sp>
            <p:nvSpPr>
              <p:cNvPr id="40" name="テキスト ボックス 39">
                <a:extLst>
                  <a:ext uri="{FF2B5EF4-FFF2-40B4-BE49-F238E27FC236}">
                    <a16:creationId xmlns:a16="http://schemas.microsoft.com/office/drawing/2014/main" id="{BA9BA39E-813F-DF4F-A661-9D862E38320A}"/>
                  </a:ext>
                </a:extLst>
              </p:cNvPr>
              <p:cNvSpPr txBox="1"/>
              <p:nvPr/>
            </p:nvSpPr>
            <p:spPr>
              <a:xfrm>
                <a:off x="5767515" y="4156203"/>
                <a:ext cx="1104503" cy="262700"/>
              </a:xfrm>
              <a:prstGeom prst="rect">
                <a:avLst/>
              </a:prstGeom>
              <a:noFill/>
            </p:spPr>
            <p:txBody>
              <a:bodyPr wrap="none" rtlCol="0">
                <a:spAutoFit/>
              </a:bodyPr>
              <a:lstStyle/>
              <a:p>
                <a:r>
                  <a:rPr lang="en-US" altLang="ja-JP" sz="788" dirty="0">
                    <a:solidFill>
                      <a:srgbClr val="432A35"/>
                    </a:solidFill>
                    <a:latin typeface="游ゴシック" panose="020F0502020204030204"/>
                  </a:rPr>
                  <a:t>VPN</a:t>
                </a:r>
                <a:r>
                  <a:rPr lang="ja-JP" altLang="en-US" sz="788">
                    <a:solidFill>
                      <a:srgbClr val="432A35"/>
                    </a:solidFill>
                    <a:latin typeface="游ゴシック" panose="020F0502020204030204"/>
                  </a:rPr>
                  <a:t>・画面転送</a:t>
                </a:r>
              </a:p>
            </p:txBody>
          </p:sp>
          <p:pic>
            <p:nvPicPr>
              <p:cNvPr id="41" name="Picture 8" descr="セキュリティ システム概念は、鍵のアイコンで表されます。分離とフラットの図のイラスト素材・ベクタ - Image 59254604.">
                <a:extLst>
                  <a:ext uri="{FF2B5EF4-FFF2-40B4-BE49-F238E27FC236}">
                    <a16:creationId xmlns:a16="http://schemas.microsoft.com/office/drawing/2014/main" id="{F7CC8D92-1F3A-0048-A635-556569775D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59037" y="4744073"/>
                <a:ext cx="480190" cy="467710"/>
              </a:xfrm>
              <a:prstGeom prst="rect">
                <a:avLst/>
              </a:prstGeom>
              <a:noFill/>
              <a:extLst>
                <a:ext uri="{909E8E84-426E-40DD-AFC4-6F175D3DCCD1}">
                  <a14:hiddenFill xmlns:a14="http://schemas.microsoft.com/office/drawing/2010/main">
                    <a:solidFill>
                      <a:srgbClr val="FFFFFF"/>
                    </a:solidFill>
                  </a14:hiddenFill>
                </a:ext>
              </a:extLst>
            </p:spPr>
          </p:pic>
          <p:sp>
            <p:nvSpPr>
              <p:cNvPr id="42" name="テキスト ボックス 41">
                <a:extLst>
                  <a:ext uri="{FF2B5EF4-FFF2-40B4-BE49-F238E27FC236}">
                    <a16:creationId xmlns:a16="http://schemas.microsoft.com/office/drawing/2014/main" id="{258D1FC9-6AFC-8B41-81E6-BAE793EC00F8}"/>
                  </a:ext>
                </a:extLst>
              </p:cNvPr>
              <p:cNvSpPr txBox="1"/>
              <p:nvPr/>
            </p:nvSpPr>
            <p:spPr>
              <a:xfrm>
                <a:off x="6232267" y="4513931"/>
                <a:ext cx="599768" cy="262700"/>
              </a:xfrm>
              <a:prstGeom prst="rect">
                <a:avLst/>
              </a:prstGeom>
              <a:noFill/>
            </p:spPr>
            <p:txBody>
              <a:bodyPr wrap="none" rtlCol="0">
                <a:spAutoFit/>
              </a:bodyPr>
              <a:lstStyle/>
              <a:p>
                <a:r>
                  <a:rPr lang="ja-JP" altLang="en-US" sz="788">
                    <a:solidFill>
                      <a:prstClr val="black"/>
                    </a:solidFill>
                    <a:latin typeface="游ゴシック" panose="020F0502020204030204"/>
                  </a:rPr>
                  <a:t>証明書</a:t>
                </a:r>
              </a:p>
            </p:txBody>
          </p:sp>
          <p:sp>
            <p:nvSpPr>
              <p:cNvPr id="46" name="テキスト ボックス 45">
                <a:extLst>
                  <a:ext uri="{FF2B5EF4-FFF2-40B4-BE49-F238E27FC236}">
                    <a16:creationId xmlns:a16="http://schemas.microsoft.com/office/drawing/2014/main" id="{A5AE535F-DF4B-2048-84BC-2E59C974BA5D}"/>
                  </a:ext>
                </a:extLst>
              </p:cNvPr>
              <p:cNvSpPr txBox="1"/>
              <p:nvPr/>
            </p:nvSpPr>
            <p:spPr>
              <a:xfrm>
                <a:off x="4249326" y="3983754"/>
                <a:ext cx="723980" cy="262700"/>
              </a:xfrm>
              <a:prstGeom prst="rect">
                <a:avLst/>
              </a:prstGeom>
              <a:noFill/>
            </p:spPr>
            <p:txBody>
              <a:bodyPr wrap="none" rtlCol="0">
                <a:spAutoFit/>
              </a:bodyPr>
              <a:lstStyle/>
              <a:p>
                <a:r>
                  <a:rPr lang="ja-JP" altLang="en-US" sz="788">
                    <a:solidFill>
                      <a:prstClr val="black"/>
                    </a:solidFill>
                    <a:latin typeface="游ゴシック" panose="020F0502020204030204"/>
                  </a:rPr>
                  <a:t>庁内</a:t>
                </a:r>
                <a:r>
                  <a:rPr lang="en-US" altLang="ja-JP" sz="788" dirty="0">
                    <a:solidFill>
                      <a:prstClr val="black"/>
                    </a:solidFill>
                    <a:latin typeface="游ゴシック" panose="020F0502020204030204"/>
                  </a:rPr>
                  <a:t>LAN</a:t>
                </a:r>
                <a:endParaRPr lang="ja-JP" altLang="en-US" sz="788">
                  <a:solidFill>
                    <a:prstClr val="black"/>
                  </a:solidFill>
                  <a:latin typeface="游ゴシック" panose="020F0502020204030204"/>
                </a:endParaRPr>
              </a:p>
            </p:txBody>
          </p:sp>
          <p:cxnSp>
            <p:nvCxnSpPr>
              <p:cNvPr id="47" name="カギ線コネクタ 46">
                <a:extLst>
                  <a:ext uri="{FF2B5EF4-FFF2-40B4-BE49-F238E27FC236}">
                    <a16:creationId xmlns:a16="http://schemas.microsoft.com/office/drawing/2014/main" id="{2E8D0CE4-FF4C-E946-BF0F-4122749EFBD4}"/>
                  </a:ext>
                </a:extLst>
              </p:cNvPr>
              <p:cNvCxnSpPr>
                <a:endCxn id="29" idx="1"/>
              </p:cNvCxnSpPr>
              <p:nvPr/>
            </p:nvCxnSpPr>
            <p:spPr>
              <a:xfrm>
                <a:off x="4724252" y="3660793"/>
                <a:ext cx="2116428" cy="778440"/>
              </a:xfrm>
              <a:prstGeom prst="bentConnector3">
                <a:avLst/>
              </a:prstGeom>
              <a:noFill/>
              <a:ln w="38100" cap="flat" cmpd="sng" algn="ctr">
                <a:solidFill>
                  <a:srgbClr val="432A35"/>
                </a:solidFill>
                <a:prstDash val="solid"/>
                <a:miter lim="800000"/>
                <a:headEnd type="triangle"/>
                <a:tailEnd type="triangle"/>
              </a:ln>
              <a:effectLst/>
            </p:spPr>
          </p:cxnSp>
        </p:grpSp>
        <p:pic>
          <p:nvPicPr>
            <p:cNvPr id="50" name="図 49">
              <a:extLst>
                <a:ext uri="{FF2B5EF4-FFF2-40B4-BE49-F238E27FC236}">
                  <a16:creationId xmlns:a16="http://schemas.microsoft.com/office/drawing/2014/main" id="{A7CA19BE-C6CE-1B4D-AE6D-FAE2BA5C5CEC}"/>
                </a:ext>
              </a:extLst>
            </p:cNvPr>
            <p:cNvPicPr>
              <a:picLocks noChangeAspect="1"/>
            </p:cNvPicPr>
            <p:nvPr/>
          </p:nvPicPr>
          <p:blipFill>
            <a:blip r:embed="rId7"/>
            <a:stretch>
              <a:fillRect/>
            </a:stretch>
          </p:blipFill>
          <p:spPr>
            <a:xfrm>
              <a:off x="1363829" y="3056660"/>
              <a:ext cx="1002422" cy="1136767"/>
            </a:xfrm>
            <a:prstGeom prst="rect">
              <a:avLst/>
            </a:prstGeom>
          </p:spPr>
        </p:pic>
      </p:grpSp>
      <p:sp>
        <p:nvSpPr>
          <p:cNvPr id="43" name="テキスト ボックス 42" descr="茨城県庁様における Garoonへのアクセス方法 イメージ図">
            <a:extLst>
              <a:ext uri="{FF2B5EF4-FFF2-40B4-BE49-F238E27FC236}">
                <a16:creationId xmlns:a16="http://schemas.microsoft.com/office/drawing/2014/main" id="{93EDACB5-B8A5-5B4C-860A-174FB0DE8A2D}"/>
              </a:ext>
            </a:extLst>
          </p:cNvPr>
          <p:cNvSpPr txBox="1"/>
          <p:nvPr/>
        </p:nvSpPr>
        <p:spPr>
          <a:xfrm>
            <a:off x="2792737" y="4235555"/>
            <a:ext cx="3676006" cy="253916"/>
          </a:xfrm>
          <a:prstGeom prst="rect">
            <a:avLst/>
          </a:prstGeom>
          <a:noFill/>
        </p:spPr>
        <p:txBody>
          <a:bodyPr wrap="none" rtlCol="0">
            <a:spAutoFit/>
          </a:bodyPr>
          <a:lstStyle/>
          <a:p>
            <a:r>
              <a:rPr lang="ja-JP" altLang="en-US" sz="1050" dirty="0">
                <a:solidFill>
                  <a:prstClr val="black"/>
                </a:solidFill>
                <a:latin typeface="游ゴシック" panose="020F0502020204030204"/>
              </a:rPr>
              <a:t>茨城県庁様における</a:t>
            </a:r>
            <a:r>
              <a:rPr lang="en-US" altLang="ja-JP" sz="1050" dirty="0">
                <a:solidFill>
                  <a:prstClr val="black"/>
                </a:solidFill>
                <a:latin typeface="游ゴシック" panose="020F0502020204030204"/>
              </a:rPr>
              <a:t> Garoon</a:t>
            </a:r>
            <a:r>
              <a:rPr lang="ja-JP" altLang="en-US" sz="1050" dirty="0">
                <a:solidFill>
                  <a:prstClr val="black"/>
                </a:solidFill>
                <a:latin typeface="游ゴシック" panose="020F0502020204030204"/>
              </a:rPr>
              <a:t>へのアクセス方法</a:t>
            </a:r>
            <a:r>
              <a:rPr lang="en-US" altLang="ja-JP" sz="1050" dirty="0">
                <a:solidFill>
                  <a:prstClr val="black"/>
                </a:solidFill>
                <a:latin typeface="游ゴシック" panose="020F0502020204030204"/>
              </a:rPr>
              <a:t> </a:t>
            </a:r>
            <a:r>
              <a:rPr lang="ja-JP" altLang="en-US" sz="1050" dirty="0">
                <a:solidFill>
                  <a:prstClr val="black"/>
                </a:solidFill>
                <a:latin typeface="游ゴシック" panose="020F0502020204030204"/>
              </a:rPr>
              <a:t>イメージ図</a:t>
            </a:r>
            <a:endParaRPr lang="en-US" altLang="ja-JP" sz="1050" dirty="0">
              <a:solidFill>
                <a:prstClr val="black"/>
              </a:solidFill>
              <a:latin typeface="游ゴシック" panose="020F0502020204030204"/>
            </a:endParaRPr>
          </a:p>
        </p:txBody>
      </p:sp>
      <p:sp>
        <p:nvSpPr>
          <p:cNvPr id="45" name="テキスト ボックス 44">
            <a:extLst>
              <a:ext uri="{FF2B5EF4-FFF2-40B4-BE49-F238E27FC236}">
                <a16:creationId xmlns:a16="http://schemas.microsoft.com/office/drawing/2014/main" id="{7675AFEF-54F4-7640-B73A-AD4EB4B6350E}"/>
              </a:ext>
            </a:extLst>
          </p:cNvPr>
          <p:cNvSpPr txBox="1"/>
          <p:nvPr/>
        </p:nvSpPr>
        <p:spPr>
          <a:xfrm>
            <a:off x="5730081" y="4570838"/>
            <a:ext cx="3113353" cy="213585"/>
          </a:xfrm>
          <a:prstGeom prst="rect">
            <a:avLst/>
          </a:prstGeom>
          <a:noFill/>
        </p:spPr>
        <p:txBody>
          <a:bodyPr wrap="none" rtlCol="0">
            <a:spAutoFit/>
          </a:bodyPr>
          <a:lstStyle/>
          <a:p>
            <a:r>
              <a:rPr lang="en-US" altLang="ja-JP" sz="788" dirty="0">
                <a:solidFill>
                  <a:prstClr val="black"/>
                </a:solidFill>
                <a:latin typeface="游ゴシック" panose="020F0502020204030204"/>
              </a:rPr>
              <a:t>※</a:t>
            </a:r>
            <a:r>
              <a:rPr lang="ja-JP" altLang="en-US" sz="788">
                <a:solidFill>
                  <a:prstClr val="black"/>
                </a:solidFill>
                <a:latin typeface="游ゴシック" panose="020F0502020204030204"/>
              </a:rPr>
              <a:t>図は簡略化しているため実際の構成とは異なる部分があります</a:t>
            </a:r>
            <a:endParaRPr lang="en-US" altLang="ja-JP" sz="788" dirty="0">
              <a:solidFill>
                <a:prstClr val="black"/>
              </a:solidFill>
              <a:latin typeface="游ゴシック" panose="020F0502020204030204"/>
            </a:endParaRPr>
          </a:p>
        </p:txBody>
      </p:sp>
    </p:spTree>
    <p:extLst>
      <p:ext uri="{BB962C8B-B14F-4D97-AF65-F5344CB8AC3E}">
        <p14:creationId xmlns:p14="http://schemas.microsoft.com/office/powerpoint/2010/main" val="2798344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BAE7149-97C5-E045-9965-F894A7CC1382}"/>
              </a:ext>
            </a:extLst>
          </p:cNvPr>
          <p:cNvSpPr>
            <a:spLocks noGrp="1"/>
          </p:cNvSpPr>
          <p:nvPr>
            <p:ph type="title"/>
          </p:nvPr>
        </p:nvSpPr>
        <p:spPr/>
        <p:txBody>
          <a:bodyPr/>
          <a:lstStyle/>
          <a:p>
            <a:r>
              <a:rPr kumimoji="1" lang="ja-JP" altLang="en-US"/>
              <a:t>長野県</a:t>
            </a:r>
            <a:r>
              <a:rPr kumimoji="1" lang="en-US" altLang="ja-JP" dirty="0"/>
              <a:t> </a:t>
            </a:r>
            <a:r>
              <a:rPr kumimoji="1" lang="ja-JP" altLang="en-US"/>
              <a:t>長野市役所様</a:t>
            </a:r>
          </a:p>
        </p:txBody>
      </p:sp>
    </p:spTree>
    <p:extLst>
      <p:ext uri="{BB962C8B-B14F-4D97-AF65-F5344CB8AC3E}">
        <p14:creationId xmlns:p14="http://schemas.microsoft.com/office/powerpoint/2010/main" val="12799384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E4CEE3D7-26BF-5449-91A0-7EEBD7A87AEC}"/>
              </a:ext>
            </a:extLst>
          </p:cNvPr>
          <p:cNvSpPr>
            <a:spLocks noGrp="1"/>
          </p:cNvSpPr>
          <p:nvPr>
            <p:ph type="title"/>
          </p:nvPr>
        </p:nvSpPr>
        <p:spPr>
          <a:xfrm>
            <a:off x="251520" y="195487"/>
            <a:ext cx="8640960" cy="433286"/>
          </a:xfrm>
        </p:spPr>
        <p:txBody>
          <a:bodyPr>
            <a:normAutofit fontScale="90000"/>
          </a:bodyPr>
          <a:lstStyle/>
          <a:p>
            <a:r>
              <a:rPr lang="ja-JP" altLang="en-US"/>
              <a:t>オンプレから</a:t>
            </a:r>
            <a:r>
              <a:rPr lang="en" altLang="ja-JP"/>
              <a:t>LGWAN-ASP</a:t>
            </a:r>
            <a:r>
              <a:rPr lang="ja-JP" altLang="en-US"/>
              <a:t>へ 移行による影響を最小限に抑えるため奮闘</a:t>
            </a:r>
            <a:r>
              <a:rPr lang="ja-JP" altLang="en-US" spc="-100">
                <a:latin typeface="游ゴシック" panose="020B0400000000000000" pitchFamily="50" charset="-128"/>
                <a:ea typeface="游ゴシック" panose="020B0400000000000000" pitchFamily="50" charset="-128"/>
              </a:rPr>
              <a:t>（長野市様）</a:t>
            </a:r>
            <a:endParaRPr lang="ja-JP" altLang="en-US"/>
          </a:p>
        </p:txBody>
      </p:sp>
      <p:sp>
        <p:nvSpPr>
          <p:cNvPr id="13" name="正方形/長方形 12">
            <a:extLst>
              <a:ext uri="{FF2B5EF4-FFF2-40B4-BE49-F238E27FC236}">
                <a16:creationId xmlns:a16="http://schemas.microsoft.com/office/drawing/2014/main" id="{78456F7D-B8FF-D94B-A503-83106CF76F86}"/>
              </a:ext>
              <a:ext uri="{C183D7F6-B498-43B3-948B-1728B52AA6E4}">
                <adec:decorative xmlns:adec="http://schemas.microsoft.com/office/drawing/2017/decorative" val="1"/>
              </a:ext>
            </a:extLst>
          </p:cNvPr>
          <p:cNvSpPr/>
          <p:nvPr/>
        </p:nvSpPr>
        <p:spPr>
          <a:xfrm>
            <a:off x="3607602" y="2861116"/>
            <a:ext cx="5185271" cy="1596646"/>
          </a:xfrm>
          <a:prstGeom prst="rect">
            <a:avLst/>
          </a:prstGeom>
          <a:solidFill>
            <a:schemeClr val="bg2"/>
          </a:solidFill>
          <a:ln>
            <a:solidFill>
              <a:schemeClr val="accent6">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50" name="Picture 2">
            <a:extLst>
              <a:ext uri="{FF2B5EF4-FFF2-40B4-BE49-F238E27FC236}">
                <a16:creationId xmlns:a16="http://schemas.microsoft.com/office/drawing/2014/main" id="{450BE1F1-732F-2F4D-85D9-69FBA6B7A87C}"/>
              </a:ext>
              <a:ext uri="{C183D7F6-B498-43B3-948B-1728B52AA6E4}">
                <adec:decorative xmlns:adec="http://schemas.microsoft.com/office/drawing/2017/decorative" val="1"/>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p:blipFill>
        <p:spPr bwMode="auto">
          <a:xfrm>
            <a:off x="322890" y="1282230"/>
            <a:ext cx="2543750" cy="1884285"/>
          </a:xfrm>
          <a:prstGeom prst="rect">
            <a:avLst/>
          </a:prstGeom>
          <a:noFill/>
          <a:extLst>
            <a:ext uri="{909E8E84-426E-40DD-AFC4-6F175D3DCCD1}">
              <a14:hiddenFill xmlns:a14="http://schemas.microsoft.com/office/drawing/2010/main">
                <a:solidFill>
                  <a:srgbClr val="FFFFFF"/>
                </a:solidFill>
              </a14:hiddenFill>
            </a:ext>
          </a:extLst>
        </p:spPr>
      </p:pic>
      <p:sp>
        <p:nvSpPr>
          <p:cNvPr id="2" name="正方形/長方形 1">
            <a:extLst>
              <a:ext uri="{FF2B5EF4-FFF2-40B4-BE49-F238E27FC236}">
                <a16:creationId xmlns:a16="http://schemas.microsoft.com/office/drawing/2014/main" id="{1FF0F53A-F81F-534F-94AA-61B027DB379E}"/>
              </a:ext>
              <a:ext uri="{C183D7F6-B498-43B3-948B-1728B52AA6E4}">
                <adec:decorative xmlns:adec="http://schemas.microsoft.com/office/drawing/2017/decorative" val="1"/>
              </a:ext>
            </a:extLst>
          </p:cNvPr>
          <p:cNvSpPr/>
          <p:nvPr/>
        </p:nvSpPr>
        <p:spPr>
          <a:xfrm>
            <a:off x="3607602" y="806229"/>
            <a:ext cx="5185271" cy="1596646"/>
          </a:xfrm>
          <a:prstGeom prst="rect">
            <a:avLst/>
          </a:prstGeom>
          <a:solidFill>
            <a:schemeClr val="accent5">
              <a:lumMod val="85000"/>
            </a:schemeClr>
          </a:solidFill>
          <a:ln>
            <a:solidFill>
              <a:schemeClr val="accent6">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B96217E9-FAF9-7D45-946E-5952F4D4C6FF}"/>
              </a:ext>
            </a:extLst>
          </p:cNvPr>
          <p:cNvSpPr/>
          <p:nvPr/>
        </p:nvSpPr>
        <p:spPr bwMode="auto">
          <a:xfrm>
            <a:off x="236178" y="3209736"/>
            <a:ext cx="3903774" cy="1124717"/>
          </a:xfrm>
          <a:prstGeom prst="rect">
            <a:avLst/>
          </a:prstGeom>
          <a:noFill/>
          <a:ln w="6350">
            <a:noFill/>
          </a:ln>
        </p:spPr>
        <p:style>
          <a:lnRef idx="2">
            <a:schemeClr val="accent2"/>
          </a:lnRef>
          <a:fillRef idx="1">
            <a:schemeClr val="lt1"/>
          </a:fillRef>
          <a:effectRef idx="0">
            <a:schemeClr val="accent2"/>
          </a:effectRef>
          <a:fontRef idx="minor">
            <a:schemeClr val="dk1"/>
          </a:fontRef>
        </p:style>
        <p:txBody>
          <a:bodyPr lIns="144000" tIns="108000" rIns="144000" anchor="t"/>
          <a:lstStyle/>
          <a:p>
            <a:pPr>
              <a:defRPr/>
            </a:pPr>
            <a:r>
              <a:rPr lang="ja-JP" altLang="en-US" sz="1100" b="1" i="0" dirty="0">
                <a:solidFill>
                  <a:schemeClr val="tx1"/>
                </a:solidFill>
                <a:latin typeface="游ゴシック" panose="020B0400000000000000" pitchFamily="50" charset="-128"/>
                <a:ea typeface="游ゴシック" panose="020B0400000000000000" pitchFamily="50" charset="-128"/>
              </a:rPr>
              <a:t>ご利用状況</a:t>
            </a:r>
            <a:endParaRPr lang="en-US" altLang="ja-JP" sz="1100" b="1" i="0" dirty="0">
              <a:solidFill>
                <a:schemeClr val="tx1"/>
              </a:solidFill>
              <a:latin typeface="游ゴシック" panose="020B0400000000000000" pitchFamily="50" charset="-128"/>
              <a:ea typeface="游ゴシック" panose="020B0400000000000000" pitchFamily="50" charset="-128"/>
            </a:endParaRPr>
          </a:p>
          <a:p>
            <a:pPr>
              <a:defRPr/>
            </a:pPr>
            <a:r>
              <a:rPr lang="ja-JP" altLang="en-US" sz="1100" dirty="0">
                <a:latin typeface="游ゴシック" panose="020B0400000000000000" pitchFamily="50" charset="-128"/>
              </a:rPr>
              <a:t>・ユーザー数：</a:t>
            </a:r>
            <a:r>
              <a:rPr lang="en-US" altLang="ja-JP" sz="1100" dirty="0">
                <a:latin typeface="游ゴシック" panose="020B0400000000000000" pitchFamily="50" charset="-128"/>
              </a:rPr>
              <a:t>2000〜5000</a:t>
            </a:r>
            <a:r>
              <a:rPr lang="ja-JP" altLang="en-US" sz="1100" dirty="0">
                <a:latin typeface="游ゴシック" panose="020B0400000000000000" pitchFamily="50" charset="-128"/>
              </a:rPr>
              <a:t>名</a:t>
            </a:r>
            <a:endParaRPr lang="en-US" altLang="ja-JP" sz="1100" dirty="0">
              <a:latin typeface="游ゴシック" panose="020B0400000000000000" pitchFamily="50" charset="-128"/>
            </a:endParaRPr>
          </a:p>
          <a:p>
            <a:pPr>
              <a:defRPr/>
            </a:pPr>
            <a:r>
              <a:rPr lang="ja-JP" altLang="en-US" sz="1100" dirty="0">
                <a:latin typeface="游ゴシック" panose="020B0400000000000000" pitchFamily="50" charset="-128"/>
              </a:rPr>
              <a:t>・製品形式：</a:t>
            </a:r>
            <a:r>
              <a:rPr lang="en-US" altLang="ja-JP" sz="1100" dirty="0">
                <a:latin typeface="游ゴシック" panose="020B0400000000000000" pitchFamily="50" charset="-128"/>
              </a:rPr>
              <a:t>LGWAN-ASP</a:t>
            </a:r>
            <a:r>
              <a:rPr lang="ja-JP" altLang="en-US" sz="1100" dirty="0">
                <a:latin typeface="游ゴシック" panose="020B0400000000000000" pitchFamily="50" charset="-128"/>
              </a:rPr>
              <a:t>版</a:t>
            </a:r>
            <a:br>
              <a:rPr lang="ja-JP" altLang="en-US" sz="1100" dirty="0">
                <a:latin typeface="游ゴシック" panose="020B0400000000000000" pitchFamily="50" charset="-128"/>
              </a:rPr>
            </a:br>
            <a:r>
              <a:rPr lang="ja-JP" altLang="en-US" sz="1100" dirty="0">
                <a:latin typeface="游ゴシック" panose="020B0400000000000000" pitchFamily="50" charset="-128"/>
                <a:ea typeface="游ゴシック" panose="020B0400000000000000" pitchFamily="50" charset="-128"/>
              </a:rPr>
              <a:t>・詳細</a:t>
            </a:r>
            <a:endParaRPr lang="en-US" altLang="ja-JP" sz="1100" dirty="0">
              <a:latin typeface="游ゴシック" panose="020B0400000000000000" pitchFamily="50" charset="-128"/>
              <a:ea typeface="游ゴシック" panose="020B0400000000000000" pitchFamily="50" charset="-128"/>
            </a:endParaRPr>
          </a:p>
          <a:p>
            <a:pPr>
              <a:defRPr/>
            </a:pPr>
            <a:r>
              <a:rPr lang="ja-JP" altLang="en-US" sz="1100" dirty="0">
                <a:latin typeface="游ゴシック" panose="020B0400000000000000" pitchFamily="50" charset="-128"/>
                <a:ea typeface="游ゴシック" panose="020B0400000000000000" pitchFamily="50" charset="-128"/>
              </a:rPr>
              <a:t>　</a:t>
            </a:r>
            <a:r>
              <a:rPr lang="en-US" altLang="ja-JP" sz="800" dirty="0">
                <a:latin typeface="游ゴシック" panose="020B0400000000000000" pitchFamily="50" charset="-128"/>
                <a:hlinkClick r:id="rId3"/>
              </a:rPr>
              <a:t>https://garoon.cybozu.co.jp/mtcontents/cases/nagano_city/</a:t>
            </a:r>
            <a:endParaRPr lang="ja-JP" altLang="en-US" sz="1100" i="0" dirty="0">
              <a:latin typeface="游ゴシック" panose="020B0400000000000000" pitchFamily="50" charset="-128"/>
              <a:ea typeface="游ゴシック" panose="020B0400000000000000" pitchFamily="50" charset="-128"/>
            </a:endParaRPr>
          </a:p>
        </p:txBody>
      </p:sp>
      <p:sp>
        <p:nvSpPr>
          <p:cNvPr id="11" name="正方形/長方形 10">
            <a:extLst>
              <a:ext uri="{FF2B5EF4-FFF2-40B4-BE49-F238E27FC236}">
                <a16:creationId xmlns:a16="http://schemas.microsoft.com/office/drawing/2014/main" id="{CAF90A80-A76E-374F-9E73-F04E39D234F3}"/>
              </a:ext>
            </a:extLst>
          </p:cNvPr>
          <p:cNvSpPr/>
          <p:nvPr/>
        </p:nvSpPr>
        <p:spPr bwMode="auto">
          <a:xfrm>
            <a:off x="3732004" y="862644"/>
            <a:ext cx="4195504" cy="311727"/>
          </a:xfrm>
          <a:prstGeom prst="rect">
            <a:avLst/>
          </a:prstGeom>
          <a:noFill/>
          <a:ln w="6350">
            <a:noFill/>
          </a:ln>
        </p:spPr>
        <p:style>
          <a:lnRef idx="2">
            <a:schemeClr val="accent2"/>
          </a:lnRef>
          <a:fillRef idx="1">
            <a:schemeClr val="lt1"/>
          </a:fillRef>
          <a:effectRef idx="0">
            <a:schemeClr val="accent2"/>
          </a:effectRef>
          <a:fontRef idx="minor">
            <a:schemeClr val="dk1"/>
          </a:fontRef>
        </p:style>
        <p:txBody>
          <a:bodyPr lIns="108000" anchor="ctr"/>
          <a:lstStyle/>
          <a:p>
            <a:pPr>
              <a:defRPr/>
            </a:pPr>
            <a:r>
              <a:rPr lang="ja-JP" altLang="en-US" sz="1100" b="1" i="0">
                <a:solidFill>
                  <a:schemeClr val="tx1"/>
                </a:solidFill>
                <a:latin typeface="游ゴシック" panose="020B0400000000000000" pitchFamily="50" charset="-128"/>
                <a:ea typeface="游ゴシック" panose="020B0400000000000000" pitchFamily="50" charset="-128"/>
              </a:rPr>
              <a:t>■導入前の課題</a:t>
            </a:r>
          </a:p>
        </p:txBody>
      </p:sp>
      <p:sp>
        <p:nvSpPr>
          <p:cNvPr id="8" name="テキスト プレースホルダー 1">
            <a:extLst>
              <a:ext uri="{FF2B5EF4-FFF2-40B4-BE49-F238E27FC236}">
                <a16:creationId xmlns:a16="http://schemas.microsoft.com/office/drawing/2014/main" id="{E2E3D902-FBF5-3D4A-883C-058126133522}"/>
              </a:ext>
            </a:extLst>
          </p:cNvPr>
          <p:cNvSpPr txBox="1">
            <a:spLocks/>
          </p:cNvSpPr>
          <p:nvPr/>
        </p:nvSpPr>
        <p:spPr>
          <a:xfrm>
            <a:off x="3837730" y="1178706"/>
            <a:ext cx="5322575" cy="1596645"/>
          </a:xfrm>
          <a:prstGeom prst="rect">
            <a:avLst/>
          </a:prstGeom>
        </p:spPr>
        <p:txBody>
          <a:bodyPr lIns="36000" tIns="72000" rIns="72000" bIns="7200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261938" indent="-211138">
              <a:lnSpc>
                <a:spcPct val="120000"/>
              </a:lnSpc>
              <a:spcBef>
                <a:spcPts val="300"/>
              </a:spcBef>
            </a:pPr>
            <a:r>
              <a:rPr lang="ja-JP" altLang="en-US" sz="1200">
                <a:latin typeface="Yu Gothic Medium" panose="020B0500000000000000" pitchFamily="50" charset="-128"/>
                <a:ea typeface="Yu Gothic Medium" panose="020B0500000000000000" pitchFamily="50" charset="-128"/>
              </a:rPr>
              <a:t>システム負荷と</a:t>
            </a:r>
            <a:r>
              <a:rPr lang="ja-JP" altLang="en-US" sz="1200" b="1" u="sng">
                <a:latin typeface="Yu Gothic Medium" panose="020B0500000000000000" pitchFamily="50" charset="-128"/>
                <a:ea typeface="Yu Gothic Medium" panose="020B0500000000000000" pitchFamily="50" charset="-128"/>
              </a:rPr>
              <a:t>運用コストを下げたい</a:t>
            </a:r>
            <a:endParaRPr lang="en-US" altLang="ja-JP" sz="1200" b="1" u="sng" dirty="0">
              <a:latin typeface="Yu Gothic Medium" panose="020B0500000000000000" pitchFamily="50" charset="-128"/>
              <a:ea typeface="Yu Gothic Medium" panose="020B0500000000000000" pitchFamily="50" charset="-128"/>
            </a:endParaRPr>
          </a:p>
          <a:p>
            <a:pPr marL="261938" indent="-211138">
              <a:lnSpc>
                <a:spcPct val="120000"/>
              </a:lnSpc>
              <a:spcBef>
                <a:spcPts val="300"/>
              </a:spcBef>
            </a:pPr>
            <a:r>
              <a:rPr lang="ja-JP" altLang="en-US" sz="1200">
                <a:latin typeface="Yu Gothic Medium" panose="020B0500000000000000" pitchFamily="50" charset="-128"/>
                <a:ea typeface="Yu Gothic Medium" panose="020B0500000000000000" pitchFamily="50" charset="-128"/>
              </a:rPr>
              <a:t>従来のグループウェアで利用していた</a:t>
            </a:r>
            <a:r>
              <a:rPr lang="ja-JP" altLang="en-US" sz="1200" b="1" u="sng">
                <a:latin typeface="Yu Gothic Medium" panose="020B0500000000000000" pitchFamily="50" charset="-128"/>
                <a:ea typeface="Yu Gothic Medium" panose="020B0500000000000000" pitchFamily="50" charset="-128"/>
              </a:rPr>
              <a:t>データと機能を引き継ぎたい</a:t>
            </a:r>
            <a:endParaRPr lang="en-US" altLang="ja-JP" sz="1200" b="1" u="sng" dirty="0">
              <a:latin typeface="Yu Gothic Medium" panose="020B0500000000000000" pitchFamily="50" charset="-128"/>
              <a:ea typeface="Yu Gothic Medium" panose="020B0500000000000000" pitchFamily="50" charset="-128"/>
            </a:endParaRPr>
          </a:p>
          <a:p>
            <a:pPr marL="261938" indent="-211138">
              <a:lnSpc>
                <a:spcPct val="120000"/>
              </a:lnSpc>
              <a:spcBef>
                <a:spcPts val="300"/>
              </a:spcBef>
            </a:pPr>
            <a:r>
              <a:rPr lang="en-US" altLang="ja-JP" sz="1200" b="1" u="sng" dirty="0">
                <a:latin typeface="YakuHanJP"/>
              </a:rPr>
              <a:t>『</a:t>
            </a:r>
            <a:r>
              <a:rPr lang="ja-JP" altLang="en-US" sz="1200" b="1" u="sng">
                <a:latin typeface="YakuHanJP"/>
              </a:rPr>
              <a:t>情報セキュリティ強靭化対策</a:t>
            </a:r>
            <a:r>
              <a:rPr lang="en-US" altLang="ja-JP" sz="1200" b="1" u="sng" dirty="0">
                <a:latin typeface="YakuHanJP"/>
              </a:rPr>
              <a:t>』</a:t>
            </a:r>
            <a:r>
              <a:rPr lang="ja-JP" altLang="en-US" sz="1200">
                <a:latin typeface="YakuHanJP"/>
              </a:rPr>
              <a:t>を考慮したい</a:t>
            </a:r>
            <a:endParaRPr lang="ja-JP" altLang="en-US" sz="1200">
              <a:latin typeface="Yu Gothic Medium" panose="020B0500000000000000" pitchFamily="50" charset="-128"/>
              <a:ea typeface="Yu Gothic Medium" panose="020B0500000000000000" pitchFamily="50" charset="-128"/>
            </a:endParaRPr>
          </a:p>
        </p:txBody>
      </p:sp>
      <p:sp>
        <p:nvSpPr>
          <p:cNvPr id="10" name="正方形/長方形 9">
            <a:extLst>
              <a:ext uri="{FF2B5EF4-FFF2-40B4-BE49-F238E27FC236}">
                <a16:creationId xmlns:a16="http://schemas.microsoft.com/office/drawing/2014/main" id="{22A59D10-05ED-A74F-BEE7-253CD4F34262}"/>
              </a:ext>
            </a:extLst>
          </p:cNvPr>
          <p:cNvSpPr/>
          <p:nvPr/>
        </p:nvSpPr>
        <p:spPr bwMode="auto">
          <a:xfrm>
            <a:off x="3732004" y="2979352"/>
            <a:ext cx="4195504" cy="311727"/>
          </a:xfrm>
          <a:prstGeom prst="rect">
            <a:avLst/>
          </a:prstGeom>
          <a:noFill/>
          <a:ln w="6350">
            <a:noFill/>
          </a:ln>
        </p:spPr>
        <p:style>
          <a:lnRef idx="2">
            <a:schemeClr val="accent2"/>
          </a:lnRef>
          <a:fillRef idx="1">
            <a:schemeClr val="lt1"/>
          </a:fillRef>
          <a:effectRef idx="0">
            <a:schemeClr val="accent2"/>
          </a:effectRef>
          <a:fontRef idx="minor">
            <a:schemeClr val="dk1"/>
          </a:fontRef>
        </p:style>
        <p:txBody>
          <a:bodyPr lIns="108000" anchor="ctr"/>
          <a:lstStyle/>
          <a:p>
            <a:pPr>
              <a:defRPr/>
            </a:pPr>
            <a:r>
              <a:rPr lang="ja-JP" altLang="en-US" sz="1100" b="1">
                <a:solidFill>
                  <a:schemeClr val="accent2"/>
                </a:solidFill>
                <a:latin typeface="游ゴシック" panose="020B0400000000000000" pitchFamily="50" charset="-128"/>
                <a:ea typeface="游ゴシック" panose="020B0400000000000000" pitchFamily="50" charset="-128"/>
              </a:rPr>
              <a:t>■導入後の効果</a:t>
            </a:r>
            <a:endParaRPr lang="ja-JP" altLang="en-US" sz="1100" b="1" i="0">
              <a:solidFill>
                <a:schemeClr val="accent2"/>
              </a:solidFill>
              <a:latin typeface="游ゴシック" panose="020B0400000000000000" pitchFamily="50" charset="-128"/>
              <a:ea typeface="游ゴシック" panose="020B0400000000000000" pitchFamily="50" charset="-128"/>
            </a:endParaRPr>
          </a:p>
        </p:txBody>
      </p:sp>
      <p:sp>
        <p:nvSpPr>
          <p:cNvPr id="9" name="テキスト プレースホルダー 1">
            <a:extLst>
              <a:ext uri="{FF2B5EF4-FFF2-40B4-BE49-F238E27FC236}">
                <a16:creationId xmlns:a16="http://schemas.microsoft.com/office/drawing/2014/main" id="{3E8F143C-2474-CE46-928B-B015B406E560}"/>
              </a:ext>
            </a:extLst>
          </p:cNvPr>
          <p:cNvSpPr txBox="1">
            <a:spLocks/>
          </p:cNvSpPr>
          <p:nvPr/>
        </p:nvSpPr>
        <p:spPr>
          <a:xfrm>
            <a:off x="3837730" y="3326068"/>
            <a:ext cx="5322575" cy="1238769"/>
          </a:xfrm>
          <a:prstGeom prst="rect">
            <a:avLst/>
          </a:prstGeom>
        </p:spPr>
        <p:txBody>
          <a:bodyPr vert="horz" lIns="36000" tIns="72000" rIns="72000" bIns="72000" rtlCol="0">
            <a:normAutofit/>
          </a:bodyPr>
          <a:lstStyle>
            <a:lvl1pPr marL="269875" indent="-269875" algn="l" defTabSz="914400" rtl="0" eaLnBrk="1" latinLnBrk="0" hangingPunct="1">
              <a:lnSpc>
                <a:spcPct val="130000"/>
              </a:lnSpc>
              <a:spcBef>
                <a:spcPts val="1000"/>
              </a:spcBef>
              <a:buClr>
                <a:schemeClr val="accent2"/>
              </a:buClr>
              <a:buFont typeface="Wingdings" pitchFamily="2" charset="2"/>
              <a:buChar char="l"/>
              <a:tabLst/>
              <a:defRPr kumimoji="1" sz="1800" b="0" i="0" kern="1200">
                <a:solidFill>
                  <a:schemeClr val="tx1"/>
                </a:solidFill>
                <a:latin typeface="Yu Gothic Medium" panose="020B0400000000000000" pitchFamily="34" charset="-128"/>
                <a:ea typeface="Yu Gothic Medium" panose="020B0400000000000000" pitchFamily="34" charset="-128"/>
                <a:cs typeface="+mn-cs"/>
              </a:defRPr>
            </a:lvl1pPr>
            <a:lvl2pPr marL="676275" indent="-219075" algn="l" defTabSz="914400" rtl="0" eaLnBrk="1" latinLnBrk="0" hangingPunct="1">
              <a:lnSpc>
                <a:spcPct val="130000"/>
              </a:lnSpc>
              <a:spcBef>
                <a:spcPts val="500"/>
              </a:spcBef>
              <a:buClr>
                <a:schemeClr val="accent3"/>
              </a:buClr>
              <a:buFont typeface="Arial" panose="020B0604020202020204" pitchFamily="34" charset="0"/>
              <a:buChar char="•"/>
              <a:tabLst/>
              <a:defRPr kumimoji="1" sz="1400" b="0" i="0" kern="1200">
                <a:solidFill>
                  <a:schemeClr val="tx1"/>
                </a:solidFill>
                <a:latin typeface="Yu Gothic" panose="020B0400000000000000" pitchFamily="34" charset="-128"/>
                <a:ea typeface="Yu Gothic" panose="020B04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b="0" i="0" kern="1200">
                <a:solidFill>
                  <a:schemeClr val="tx1"/>
                </a:solidFill>
                <a:latin typeface="Yu Gothic" panose="020B0400000000000000" pitchFamily="34" charset="-128"/>
                <a:ea typeface="Yu Gothic" panose="020B04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0" i="0" kern="1200">
                <a:solidFill>
                  <a:schemeClr val="tx1"/>
                </a:solidFill>
                <a:latin typeface="Yu Gothic" panose="020B0400000000000000" pitchFamily="34" charset="-128"/>
                <a:ea typeface="Yu Gothic" panose="020B04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0" i="0" kern="1200">
                <a:solidFill>
                  <a:schemeClr val="tx1"/>
                </a:solidFill>
                <a:latin typeface="Yu Gothic" panose="020B0400000000000000" pitchFamily="34" charset="-128"/>
                <a:ea typeface="Yu Gothic" panose="020B04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61938" indent="-211138">
              <a:lnSpc>
                <a:spcPct val="110000"/>
              </a:lnSpc>
              <a:spcBef>
                <a:spcPts val="300"/>
              </a:spcBef>
              <a:buFont typeface="Arial" panose="020B0604020202020204" pitchFamily="34" charset="0"/>
              <a:buChar char="•"/>
            </a:pPr>
            <a:r>
              <a:rPr lang="en-US" altLang="ja-JP" sz="1200" b="1" u="sng" dirty="0">
                <a:latin typeface="Yu Gothic Medium" panose="020B0500000000000000" pitchFamily="50" charset="-128"/>
                <a:ea typeface="Yu Gothic Medium" panose="020B0500000000000000" pitchFamily="50" charset="-128"/>
              </a:rPr>
              <a:t>LGWAN-ASP</a:t>
            </a:r>
            <a:r>
              <a:rPr lang="ja-JP" altLang="en-US" sz="1200">
                <a:latin typeface="Yu Gothic Medium" panose="020B0500000000000000" pitchFamily="50" charset="-128"/>
                <a:ea typeface="Yu Gothic Medium" panose="020B0500000000000000" pitchFamily="50" charset="-128"/>
              </a:rPr>
              <a:t>により</a:t>
            </a:r>
            <a:r>
              <a:rPr lang="ja-JP" altLang="en-US" sz="1200">
                <a:latin typeface="YakuHanJP"/>
              </a:rPr>
              <a:t>セキュリティを確保、システム運用負荷が軽減</a:t>
            </a:r>
            <a:endParaRPr lang="en-US" altLang="ja-JP" sz="1200" dirty="0">
              <a:latin typeface="Yu Gothic Medium" panose="020B0500000000000000" pitchFamily="50" charset="-128"/>
              <a:ea typeface="Yu Gothic Medium" panose="020B0500000000000000" pitchFamily="50" charset="-128"/>
            </a:endParaRPr>
          </a:p>
          <a:p>
            <a:pPr marL="261938" indent="-211138">
              <a:lnSpc>
                <a:spcPct val="110000"/>
              </a:lnSpc>
              <a:spcBef>
                <a:spcPts val="300"/>
              </a:spcBef>
              <a:buFont typeface="Arial" panose="020B0604020202020204" pitchFamily="34" charset="0"/>
              <a:buChar char="•"/>
            </a:pPr>
            <a:r>
              <a:rPr lang="ja-JP" altLang="en-US" sz="1200">
                <a:latin typeface="Yu Gothic Medium" panose="020B0500000000000000" pitchFamily="50" charset="-128"/>
                <a:ea typeface="Yu Gothic Medium" panose="020B0500000000000000" pitchFamily="50" charset="-128"/>
              </a:rPr>
              <a:t>掲示板やファイル管理など</a:t>
            </a:r>
            <a:r>
              <a:rPr lang="ja-JP" altLang="en-US" sz="1200" b="1" u="sng">
                <a:latin typeface="Yu Gothic Medium" panose="020B0500000000000000" pitchFamily="50" charset="-128"/>
                <a:ea typeface="Yu Gothic Medium" panose="020B0500000000000000" pitchFamily="50" charset="-128"/>
              </a:rPr>
              <a:t>過去データを移行</a:t>
            </a:r>
            <a:r>
              <a:rPr lang="ja-JP" altLang="en-US" sz="1200">
                <a:latin typeface="Yu Gothic Medium" panose="020B0500000000000000" pitchFamily="50" charset="-128"/>
                <a:ea typeface="Yu Gothic Medium" panose="020B0500000000000000" pitchFamily="50" charset="-128"/>
              </a:rPr>
              <a:t>できた</a:t>
            </a:r>
            <a:endParaRPr lang="en-US" altLang="ja-JP" sz="1200" dirty="0">
              <a:latin typeface="Yu Gothic Medium" panose="020B0500000000000000" pitchFamily="50" charset="-128"/>
              <a:ea typeface="Yu Gothic Medium" panose="020B0500000000000000" pitchFamily="50" charset="-128"/>
            </a:endParaRPr>
          </a:p>
          <a:p>
            <a:pPr marL="261938" indent="-211138">
              <a:lnSpc>
                <a:spcPct val="110000"/>
              </a:lnSpc>
              <a:spcBef>
                <a:spcPts val="300"/>
              </a:spcBef>
              <a:buFont typeface="Arial" panose="020B0604020202020204" pitchFamily="34" charset="0"/>
              <a:buChar char="•"/>
            </a:pPr>
            <a:r>
              <a:rPr lang="ja-JP" altLang="en-US" sz="1200">
                <a:latin typeface="Yu Gothic Medium" panose="020B0500000000000000" pitchFamily="50" charset="-128"/>
                <a:ea typeface="Yu Gothic Medium" panose="020B0500000000000000" pitchFamily="50" charset="-128"/>
              </a:rPr>
              <a:t>他の内部情報系システムとの</a:t>
            </a:r>
            <a:r>
              <a:rPr lang="ja-JP" altLang="en-US" sz="1200" b="1" u="sng">
                <a:latin typeface="Yu Gothic Medium" panose="020B0500000000000000" pitchFamily="50" charset="-128"/>
                <a:ea typeface="Yu Gothic Medium" panose="020B0500000000000000" pitchFamily="50" charset="-128"/>
              </a:rPr>
              <a:t>連携機能を実現</a:t>
            </a:r>
            <a:r>
              <a:rPr lang="ja-JP" altLang="en-US" sz="1200">
                <a:latin typeface="Yu Gothic Medium" panose="020B0500000000000000" pitchFamily="50" charset="-128"/>
                <a:ea typeface="Yu Gothic Medium" panose="020B0500000000000000" pitchFamily="50" charset="-128"/>
              </a:rPr>
              <a:t>できた</a:t>
            </a:r>
          </a:p>
        </p:txBody>
      </p:sp>
      <p:sp>
        <p:nvSpPr>
          <p:cNvPr id="12" name="下矢印 11">
            <a:extLst>
              <a:ext uri="{FF2B5EF4-FFF2-40B4-BE49-F238E27FC236}">
                <a16:creationId xmlns:a16="http://schemas.microsoft.com/office/drawing/2014/main" id="{A5711B4E-AC86-4A4E-B69E-3F0645B643A7}"/>
              </a:ext>
              <a:ext uri="{C183D7F6-B498-43B3-948B-1728B52AA6E4}">
                <adec:decorative xmlns:adec="http://schemas.microsoft.com/office/drawing/2017/decorative" val="1"/>
              </a:ext>
            </a:extLst>
          </p:cNvPr>
          <p:cNvSpPr/>
          <p:nvPr/>
        </p:nvSpPr>
        <p:spPr>
          <a:xfrm>
            <a:off x="5845191" y="2488639"/>
            <a:ext cx="504056" cy="288032"/>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749776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BD5CB319-836F-C64C-A29B-1219CAFFDD1E}"/>
              </a:ext>
            </a:extLst>
          </p:cNvPr>
          <p:cNvSpPr>
            <a:spLocks noGrp="1"/>
          </p:cNvSpPr>
          <p:nvPr>
            <p:ph type="title"/>
          </p:nvPr>
        </p:nvSpPr>
        <p:spPr/>
        <p:txBody>
          <a:bodyPr/>
          <a:lstStyle/>
          <a:p>
            <a:r>
              <a:rPr lang="ja-JP" altLang="en-US"/>
              <a:t>フォルダ構成や過去のデータは移行前の状態を再現</a:t>
            </a:r>
            <a:endParaRPr kumimoji="1" lang="ja-JP" altLang="en-US"/>
          </a:p>
        </p:txBody>
      </p:sp>
      <p:sp>
        <p:nvSpPr>
          <p:cNvPr id="5" name="テキスト ボックス 4">
            <a:extLst>
              <a:ext uri="{FF2B5EF4-FFF2-40B4-BE49-F238E27FC236}">
                <a16:creationId xmlns:a16="http://schemas.microsoft.com/office/drawing/2014/main" id="{4F26E930-FCAB-DE43-8F53-DCF32988B0CB}"/>
              </a:ext>
            </a:extLst>
          </p:cNvPr>
          <p:cNvSpPr txBox="1"/>
          <p:nvPr/>
        </p:nvSpPr>
        <p:spPr>
          <a:xfrm>
            <a:off x="250825" y="555625"/>
            <a:ext cx="8713663" cy="461665"/>
          </a:xfrm>
          <a:prstGeom prst="rect">
            <a:avLst/>
          </a:prstGeom>
          <a:noFill/>
        </p:spPr>
        <p:txBody>
          <a:bodyPr wrap="square" rtlCol="0">
            <a:spAutoFit/>
          </a:bodyPr>
          <a:lstStyle/>
          <a:p>
            <a:r>
              <a:rPr lang="ja-JP" altLang="en-US" sz="1200">
                <a:latin typeface="YakuHanJP"/>
              </a:rPr>
              <a:t>掲示板やファイル管理のフォルダ構成や過去のデータは移行前の状態を再現した。一部、手作業も発生したがほぼすべて移行することが出来たので、職員にとって混乱がなかった。</a:t>
            </a:r>
            <a:endParaRPr lang="ja-JP" altLang="en-US" sz="1200"/>
          </a:p>
        </p:txBody>
      </p:sp>
      <p:pic>
        <p:nvPicPr>
          <p:cNvPr id="3074" name="Picture 2" descr="旧グループウェアとGaroonの掲示板管理画面">
            <a:extLst>
              <a:ext uri="{FF2B5EF4-FFF2-40B4-BE49-F238E27FC236}">
                <a16:creationId xmlns:a16="http://schemas.microsoft.com/office/drawing/2014/main" id="{1B0B67CE-0822-BA4C-9EBD-09FB5869A7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988911"/>
            <a:ext cx="7028403" cy="3716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83404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BD5CB319-836F-C64C-A29B-1219CAFFDD1E}"/>
              </a:ext>
            </a:extLst>
          </p:cNvPr>
          <p:cNvSpPr>
            <a:spLocks noGrp="1"/>
          </p:cNvSpPr>
          <p:nvPr>
            <p:ph type="title"/>
          </p:nvPr>
        </p:nvSpPr>
        <p:spPr/>
        <p:txBody>
          <a:bodyPr>
            <a:normAutofit/>
          </a:bodyPr>
          <a:lstStyle/>
          <a:p>
            <a:r>
              <a:rPr lang="ja-JP" altLang="en-US"/>
              <a:t>内部情報系システムとの連携で、職員の業務がスムーズに</a:t>
            </a:r>
            <a:endParaRPr kumimoji="1" lang="ja-JP" altLang="en-US"/>
          </a:p>
        </p:txBody>
      </p:sp>
      <p:sp>
        <p:nvSpPr>
          <p:cNvPr id="5" name="テキスト ボックス 4">
            <a:extLst>
              <a:ext uri="{FF2B5EF4-FFF2-40B4-BE49-F238E27FC236}">
                <a16:creationId xmlns:a16="http://schemas.microsoft.com/office/drawing/2014/main" id="{4F26E930-FCAB-DE43-8F53-DCF32988B0CB}"/>
              </a:ext>
            </a:extLst>
          </p:cNvPr>
          <p:cNvSpPr txBox="1"/>
          <p:nvPr/>
        </p:nvSpPr>
        <p:spPr>
          <a:xfrm>
            <a:off x="250825" y="555625"/>
            <a:ext cx="8713663" cy="461665"/>
          </a:xfrm>
          <a:prstGeom prst="rect">
            <a:avLst/>
          </a:prstGeom>
          <a:noFill/>
        </p:spPr>
        <p:txBody>
          <a:bodyPr wrap="square" rtlCol="0">
            <a:spAutoFit/>
          </a:bodyPr>
          <a:lstStyle/>
          <a:p>
            <a:r>
              <a:rPr lang="en-US" altLang="ja-JP" sz="1200" dirty="0">
                <a:solidFill>
                  <a:srgbClr val="2A3242"/>
                </a:solidFill>
                <a:latin typeface="YakuHanJP"/>
              </a:rPr>
              <a:t>Garoon</a:t>
            </a:r>
            <a:r>
              <a:rPr lang="ja-JP" altLang="en-US" sz="1200" dirty="0">
                <a:solidFill>
                  <a:srgbClr val="2A3242"/>
                </a:solidFill>
                <a:latin typeface="YakuHanJP"/>
              </a:rPr>
              <a:t>から内部情報系システムへのシングルサインオンできるように設定されている。また</a:t>
            </a:r>
            <a:r>
              <a:rPr lang="en-US" altLang="ja-JP" sz="1200" dirty="0">
                <a:solidFill>
                  <a:srgbClr val="2A3242"/>
                </a:solidFill>
                <a:latin typeface="YakuHanJP"/>
              </a:rPr>
              <a:t>Garoon</a:t>
            </a:r>
            <a:r>
              <a:rPr lang="ja-JP" altLang="en-US" sz="1200" dirty="0">
                <a:solidFill>
                  <a:srgbClr val="2A3242"/>
                </a:solidFill>
                <a:latin typeface="YakuHanJP"/>
              </a:rPr>
              <a:t>のトップページに内部情報系システム新着情報が表示される。</a:t>
            </a:r>
            <a:endParaRPr lang="ja-JP" altLang="en-US" sz="1200" dirty="0"/>
          </a:p>
        </p:txBody>
      </p:sp>
      <p:pic>
        <p:nvPicPr>
          <p:cNvPr id="5122" name="Picture 2" descr="必要条件だった、内部情報系システムの新着通知ポートレットの画面">
            <a:extLst>
              <a:ext uri="{FF2B5EF4-FFF2-40B4-BE49-F238E27FC236}">
                <a16:creationId xmlns:a16="http://schemas.microsoft.com/office/drawing/2014/main" id="{042CAF66-F56E-654A-A438-22DFD0E39E8C}"/>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p:blipFill>
        <p:spPr bwMode="auto">
          <a:xfrm>
            <a:off x="250825" y="1331813"/>
            <a:ext cx="4938369" cy="296872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2B0B74EA-1F8F-874B-88E5-0D65DA5AC84D}"/>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5210391" y="1656695"/>
            <a:ext cx="3687800" cy="1217812"/>
          </a:xfrm>
          <a:prstGeom prst="rect">
            <a:avLst/>
          </a:prstGeom>
          <a:noFill/>
          <a:extLst>
            <a:ext uri="{909E8E84-426E-40DD-AFC4-6F175D3DCCD1}">
              <a14:hiddenFill xmlns:a14="http://schemas.microsoft.com/office/drawing/2010/main">
                <a:solidFill>
                  <a:srgbClr val="FFFFFF"/>
                </a:solidFill>
              </a14:hiddenFill>
            </a:ext>
          </a:extLst>
        </p:spPr>
      </p:pic>
      <p:sp>
        <p:nvSpPr>
          <p:cNvPr id="2" name="正方形/長方形 1">
            <a:extLst>
              <a:ext uri="{FF2B5EF4-FFF2-40B4-BE49-F238E27FC236}">
                <a16:creationId xmlns:a16="http://schemas.microsoft.com/office/drawing/2014/main" id="{739E2B02-09A5-0E47-8A11-8539C2762C15}"/>
              </a:ext>
            </a:extLst>
          </p:cNvPr>
          <p:cNvSpPr/>
          <p:nvPr/>
        </p:nvSpPr>
        <p:spPr>
          <a:xfrm>
            <a:off x="5436194" y="3140412"/>
            <a:ext cx="3456384" cy="1015663"/>
          </a:xfrm>
          <a:prstGeom prst="rect">
            <a:avLst/>
          </a:prstGeom>
        </p:spPr>
        <p:txBody>
          <a:bodyPr wrap="square">
            <a:spAutoFit/>
          </a:bodyPr>
          <a:lstStyle/>
          <a:p>
            <a:r>
              <a:rPr lang="ja-JP" altLang="en-US" sz="1200"/>
              <a:t>職員は朝登庁したらまずグループウェアにログインし、</a:t>
            </a:r>
            <a:r>
              <a:rPr lang="en-US" altLang="ja-JP" sz="1200" dirty="0"/>
              <a:t>1</a:t>
            </a:r>
            <a:r>
              <a:rPr lang="ja-JP" altLang="en-US" sz="1200"/>
              <a:t>日のスケジュールや掲示板の通達事項などに目を通したり、グループウェア内に表示されている内部情報系システムの新着件数通知などから、今日やるべき業務を確認している。</a:t>
            </a:r>
          </a:p>
        </p:txBody>
      </p:sp>
    </p:spTree>
    <p:extLst>
      <p:ext uri="{BB962C8B-B14F-4D97-AF65-F5344CB8AC3E}">
        <p14:creationId xmlns:p14="http://schemas.microsoft.com/office/powerpoint/2010/main" val="23090208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BAE7149-97C5-E045-9965-F894A7CC1382}"/>
              </a:ext>
            </a:extLst>
          </p:cNvPr>
          <p:cNvSpPr>
            <a:spLocks noGrp="1"/>
          </p:cNvSpPr>
          <p:nvPr>
            <p:ph type="title"/>
          </p:nvPr>
        </p:nvSpPr>
        <p:spPr/>
        <p:txBody>
          <a:bodyPr/>
          <a:lstStyle/>
          <a:p>
            <a:r>
              <a:rPr kumimoji="1" lang="ja-JP" altLang="en-US"/>
              <a:t>大分県庁様</a:t>
            </a:r>
          </a:p>
        </p:txBody>
      </p:sp>
    </p:spTree>
    <p:extLst>
      <p:ext uri="{BB962C8B-B14F-4D97-AF65-F5344CB8AC3E}">
        <p14:creationId xmlns:p14="http://schemas.microsoft.com/office/powerpoint/2010/main" val="201406602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1FF0F53A-F81F-534F-94AA-61B027DB379E}"/>
              </a:ext>
              <a:ext uri="{C183D7F6-B498-43B3-948B-1728B52AA6E4}">
                <adec:decorative xmlns:adec="http://schemas.microsoft.com/office/drawing/2017/decorative" val="1"/>
              </a:ext>
            </a:extLst>
          </p:cNvPr>
          <p:cNvSpPr/>
          <p:nvPr/>
        </p:nvSpPr>
        <p:spPr>
          <a:xfrm>
            <a:off x="3607602" y="806228"/>
            <a:ext cx="5185271" cy="1793137"/>
          </a:xfrm>
          <a:prstGeom prst="rect">
            <a:avLst/>
          </a:prstGeom>
          <a:solidFill>
            <a:schemeClr val="accent5">
              <a:lumMod val="85000"/>
            </a:schemeClr>
          </a:solidFill>
          <a:ln>
            <a:solidFill>
              <a:schemeClr val="accent6">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タイトル 2">
            <a:extLst>
              <a:ext uri="{FF2B5EF4-FFF2-40B4-BE49-F238E27FC236}">
                <a16:creationId xmlns:a16="http://schemas.microsoft.com/office/drawing/2014/main" id="{E4CEE3D7-26BF-5449-91A0-7EEBD7A87AEC}"/>
              </a:ext>
            </a:extLst>
          </p:cNvPr>
          <p:cNvSpPr>
            <a:spLocks noGrp="1"/>
          </p:cNvSpPr>
          <p:nvPr>
            <p:ph type="title"/>
          </p:nvPr>
        </p:nvSpPr>
        <p:spPr/>
        <p:txBody>
          <a:bodyPr/>
          <a:lstStyle/>
          <a:p>
            <a:r>
              <a:rPr lang="en-US" altLang="ja-JP" spc="-100" dirty="0">
                <a:latin typeface="游ゴシック" panose="020B0400000000000000" pitchFamily="50" charset="-128"/>
                <a:ea typeface="游ゴシック" panose="020B0400000000000000" pitchFamily="50" charset="-128"/>
              </a:rPr>
              <a:t>Garoon</a:t>
            </a:r>
            <a:r>
              <a:rPr lang="ja-JP" altLang="en-US" spc="-100" dirty="0">
                <a:latin typeface="游ゴシック" panose="020B0400000000000000" pitchFamily="50" charset="-128"/>
                <a:ea typeface="游ゴシック" panose="020B0400000000000000" pitchFamily="50" charset="-128"/>
              </a:rPr>
              <a:t>を県庁内情報共有の入り口に（大分県庁様）</a:t>
            </a:r>
            <a:endParaRPr lang="ja-JP" altLang="en-US" dirty="0"/>
          </a:p>
        </p:txBody>
      </p:sp>
      <p:sp>
        <p:nvSpPr>
          <p:cNvPr id="7" name="正方形/長方形 6">
            <a:extLst>
              <a:ext uri="{FF2B5EF4-FFF2-40B4-BE49-F238E27FC236}">
                <a16:creationId xmlns:a16="http://schemas.microsoft.com/office/drawing/2014/main" id="{B96217E9-FAF9-7D45-946E-5952F4D4C6FF}"/>
              </a:ext>
            </a:extLst>
          </p:cNvPr>
          <p:cNvSpPr/>
          <p:nvPr/>
        </p:nvSpPr>
        <p:spPr bwMode="auto">
          <a:xfrm>
            <a:off x="335006" y="3242620"/>
            <a:ext cx="3272596" cy="1124717"/>
          </a:xfrm>
          <a:prstGeom prst="rect">
            <a:avLst/>
          </a:prstGeom>
          <a:noFill/>
          <a:ln w="6350">
            <a:noFill/>
          </a:ln>
        </p:spPr>
        <p:style>
          <a:lnRef idx="2">
            <a:schemeClr val="accent2"/>
          </a:lnRef>
          <a:fillRef idx="1">
            <a:schemeClr val="lt1"/>
          </a:fillRef>
          <a:effectRef idx="0">
            <a:schemeClr val="accent2"/>
          </a:effectRef>
          <a:fontRef idx="minor">
            <a:schemeClr val="dk1"/>
          </a:fontRef>
        </p:style>
        <p:txBody>
          <a:bodyPr lIns="144000" tIns="108000" rIns="144000" anchor="t"/>
          <a:lstStyle/>
          <a:p>
            <a:pPr>
              <a:defRPr/>
            </a:pPr>
            <a:r>
              <a:rPr lang="ja-JP" altLang="en-US" sz="1100" b="1" i="0" dirty="0">
                <a:solidFill>
                  <a:schemeClr val="tx1"/>
                </a:solidFill>
                <a:latin typeface="游ゴシック" panose="020B0400000000000000" pitchFamily="50" charset="-128"/>
                <a:ea typeface="游ゴシック" panose="020B0400000000000000" pitchFamily="50" charset="-128"/>
              </a:rPr>
              <a:t>ご利用状況</a:t>
            </a:r>
            <a:endParaRPr lang="en-US" altLang="ja-JP" sz="1100" b="1" i="0" dirty="0">
              <a:solidFill>
                <a:schemeClr val="tx1"/>
              </a:solidFill>
              <a:latin typeface="游ゴシック" panose="020B0400000000000000" pitchFamily="50" charset="-128"/>
              <a:ea typeface="游ゴシック" panose="020B0400000000000000" pitchFamily="50" charset="-128"/>
            </a:endParaRPr>
          </a:p>
          <a:p>
            <a:pPr>
              <a:defRPr/>
            </a:pPr>
            <a:r>
              <a:rPr lang="ja-JP" altLang="en-US" sz="1100" dirty="0">
                <a:latin typeface="游ゴシック" panose="020B0400000000000000" pitchFamily="50" charset="-128"/>
              </a:rPr>
              <a:t>・ユーザー数：</a:t>
            </a:r>
            <a:r>
              <a:rPr lang="en-US" altLang="ja-JP" sz="1100" dirty="0">
                <a:latin typeface="游ゴシック" panose="020B0400000000000000" pitchFamily="50" charset="-128"/>
              </a:rPr>
              <a:t> 10,000</a:t>
            </a:r>
            <a:r>
              <a:rPr lang="ja-JP" altLang="en-US" sz="1100" dirty="0">
                <a:latin typeface="游ゴシック" panose="020B0400000000000000" pitchFamily="50" charset="-128"/>
              </a:rPr>
              <a:t>名以上</a:t>
            </a:r>
            <a:endParaRPr lang="en-US" altLang="ja-JP" sz="1100" dirty="0">
              <a:latin typeface="游ゴシック" panose="020B0400000000000000" pitchFamily="50" charset="-128"/>
            </a:endParaRPr>
          </a:p>
          <a:p>
            <a:pPr>
              <a:defRPr/>
            </a:pPr>
            <a:r>
              <a:rPr lang="ja-JP" altLang="en-US" sz="1100" dirty="0">
                <a:latin typeface="游ゴシック" panose="020B0400000000000000" pitchFamily="50" charset="-128"/>
              </a:rPr>
              <a:t>・製品形式：パッケージ版</a:t>
            </a:r>
            <a:br>
              <a:rPr lang="ja-JP" altLang="en-US" sz="1100" dirty="0">
                <a:latin typeface="游ゴシック" panose="020B0400000000000000" pitchFamily="50" charset="-128"/>
              </a:rPr>
            </a:br>
            <a:r>
              <a:rPr lang="ja-JP" altLang="en-US" sz="1100" dirty="0">
                <a:latin typeface="游ゴシック" panose="020B0400000000000000" pitchFamily="50" charset="-128"/>
                <a:ea typeface="游ゴシック" panose="020B0400000000000000" pitchFamily="50" charset="-128"/>
              </a:rPr>
              <a:t>・詳細</a:t>
            </a:r>
            <a:r>
              <a:rPr lang="en-US" altLang="ja-JP" sz="1100" dirty="0">
                <a:latin typeface="游ゴシック" panose="020B0400000000000000" pitchFamily="50" charset="-128"/>
                <a:ea typeface="游ゴシック" panose="020B0400000000000000" pitchFamily="50" charset="-128"/>
              </a:rPr>
              <a:t> </a:t>
            </a:r>
            <a:r>
              <a:rPr lang="en-US" altLang="ja-JP" sz="800" dirty="0">
                <a:latin typeface="游ゴシック" panose="020B0400000000000000" pitchFamily="50" charset="-128"/>
                <a:hlinkClick r:id="rId2"/>
              </a:rPr>
              <a:t>https://garoon.cybozu.co.jp/mtcontents/cases/oita/</a:t>
            </a:r>
            <a:endParaRPr lang="ja-JP" altLang="en-US" sz="1100" i="0" dirty="0">
              <a:latin typeface="游ゴシック" panose="020B0400000000000000" pitchFamily="50" charset="-128"/>
              <a:ea typeface="游ゴシック" panose="020B0400000000000000" pitchFamily="50" charset="-128"/>
            </a:endParaRPr>
          </a:p>
        </p:txBody>
      </p:sp>
      <p:sp>
        <p:nvSpPr>
          <p:cNvPr id="11" name="正方形/長方形 10">
            <a:extLst>
              <a:ext uri="{FF2B5EF4-FFF2-40B4-BE49-F238E27FC236}">
                <a16:creationId xmlns:a16="http://schemas.microsoft.com/office/drawing/2014/main" id="{CAF90A80-A76E-374F-9E73-F04E39D234F3}"/>
              </a:ext>
            </a:extLst>
          </p:cNvPr>
          <p:cNvSpPr/>
          <p:nvPr/>
        </p:nvSpPr>
        <p:spPr bwMode="auto">
          <a:xfrm>
            <a:off x="3732004" y="862644"/>
            <a:ext cx="4195504" cy="311727"/>
          </a:xfrm>
          <a:prstGeom prst="rect">
            <a:avLst/>
          </a:prstGeom>
          <a:noFill/>
          <a:ln w="6350">
            <a:noFill/>
          </a:ln>
        </p:spPr>
        <p:style>
          <a:lnRef idx="2">
            <a:schemeClr val="accent2"/>
          </a:lnRef>
          <a:fillRef idx="1">
            <a:schemeClr val="lt1"/>
          </a:fillRef>
          <a:effectRef idx="0">
            <a:schemeClr val="accent2"/>
          </a:effectRef>
          <a:fontRef idx="minor">
            <a:schemeClr val="dk1"/>
          </a:fontRef>
        </p:style>
        <p:txBody>
          <a:bodyPr lIns="108000" anchor="ctr"/>
          <a:lstStyle/>
          <a:p>
            <a:pPr>
              <a:defRPr/>
            </a:pPr>
            <a:r>
              <a:rPr lang="ja-JP" altLang="en-US" sz="1100" b="1" i="0">
                <a:solidFill>
                  <a:schemeClr val="tx1"/>
                </a:solidFill>
                <a:latin typeface="游ゴシック" panose="020B0400000000000000" pitchFamily="50" charset="-128"/>
                <a:ea typeface="游ゴシック" panose="020B0400000000000000" pitchFamily="50" charset="-128"/>
              </a:rPr>
              <a:t>■導入前の課題</a:t>
            </a:r>
          </a:p>
        </p:txBody>
      </p:sp>
      <p:sp>
        <p:nvSpPr>
          <p:cNvPr id="8" name="テキスト プレースホルダー 1">
            <a:extLst>
              <a:ext uri="{FF2B5EF4-FFF2-40B4-BE49-F238E27FC236}">
                <a16:creationId xmlns:a16="http://schemas.microsoft.com/office/drawing/2014/main" id="{E2E3D902-FBF5-3D4A-883C-058126133522}"/>
              </a:ext>
            </a:extLst>
          </p:cNvPr>
          <p:cNvSpPr txBox="1">
            <a:spLocks/>
          </p:cNvSpPr>
          <p:nvPr/>
        </p:nvSpPr>
        <p:spPr>
          <a:xfrm>
            <a:off x="3837730" y="1178706"/>
            <a:ext cx="5322575" cy="1596645"/>
          </a:xfrm>
          <a:prstGeom prst="rect">
            <a:avLst/>
          </a:prstGeom>
        </p:spPr>
        <p:txBody>
          <a:bodyPr lIns="36000" tIns="72000" rIns="72000" bIns="7200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261938" indent="-211138">
              <a:lnSpc>
                <a:spcPct val="120000"/>
              </a:lnSpc>
              <a:spcBef>
                <a:spcPts val="300"/>
              </a:spcBef>
            </a:pPr>
            <a:r>
              <a:rPr lang="ja-JP" altLang="en-US" sz="1200">
                <a:latin typeface="Yu Gothic Medium" panose="020B0500000000000000" pitchFamily="50" charset="-128"/>
                <a:ea typeface="Yu Gothic Medium" panose="020B0500000000000000" pitchFamily="50" charset="-128"/>
              </a:rPr>
              <a:t>県庁内の</a:t>
            </a:r>
            <a:r>
              <a:rPr lang="ja-JP" altLang="en-US" sz="1200" b="1" u="sng">
                <a:latin typeface="Yu Gothic Medium" panose="020B0500000000000000" pitchFamily="50" charset="-128"/>
                <a:ea typeface="Yu Gothic Medium" panose="020B0500000000000000" pitchFamily="50" charset="-128"/>
              </a:rPr>
              <a:t>情報共有の入り口</a:t>
            </a:r>
            <a:r>
              <a:rPr lang="ja-JP" altLang="en-US" sz="1200">
                <a:latin typeface="Yu Gothic Medium" panose="020B0500000000000000" pitchFamily="50" charset="-128"/>
                <a:ea typeface="Yu Gothic Medium" panose="020B0500000000000000" pitchFamily="50" charset="-128"/>
              </a:rPr>
              <a:t>としたかった</a:t>
            </a:r>
            <a:endParaRPr lang="en-US" altLang="ja-JP" sz="1200" dirty="0">
              <a:latin typeface="Yu Gothic Medium" panose="020B0500000000000000" pitchFamily="50" charset="-128"/>
              <a:ea typeface="Yu Gothic Medium" panose="020B0500000000000000" pitchFamily="50" charset="-128"/>
            </a:endParaRPr>
          </a:p>
          <a:p>
            <a:pPr marL="261938" indent="-211138">
              <a:lnSpc>
                <a:spcPct val="120000"/>
              </a:lnSpc>
              <a:spcBef>
                <a:spcPts val="300"/>
              </a:spcBef>
            </a:pPr>
            <a:r>
              <a:rPr lang="ja-JP" altLang="en-US" sz="1200">
                <a:latin typeface="Yu Gothic Medium" panose="020B0500000000000000" pitchFamily="50" charset="-128"/>
                <a:ea typeface="Yu Gothic Medium" panose="020B0500000000000000" pitchFamily="50" charset="-128"/>
              </a:rPr>
              <a:t>文書管理システムとグループウェアを連携させて、</a:t>
            </a:r>
            <a:br>
              <a:rPr lang="en-US" altLang="ja-JP" sz="1200" dirty="0">
                <a:latin typeface="Yu Gothic Medium" panose="020B0500000000000000" pitchFamily="50" charset="-128"/>
                <a:ea typeface="Yu Gothic Medium" panose="020B0500000000000000" pitchFamily="50" charset="-128"/>
              </a:rPr>
            </a:br>
            <a:r>
              <a:rPr lang="ja-JP" altLang="en-US" sz="1200" b="1" u="sng">
                <a:latin typeface="Yu Gothic Medium" panose="020B0500000000000000" pitchFamily="50" charset="-128"/>
                <a:ea typeface="Yu Gothic Medium" panose="020B0500000000000000" pitchFamily="50" charset="-128"/>
              </a:rPr>
              <a:t>シングルサインオンで利用</a:t>
            </a:r>
            <a:r>
              <a:rPr lang="ja-JP" altLang="en-US" sz="1200">
                <a:latin typeface="Yu Gothic Medium" panose="020B0500000000000000" pitchFamily="50" charset="-128"/>
                <a:ea typeface="Yu Gothic Medium" panose="020B0500000000000000" pitchFamily="50" charset="-128"/>
              </a:rPr>
              <a:t>できるようにしたかった</a:t>
            </a:r>
            <a:endParaRPr lang="en-US" altLang="ja-JP" sz="1200" dirty="0">
              <a:latin typeface="Yu Gothic Medium" panose="020B0500000000000000" pitchFamily="50" charset="-128"/>
              <a:ea typeface="Yu Gothic Medium" panose="020B0500000000000000" pitchFamily="50" charset="-128"/>
            </a:endParaRPr>
          </a:p>
          <a:p>
            <a:pPr marL="261938" indent="-211138">
              <a:lnSpc>
                <a:spcPct val="120000"/>
              </a:lnSpc>
              <a:spcBef>
                <a:spcPts val="300"/>
              </a:spcBef>
            </a:pPr>
            <a:r>
              <a:rPr lang="ja-JP" altLang="en-US" sz="1200">
                <a:latin typeface="Yu Gothic Medium" panose="020B0500000000000000" pitchFamily="50" charset="-128"/>
                <a:ea typeface="Yu Gothic Medium" panose="020B0500000000000000" pitchFamily="50" charset="-128"/>
              </a:rPr>
              <a:t>始業時などアクセスが集中する時間に</a:t>
            </a:r>
            <a:br>
              <a:rPr lang="en-US" altLang="ja-JP" sz="1200" dirty="0">
                <a:latin typeface="Yu Gothic Medium" panose="020B0500000000000000" pitchFamily="50" charset="-128"/>
                <a:ea typeface="Yu Gothic Medium" panose="020B0500000000000000" pitchFamily="50" charset="-128"/>
              </a:rPr>
            </a:br>
            <a:r>
              <a:rPr lang="ja-JP" altLang="en-US" sz="1200" b="1" u="sng">
                <a:latin typeface="Yu Gothic Medium" panose="020B0500000000000000" pitchFamily="50" charset="-128"/>
                <a:ea typeface="Yu Gothic Medium" panose="020B0500000000000000" pitchFamily="50" charset="-128"/>
              </a:rPr>
              <a:t>レスポンスが落ちる</a:t>
            </a:r>
            <a:r>
              <a:rPr lang="ja-JP" altLang="en-US" sz="1200">
                <a:latin typeface="Yu Gothic Medium" panose="020B0500000000000000" pitchFamily="50" charset="-128"/>
                <a:ea typeface="Yu Gothic Medium" panose="020B0500000000000000" pitchFamily="50" charset="-128"/>
              </a:rPr>
              <a:t>ことが課題だった</a:t>
            </a:r>
          </a:p>
        </p:txBody>
      </p:sp>
      <p:sp>
        <p:nvSpPr>
          <p:cNvPr id="13" name="正方形/長方形 12">
            <a:extLst>
              <a:ext uri="{FF2B5EF4-FFF2-40B4-BE49-F238E27FC236}">
                <a16:creationId xmlns:a16="http://schemas.microsoft.com/office/drawing/2014/main" id="{78456F7D-B8FF-D94B-A503-83106CF76F86}"/>
              </a:ext>
              <a:ext uri="{C183D7F6-B498-43B3-948B-1728B52AA6E4}">
                <adec:decorative xmlns:adec="http://schemas.microsoft.com/office/drawing/2017/decorative" val="1"/>
              </a:ext>
            </a:extLst>
          </p:cNvPr>
          <p:cNvSpPr/>
          <p:nvPr/>
        </p:nvSpPr>
        <p:spPr>
          <a:xfrm>
            <a:off x="3607602" y="3022082"/>
            <a:ext cx="5185271" cy="1565794"/>
          </a:xfrm>
          <a:prstGeom prst="rect">
            <a:avLst/>
          </a:prstGeom>
          <a:solidFill>
            <a:schemeClr val="bg2"/>
          </a:solidFill>
          <a:ln>
            <a:solidFill>
              <a:schemeClr val="accent6">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下矢印 11">
            <a:extLst>
              <a:ext uri="{FF2B5EF4-FFF2-40B4-BE49-F238E27FC236}">
                <a16:creationId xmlns:a16="http://schemas.microsoft.com/office/drawing/2014/main" id="{A5711B4E-AC86-4A4E-B69E-3F0645B643A7}"/>
              </a:ext>
              <a:ext uri="{C183D7F6-B498-43B3-948B-1728B52AA6E4}">
                <adec:decorative xmlns:adec="http://schemas.microsoft.com/office/drawing/2017/decorative" val="1"/>
              </a:ext>
            </a:extLst>
          </p:cNvPr>
          <p:cNvSpPr/>
          <p:nvPr/>
        </p:nvSpPr>
        <p:spPr>
          <a:xfrm>
            <a:off x="5875048" y="2696320"/>
            <a:ext cx="504056" cy="288032"/>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22A59D10-05ED-A74F-BEE7-253CD4F34262}"/>
              </a:ext>
            </a:extLst>
          </p:cNvPr>
          <p:cNvSpPr/>
          <p:nvPr/>
        </p:nvSpPr>
        <p:spPr bwMode="auto">
          <a:xfrm>
            <a:off x="3732004" y="3095342"/>
            <a:ext cx="4195504" cy="311727"/>
          </a:xfrm>
          <a:prstGeom prst="rect">
            <a:avLst/>
          </a:prstGeom>
          <a:noFill/>
          <a:ln w="6350">
            <a:noFill/>
          </a:ln>
        </p:spPr>
        <p:style>
          <a:lnRef idx="2">
            <a:schemeClr val="accent2"/>
          </a:lnRef>
          <a:fillRef idx="1">
            <a:schemeClr val="lt1"/>
          </a:fillRef>
          <a:effectRef idx="0">
            <a:schemeClr val="accent2"/>
          </a:effectRef>
          <a:fontRef idx="minor">
            <a:schemeClr val="dk1"/>
          </a:fontRef>
        </p:style>
        <p:txBody>
          <a:bodyPr lIns="108000" anchor="ctr"/>
          <a:lstStyle/>
          <a:p>
            <a:pPr>
              <a:defRPr/>
            </a:pPr>
            <a:r>
              <a:rPr lang="ja-JP" altLang="en-US" sz="1100" b="1">
                <a:solidFill>
                  <a:schemeClr val="accent2"/>
                </a:solidFill>
                <a:latin typeface="游ゴシック" panose="020B0400000000000000" pitchFamily="50" charset="-128"/>
                <a:ea typeface="游ゴシック" panose="020B0400000000000000" pitchFamily="50" charset="-128"/>
              </a:rPr>
              <a:t>■導入後の効果</a:t>
            </a:r>
            <a:endParaRPr lang="ja-JP" altLang="en-US" sz="1100" b="1" i="0">
              <a:solidFill>
                <a:schemeClr val="accent2"/>
              </a:solidFill>
              <a:latin typeface="游ゴシック" panose="020B0400000000000000" pitchFamily="50" charset="-128"/>
              <a:ea typeface="游ゴシック" panose="020B0400000000000000" pitchFamily="50" charset="-128"/>
            </a:endParaRPr>
          </a:p>
        </p:txBody>
      </p:sp>
      <p:sp>
        <p:nvSpPr>
          <p:cNvPr id="9" name="テキスト プレースホルダー 1">
            <a:extLst>
              <a:ext uri="{FF2B5EF4-FFF2-40B4-BE49-F238E27FC236}">
                <a16:creationId xmlns:a16="http://schemas.microsoft.com/office/drawing/2014/main" id="{3E8F143C-2474-CE46-928B-B015B406E560}"/>
              </a:ext>
            </a:extLst>
          </p:cNvPr>
          <p:cNvSpPr txBox="1">
            <a:spLocks/>
          </p:cNvSpPr>
          <p:nvPr/>
        </p:nvSpPr>
        <p:spPr>
          <a:xfrm>
            <a:off x="3837730" y="3367024"/>
            <a:ext cx="5322575" cy="1238769"/>
          </a:xfrm>
          <a:prstGeom prst="rect">
            <a:avLst/>
          </a:prstGeom>
        </p:spPr>
        <p:txBody>
          <a:bodyPr vert="horz" lIns="36000" tIns="72000" rIns="72000" bIns="72000" rtlCol="0">
            <a:normAutofit/>
          </a:bodyPr>
          <a:lstStyle>
            <a:lvl1pPr marL="269875" indent="-269875" algn="l" defTabSz="914400" rtl="0" eaLnBrk="1" latinLnBrk="0" hangingPunct="1">
              <a:lnSpc>
                <a:spcPct val="130000"/>
              </a:lnSpc>
              <a:spcBef>
                <a:spcPts val="1000"/>
              </a:spcBef>
              <a:buClr>
                <a:schemeClr val="accent2"/>
              </a:buClr>
              <a:buFont typeface="Wingdings" pitchFamily="2" charset="2"/>
              <a:buChar char="l"/>
              <a:tabLst/>
              <a:defRPr kumimoji="1" sz="1800" b="0" i="0" kern="1200">
                <a:solidFill>
                  <a:schemeClr val="tx1"/>
                </a:solidFill>
                <a:latin typeface="Yu Gothic Medium" panose="020B0400000000000000" pitchFamily="34" charset="-128"/>
                <a:ea typeface="Yu Gothic Medium" panose="020B0400000000000000" pitchFamily="34" charset="-128"/>
                <a:cs typeface="+mn-cs"/>
              </a:defRPr>
            </a:lvl1pPr>
            <a:lvl2pPr marL="676275" indent="-219075" algn="l" defTabSz="914400" rtl="0" eaLnBrk="1" latinLnBrk="0" hangingPunct="1">
              <a:lnSpc>
                <a:spcPct val="130000"/>
              </a:lnSpc>
              <a:spcBef>
                <a:spcPts val="500"/>
              </a:spcBef>
              <a:buClr>
                <a:schemeClr val="accent3"/>
              </a:buClr>
              <a:buFont typeface="Arial" panose="020B0604020202020204" pitchFamily="34" charset="0"/>
              <a:buChar char="•"/>
              <a:tabLst/>
              <a:defRPr kumimoji="1" sz="1400" b="0" i="0" kern="1200">
                <a:solidFill>
                  <a:schemeClr val="tx1"/>
                </a:solidFill>
                <a:latin typeface="Yu Gothic" panose="020B0400000000000000" pitchFamily="34" charset="-128"/>
                <a:ea typeface="Yu Gothic" panose="020B04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b="0" i="0" kern="1200">
                <a:solidFill>
                  <a:schemeClr val="tx1"/>
                </a:solidFill>
                <a:latin typeface="Yu Gothic" panose="020B0400000000000000" pitchFamily="34" charset="-128"/>
                <a:ea typeface="Yu Gothic" panose="020B04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0" i="0" kern="1200">
                <a:solidFill>
                  <a:schemeClr val="tx1"/>
                </a:solidFill>
                <a:latin typeface="Yu Gothic" panose="020B0400000000000000" pitchFamily="34" charset="-128"/>
                <a:ea typeface="Yu Gothic" panose="020B04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0" i="0" kern="1200">
                <a:solidFill>
                  <a:schemeClr val="tx1"/>
                </a:solidFill>
                <a:latin typeface="Yu Gothic" panose="020B0400000000000000" pitchFamily="34" charset="-128"/>
                <a:ea typeface="Yu Gothic" panose="020B04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61938" indent="-211138">
              <a:lnSpc>
                <a:spcPct val="110000"/>
              </a:lnSpc>
              <a:spcBef>
                <a:spcPts val="300"/>
              </a:spcBef>
              <a:buFont typeface="Arial" panose="020B0604020202020204" pitchFamily="34" charset="0"/>
              <a:buChar char="•"/>
            </a:pPr>
            <a:r>
              <a:rPr lang="en-US" altLang="ja-JP" sz="1200" dirty="0">
                <a:latin typeface="Yu Gothic Medium" panose="020B0500000000000000" pitchFamily="50" charset="-128"/>
                <a:ea typeface="Yu Gothic Medium" panose="020B0500000000000000" pitchFamily="50" charset="-128"/>
              </a:rPr>
              <a:t>Garoon</a:t>
            </a:r>
            <a:r>
              <a:rPr lang="ja-JP" altLang="en-US" sz="1200" dirty="0">
                <a:latin typeface="Yu Gothic Medium" panose="020B0500000000000000" pitchFamily="50" charset="-128"/>
                <a:ea typeface="Yu Gothic Medium" panose="020B0500000000000000" pitchFamily="50" charset="-128"/>
              </a:rPr>
              <a:t>のシングルサインオン機能を使い、</a:t>
            </a:r>
            <a:br>
              <a:rPr lang="en-US" altLang="ja-JP" sz="1200" dirty="0">
                <a:latin typeface="Yu Gothic Medium" panose="020B0500000000000000" pitchFamily="50" charset="-128"/>
                <a:ea typeface="Yu Gothic Medium" panose="020B0500000000000000" pitchFamily="50" charset="-128"/>
              </a:rPr>
            </a:br>
            <a:r>
              <a:rPr lang="ja-JP" altLang="en-US" sz="1200" b="1" u="sng" dirty="0">
                <a:latin typeface="Yu Gothic Medium" panose="020B0500000000000000" pitchFamily="50" charset="-128"/>
                <a:ea typeface="Yu Gothic Medium" panose="020B0500000000000000" pitchFamily="50" charset="-128"/>
              </a:rPr>
              <a:t>システムごとにパスワードを入力する手間を省ける</a:t>
            </a:r>
            <a:r>
              <a:rPr lang="ja-JP" altLang="en-US" sz="1200" dirty="0">
                <a:latin typeface="Yu Gothic Medium" panose="020B0500000000000000" pitchFamily="50" charset="-128"/>
                <a:ea typeface="Yu Gothic Medium" panose="020B0500000000000000" pitchFamily="50" charset="-128"/>
              </a:rPr>
              <a:t>ようになった</a:t>
            </a:r>
            <a:endParaRPr lang="en-US" altLang="ja-JP" sz="1200" dirty="0">
              <a:latin typeface="Yu Gothic Medium" panose="020B0500000000000000" pitchFamily="50" charset="-128"/>
              <a:ea typeface="Yu Gothic Medium" panose="020B0500000000000000" pitchFamily="50" charset="-128"/>
            </a:endParaRPr>
          </a:p>
          <a:p>
            <a:pPr marL="261938" indent="-211138">
              <a:lnSpc>
                <a:spcPct val="110000"/>
              </a:lnSpc>
              <a:spcBef>
                <a:spcPts val="300"/>
              </a:spcBef>
              <a:buFont typeface="Arial" panose="020B0604020202020204" pitchFamily="34" charset="0"/>
              <a:buChar char="•"/>
            </a:pPr>
            <a:r>
              <a:rPr lang="en-US" altLang="ja-JP" sz="1200" dirty="0">
                <a:latin typeface="Yu Gothic Medium" panose="020B0500000000000000" pitchFamily="50" charset="-128"/>
                <a:ea typeface="Yu Gothic Medium" panose="020B0500000000000000" pitchFamily="50" charset="-128"/>
              </a:rPr>
              <a:t>Garoon</a:t>
            </a:r>
            <a:r>
              <a:rPr lang="ja-JP" altLang="en-US" sz="1200" dirty="0">
                <a:latin typeface="Yu Gothic Medium" panose="020B0500000000000000" pitchFamily="50" charset="-128"/>
                <a:ea typeface="Yu Gothic Medium" panose="020B0500000000000000" pitchFamily="50" charset="-128"/>
              </a:rPr>
              <a:t>の</a:t>
            </a:r>
            <a:r>
              <a:rPr lang="ja-JP" altLang="en-US" sz="1200" b="1" u="sng" dirty="0">
                <a:latin typeface="Yu Gothic Medium" panose="020B0500000000000000" pitchFamily="50" charset="-128"/>
                <a:ea typeface="Yu Gothic Medium" panose="020B0500000000000000" pitchFamily="50" charset="-128"/>
              </a:rPr>
              <a:t>ポータルに文書管理システムのウィジェットを表示</a:t>
            </a:r>
            <a:r>
              <a:rPr lang="ja-JP" altLang="en-US" sz="1200" dirty="0">
                <a:latin typeface="Yu Gothic Medium" panose="020B0500000000000000" pitchFamily="50" charset="-128"/>
                <a:ea typeface="Yu Gothic Medium" panose="020B0500000000000000" pitchFamily="50" charset="-128"/>
              </a:rPr>
              <a:t>し</a:t>
            </a:r>
            <a:br>
              <a:rPr lang="en-US" altLang="ja-JP" sz="1200" dirty="0">
                <a:latin typeface="Yu Gothic Medium" panose="020B0500000000000000" pitchFamily="50" charset="-128"/>
                <a:ea typeface="Yu Gothic Medium" panose="020B0500000000000000" pitchFamily="50" charset="-128"/>
              </a:rPr>
            </a:br>
            <a:r>
              <a:rPr lang="ja-JP" altLang="en-US" sz="1200" dirty="0">
                <a:latin typeface="Yu Gothic Medium" panose="020B0500000000000000" pitchFamily="50" charset="-128"/>
                <a:ea typeface="Yu Gothic Medium" panose="020B0500000000000000" pitchFamily="50" charset="-128"/>
              </a:rPr>
              <a:t>シームレスに利用できるようになった</a:t>
            </a:r>
            <a:endParaRPr lang="en-US" altLang="ja-JP" sz="1200" dirty="0">
              <a:latin typeface="Yu Gothic Medium" panose="020B0500000000000000" pitchFamily="50" charset="-128"/>
              <a:ea typeface="Yu Gothic Medium" panose="020B0500000000000000" pitchFamily="50" charset="-128"/>
            </a:endParaRPr>
          </a:p>
          <a:p>
            <a:pPr marL="261938" indent="-211138">
              <a:lnSpc>
                <a:spcPct val="110000"/>
              </a:lnSpc>
              <a:spcBef>
                <a:spcPts val="300"/>
              </a:spcBef>
              <a:buFont typeface="Arial" panose="020B0604020202020204" pitchFamily="34" charset="0"/>
              <a:buChar char="•"/>
            </a:pPr>
            <a:r>
              <a:rPr lang="ja-JP" altLang="en-US" sz="1200" dirty="0">
                <a:latin typeface="Yu Gothic Medium" panose="020B0500000000000000" pitchFamily="50" charset="-128"/>
                <a:ea typeface="Yu Gothic Medium" panose="020B0500000000000000" pitchFamily="50" charset="-128"/>
              </a:rPr>
              <a:t>アクセスが集中する時間でも</a:t>
            </a:r>
            <a:r>
              <a:rPr lang="ja-JP" altLang="en-US" sz="1200" b="1" u="sng" dirty="0">
                <a:latin typeface="Yu Gothic Medium" panose="020B0500000000000000" pitchFamily="50" charset="-128"/>
                <a:ea typeface="Yu Gothic Medium" panose="020B0500000000000000" pitchFamily="50" charset="-128"/>
              </a:rPr>
              <a:t>レスポンスが落ちなくなった</a:t>
            </a:r>
          </a:p>
        </p:txBody>
      </p:sp>
      <p:pic>
        <p:nvPicPr>
          <p:cNvPr id="14" name="図 13">
            <a:extLst>
              <a:ext uri="{FF2B5EF4-FFF2-40B4-BE49-F238E27FC236}">
                <a16:creationId xmlns:a16="http://schemas.microsoft.com/office/drawing/2014/main" id="{09BF7CA7-E76D-3847-93C4-4FB3E25F4B44}"/>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9933" y="1258150"/>
            <a:ext cx="2779805" cy="1744587"/>
          </a:xfrm>
          <a:prstGeom prst="rect">
            <a:avLst/>
          </a:prstGeom>
        </p:spPr>
      </p:pic>
    </p:spTree>
    <p:extLst>
      <p:ext uri="{BB962C8B-B14F-4D97-AF65-F5344CB8AC3E}">
        <p14:creationId xmlns:p14="http://schemas.microsoft.com/office/powerpoint/2010/main" val="159888912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45FD8DB6-6483-0948-B116-D3B57A7E524B}"/>
              </a:ext>
            </a:extLst>
          </p:cNvPr>
          <p:cNvSpPr>
            <a:spLocks noGrp="1"/>
          </p:cNvSpPr>
          <p:nvPr>
            <p:ph type="title"/>
          </p:nvPr>
        </p:nvSpPr>
        <p:spPr/>
        <p:txBody>
          <a:bodyPr/>
          <a:lstStyle/>
          <a:p>
            <a:r>
              <a:rPr lang="ja-JP" altLang="en-US">
                <a:latin typeface="+mn-ea"/>
                <a:ea typeface="+mn-ea"/>
              </a:rPr>
              <a:t>システムごとにパスワードを入力する手間をなくし、効率化を実現</a:t>
            </a:r>
            <a:endParaRPr kumimoji="1" lang="ja-JP" altLang="en-US">
              <a:latin typeface="+mn-ea"/>
              <a:ea typeface="+mn-ea"/>
            </a:endParaRPr>
          </a:p>
        </p:txBody>
      </p:sp>
      <p:sp>
        <p:nvSpPr>
          <p:cNvPr id="5" name="テキスト ボックス 4">
            <a:extLst>
              <a:ext uri="{FF2B5EF4-FFF2-40B4-BE49-F238E27FC236}">
                <a16:creationId xmlns:a16="http://schemas.microsoft.com/office/drawing/2014/main" id="{EA2B08C1-ECFD-334B-8962-731D86BD834C}"/>
              </a:ext>
            </a:extLst>
          </p:cNvPr>
          <p:cNvSpPr txBox="1"/>
          <p:nvPr/>
        </p:nvSpPr>
        <p:spPr>
          <a:xfrm>
            <a:off x="247701" y="564742"/>
            <a:ext cx="8229600" cy="646331"/>
          </a:xfrm>
          <a:prstGeom prst="rect">
            <a:avLst/>
          </a:prstGeom>
          <a:noFill/>
        </p:spPr>
        <p:txBody>
          <a:bodyPr wrap="square" rtlCol="0">
            <a:spAutoFit/>
          </a:bodyPr>
          <a:lstStyle/>
          <a:p>
            <a:r>
              <a:rPr lang="ja-JP" altLang="en-US" sz="1200" dirty="0"/>
              <a:t>大分県庁様では</a:t>
            </a:r>
            <a:r>
              <a:rPr lang="en-US" altLang="ja-JP" sz="1200" dirty="0"/>
              <a:t>Garoon</a:t>
            </a:r>
            <a:r>
              <a:rPr lang="ja-JP" altLang="en-US" sz="1200" dirty="0"/>
              <a:t>と各種システムとの</a:t>
            </a:r>
            <a:r>
              <a:rPr lang="en-US" altLang="ja-JP" sz="1200" dirty="0"/>
              <a:t>SSO</a:t>
            </a:r>
            <a:r>
              <a:rPr lang="ja-JP" altLang="en-US" sz="1200" dirty="0"/>
              <a:t>（シングルサインオン）が可能になっています。予算編成システム、行政文書管理システム、総務事務システム、財務会計システムなどと連携しており、</a:t>
            </a:r>
            <a:r>
              <a:rPr lang="en-US" altLang="ja-JP" sz="1200" dirty="0"/>
              <a:t>Garoon</a:t>
            </a:r>
            <a:r>
              <a:rPr lang="ja-JP" altLang="en-US" sz="1200" dirty="0"/>
              <a:t>へログインすればそれぞれのシステムをシームレスに利用できます。</a:t>
            </a:r>
          </a:p>
        </p:txBody>
      </p:sp>
      <p:pic>
        <p:nvPicPr>
          <p:cNvPr id="1028" name="Picture 4">
            <a:extLst>
              <a:ext uri="{FF2B5EF4-FFF2-40B4-BE49-F238E27FC236}">
                <a16:creationId xmlns:a16="http://schemas.microsoft.com/office/drawing/2014/main" id="{92CDEBAF-8214-AF46-AFD8-D2F4BEC56F10}"/>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470" y="1253939"/>
            <a:ext cx="3274004" cy="3274004"/>
          </a:xfrm>
          <a:prstGeom prst="rect">
            <a:avLst/>
          </a:prstGeom>
          <a:noFill/>
          <a:extLst>
            <a:ext uri="{909E8E84-426E-40DD-AFC4-6F175D3DCCD1}">
              <a14:hiddenFill xmlns:a14="http://schemas.microsoft.com/office/drawing/2010/main">
                <a:solidFill>
                  <a:srgbClr val="FFFFFF"/>
                </a:solidFill>
              </a14:hiddenFill>
            </a:ext>
          </a:extLst>
        </p:spPr>
      </p:pic>
      <p:sp>
        <p:nvSpPr>
          <p:cNvPr id="2" name="角丸四角形 1">
            <a:extLst>
              <a:ext uri="{FF2B5EF4-FFF2-40B4-BE49-F238E27FC236}">
                <a16:creationId xmlns:a16="http://schemas.microsoft.com/office/drawing/2014/main" id="{45832059-7773-8942-A02B-03CF57D1E80B}"/>
              </a:ext>
              <a:ext uri="{C183D7F6-B498-43B3-948B-1728B52AA6E4}">
                <adec:decorative xmlns:adec="http://schemas.microsoft.com/office/drawing/2017/decorative" val="1"/>
              </a:ext>
            </a:extLst>
          </p:cNvPr>
          <p:cNvSpPr/>
          <p:nvPr/>
        </p:nvSpPr>
        <p:spPr>
          <a:xfrm>
            <a:off x="4427984" y="1995686"/>
            <a:ext cx="4248472" cy="2463170"/>
          </a:xfrm>
          <a:prstGeom prst="roundRect">
            <a:avLst>
              <a:gd name="adj" fmla="val 4408"/>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720D85FD-B4EF-5B43-BA01-BC2014D81919}"/>
              </a:ext>
            </a:extLst>
          </p:cNvPr>
          <p:cNvSpPr txBox="1"/>
          <p:nvPr/>
        </p:nvSpPr>
        <p:spPr>
          <a:xfrm>
            <a:off x="4499992" y="2175007"/>
            <a:ext cx="3744416" cy="307777"/>
          </a:xfrm>
          <a:prstGeom prst="rect">
            <a:avLst/>
          </a:prstGeom>
          <a:noFill/>
        </p:spPr>
        <p:txBody>
          <a:bodyPr wrap="square" rtlCol="0">
            <a:spAutoFit/>
          </a:bodyPr>
          <a:lstStyle/>
          <a:p>
            <a:r>
              <a:rPr lang="ja-JP" altLang="en-US" sz="1400" b="1">
                <a:latin typeface="+mn-ea"/>
              </a:rPr>
              <a:t>シングルサインオンと</a:t>
            </a:r>
            <a:r>
              <a:rPr lang="en-US" altLang="ja-JP" sz="1400" b="1" dirty="0">
                <a:latin typeface="+mn-ea"/>
              </a:rPr>
              <a:t>AD</a:t>
            </a:r>
            <a:r>
              <a:rPr lang="ja-JP" altLang="en-US" sz="1400" b="1">
                <a:latin typeface="+mn-ea"/>
              </a:rPr>
              <a:t>連携について</a:t>
            </a:r>
          </a:p>
        </p:txBody>
      </p:sp>
      <p:sp>
        <p:nvSpPr>
          <p:cNvPr id="7" name="テキスト ボックス 6">
            <a:extLst>
              <a:ext uri="{FF2B5EF4-FFF2-40B4-BE49-F238E27FC236}">
                <a16:creationId xmlns:a16="http://schemas.microsoft.com/office/drawing/2014/main" id="{365AFCA6-B97B-AD46-83E3-AAB0C20990A2}"/>
              </a:ext>
            </a:extLst>
          </p:cNvPr>
          <p:cNvSpPr txBox="1"/>
          <p:nvPr/>
        </p:nvSpPr>
        <p:spPr>
          <a:xfrm>
            <a:off x="6759921" y="2753618"/>
            <a:ext cx="1774290" cy="861774"/>
          </a:xfrm>
          <a:prstGeom prst="rect">
            <a:avLst/>
          </a:prstGeom>
          <a:noFill/>
        </p:spPr>
        <p:txBody>
          <a:bodyPr wrap="square" rtlCol="0">
            <a:spAutoFit/>
          </a:bodyPr>
          <a:lstStyle/>
          <a:p>
            <a:r>
              <a:rPr lang="en-US" altLang="ja-JP" sz="1000" dirty="0"/>
              <a:t>Garoon</a:t>
            </a:r>
            <a:r>
              <a:rPr lang="ja-JP" altLang="en-US" sz="1000" dirty="0"/>
              <a:t>との</a:t>
            </a:r>
            <a:r>
              <a:rPr lang="en-US" altLang="ja-JP" sz="1000" dirty="0"/>
              <a:t>SSO</a:t>
            </a:r>
            <a:r>
              <a:rPr lang="ja-JP" altLang="en-US" sz="1000" dirty="0"/>
              <a:t>、</a:t>
            </a:r>
            <a:r>
              <a:rPr lang="en-US" altLang="ja-JP" sz="1000" dirty="0"/>
              <a:t>AD</a:t>
            </a:r>
            <a:r>
              <a:rPr lang="ja-JP" altLang="en-US" sz="1000" dirty="0"/>
              <a:t>連携についてより詳しい資料がございます。クラウド版とパッケージ版で実現方法が異なります。</a:t>
            </a:r>
          </a:p>
        </p:txBody>
      </p:sp>
      <p:pic>
        <p:nvPicPr>
          <p:cNvPr id="4" name="Picture 2">
            <a:extLst>
              <a:ext uri="{FF2B5EF4-FFF2-40B4-BE49-F238E27FC236}">
                <a16:creationId xmlns:a16="http://schemas.microsoft.com/office/drawing/2014/main" id="{2DFC5723-9F71-3949-B5B2-C786E1A45BE8}"/>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9681" y="2571750"/>
            <a:ext cx="2061674" cy="1168599"/>
          </a:xfrm>
          <a:prstGeom prst="rect">
            <a:avLst/>
          </a:prstGeom>
          <a:noFill/>
          <a:extLst>
            <a:ext uri="{909E8E84-426E-40DD-AFC4-6F175D3DCCD1}">
              <a14:hiddenFill xmlns:a14="http://schemas.microsoft.com/office/drawing/2010/main">
                <a:solidFill>
                  <a:srgbClr val="FFFFFF"/>
                </a:solidFill>
              </a14:hiddenFill>
            </a:ext>
          </a:extLst>
        </p:spPr>
      </p:pic>
      <p:sp>
        <p:nvSpPr>
          <p:cNvPr id="6" name="正方形/長方形 5">
            <a:extLst>
              <a:ext uri="{FF2B5EF4-FFF2-40B4-BE49-F238E27FC236}">
                <a16:creationId xmlns:a16="http://schemas.microsoft.com/office/drawing/2014/main" id="{E3EDDE18-FEFC-BD41-A8E4-62ADFED53452}"/>
              </a:ext>
            </a:extLst>
          </p:cNvPr>
          <p:cNvSpPr/>
          <p:nvPr/>
        </p:nvSpPr>
        <p:spPr>
          <a:xfrm>
            <a:off x="4641878" y="3964300"/>
            <a:ext cx="4572000" cy="400110"/>
          </a:xfrm>
          <a:prstGeom prst="rect">
            <a:avLst/>
          </a:prstGeom>
        </p:spPr>
        <p:txBody>
          <a:bodyPr>
            <a:spAutoFit/>
          </a:bodyPr>
          <a:lstStyle/>
          <a:p>
            <a:r>
              <a:rPr lang="en-US" altLang="ja-JP" sz="1000" dirty="0"/>
              <a:t>Garoon SSO</a:t>
            </a:r>
            <a:r>
              <a:rPr lang="ja-JP" altLang="en-US" sz="1000" dirty="0"/>
              <a:t>と</a:t>
            </a:r>
            <a:r>
              <a:rPr lang="en-US" altLang="ja-JP" sz="1000" dirty="0"/>
              <a:t>AD</a:t>
            </a:r>
            <a:r>
              <a:rPr lang="ja-JP" altLang="en-US" sz="1000" dirty="0"/>
              <a:t>連携説明資料</a:t>
            </a:r>
            <a:endParaRPr lang="en-US" altLang="ja-JP" sz="1000" dirty="0"/>
          </a:p>
          <a:p>
            <a:r>
              <a:rPr lang="ja-JP" altLang="en-US" sz="1000" dirty="0">
                <a:hlinkClick r:id="rId4"/>
              </a:rPr>
              <a:t>https://garoon.cybozu.co.jp/documents/Garoon_management_sso.pdf</a:t>
            </a:r>
            <a:endParaRPr lang="en-US" altLang="ja-JP" sz="1000" dirty="0"/>
          </a:p>
        </p:txBody>
      </p:sp>
    </p:spTree>
    <p:extLst>
      <p:ext uri="{BB962C8B-B14F-4D97-AF65-F5344CB8AC3E}">
        <p14:creationId xmlns:p14="http://schemas.microsoft.com/office/powerpoint/2010/main" val="392848250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2553FE68-51BB-624A-9FDD-65CFC899E8C0}"/>
              </a:ext>
            </a:extLst>
          </p:cNvPr>
          <p:cNvSpPr>
            <a:spLocks noGrp="1"/>
          </p:cNvSpPr>
          <p:nvPr>
            <p:ph type="title"/>
          </p:nvPr>
        </p:nvSpPr>
        <p:spPr/>
        <p:txBody>
          <a:bodyPr/>
          <a:lstStyle/>
          <a:p>
            <a:r>
              <a:rPr lang="ja-JP" altLang="en-US">
                <a:latin typeface="+mn-ea"/>
                <a:ea typeface="+mn-ea"/>
              </a:rPr>
              <a:t>ポータルに文書管理システムのウィジェットを表示しシームレスに利用</a:t>
            </a:r>
            <a:endParaRPr kumimoji="1" lang="ja-JP" altLang="en-US">
              <a:latin typeface="+mn-ea"/>
              <a:ea typeface="+mn-ea"/>
            </a:endParaRPr>
          </a:p>
        </p:txBody>
      </p:sp>
      <p:sp>
        <p:nvSpPr>
          <p:cNvPr id="7" name="テキスト ボックス 6">
            <a:extLst>
              <a:ext uri="{FF2B5EF4-FFF2-40B4-BE49-F238E27FC236}">
                <a16:creationId xmlns:a16="http://schemas.microsoft.com/office/drawing/2014/main" id="{1CDA815F-8815-7041-8414-A7A1F7DC891F}"/>
              </a:ext>
            </a:extLst>
          </p:cNvPr>
          <p:cNvSpPr txBox="1"/>
          <p:nvPr/>
        </p:nvSpPr>
        <p:spPr>
          <a:xfrm>
            <a:off x="247701" y="564742"/>
            <a:ext cx="8229600" cy="461665"/>
          </a:xfrm>
          <a:prstGeom prst="rect">
            <a:avLst/>
          </a:prstGeom>
          <a:noFill/>
        </p:spPr>
        <p:txBody>
          <a:bodyPr wrap="square" rtlCol="0">
            <a:spAutoFit/>
          </a:bodyPr>
          <a:lstStyle/>
          <a:p>
            <a:r>
              <a:rPr kumimoji="1" lang="ja-JP" altLang="en-US" sz="1200"/>
              <a:t>大分県庁様のポータルには、文書管理システムのウィジェットを表示させています。職員はシステムの違いを意識せずに利用できます</a:t>
            </a:r>
          </a:p>
        </p:txBody>
      </p:sp>
      <p:pic>
        <p:nvPicPr>
          <p:cNvPr id="2050" name="Picture 2" descr="大分県庁様のポータルの画面">
            <a:extLst>
              <a:ext uri="{FF2B5EF4-FFF2-40B4-BE49-F238E27FC236}">
                <a16:creationId xmlns:a16="http://schemas.microsoft.com/office/drawing/2014/main" id="{F0B766CC-FE04-A746-8F72-C158C92A681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475679" y="1275606"/>
            <a:ext cx="5312324" cy="302433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8B46B00C-5750-A343-8119-45CE3689885D}"/>
              </a:ext>
            </a:extLst>
          </p:cNvPr>
          <p:cNvSpPr txBox="1"/>
          <p:nvPr/>
        </p:nvSpPr>
        <p:spPr>
          <a:xfrm>
            <a:off x="475678" y="4371950"/>
            <a:ext cx="3304233" cy="307777"/>
          </a:xfrm>
          <a:prstGeom prst="rect">
            <a:avLst/>
          </a:prstGeom>
          <a:noFill/>
        </p:spPr>
        <p:txBody>
          <a:bodyPr wrap="square" rtlCol="0">
            <a:spAutoFit/>
          </a:bodyPr>
          <a:lstStyle/>
          <a:p>
            <a:r>
              <a:rPr kumimoji="1" lang="ja-JP" altLang="en-US" sz="1400" dirty="0"/>
              <a:t>大分県庁様の</a:t>
            </a:r>
            <a:r>
              <a:rPr kumimoji="1" lang="en-US" altLang="ja-JP" sz="1400" dirty="0"/>
              <a:t>Garoon</a:t>
            </a:r>
            <a:r>
              <a:rPr kumimoji="1" lang="ja-JP" altLang="en-US" sz="1400" dirty="0"/>
              <a:t>ポータルの画面</a:t>
            </a:r>
          </a:p>
        </p:txBody>
      </p:sp>
      <p:sp>
        <p:nvSpPr>
          <p:cNvPr id="2" name="正方形/長方形 1">
            <a:extLst>
              <a:ext uri="{FF2B5EF4-FFF2-40B4-BE49-F238E27FC236}">
                <a16:creationId xmlns:a16="http://schemas.microsoft.com/office/drawing/2014/main" id="{B69875F2-90E4-DD4B-9056-41E5564538FD}"/>
              </a:ext>
              <a:ext uri="{C183D7F6-B498-43B3-948B-1728B52AA6E4}">
                <adec:decorative xmlns:adec="http://schemas.microsoft.com/office/drawing/2017/decorative" val="1"/>
              </a:ext>
            </a:extLst>
          </p:cNvPr>
          <p:cNvSpPr/>
          <p:nvPr/>
        </p:nvSpPr>
        <p:spPr>
          <a:xfrm>
            <a:off x="4644008" y="2427734"/>
            <a:ext cx="864096" cy="1224136"/>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EFC5D326-AA3E-D342-B5C4-6A674777DA47}"/>
              </a:ext>
            </a:extLst>
          </p:cNvPr>
          <p:cNvSpPr/>
          <p:nvPr/>
        </p:nvSpPr>
        <p:spPr>
          <a:xfrm>
            <a:off x="6005380" y="2823777"/>
            <a:ext cx="1381159" cy="5040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900" b="1"/>
              <a:t>文書管理システムのウィジェットを表示</a:t>
            </a:r>
          </a:p>
        </p:txBody>
      </p:sp>
      <p:cxnSp>
        <p:nvCxnSpPr>
          <p:cNvPr id="14" name="直線コネクタ 13">
            <a:extLst>
              <a:ext uri="{FF2B5EF4-FFF2-40B4-BE49-F238E27FC236}">
                <a16:creationId xmlns:a16="http://schemas.microsoft.com/office/drawing/2014/main" id="{B4918D56-4A06-E24B-A51C-8E90311D9F6D}"/>
              </a:ext>
              <a:ext uri="{C183D7F6-B498-43B3-948B-1728B52AA6E4}">
                <adec:decorative xmlns:adec="http://schemas.microsoft.com/office/drawing/2017/decorative" val="1"/>
              </a:ext>
            </a:extLst>
          </p:cNvPr>
          <p:cNvCxnSpPr>
            <a:cxnSpLocks/>
          </p:cNvCxnSpPr>
          <p:nvPr/>
        </p:nvCxnSpPr>
        <p:spPr>
          <a:xfrm>
            <a:off x="5517902" y="3075806"/>
            <a:ext cx="494258" cy="0"/>
          </a:xfrm>
          <a:prstGeom prst="line">
            <a:avLst/>
          </a:prstGeom>
          <a:ln w="19050">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05138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5AF334D6-45D7-8748-9AAF-E245AC308B57}"/>
              </a:ext>
            </a:extLst>
          </p:cNvPr>
          <p:cNvSpPr>
            <a:spLocks noGrp="1"/>
          </p:cNvSpPr>
          <p:nvPr>
            <p:ph type="title"/>
          </p:nvPr>
        </p:nvSpPr>
        <p:spPr/>
        <p:txBody>
          <a:bodyPr/>
          <a:lstStyle/>
          <a:p>
            <a:r>
              <a:rPr kumimoji="1" lang="ja-JP" altLang="en-US"/>
              <a:t>業務効率化に必要なことは「情報の見える化」</a:t>
            </a:r>
          </a:p>
        </p:txBody>
      </p:sp>
      <p:sp>
        <p:nvSpPr>
          <p:cNvPr id="13" name="テキスト プレースホルダー 6">
            <a:extLst>
              <a:ext uri="{FF2B5EF4-FFF2-40B4-BE49-F238E27FC236}">
                <a16:creationId xmlns:a16="http://schemas.microsoft.com/office/drawing/2014/main" id="{ED554D05-DA3E-6541-ADF8-88ECE47C7E03}"/>
              </a:ext>
            </a:extLst>
          </p:cNvPr>
          <p:cNvSpPr txBox="1">
            <a:spLocks/>
          </p:cNvSpPr>
          <p:nvPr/>
        </p:nvSpPr>
        <p:spPr>
          <a:xfrm>
            <a:off x="251520" y="555526"/>
            <a:ext cx="8424936" cy="670869"/>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nSpc>
                <a:spcPct val="110000"/>
              </a:lnSpc>
              <a:buNone/>
            </a:pPr>
            <a:r>
              <a:rPr lang="ja-JP" altLang="en-US" sz="1200"/>
              <a:t>既存業務の効率化には何が必要でしょうか？それは「情報の見える化」です。情報が共有できていないと、複数の部署で似たような業務をしていたり、対応が後手後手に回ったりと無駄な作業が発生しやすくなります。部署ごとの情報を見える化し、必要な情報にすぐにアクセスれば、効率的に仕事ができるようになります。</a:t>
            </a:r>
          </a:p>
        </p:txBody>
      </p:sp>
      <p:sp>
        <p:nvSpPr>
          <p:cNvPr id="10" name="テキスト プレースホルダー 1">
            <a:extLst>
              <a:ext uri="{FF2B5EF4-FFF2-40B4-BE49-F238E27FC236}">
                <a16:creationId xmlns:a16="http://schemas.microsoft.com/office/drawing/2014/main" id="{7A7CFCF5-4784-3A45-80F2-E3E4CA97AF39}"/>
              </a:ext>
            </a:extLst>
          </p:cNvPr>
          <p:cNvSpPr txBox="1">
            <a:spLocks/>
          </p:cNvSpPr>
          <p:nvPr/>
        </p:nvSpPr>
        <p:spPr>
          <a:xfrm>
            <a:off x="395536" y="1419225"/>
            <a:ext cx="3981122" cy="709361"/>
          </a:xfrm>
          <a:prstGeom prst="rect">
            <a:avLst/>
          </a:prstGeom>
          <a:solidFill>
            <a:schemeClr val="tx2">
              <a:lumMod val="20000"/>
              <a:lumOff val="80000"/>
            </a:schemeClr>
          </a:solidFill>
        </p:spPr>
        <p:txBody>
          <a:bodyPr vert="horz" lIns="91440" tIns="45720" rIns="91440" bIns="45720" rtlCol="0">
            <a:normAutofit/>
          </a:bodyPr>
          <a:lstStyle>
            <a:lvl1pPr marL="202401" indent="-202401" algn="l" defTabSz="685800" rtl="0" eaLnBrk="1" latinLnBrk="0" hangingPunct="1">
              <a:lnSpc>
                <a:spcPct val="130000"/>
              </a:lnSpc>
              <a:spcBef>
                <a:spcPts val="750"/>
              </a:spcBef>
              <a:buClr>
                <a:schemeClr val="accent2"/>
              </a:buClr>
              <a:buFont typeface="Wingdings" pitchFamily="2" charset="2"/>
              <a:buChar char="l"/>
              <a:tabLst/>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07194" indent="-164302" algn="l" defTabSz="685800" rtl="0" eaLnBrk="1" latinLnBrk="0" hangingPunct="1">
              <a:lnSpc>
                <a:spcPct val="130000"/>
              </a:lnSpc>
              <a:spcBef>
                <a:spcPts val="375"/>
              </a:spcBef>
              <a:buClr>
                <a:schemeClr val="accent3"/>
              </a:buClr>
              <a:buFont typeface="Arial" panose="020B0604020202020204" pitchFamily="34" charset="0"/>
              <a:buChar char="•"/>
              <a:tabLst/>
              <a:defRPr kumimoji="1" sz="1100" b="0" i="0" kern="1200">
                <a:solidFill>
                  <a:schemeClr val="tx1"/>
                </a:solidFill>
                <a:latin typeface="Yu Gothic" panose="020B0400000000000000" pitchFamily="34" charset="-128"/>
                <a:ea typeface="Yu Gothic" panose="020B0400000000000000" pitchFamily="34" charset="-128"/>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b="0" i="0" kern="1200">
                <a:solidFill>
                  <a:schemeClr val="tx1"/>
                </a:solidFill>
                <a:latin typeface="Yu Gothic" panose="020B0400000000000000" pitchFamily="34" charset="-128"/>
                <a:ea typeface="Yu Gothic" panose="020B0400000000000000" pitchFamily="34" charset="-128"/>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ctr">
              <a:buNone/>
            </a:pPr>
            <a:r>
              <a:rPr lang="ja-JP" altLang="en-US"/>
              <a:t>組織の情報が共有できていないと</a:t>
            </a:r>
            <a:br>
              <a:rPr lang="en-US" altLang="ja-JP" dirty="0"/>
            </a:br>
            <a:r>
              <a:rPr lang="ja-JP" altLang="en-US"/>
              <a:t>無駄な作業が生まれやすい</a:t>
            </a:r>
            <a:endParaRPr lang="en-US" altLang="ja-JP" dirty="0"/>
          </a:p>
        </p:txBody>
      </p:sp>
      <p:sp>
        <p:nvSpPr>
          <p:cNvPr id="27" name="テキスト ボックス 26">
            <a:extLst>
              <a:ext uri="{FF2B5EF4-FFF2-40B4-BE49-F238E27FC236}">
                <a16:creationId xmlns:a16="http://schemas.microsoft.com/office/drawing/2014/main" id="{5A9B9C72-E1BB-4D4A-9789-ED8777AC8614}"/>
              </a:ext>
            </a:extLst>
          </p:cNvPr>
          <p:cNvSpPr txBox="1"/>
          <p:nvPr/>
        </p:nvSpPr>
        <p:spPr>
          <a:xfrm>
            <a:off x="809778" y="2321416"/>
            <a:ext cx="3726180" cy="900246"/>
          </a:xfrm>
          <a:prstGeom prst="rect">
            <a:avLst/>
          </a:prstGeom>
          <a:noFill/>
        </p:spPr>
        <p:txBody>
          <a:bodyPr wrap="square" rtlCol="0">
            <a:spAutoFit/>
          </a:bodyPr>
          <a:lstStyle/>
          <a:p>
            <a:r>
              <a:rPr kumimoji="1" lang="ja-JP" altLang="en-US" sz="1050"/>
              <a:t>・必要なデータが見つからず仕事が進まない</a:t>
            </a:r>
            <a:r>
              <a:rPr kumimoji="1" lang="en-US" altLang="ja-JP" sz="1050" dirty="0"/>
              <a:t>…</a:t>
            </a:r>
          </a:p>
          <a:p>
            <a:r>
              <a:rPr kumimoji="1" lang="ja-JP" altLang="en-US" sz="1050"/>
              <a:t>・複数の部署で似たような資料を作っている</a:t>
            </a:r>
            <a:r>
              <a:rPr kumimoji="1" lang="en-US" altLang="ja-JP" sz="1050" dirty="0"/>
              <a:t>…</a:t>
            </a:r>
          </a:p>
          <a:p>
            <a:r>
              <a:rPr kumimoji="1" lang="ja-JP" altLang="en-US" sz="1050"/>
              <a:t>・急な依頼で残業</a:t>
            </a:r>
            <a:r>
              <a:rPr kumimoji="1" lang="en-US" altLang="ja-JP" sz="1050" dirty="0"/>
              <a:t>…</a:t>
            </a:r>
          </a:p>
          <a:p>
            <a:r>
              <a:rPr kumimoji="1" lang="ja-JP" altLang="en-US" sz="1050"/>
              <a:t>　もっと早く知っていれば準備できたのに</a:t>
            </a:r>
            <a:r>
              <a:rPr kumimoji="1" lang="en-US" altLang="ja-JP" sz="1050" dirty="0"/>
              <a:t>…</a:t>
            </a:r>
          </a:p>
          <a:p>
            <a:endParaRPr kumimoji="1" lang="en-US" altLang="ja-JP" sz="1050" dirty="0"/>
          </a:p>
        </p:txBody>
      </p:sp>
      <p:pic>
        <p:nvPicPr>
          <p:cNvPr id="20" name="図 19">
            <a:extLst>
              <a:ext uri="{FF2B5EF4-FFF2-40B4-BE49-F238E27FC236}">
                <a16:creationId xmlns:a16="http://schemas.microsoft.com/office/drawing/2014/main" id="{7D35D9B8-ED76-3043-AC9B-6F676E61DE4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247805" y="3285614"/>
            <a:ext cx="2036460" cy="1221331"/>
          </a:xfrm>
          <a:prstGeom prst="rect">
            <a:avLst/>
          </a:prstGeom>
        </p:spPr>
      </p:pic>
      <p:sp>
        <p:nvSpPr>
          <p:cNvPr id="12" name="右矢印 11">
            <a:extLst>
              <a:ext uri="{FF2B5EF4-FFF2-40B4-BE49-F238E27FC236}">
                <a16:creationId xmlns:a16="http://schemas.microsoft.com/office/drawing/2014/main" id="{CBDCDFD7-946E-844C-9622-FD258304CC1E}"/>
              </a:ext>
              <a:ext uri="{C183D7F6-B498-43B3-948B-1728B52AA6E4}">
                <adec:decorative xmlns:adec="http://schemas.microsoft.com/office/drawing/2017/decorative" val="1"/>
              </a:ext>
            </a:extLst>
          </p:cNvPr>
          <p:cNvSpPr/>
          <p:nvPr/>
        </p:nvSpPr>
        <p:spPr>
          <a:xfrm>
            <a:off x="4283969" y="2871987"/>
            <a:ext cx="504055" cy="1008112"/>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プレースホルダー 1">
            <a:extLst>
              <a:ext uri="{FF2B5EF4-FFF2-40B4-BE49-F238E27FC236}">
                <a16:creationId xmlns:a16="http://schemas.microsoft.com/office/drawing/2014/main" id="{6BFEF9FE-11B5-1D40-AD23-98BFE1C89F07}"/>
              </a:ext>
            </a:extLst>
          </p:cNvPr>
          <p:cNvSpPr txBox="1">
            <a:spLocks/>
          </p:cNvSpPr>
          <p:nvPr/>
        </p:nvSpPr>
        <p:spPr>
          <a:xfrm>
            <a:off x="4788024" y="1419225"/>
            <a:ext cx="3981122" cy="709361"/>
          </a:xfrm>
          <a:prstGeom prst="rect">
            <a:avLst/>
          </a:prstGeom>
          <a:solidFill>
            <a:schemeClr val="accent2"/>
          </a:solidFill>
        </p:spPr>
        <p:txBody>
          <a:bodyPr vert="horz" lIns="91440" tIns="45720" rIns="91440" bIns="45720" rtlCol="0">
            <a:normAutofit/>
          </a:bodyPr>
          <a:lstStyle>
            <a:lvl1pPr marL="202401" indent="-202401" algn="l" defTabSz="685800" rtl="0" eaLnBrk="1" latinLnBrk="0" hangingPunct="1">
              <a:lnSpc>
                <a:spcPct val="130000"/>
              </a:lnSpc>
              <a:spcBef>
                <a:spcPts val="750"/>
              </a:spcBef>
              <a:buClr>
                <a:schemeClr val="accent2"/>
              </a:buClr>
              <a:buFont typeface="Wingdings" pitchFamily="2" charset="2"/>
              <a:buChar char="l"/>
              <a:tabLst/>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07194" indent="-164302" algn="l" defTabSz="685800" rtl="0" eaLnBrk="1" latinLnBrk="0" hangingPunct="1">
              <a:lnSpc>
                <a:spcPct val="130000"/>
              </a:lnSpc>
              <a:spcBef>
                <a:spcPts val="375"/>
              </a:spcBef>
              <a:buClr>
                <a:schemeClr val="accent3"/>
              </a:buClr>
              <a:buFont typeface="Arial" panose="020B0604020202020204" pitchFamily="34" charset="0"/>
              <a:buChar char="•"/>
              <a:tabLst/>
              <a:defRPr kumimoji="1" sz="1100" b="0" i="0" kern="1200">
                <a:solidFill>
                  <a:schemeClr val="tx1"/>
                </a:solidFill>
                <a:latin typeface="Yu Gothic" panose="020B0400000000000000" pitchFamily="34" charset="-128"/>
                <a:ea typeface="Yu Gothic" panose="020B0400000000000000" pitchFamily="34" charset="-128"/>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b="0" i="0" kern="1200">
                <a:solidFill>
                  <a:schemeClr val="tx1"/>
                </a:solidFill>
                <a:latin typeface="Yu Gothic" panose="020B0400000000000000" pitchFamily="34" charset="-128"/>
                <a:ea typeface="Yu Gothic" panose="020B0400000000000000" pitchFamily="34" charset="-128"/>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ctr">
              <a:buNone/>
            </a:pPr>
            <a:r>
              <a:rPr lang="ja-JP" altLang="en-US">
                <a:solidFill>
                  <a:schemeClr val="bg1"/>
                </a:solidFill>
              </a:rPr>
              <a:t>それぞれが持っている情報の見える化が</a:t>
            </a:r>
            <a:br>
              <a:rPr lang="en-US" altLang="ja-JP" dirty="0">
                <a:solidFill>
                  <a:schemeClr val="bg1"/>
                </a:solidFill>
              </a:rPr>
            </a:br>
            <a:r>
              <a:rPr lang="ja-JP" altLang="en-US">
                <a:solidFill>
                  <a:schemeClr val="bg1"/>
                </a:solidFill>
              </a:rPr>
              <a:t>業務効率化の第一歩</a:t>
            </a:r>
          </a:p>
        </p:txBody>
      </p:sp>
      <p:sp>
        <p:nvSpPr>
          <p:cNvPr id="30" name="テキスト ボックス 29">
            <a:extLst>
              <a:ext uri="{FF2B5EF4-FFF2-40B4-BE49-F238E27FC236}">
                <a16:creationId xmlns:a16="http://schemas.microsoft.com/office/drawing/2014/main" id="{E913D2BC-0766-D342-A6D8-25D797052969}"/>
              </a:ext>
            </a:extLst>
          </p:cNvPr>
          <p:cNvSpPr txBox="1"/>
          <p:nvPr/>
        </p:nvSpPr>
        <p:spPr>
          <a:xfrm>
            <a:off x="5468743" y="2324812"/>
            <a:ext cx="2808312" cy="577081"/>
          </a:xfrm>
          <a:prstGeom prst="rect">
            <a:avLst/>
          </a:prstGeom>
          <a:noFill/>
        </p:spPr>
        <p:txBody>
          <a:bodyPr wrap="square" rtlCol="0">
            <a:spAutoFit/>
          </a:bodyPr>
          <a:lstStyle/>
          <a:p>
            <a:r>
              <a:rPr kumimoji="1" lang="ja-JP" altLang="en-US" sz="1050"/>
              <a:t>・情報を探す時間が削減できる</a:t>
            </a:r>
            <a:endParaRPr kumimoji="1" lang="en-US" altLang="ja-JP" sz="1050" dirty="0"/>
          </a:p>
          <a:p>
            <a:r>
              <a:rPr kumimoji="1" lang="ja-JP" altLang="en-US" sz="1050"/>
              <a:t>・業務の重複が減らせる</a:t>
            </a:r>
            <a:endParaRPr kumimoji="1" lang="en-US" altLang="ja-JP" sz="1050" dirty="0"/>
          </a:p>
          <a:p>
            <a:r>
              <a:rPr kumimoji="1" lang="ja-JP" altLang="en-US" sz="1050"/>
              <a:t>・先回りして準備を進められる</a:t>
            </a:r>
            <a:endParaRPr kumimoji="1" lang="en-US" altLang="ja-JP" sz="1050" dirty="0"/>
          </a:p>
        </p:txBody>
      </p:sp>
      <p:pic>
        <p:nvPicPr>
          <p:cNvPr id="29" name="図 28">
            <a:extLst>
              <a:ext uri="{FF2B5EF4-FFF2-40B4-BE49-F238E27FC236}">
                <a16:creationId xmlns:a16="http://schemas.microsoft.com/office/drawing/2014/main" id="{D836D865-C3E3-E843-8A6A-4F2077C5EA1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678006" y="3087323"/>
            <a:ext cx="2036460" cy="1419622"/>
          </a:xfrm>
          <a:prstGeom prst="rect">
            <a:avLst/>
          </a:prstGeom>
        </p:spPr>
      </p:pic>
    </p:spTree>
    <p:extLst>
      <p:ext uri="{BB962C8B-B14F-4D97-AF65-F5344CB8AC3E}">
        <p14:creationId xmlns:p14="http://schemas.microsoft.com/office/powerpoint/2010/main" val="401846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BAE7149-97C5-E045-9965-F894A7CC1382}"/>
              </a:ext>
            </a:extLst>
          </p:cNvPr>
          <p:cNvSpPr>
            <a:spLocks noGrp="1"/>
          </p:cNvSpPr>
          <p:nvPr>
            <p:ph type="title"/>
          </p:nvPr>
        </p:nvSpPr>
        <p:spPr>
          <a:xfrm>
            <a:off x="477364" y="1993546"/>
            <a:ext cx="7551019" cy="1157447"/>
          </a:xfrm>
        </p:spPr>
        <p:txBody>
          <a:bodyPr>
            <a:normAutofit/>
          </a:bodyPr>
          <a:lstStyle/>
          <a:p>
            <a:r>
              <a:rPr lang="ja-JP" altLang="en-US" sz="3200"/>
              <a:t>導入形態とお問い合わせ先</a:t>
            </a:r>
            <a:endParaRPr lang="en-US" altLang="ja-JP" sz="3200" dirty="0"/>
          </a:p>
        </p:txBody>
      </p:sp>
    </p:spTree>
    <p:extLst>
      <p:ext uri="{BB962C8B-B14F-4D97-AF65-F5344CB8AC3E}">
        <p14:creationId xmlns:p14="http://schemas.microsoft.com/office/powerpoint/2010/main" val="292950347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D72E57DB-A443-2545-BEB0-6C0D66DFA33B}"/>
              </a:ext>
            </a:extLst>
          </p:cNvPr>
          <p:cNvSpPr>
            <a:spLocks noGrp="1"/>
          </p:cNvSpPr>
          <p:nvPr>
            <p:ph type="title"/>
          </p:nvPr>
        </p:nvSpPr>
        <p:spPr/>
        <p:txBody>
          <a:bodyPr/>
          <a:lstStyle/>
          <a:p>
            <a:r>
              <a:rPr lang="en-US" altLang="ja-JP" dirty="0"/>
              <a:t>Garoon</a:t>
            </a:r>
            <a:r>
              <a:rPr lang="ja-JP" altLang="en-US" dirty="0"/>
              <a:t>の提供形態</a:t>
            </a:r>
            <a:endParaRPr kumimoji="1" lang="ja-JP" altLang="en-US" dirty="0"/>
          </a:p>
        </p:txBody>
      </p:sp>
      <p:sp>
        <p:nvSpPr>
          <p:cNvPr id="9" name="テキスト ボックス 8">
            <a:extLst>
              <a:ext uri="{FF2B5EF4-FFF2-40B4-BE49-F238E27FC236}">
                <a16:creationId xmlns:a16="http://schemas.microsoft.com/office/drawing/2014/main" id="{351A5900-6EC5-B04B-9798-C02580D7C342}"/>
              </a:ext>
            </a:extLst>
          </p:cNvPr>
          <p:cNvSpPr txBox="1"/>
          <p:nvPr/>
        </p:nvSpPr>
        <p:spPr>
          <a:xfrm>
            <a:off x="251520" y="559075"/>
            <a:ext cx="8400500" cy="572515"/>
          </a:xfrm>
          <a:prstGeom prst="rect">
            <a:avLst/>
          </a:prstGeom>
          <a:noFill/>
        </p:spPr>
        <p:txBody>
          <a:bodyPr wrap="square" lIns="81000" tIns="54000" rIns="81000" bIns="54000" rtlCol="0" anchor="ctr">
            <a:spAutoFit/>
          </a:bodyPr>
          <a:lstStyle/>
          <a:p>
            <a:pPr>
              <a:lnSpc>
                <a:spcPct val="130000"/>
              </a:lnSpc>
            </a:pPr>
            <a:r>
              <a:rPr lang="en-US" altLang="ja-JP" sz="1200" i="0" dirty="0">
                <a:latin typeface="+mn-ea"/>
                <a:ea typeface="+mn-ea"/>
              </a:rPr>
              <a:t>Garoon</a:t>
            </a:r>
            <a:r>
              <a:rPr lang="ja-JP" altLang="en-US" sz="1200" i="0" dirty="0">
                <a:latin typeface="+mn-ea"/>
                <a:ea typeface="+mn-ea"/>
              </a:rPr>
              <a:t>は「</a:t>
            </a:r>
            <a:r>
              <a:rPr lang="ja-JP" altLang="en-US" sz="1200" dirty="0">
                <a:latin typeface="+mn-ea"/>
              </a:rPr>
              <a:t>パッケージ</a:t>
            </a:r>
            <a:r>
              <a:rPr lang="ja-JP" altLang="en-US" sz="1200" i="0" dirty="0">
                <a:latin typeface="+mn-ea"/>
                <a:ea typeface="+mn-ea"/>
              </a:rPr>
              <a:t>版」「</a:t>
            </a:r>
            <a:r>
              <a:rPr lang="en-US" altLang="ja-JP" sz="1200" dirty="0">
                <a:latin typeface="+mn-ea"/>
              </a:rPr>
              <a:t>LGWAN-ASP</a:t>
            </a:r>
            <a:r>
              <a:rPr lang="ja-JP" altLang="en-US" sz="1200" dirty="0">
                <a:latin typeface="+mn-ea"/>
              </a:rPr>
              <a:t>版</a:t>
            </a:r>
            <a:r>
              <a:rPr lang="ja-JP" altLang="en-US" sz="1200" i="0" dirty="0">
                <a:latin typeface="+mn-ea"/>
                <a:ea typeface="+mn-ea"/>
              </a:rPr>
              <a:t>」「クラウド版」を提供しています。お客様のシステム環境に合わせてお選びいただけます。</a:t>
            </a:r>
            <a:r>
              <a:rPr lang="en-US" altLang="ja-JP" sz="1200" i="0" baseline="30000" dirty="0">
                <a:latin typeface="+mn-ea"/>
                <a:ea typeface="+mn-ea"/>
              </a:rPr>
              <a:t>※3</a:t>
            </a:r>
          </a:p>
        </p:txBody>
      </p:sp>
      <p:graphicFrame>
        <p:nvGraphicFramePr>
          <p:cNvPr id="13" name="表 13">
            <a:extLst>
              <a:ext uri="{FF2B5EF4-FFF2-40B4-BE49-F238E27FC236}">
                <a16:creationId xmlns:a16="http://schemas.microsoft.com/office/drawing/2014/main" id="{2A2C8EDD-62F4-B14A-BA8F-25F819BCFA79}"/>
              </a:ext>
            </a:extLst>
          </p:cNvPr>
          <p:cNvGraphicFramePr>
            <a:graphicFrameLocks noGrp="1"/>
          </p:cNvGraphicFramePr>
          <p:nvPr>
            <p:extLst>
              <p:ext uri="{D42A27DB-BD31-4B8C-83A1-F6EECF244321}">
                <p14:modId xmlns:p14="http://schemas.microsoft.com/office/powerpoint/2010/main" val="2353809824"/>
              </p:ext>
            </p:extLst>
          </p:nvPr>
        </p:nvGraphicFramePr>
        <p:xfrm>
          <a:off x="611559" y="1202934"/>
          <a:ext cx="7920882" cy="2722733"/>
        </p:xfrm>
        <a:graphic>
          <a:graphicData uri="http://schemas.openxmlformats.org/drawingml/2006/table">
            <a:tbl>
              <a:tblPr firstRow="1" bandRow="1">
                <a:tableStyleId>{21E4AEA4-8DFA-4A89-87EB-49C32662AFE0}</a:tableStyleId>
              </a:tblPr>
              <a:tblGrid>
                <a:gridCol w="864097">
                  <a:extLst>
                    <a:ext uri="{9D8B030D-6E8A-4147-A177-3AD203B41FA5}">
                      <a16:colId xmlns:a16="http://schemas.microsoft.com/office/drawing/2014/main" val="1867869585"/>
                    </a:ext>
                  </a:extLst>
                </a:gridCol>
                <a:gridCol w="2376264">
                  <a:extLst>
                    <a:ext uri="{9D8B030D-6E8A-4147-A177-3AD203B41FA5}">
                      <a16:colId xmlns:a16="http://schemas.microsoft.com/office/drawing/2014/main" val="2668953214"/>
                    </a:ext>
                  </a:extLst>
                </a:gridCol>
                <a:gridCol w="2448272">
                  <a:extLst>
                    <a:ext uri="{9D8B030D-6E8A-4147-A177-3AD203B41FA5}">
                      <a16:colId xmlns:a16="http://schemas.microsoft.com/office/drawing/2014/main" val="330232272"/>
                    </a:ext>
                  </a:extLst>
                </a:gridCol>
                <a:gridCol w="2232249">
                  <a:extLst>
                    <a:ext uri="{9D8B030D-6E8A-4147-A177-3AD203B41FA5}">
                      <a16:colId xmlns:a16="http://schemas.microsoft.com/office/drawing/2014/main" val="4035166919"/>
                    </a:ext>
                  </a:extLst>
                </a:gridCol>
              </a:tblGrid>
              <a:tr h="360041">
                <a:tc>
                  <a:txBody>
                    <a:bodyPr/>
                    <a:lstStyle/>
                    <a:p>
                      <a:pPr algn="ctr"/>
                      <a:endParaRPr kumimoji="1" lang="ja-JP" altLang="en-US">
                        <a:solidFill>
                          <a:schemeClr val="tx1"/>
                        </a:solidFill>
                      </a:endParaRPr>
                    </a:p>
                  </a:txBody>
                  <a:tcPr anchor="ctr"/>
                </a:tc>
                <a:tc>
                  <a:txBody>
                    <a:bodyPr/>
                    <a:lstStyle/>
                    <a:p>
                      <a:pPr algn="ctr"/>
                      <a:r>
                        <a:rPr kumimoji="1" lang="ja-JP" altLang="en-US">
                          <a:solidFill>
                            <a:schemeClr val="bg1"/>
                          </a:solidFill>
                        </a:rPr>
                        <a:t>パッケージ版</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200" b="1" dirty="0">
                          <a:solidFill>
                            <a:schemeClr val="bg1"/>
                          </a:solidFill>
                        </a:rPr>
                        <a:t>LGWAN-ASP</a:t>
                      </a:r>
                      <a:r>
                        <a:rPr kumimoji="1" lang="ja-JP" altLang="en-US" sz="1200" b="1">
                          <a:solidFill>
                            <a:schemeClr val="bg1"/>
                          </a:solidFill>
                        </a:rPr>
                        <a:t>版</a:t>
                      </a:r>
                      <a:endParaRPr kumimoji="1" lang="ja-JP" altLang="en-US" sz="1200" b="1">
                        <a:solidFill>
                          <a:schemeClr val="bg1"/>
                        </a:solidFill>
                        <a:latin typeface="+mn-ea"/>
                      </a:endParaRPr>
                    </a:p>
                  </a:txBody>
                  <a:tcPr anchor="ctr"/>
                </a:tc>
                <a:tc>
                  <a:txBody>
                    <a:bodyPr/>
                    <a:lstStyle/>
                    <a:p>
                      <a:pPr algn="ctr"/>
                      <a:r>
                        <a:rPr kumimoji="1" lang="ja-JP" altLang="en-US">
                          <a:solidFill>
                            <a:schemeClr val="bg1"/>
                          </a:solidFill>
                        </a:rPr>
                        <a:t>クラウド版</a:t>
                      </a:r>
                    </a:p>
                  </a:txBody>
                  <a:tcPr anchor="ctr"/>
                </a:tc>
                <a:extLst>
                  <a:ext uri="{0D108BD9-81ED-4DB2-BD59-A6C34878D82A}">
                    <a16:rowId xmlns:a16="http://schemas.microsoft.com/office/drawing/2014/main" val="1526129221"/>
                  </a:ext>
                </a:extLst>
              </a:tr>
              <a:tr h="1181346">
                <a:tc>
                  <a:txBody>
                    <a:bodyPr/>
                    <a:lstStyle/>
                    <a:p>
                      <a:pPr algn="ctr"/>
                      <a:r>
                        <a:rPr kumimoji="1" lang="ja-JP" altLang="en-US" sz="1000"/>
                        <a:t>概要</a:t>
                      </a:r>
                    </a:p>
                  </a:txBody>
                  <a:tcPr anchor="ctr"/>
                </a:tc>
                <a:tc>
                  <a:txBody>
                    <a:bodyPr/>
                    <a:lstStyle/>
                    <a:p>
                      <a:r>
                        <a:rPr lang="ja-JP" altLang="en-US" sz="1000"/>
                        <a:t>庁内で管理しているサーバーに</a:t>
                      </a:r>
                      <a:r>
                        <a:rPr lang="en" altLang="ja-JP" sz="1000" dirty="0" err="1"/>
                        <a:t>Garoon</a:t>
                      </a:r>
                      <a:r>
                        <a:rPr lang="ja-JP" altLang="en-US" sz="1000"/>
                        <a:t>のプログラムをインストールして利用します。グループウェアを庁内のサーバーで運用する場合のスタンダードな方法です。</a:t>
                      </a:r>
                      <a:endParaRPr kumimoji="1" lang="ja-JP" altLang="en-US" sz="1000"/>
                    </a:p>
                  </a:txBody>
                  <a:tcPr anchor="ctr"/>
                </a:tc>
                <a:tc>
                  <a:txBody>
                    <a:bodyPr/>
                    <a:lstStyle/>
                    <a:p>
                      <a:r>
                        <a:rPr lang="ja-JP" altLang="en-US" sz="1000"/>
                        <a:t>自治体専用のネットワーク</a:t>
                      </a:r>
                      <a:r>
                        <a:rPr lang="en" altLang="ja-JP" sz="1000"/>
                        <a:t>LGWAN</a:t>
                      </a:r>
                      <a:r>
                        <a:rPr lang="ja-JP" altLang="en-US" sz="1000"/>
                        <a:t>で利用できる「サイボウズ ガルーン </a:t>
                      </a:r>
                      <a:r>
                        <a:rPr lang="en" altLang="ja-JP" sz="1000"/>
                        <a:t>for LGWAN</a:t>
                      </a:r>
                      <a:r>
                        <a:rPr lang="ja-JP" altLang="en-US" sz="1000"/>
                        <a:t>」をご用意しています。費用など詳細についてはお問い合わせください。</a:t>
                      </a:r>
                      <a:endParaRPr kumimoji="1" lang="ja-JP" altLang="en-US">
                        <a:solidFill>
                          <a:schemeClr val="tx1"/>
                        </a:solidFill>
                      </a:endParaRPr>
                    </a:p>
                  </a:txBody>
                  <a:tcPr anchor="ctr"/>
                </a:tc>
                <a:tc>
                  <a:txBody>
                    <a:bodyPr/>
                    <a:lstStyle/>
                    <a:p>
                      <a:r>
                        <a:rPr lang="ja-JP" altLang="en-US" sz="1000" dirty="0"/>
                        <a:t>インターネット経由でサイボウズのデータセンターに接続し、</a:t>
                      </a:r>
                      <a:r>
                        <a:rPr lang="en-US" altLang="ja-JP" sz="1000" dirty="0"/>
                        <a:t>Garoon</a:t>
                      </a:r>
                      <a:r>
                        <a:rPr lang="ja-JP" altLang="en-US" sz="1000" dirty="0"/>
                        <a:t>を利用します。ハードウェアの管理やバージョンアップなどはサイボウズが行います。</a:t>
                      </a:r>
                      <a:endParaRPr kumimoji="1" lang="ja-JP" altLang="en-US" dirty="0">
                        <a:solidFill>
                          <a:schemeClr val="tx1"/>
                        </a:solidFill>
                      </a:endParaRPr>
                    </a:p>
                  </a:txBody>
                  <a:tcPr anchor="ctr"/>
                </a:tc>
                <a:extLst>
                  <a:ext uri="{0D108BD9-81ED-4DB2-BD59-A6C34878D82A}">
                    <a16:rowId xmlns:a16="http://schemas.microsoft.com/office/drawing/2014/main" val="1819837821"/>
                  </a:ext>
                </a:extLst>
              </a:tr>
              <a:tr h="1181346">
                <a:tc>
                  <a:txBody>
                    <a:bodyPr/>
                    <a:lstStyle/>
                    <a:p>
                      <a:pPr algn="ctr"/>
                      <a:r>
                        <a:rPr kumimoji="1" lang="ja-JP" altLang="en-US" sz="1000">
                          <a:solidFill>
                            <a:schemeClr val="tx1"/>
                          </a:solidFill>
                        </a:rPr>
                        <a:t>価格</a:t>
                      </a:r>
                    </a:p>
                  </a:txBody>
                  <a:tcPr anchor="ctr"/>
                </a:tc>
                <a:tc>
                  <a:txBody>
                    <a:bodyPr/>
                    <a:lstStyle/>
                    <a:p>
                      <a:pPr algn="ctr"/>
                      <a:r>
                        <a:rPr kumimoji="1" lang="ja-JP" altLang="en-US">
                          <a:solidFill>
                            <a:schemeClr val="tx1"/>
                          </a:solidFill>
                        </a:rPr>
                        <a:t>新規基本ライセンス</a:t>
                      </a:r>
                      <a:endParaRPr kumimoji="1" lang="en-US" altLang="ja-JP" dirty="0">
                        <a:solidFill>
                          <a:schemeClr val="tx1"/>
                        </a:solidFill>
                      </a:endParaRPr>
                    </a:p>
                    <a:p>
                      <a:pPr algn="ctr"/>
                      <a:r>
                        <a:rPr kumimoji="1" lang="en-US" altLang="ja-JP" dirty="0">
                          <a:solidFill>
                            <a:schemeClr val="tx1"/>
                          </a:solidFill>
                        </a:rPr>
                        <a:t>360,000</a:t>
                      </a:r>
                      <a:r>
                        <a:rPr kumimoji="1" lang="ja-JP" altLang="en-US">
                          <a:solidFill>
                            <a:schemeClr val="tx1"/>
                          </a:solidFill>
                        </a:rPr>
                        <a:t>円～</a:t>
                      </a:r>
                      <a:r>
                        <a:rPr kumimoji="1" lang="en-US" altLang="ja-JP" dirty="0">
                          <a:solidFill>
                            <a:schemeClr val="tx1"/>
                          </a:solidFill>
                        </a:rPr>
                        <a:t>/50</a:t>
                      </a:r>
                      <a:r>
                        <a:rPr kumimoji="1" lang="ja-JP" altLang="en-US">
                          <a:solidFill>
                            <a:schemeClr val="tx1"/>
                          </a:solidFill>
                        </a:rPr>
                        <a:t>人・年</a:t>
                      </a:r>
                      <a:r>
                        <a:rPr kumimoji="1" lang="en-US" altLang="ja-JP" baseline="30000" dirty="0">
                          <a:solidFill>
                            <a:schemeClr val="tx1"/>
                          </a:solidFill>
                        </a:rPr>
                        <a:t>※1</a:t>
                      </a:r>
                      <a:endParaRPr kumimoji="1" lang="ja-JP" altLang="en-US" baseline="30000">
                        <a:solidFill>
                          <a:schemeClr val="tx1"/>
                        </a:solidFill>
                      </a:endParaRPr>
                    </a:p>
                  </a:txBody>
                  <a:tcPr anchor="ctr"/>
                </a:tc>
                <a:tc>
                  <a:txBody>
                    <a:bodyPr/>
                    <a:lstStyle/>
                    <a:p>
                      <a:pPr algn="ctr"/>
                      <a:r>
                        <a:rPr kumimoji="1" lang="ja-JP" altLang="en-US">
                          <a:solidFill>
                            <a:schemeClr val="tx1"/>
                          </a:solidFill>
                        </a:rPr>
                        <a:t>お問い合わせください</a:t>
                      </a:r>
                    </a:p>
                  </a:txBody>
                  <a:tcPr anchor="ctr"/>
                </a:tc>
                <a:tc>
                  <a:txBody>
                    <a:bodyPr/>
                    <a:lstStyle/>
                    <a:p>
                      <a:pPr algn="ctr"/>
                      <a:r>
                        <a:rPr kumimoji="1" lang="en-US" altLang="ja-JP" dirty="0">
                          <a:solidFill>
                            <a:schemeClr val="tx1"/>
                          </a:solidFill>
                        </a:rPr>
                        <a:t>480</a:t>
                      </a:r>
                      <a:r>
                        <a:rPr kumimoji="1" lang="ja-JP" altLang="en-US" dirty="0">
                          <a:solidFill>
                            <a:schemeClr val="tx1"/>
                          </a:solidFill>
                        </a:rPr>
                        <a:t>円</a:t>
                      </a:r>
                      <a:r>
                        <a:rPr kumimoji="1" lang="en-US" altLang="ja-JP" dirty="0">
                          <a:solidFill>
                            <a:schemeClr val="tx1"/>
                          </a:solidFill>
                        </a:rPr>
                        <a:t>〜/</a:t>
                      </a:r>
                      <a:r>
                        <a:rPr kumimoji="1" lang="ja-JP" altLang="en-US" dirty="0">
                          <a:solidFill>
                            <a:schemeClr val="tx1"/>
                          </a:solidFill>
                        </a:rPr>
                        <a:t>ユーザー・月</a:t>
                      </a:r>
                      <a:r>
                        <a:rPr kumimoji="1" lang="en-US" altLang="ja-JP" baseline="30000" dirty="0">
                          <a:solidFill>
                            <a:schemeClr val="tx1"/>
                          </a:solidFill>
                        </a:rPr>
                        <a:t>※2</a:t>
                      </a:r>
                      <a:endParaRPr kumimoji="1" lang="ja-JP" altLang="en-US" baseline="30000" dirty="0">
                        <a:solidFill>
                          <a:schemeClr val="tx1"/>
                        </a:solidFill>
                      </a:endParaRPr>
                    </a:p>
                  </a:txBody>
                  <a:tcPr anchor="ctr"/>
                </a:tc>
                <a:extLst>
                  <a:ext uri="{0D108BD9-81ED-4DB2-BD59-A6C34878D82A}">
                    <a16:rowId xmlns:a16="http://schemas.microsoft.com/office/drawing/2014/main" val="3203848599"/>
                  </a:ext>
                </a:extLst>
              </a:tr>
            </a:tbl>
          </a:graphicData>
        </a:graphic>
      </p:graphicFrame>
      <p:sp>
        <p:nvSpPr>
          <p:cNvPr id="18" name="テキスト ボックス 17">
            <a:extLst>
              <a:ext uri="{FF2B5EF4-FFF2-40B4-BE49-F238E27FC236}">
                <a16:creationId xmlns:a16="http://schemas.microsoft.com/office/drawing/2014/main" id="{5A17EA1D-95CC-7C42-ABCF-C18E63BF7BEE}"/>
              </a:ext>
            </a:extLst>
          </p:cNvPr>
          <p:cNvSpPr txBox="1"/>
          <p:nvPr/>
        </p:nvSpPr>
        <p:spPr>
          <a:xfrm>
            <a:off x="395536" y="3987217"/>
            <a:ext cx="8136905" cy="984885"/>
          </a:xfrm>
          <a:prstGeom prst="rect">
            <a:avLst/>
          </a:prstGeom>
          <a:noFill/>
        </p:spPr>
        <p:txBody>
          <a:bodyPr wrap="square" rtlCol="0">
            <a:spAutoFit/>
          </a:bodyPr>
          <a:lstStyle/>
          <a:p>
            <a:r>
              <a:rPr lang="en-US" altLang="ja-JP" sz="1000" dirty="0">
                <a:latin typeface="+mn-ea"/>
              </a:rPr>
              <a:t>※1</a:t>
            </a:r>
            <a:r>
              <a:rPr lang="ja-JP" altLang="en-US" sz="1000">
                <a:latin typeface="+mn-ea"/>
              </a:rPr>
              <a:t>：アカデミック </a:t>
            </a:r>
            <a:r>
              <a:rPr lang="en-US" altLang="ja-JP" sz="1000" dirty="0">
                <a:latin typeface="+mn-ea"/>
              </a:rPr>
              <a:t>/ </a:t>
            </a:r>
            <a:r>
              <a:rPr lang="ja-JP" altLang="en-US" sz="1000">
                <a:latin typeface="+mn-ea"/>
              </a:rPr>
              <a:t>ガバメントライセンス適用後の価格です。</a:t>
            </a:r>
            <a:r>
              <a:rPr lang="en-US" altLang="ja-JP" sz="1000" dirty="0">
                <a:latin typeface="+mn-ea"/>
              </a:rPr>
              <a:t>2</a:t>
            </a:r>
            <a:r>
              <a:rPr lang="ja-JP" altLang="en-US" sz="1000">
                <a:latin typeface="+mn-ea"/>
              </a:rPr>
              <a:t>年目以降は継続サービスライセンスのご契約が必要です。詳細は以下のページをご確認ください。</a:t>
            </a:r>
            <a:r>
              <a:rPr lang="en" altLang="ja-JP" sz="1000">
                <a:latin typeface="+mn-ea"/>
                <a:hlinkClick r:id="rId3"/>
              </a:rPr>
              <a:t>https://garoon.cybozu.co.jp/price/package/</a:t>
            </a:r>
            <a:endParaRPr kumimoji="1" lang="en-US" altLang="ja-JP" sz="1000" dirty="0">
              <a:latin typeface="+mn-ea"/>
            </a:endParaRPr>
          </a:p>
          <a:p>
            <a:r>
              <a:rPr kumimoji="1" lang="en-US" altLang="ja-JP" sz="1000" dirty="0">
                <a:latin typeface="+mn-ea"/>
              </a:rPr>
              <a:t>※2</a:t>
            </a:r>
            <a:r>
              <a:rPr kumimoji="1" lang="ja-JP" altLang="en-US" sz="1000">
                <a:latin typeface="+mn-ea"/>
              </a:rPr>
              <a:t>：</a:t>
            </a:r>
            <a:r>
              <a:rPr lang="ja-JP" altLang="en-US" sz="1000">
                <a:latin typeface="+mn-ea"/>
              </a:rPr>
              <a:t>アカデミック </a:t>
            </a:r>
            <a:r>
              <a:rPr lang="en-US" altLang="ja-JP" sz="1000" dirty="0">
                <a:latin typeface="+mn-ea"/>
              </a:rPr>
              <a:t>/ </a:t>
            </a:r>
            <a:r>
              <a:rPr lang="ja-JP" altLang="en-US" sz="1000">
                <a:latin typeface="+mn-ea"/>
              </a:rPr>
              <a:t>ガバメントライセンス適用後の価格です。詳細は以下のページをご確認ください。</a:t>
            </a:r>
            <a:r>
              <a:rPr lang="en" altLang="ja-JP" sz="1000">
                <a:latin typeface="+mn-ea"/>
                <a:hlinkClick r:id="rId4"/>
              </a:rPr>
              <a:t>https://garoon.cybozu.co.jp/price/</a:t>
            </a:r>
            <a:endParaRPr lang="en" altLang="ja-JP" sz="1000">
              <a:latin typeface="+mn-ea"/>
            </a:endParaRPr>
          </a:p>
          <a:p>
            <a:r>
              <a:rPr lang="en-US" altLang="ja-JP" sz="1000" dirty="0">
                <a:latin typeface="+mn-ea"/>
              </a:rPr>
              <a:t>※3</a:t>
            </a:r>
            <a:r>
              <a:rPr lang="ja-JP" altLang="en-US" sz="1000">
                <a:latin typeface="+mn-ea"/>
              </a:rPr>
              <a:t>： 「クラウド版」「</a:t>
            </a:r>
            <a:r>
              <a:rPr lang="en-US" altLang="ja-JP" sz="1000" dirty="0">
                <a:latin typeface="+mn-ea"/>
              </a:rPr>
              <a:t>LGWAN-ASP</a:t>
            </a:r>
            <a:r>
              <a:rPr lang="ja-JP" altLang="en-US" sz="1000">
                <a:latin typeface="+mn-ea"/>
              </a:rPr>
              <a:t>版」「パッケージ版」で仕様が異なる機能がございます。詳しくはお問い合わせください。</a:t>
            </a:r>
          </a:p>
          <a:p>
            <a:endParaRPr kumimoji="1" lang="ja-JP" altLang="en-US"/>
          </a:p>
        </p:txBody>
      </p:sp>
    </p:spTree>
    <p:extLst>
      <p:ext uri="{BB962C8B-B14F-4D97-AF65-F5344CB8AC3E}">
        <p14:creationId xmlns:p14="http://schemas.microsoft.com/office/powerpoint/2010/main" val="101541841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4001E1A8-DF23-1F47-BA3D-3D41153D5344}"/>
              </a:ext>
            </a:extLst>
          </p:cNvPr>
          <p:cNvSpPr>
            <a:spLocks noGrp="1"/>
          </p:cNvSpPr>
          <p:nvPr>
            <p:ph type="title"/>
          </p:nvPr>
        </p:nvSpPr>
        <p:spPr/>
        <p:txBody>
          <a:bodyPr/>
          <a:lstStyle/>
          <a:p>
            <a:r>
              <a:rPr kumimoji="1" lang="ja-JP" altLang="en-US"/>
              <a:t>まずはお問い合わせください</a:t>
            </a:r>
          </a:p>
        </p:txBody>
      </p:sp>
      <p:sp>
        <p:nvSpPr>
          <p:cNvPr id="2" name="テキスト プレースホルダー 1">
            <a:extLst>
              <a:ext uri="{FF2B5EF4-FFF2-40B4-BE49-F238E27FC236}">
                <a16:creationId xmlns:a16="http://schemas.microsoft.com/office/drawing/2014/main" id="{EFB2C032-3CE6-9541-A319-428053737DCE}"/>
              </a:ext>
            </a:extLst>
          </p:cNvPr>
          <p:cNvSpPr>
            <a:spLocks noGrp="1"/>
          </p:cNvSpPr>
          <p:nvPr>
            <p:ph type="body" sz="quarter" idx="10"/>
          </p:nvPr>
        </p:nvSpPr>
        <p:spPr>
          <a:xfrm>
            <a:off x="395536" y="1275606"/>
            <a:ext cx="4629194" cy="2797593"/>
          </a:xfrm>
        </p:spPr>
        <p:txBody>
          <a:bodyPr>
            <a:normAutofit lnSpcReduction="10000"/>
          </a:bodyPr>
          <a:lstStyle/>
          <a:p>
            <a:r>
              <a:rPr kumimoji="1" lang="ja-JP" altLang="en-US"/>
              <a:t>製品のデモを見てみたい</a:t>
            </a:r>
            <a:endParaRPr kumimoji="1" lang="en-US" altLang="ja-JP" dirty="0"/>
          </a:p>
          <a:p>
            <a:r>
              <a:rPr lang="ja-JP" altLang="en-US"/>
              <a:t>詳しい仕様について説明を聞きたい</a:t>
            </a:r>
            <a:endParaRPr lang="en-US" altLang="ja-JP" dirty="0"/>
          </a:p>
          <a:p>
            <a:r>
              <a:rPr lang="ja-JP" altLang="en-US"/>
              <a:t>自分の自治体の業務に適しているか</a:t>
            </a:r>
            <a:br>
              <a:rPr lang="en-US" altLang="ja-JP" dirty="0"/>
            </a:br>
            <a:r>
              <a:rPr lang="ja-JP" altLang="en-US"/>
              <a:t>相談したい</a:t>
            </a:r>
            <a:br>
              <a:rPr lang="en-US" altLang="ja-JP" dirty="0"/>
            </a:br>
            <a:endParaRPr lang="en-US" altLang="ja-JP" dirty="0"/>
          </a:p>
          <a:p>
            <a:pPr marL="0" indent="0">
              <a:buNone/>
            </a:pPr>
            <a:r>
              <a:rPr kumimoji="1" lang="ja-JP" altLang="en-US"/>
              <a:t>など少しでも気になったら</a:t>
            </a:r>
            <a:br>
              <a:rPr kumimoji="1" lang="en-US" altLang="ja-JP" dirty="0"/>
            </a:br>
            <a:r>
              <a:rPr kumimoji="1" lang="ja-JP" altLang="en-US"/>
              <a:t>自治体様専用のお問い合わせ窓口へ</a:t>
            </a:r>
            <a:br>
              <a:rPr lang="en-US" altLang="ja-JP" dirty="0"/>
            </a:br>
            <a:r>
              <a:rPr lang="ja-JP" altLang="en-US"/>
              <a:t>お気軽にご連絡ください</a:t>
            </a:r>
            <a:r>
              <a:rPr lang="en" altLang="ja-JP">
                <a:hlinkClick r:id="rId2"/>
              </a:rPr>
              <a:t>https://cybozu.co.jp/sp/government/if/</a:t>
            </a:r>
            <a:endParaRPr lang="en-US" altLang="ja-JP" dirty="0"/>
          </a:p>
          <a:p>
            <a:pPr marL="0" indent="0">
              <a:buNone/>
            </a:pPr>
            <a:endParaRPr lang="en-US" altLang="ja-JP" dirty="0"/>
          </a:p>
        </p:txBody>
      </p:sp>
      <p:pic>
        <p:nvPicPr>
          <p:cNvPr id="6" name="図 5">
            <a:extLst>
              <a:ext uri="{FF2B5EF4-FFF2-40B4-BE49-F238E27FC236}">
                <a16:creationId xmlns:a16="http://schemas.microsoft.com/office/drawing/2014/main" id="{F2B12856-304A-904F-A49D-394F7733C91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067944" y="1070301"/>
            <a:ext cx="4895562" cy="2978063"/>
          </a:xfrm>
          <a:prstGeom prst="rect">
            <a:avLst/>
          </a:prstGeom>
        </p:spPr>
      </p:pic>
    </p:spTree>
    <p:extLst>
      <p:ext uri="{BB962C8B-B14F-4D97-AF65-F5344CB8AC3E}">
        <p14:creationId xmlns:p14="http://schemas.microsoft.com/office/powerpoint/2010/main" val="7879456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9EF4F906-BFC5-8743-A7FF-CBE768AB3832}"/>
              </a:ext>
            </a:extLst>
          </p:cNvPr>
          <p:cNvSpPr>
            <a:spLocks noGrp="1"/>
          </p:cNvSpPr>
          <p:nvPr>
            <p:ph type="title"/>
          </p:nvPr>
        </p:nvSpPr>
        <p:spPr/>
        <p:txBody>
          <a:bodyPr/>
          <a:lstStyle/>
          <a:p>
            <a:r>
              <a:rPr kumimoji="1" lang="ja-JP" altLang="en-US"/>
              <a:t>ご参考情報</a:t>
            </a:r>
          </a:p>
        </p:txBody>
      </p:sp>
      <p:sp>
        <p:nvSpPr>
          <p:cNvPr id="2" name="テキスト プレースホルダー 1">
            <a:extLst>
              <a:ext uri="{FF2B5EF4-FFF2-40B4-BE49-F238E27FC236}">
                <a16:creationId xmlns:a16="http://schemas.microsoft.com/office/drawing/2014/main" id="{806EDB22-9EAB-F847-961A-00DB1E6701A2}"/>
              </a:ext>
            </a:extLst>
          </p:cNvPr>
          <p:cNvSpPr>
            <a:spLocks noGrp="1"/>
          </p:cNvSpPr>
          <p:nvPr>
            <p:ph type="body" sz="quarter" idx="10"/>
          </p:nvPr>
        </p:nvSpPr>
        <p:spPr/>
        <p:txBody>
          <a:bodyPr/>
          <a:lstStyle/>
          <a:p>
            <a:r>
              <a:rPr kumimoji="1" lang="en" altLang="ja-JP" dirty="0" err="1"/>
              <a:t>Garoon</a:t>
            </a:r>
            <a:r>
              <a:rPr kumimoji="1" lang="en" altLang="ja-JP" dirty="0"/>
              <a:t> </a:t>
            </a:r>
            <a:r>
              <a:rPr kumimoji="1" lang="ja-JP" altLang="en-US"/>
              <a:t>製品サイト</a:t>
            </a:r>
            <a:br>
              <a:rPr lang="en-US" altLang="ja-JP" dirty="0"/>
            </a:br>
            <a:r>
              <a:rPr lang="en-US" altLang="ja-JP" dirty="0">
                <a:hlinkClick r:id="rId3"/>
              </a:rPr>
              <a:t>https://garoon.cybozu.co.jp/</a:t>
            </a:r>
            <a:endParaRPr kumimoji="1" lang="en-US" altLang="ja-JP" dirty="0"/>
          </a:p>
          <a:p>
            <a:r>
              <a:rPr kumimoji="1" lang="ja-JP" altLang="en-US"/>
              <a:t>自治体様用</a:t>
            </a:r>
            <a:r>
              <a:rPr kumimoji="1" lang="en-US" altLang="ja-JP" dirty="0" err="1"/>
              <a:t>Garoon</a:t>
            </a:r>
            <a:r>
              <a:rPr kumimoji="1" lang="en-US" altLang="ja-JP" dirty="0"/>
              <a:t> </a:t>
            </a:r>
            <a:r>
              <a:rPr kumimoji="1" lang="ja-JP" altLang="en-US" dirty="0"/>
              <a:t>ご紹介ページ</a:t>
            </a:r>
            <a:br>
              <a:rPr kumimoji="1" lang="en-US" altLang="ja-JP" dirty="0"/>
            </a:br>
            <a:r>
              <a:rPr lang="en" altLang="ja-JP" dirty="0">
                <a:hlinkClick r:id="rId4"/>
              </a:rPr>
              <a:t>https://garoon.cybozu.co.jp/lp/government/</a:t>
            </a:r>
            <a:endParaRPr lang="en" altLang="ja-JP" dirty="0"/>
          </a:p>
          <a:p>
            <a:r>
              <a:rPr kumimoji="1" lang="en-US" altLang="ja-JP" dirty="0" err="1"/>
              <a:t>Garoon</a:t>
            </a:r>
            <a:r>
              <a:rPr kumimoji="1" lang="en-US" altLang="ja-JP" dirty="0"/>
              <a:t> </a:t>
            </a:r>
            <a:r>
              <a:rPr kumimoji="1" lang="ja-JP" altLang="en-US"/>
              <a:t>ユーザー様用ページ（マニュアルなどご覧いただけます）</a:t>
            </a:r>
            <a:br>
              <a:rPr lang="en-US" altLang="ja-JP" dirty="0"/>
            </a:br>
            <a:r>
              <a:rPr lang="en" altLang="ja-JP" dirty="0">
                <a:hlinkClick r:id="rId5"/>
              </a:rPr>
              <a:t>https://garoon.cybozu.co.jp/support/</a:t>
            </a:r>
            <a:endParaRPr kumimoji="1" lang="ja-JP" altLang="en-US" dirty="0"/>
          </a:p>
        </p:txBody>
      </p:sp>
    </p:spTree>
    <p:extLst>
      <p:ext uri="{BB962C8B-B14F-4D97-AF65-F5344CB8AC3E}">
        <p14:creationId xmlns:p14="http://schemas.microsoft.com/office/powerpoint/2010/main" val="424938121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BAE7149-97C5-E045-9965-F894A7CC1382}"/>
              </a:ext>
            </a:extLst>
          </p:cNvPr>
          <p:cNvSpPr>
            <a:spLocks noGrp="1"/>
          </p:cNvSpPr>
          <p:nvPr>
            <p:ph type="title"/>
          </p:nvPr>
        </p:nvSpPr>
        <p:spPr/>
        <p:txBody>
          <a:bodyPr/>
          <a:lstStyle/>
          <a:p>
            <a:r>
              <a:rPr kumimoji="1" lang="en-US" altLang="ja-JP" dirty="0"/>
              <a:t>END</a:t>
            </a:r>
            <a:endParaRPr kumimoji="1" lang="ja-JP" altLang="en-US"/>
          </a:p>
        </p:txBody>
      </p:sp>
    </p:spTree>
    <p:extLst>
      <p:ext uri="{BB962C8B-B14F-4D97-AF65-F5344CB8AC3E}">
        <p14:creationId xmlns:p14="http://schemas.microsoft.com/office/powerpoint/2010/main" val="32368740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832794D0-807A-CB4F-8B4A-2AA096023281}"/>
              </a:ext>
            </a:extLst>
          </p:cNvPr>
          <p:cNvSpPr>
            <a:spLocks noGrp="1"/>
          </p:cNvSpPr>
          <p:nvPr>
            <p:ph type="title"/>
          </p:nvPr>
        </p:nvSpPr>
        <p:spPr>
          <a:xfrm>
            <a:off x="457200" y="1851670"/>
            <a:ext cx="8229600" cy="1008112"/>
          </a:xfrm>
        </p:spPr>
        <p:txBody>
          <a:bodyPr>
            <a:normAutofit/>
          </a:bodyPr>
          <a:lstStyle/>
          <a:p>
            <a:pPr algn="ctr"/>
            <a:r>
              <a:rPr lang="ja-JP" altLang="en-US"/>
              <a:t>日々の仕事で無駄な作業はありませんか？</a:t>
            </a:r>
            <a:br>
              <a:rPr lang="en-US" altLang="ja-JP" dirty="0"/>
            </a:br>
            <a:r>
              <a:rPr kumimoji="1" lang="ja-JP" altLang="en-US"/>
              <a:t>例えば</a:t>
            </a:r>
            <a:r>
              <a:rPr kumimoji="1" lang="en-US" altLang="ja-JP" dirty="0"/>
              <a:t>…</a:t>
            </a:r>
            <a:endParaRPr kumimoji="1" lang="ja-JP" altLang="en-US"/>
          </a:p>
        </p:txBody>
      </p:sp>
    </p:spTree>
    <p:extLst>
      <p:ext uri="{BB962C8B-B14F-4D97-AF65-F5344CB8AC3E}">
        <p14:creationId xmlns:p14="http://schemas.microsoft.com/office/powerpoint/2010/main" val="38698757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583B9861-D43A-B346-BF87-B471DB344D7A}"/>
              </a:ext>
            </a:extLst>
          </p:cNvPr>
          <p:cNvSpPr>
            <a:spLocks noGrp="1"/>
          </p:cNvSpPr>
          <p:nvPr>
            <p:ph type="title"/>
          </p:nvPr>
        </p:nvSpPr>
        <p:spPr/>
        <p:txBody>
          <a:bodyPr/>
          <a:lstStyle/>
          <a:p>
            <a:pPr lvl="1"/>
            <a:r>
              <a:rPr lang="ja-JP" altLang="en-US" b="1">
                <a:latin typeface="+mn-ea"/>
                <a:ea typeface="+mn-ea"/>
              </a:rPr>
              <a:t>スケジュールが共有されていないから、電話やメールで確認している</a:t>
            </a:r>
            <a:endParaRPr lang="en-US" altLang="ja-JP" b="1" dirty="0">
              <a:latin typeface="+mn-ea"/>
              <a:ea typeface="+mn-ea"/>
            </a:endParaRPr>
          </a:p>
        </p:txBody>
      </p:sp>
      <p:sp>
        <p:nvSpPr>
          <p:cNvPr id="7" name="テキスト プレースホルダー 6">
            <a:extLst>
              <a:ext uri="{FF2B5EF4-FFF2-40B4-BE49-F238E27FC236}">
                <a16:creationId xmlns:a16="http://schemas.microsoft.com/office/drawing/2014/main" id="{AC1A9E23-828D-3842-B52B-790C0F1BD227}"/>
              </a:ext>
            </a:extLst>
          </p:cNvPr>
          <p:cNvSpPr txBox="1">
            <a:spLocks/>
          </p:cNvSpPr>
          <p:nvPr/>
        </p:nvSpPr>
        <p:spPr>
          <a:xfrm>
            <a:off x="251520" y="555526"/>
            <a:ext cx="7848872" cy="670869"/>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nSpc>
                <a:spcPct val="110000"/>
              </a:lnSpc>
              <a:buNone/>
            </a:pPr>
            <a:r>
              <a:rPr lang="ja-JP" altLang="en-US" sz="1200"/>
              <a:t>・職員同士のスケジュールが共有されていないばかりに、日程調整に時間がかかってしまう。</a:t>
            </a:r>
            <a:br>
              <a:rPr lang="en-US" altLang="ja-JP" sz="1200" dirty="0"/>
            </a:br>
            <a:r>
              <a:rPr lang="ja-JP" altLang="en-US" sz="1200"/>
              <a:t>・席にいない職員がどこでなにをしているかわからず仕事が進まない。</a:t>
            </a:r>
          </a:p>
        </p:txBody>
      </p:sp>
      <p:grpSp>
        <p:nvGrpSpPr>
          <p:cNvPr id="8" name="グループ化 7" descr="長時間スケジュール調整労働。部長と課長と会議室のご都合の良い時間を探していたら、日が暮れた。">
            <a:extLst>
              <a:ext uri="{FF2B5EF4-FFF2-40B4-BE49-F238E27FC236}">
                <a16:creationId xmlns:a16="http://schemas.microsoft.com/office/drawing/2014/main" id="{F836649F-3721-D54A-A9F1-6013166E4AE7}"/>
              </a:ext>
            </a:extLst>
          </p:cNvPr>
          <p:cNvGrpSpPr/>
          <p:nvPr/>
        </p:nvGrpSpPr>
        <p:grpSpPr>
          <a:xfrm>
            <a:off x="1177039" y="1117156"/>
            <a:ext cx="2791884" cy="3495109"/>
            <a:chOff x="1177039" y="1117156"/>
            <a:chExt cx="2791884" cy="3495109"/>
          </a:xfrm>
        </p:grpSpPr>
        <p:pic>
          <p:nvPicPr>
            <p:cNvPr id="9" name="図 8" descr="長時間スケジュール労働スクリーンショット 2021-06-16 21.30.05.png">
              <a:extLst>
                <a:ext uri="{FF2B5EF4-FFF2-40B4-BE49-F238E27FC236}">
                  <a16:creationId xmlns:a16="http://schemas.microsoft.com/office/drawing/2014/main" id="{C4B9D322-DB9C-464B-B8BA-403E917A4D3C}"/>
                </a:ext>
              </a:extLst>
            </p:cNvPr>
            <p:cNvPicPr>
              <a:picLocks noChangeAspect="1"/>
            </p:cNvPicPr>
            <p:nvPr/>
          </p:nvPicPr>
          <p:blipFill rotWithShape="1">
            <a:blip r:embed="rId2"/>
            <a:srcRect r="51224"/>
            <a:stretch/>
          </p:blipFill>
          <p:spPr>
            <a:xfrm>
              <a:off x="1177039" y="1117156"/>
              <a:ext cx="2791884" cy="3495109"/>
            </a:xfrm>
            <a:prstGeom prst="rect">
              <a:avLst/>
            </a:prstGeom>
          </p:spPr>
        </p:pic>
        <p:pic>
          <p:nvPicPr>
            <p:cNvPr id="4" name="図 3" descr="テキスト&#10;&#10;自動的に生成された説明">
              <a:extLst>
                <a:ext uri="{FF2B5EF4-FFF2-40B4-BE49-F238E27FC236}">
                  <a16:creationId xmlns:a16="http://schemas.microsoft.com/office/drawing/2014/main" id="{46839FB5-122F-5045-B01F-353D55EBDF1E}"/>
                </a:ext>
              </a:extLst>
            </p:cNvPr>
            <p:cNvPicPr>
              <a:picLocks noChangeAspect="1"/>
            </p:cNvPicPr>
            <p:nvPr/>
          </p:nvPicPr>
          <p:blipFill>
            <a:blip r:embed="rId3"/>
            <a:stretch>
              <a:fillRect/>
            </a:stretch>
          </p:blipFill>
          <p:spPr>
            <a:xfrm>
              <a:off x="1403648" y="4024249"/>
              <a:ext cx="2398758" cy="375458"/>
            </a:xfrm>
            <a:prstGeom prst="rect">
              <a:avLst/>
            </a:prstGeom>
          </p:spPr>
        </p:pic>
      </p:grpSp>
      <p:pic>
        <p:nvPicPr>
          <p:cNvPr id="3" name="図 2" descr="とおおおおくのホワイトボード確認。「ええと砂糖派ですね、えーーーとただいま席をはずしておりまして、えーーーーっと11時、いや17時ごろになります」">
            <a:extLst>
              <a:ext uri="{FF2B5EF4-FFF2-40B4-BE49-F238E27FC236}">
                <a16:creationId xmlns:a16="http://schemas.microsoft.com/office/drawing/2014/main" id="{D65E0528-91B7-8A4D-A421-8E69618B7B94}"/>
              </a:ext>
            </a:extLst>
          </p:cNvPr>
          <p:cNvPicPr>
            <a:picLocks noChangeAspect="1"/>
          </p:cNvPicPr>
          <p:nvPr/>
        </p:nvPicPr>
        <p:blipFill rotWithShape="1">
          <a:blip r:embed="rId2"/>
          <a:srcRect l="51224"/>
          <a:stretch/>
        </p:blipFill>
        <p:spPr>
          <a:xfrm>
            <a:off x="5030000" y="1117157"/>
            <a:ext cx="2791885" cy="3495109"/>
          </a:xfrm>
          <a:prstGeom prst="rect">
            <a:avLst/>
          </a:prstGeom>
        </p:spPr>
      </p:pic>
    </p:spTree>
    <p:extLst>
      <p:ext uri="{BB962C8B-B14F-4D97-AF65-F5344CB8AC3E}">
        <p14:creationId xmlns:p14="http://schemas.microsoft.com/office/powerpoint/2010/main" val="3588998338"/>
      </p:ext>
    </p:extLst>
  </p:cSld>
  <p:clrMapOvr>
    <a:masterClrMapping/>
  </p:clrMapOvr>
</p:sld>
</file>

<file path=ppt/theme/theme1.xml><?xml version="1.0" encoding="utf-8"?>
<a:theme xmlns:a="http://schemas.openxmlformats.org/drawingml/2006/main" name="Office テーマ">
  <a:themeElements>
    <a:clrScheme name="Garoon">
      <a:dk1>
        <a:srgbClr val="2A3042"/>
      </a:dk1>
      <a:lt1>
        <a:srgbClr val="FFFFFF"/>
      </a:lt1>
      <a:dk2>
        <a:srgbClr val="888E99"/>
      </a:dk2>
      <a:lt2>
        <a:srgbClr val="E1E8F7"/>
      </a:lt2>
      <a:accent1>
        <a:srgbClr val="01ADA4"/>
      </a:accent1>
      <a:accent2>
        <a:srgbClr val="003399"/>
      </a:accent2>
      <a:accent3>
        <a:srgbClr val="4669BD"/>
      </a:accent3>
      <a:accent4>
        <a:srgbClr val="E58A01"/>
      </a:accent4>
      <a:accent5>
        <a:srgbClr val="FFFFFF"/>
      </a:accent5>
      <a:accent6>
        <a:srgbClr val="FFFFFF"/>
      </a:accent6>
      <a:hlink>
        <a:srgbClr val="003398"/>
      </a:hlink>
      <a:folHlink>
        <a:srgbClr val="CC7A01"/>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28575">
          <a:solidFill>
            <a:schemeClr val="accent1"/>
          </a:solid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5958</Words>
  <Application>Microsoft Macintosh PowerPoint</Application>
  <PresentationFormat>画面に合わせる (16:9)</PresentationFormat>
  <Paragraphs>461</Paragraphs>
  <Slides>74</Slides>
  <Notes>9</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74</vt:i4>
      </vt:variant>
    </vt:vector>
  </HeadingPairs>
  <TitlesOfParts>
    <vt:vector size="86" baseType="lpstr">
      <vt:lpstr>UD Shin Go Regular</vt:lpstr>
      <vt:lpstr>YakuHanJP</vt:lpstr>
      <vt:lpstr>Meiryo</vt:lpstr>
      <vt:lpstr>游ゴシック</vt:lpstr>
      <vt:lpstr>游ゴシック</vt:lpstr>
      <vt:lpstr>Yu Gothic Medium</vt:lpstr>
      <vt:lpstr>Arial</vt:lpstr>
      <vt:lpstr>Calibri</vt:lpstr>
      <vt:lpstr>Calibri Light</vt:lpstr>
      <vt:lpstr>Courier New</vt:lpstr>
      <vt:lpstr>Wingdings</vt:lpstr>
      <vt:lpstr>Office テーマ</vt:lpstr>
      <vt:lpstr>事例に学ぶ サイボウズの Garoonで 庁内業務のデジタル化 </vt:lpstr>
      <vt:lpstr>目次</vt:lpstr>
      <vt:lpstr>デジタル化の第一歩は “ 庁内の情報の見える化 “</vt:lpstr>
      <vt:lpstr>自治体の直面する課題　ー減り続ける職員数ー</vt:lpstr>
      <vt:lpstr>自治体の直面する課題　ー増え続ける自治体職員の仕事ー</vt:lpstr>
      <vt:lpstr>新しい施策に取り組むには、既存業務の効率化が必要</vt:lpstr>
      <vt:lpstr>業務効率化に必要なことは「情報の見える化」</vt:lpstr>
      <vt:lpstr>日々の仕事で無駄な作業はありませんか？ 例えば…</vt:lpstr>
      <vt:lpstr>スケジュールが共有されていないから、電話やメールで確認している</vt:lpstr>
      <vt:lpstr>ハンコや紙の業務が多く、テレワークが進まない</vt:lpstr>
      <vt:lpstr>どのシステムを使えば良いかわからない・必要の情報が探せない</vt:lpstr>
      <vt:lpstr>これらの課題はツールで解決できます！</vt:lpstr>
      <vt:lpstr>庁内の情報を見える化できる　 サイボウズ のグループウェア Garoon</vt:lpstr>
      <vt:lpstr>中・大規模組織向けグループウェア Garoon（ガルーン）</vt:lpstr>
      <vt:lpstr>サイボウズの導入実績</vt:lpstr>
      <vt:lpstr>みんなが使うものだから、みんなが“使いやすい“にこだわっています</vt:lpstr>
      <vt:lpstr>ユーザビリティを考慮したデザイン設計（ユーザビリティテスト）</vt:lpstr>
      <vt:lpstr>ユーザビリティを考慮したデザイン設計（画面設計）</vt:lpstr>
      <vt:lpstr>国内メーカーならでは製品開発</vt:lpstr>
      <vt:lpstr>お客様の声</vt:lpstr>
      <vt:lpstr>Garoonの特徴</vt:lpstr>
      <vt:lpstr>自治体の業務に使いやすい Garoonの機能</vt:lpstr>
      <vt:lpstr>自治体で活用しやすいGaroonの機能　ースケジュールー</vt:lpstr>
      <vt:lpstr>自治体で活用しやすいGaroonの機能　ースケジュールー</vt:lpstr>
      <vt:lpstr>スケジュールで「スケジュール調整労働」を解決</vt:lpstr>
      <vt:lpstr>スケジュールで「会議資料のペーパーレス化」を実現</vt:lpstr>
      <vt:lpstr>自治体で活用しやすいGaroonの機能　ーポータルー</vt:lpstr>
      <vt:lpstr>ポータルで「システムバラバラ問題」を解決</vt:lpstr>
      <vt:lpstr>自治体で活用しやすいGaroonの機能　ースペースー</vt:lpstr>
      <vt:lpstr>スペースで「チャットだと情報が探しづらい…」を解決</vt:lpstr>
      <vt:lpstr>自治体で活用しやすいGaroonの機能　ーワークフローー</vt:lpstr>
      <vt:lpstr>ワークフローやその他の機能を組み合わせてペーパーレスを実現</vt:lpstr>
      <vt:lpstr>自治体で活用しやすいGaroonの機能　ー掲示板ー</vt:lpstr>
      <vt:lpstr>自治体で活用しやすいGaroonの機能　ー掲示板の利用例ー</vt:lpstr>
      <vt:lpstr>自治体で活用しやすいGaroonの機能　ーグループメール※ー</vt:lpstr>
      <vt:lpstr>自治体で活用しやすいGaroonの機能　ーグループメールの利用例ー</vt:lpstr>
      <vt:lpstr>他製品との連携</vt:lpstr>
      <vt:lpstr>Garoonの拡張性</vt:lpstr>
      <vt:lpstr>kintoneと連携して使うとより便利に</vt:lpstr>
      <vt:lpstr>テレワークでの活用</vt:lpstr>
      <vt:lpstr>セキュリティを保った上で庁外アクセスが可能です</vt:lpstr>
      <vt:lpstr>スマートフォンやタブレットでも利用できます</vt:lpstr>
      <vt:lpstr>Garoonの自治体導入事例</vt:lpstr>
      <vt:lpstr>兵庫県 伊丹市役所様</vt:lpstr>
      <vt:lpstr>現場主体の自治体DXを推進（伊丹市 様）</vt:lpstr>
      <vt:lpstr>クラウド版 Garoonとkintoneを職員1500名程で利用</vt:lpstr>
      <vt:lpstr>管理権限の移譲により管理負荷を軽減</vt:lpstr>
      <vt:lpstr>ペーパーレス</vt:lpstr>
      <vt:lpstr>kintoneで「市民の声システム」など各種業務システムを作成</vt:lpstr>
      <vt:lpstr>愛媛県 西予市役所様</vt:lpstr>
      <vt:lpstr>現場主体の自治体DXを推進（西予市 様）</vt:lpstr>
      <vt:lpstr>クラウド版 Garoonを1000名で、外部業者とのやりとりにkintoneも利用</vt:lpstr>
      <vt:lpstr>Garoonを見れば最新の情報が得られるので、初動の判断がしやすくなった</vt:lpstr>
      <vt:lpstr>市長でもGaroonのスケジュールが空いていたら自由に予定登録</vt:lpstr>
      <vt:lpstr>生産性の向上に向けてオフィス改革も実施</vt:lpstr>
      <vt:lpstr>どこにいてもGaroonで繋がり、必要なタイミングでコミュニケーションが取れる</vt:lpstr>
      <vt:lpstr>茨城県庁様</vt:lpstr>
      <vt:lpstr>クラウドの活用で利便性向上、テレワーク推進にも寄与（茨城県庁様）</vt:lpstr>
      <vt:lpstr>スケジュールの利用が浸透し、電話やメールでの確認が不要に</vt:lpstr>
      <vt:lpstr>メッセージやスペースの活用で、オフィスにいなくても情報が把握できる</vt:lpstr>
      <vt:lpstr>クラウドの活用によりテレワークが取り入れやすくなった</vt:lpstr>
      <vt:lpstr>長野県 長野市役所様</vt:lpstr>
      <vt:lpstr>オンプレからLGWAN-ASPへ 移行による影響を最小限に抑えるため奮闘（長野市様）</vt:lpstr>
      <vt:lpstr>フォルダ構成や過去のデータは移行前の状態を再現</vt:lpstr>
      <vt:lpstr>内部情報系システムとの連携で、職員の業務がスムーズに</vt:lpstr>
      <vt:lpstr>大分県庁様</vt:lpstr>
      <vt:lpstr>Garoonを県庁内情報共有の入り口に（大分県庁様）</vt:lpstr>
      <vt:lpstr>システムごとにパスワードを入力する手間をなくし、効率化を実現</vt:lpstr>
      <vt:lpstr>ポータルに文書管理システムのウィジェットを表示しシームレスに利用</vt:lpstr>
      <vt:lpstr>導入形態とお問い合わせ先</vt:lpstr>
      <vt:lpstr>Garoonの提供形態</vt:lpstr>
      <vt:lpstr>まずはお問い合わせください</vt:lpstr>
      <vt:lpstr>ご参考情報</vt:lpstr>
      <vt:lpstr>END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2023-01-06T02:58:12Z</dcterms:created>
  <dcterms:modified xsi:type="dcterms:W3CDTF">2023-10-02T06:41:01Z</dcterms:modified>
</cp:coreProperties>
</file>