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90" r:id="rId4"/>
  </p:sldMasterIdLst>
  <p:notesMasterIdLst>
    <p:notesMasterId r:id="rId41"/>
  </p:notesMasterIdLst>
  <p:handoutMasterIdLst>
    <p:handoutMasterId r:id="rId42"/>
  </p:handoutMasterIdLst>
  <p:sldIdLst>
    <p:sldId id="520" r:id="rId5"/>
    <p:sldId id="1034" r:id="rId6"/>
    <p:sldId id="1033" r:id="rId7"/>
    <p:sldId id="641" r:id="rId8"/>
    <p:sldId id="667" r:id="rId9"/>
    <p:sldId id="1004" r:id="rId10"/>
    <p:sldId id="1008" r:id="rId11"/>
    <p:sldId id="1006" r:id="rId12"/>
    <p:sldId id="1007" r:id="rId13"/>
    <p:sldId id="1009" r:id="rId14"/>
    <p:sldId id="1016" r:id="rId15"/>
    <p:sldId id="1017" r:id="rId16"/>
    <p:sldId id="1018" r:id="rId17"/>
    <p:sldId id="1021" r:id="rId18"/>
    <p:sldId id="1188" r:id="rId19"/>
    <p:sldId id="1189" r:id="rId20"/>
    <p:sldId id="1024" r:id="rId21"/>
    <p:sldId id="1185" r:id="rId22"/>
    <p:sldId id="1010" r:id="rId23"/>
    <p:sldId id="1187" r:id="rId24"/>
    <p:sldId id="1171" r:id="rId25"/>
    <p:sldId id="1186" r:id="rId26"/>
    <p:sldId id="388" r:id="rId27"/>
    <p:sldId id="265" r:id="rId28"/>
    <p:sldId id="891" r:id="rId29"/>
    <p:sldId id="890" r:id="rId30"/>
    <p:sldId id="1183" r:id="rId31"/>
    <p:sldId id="892" r:id="rId32"/>
    <p:sldId id="1011" r:id="rId33"/>
    <p:sldId id="1015" r:id="rId34"/>
    <p:sldId id="1012" r:id="rId35"/>
    <p:sldId id="1003" r:id="rId36"/>
    <p:sldId id="1035" r:id="rId37"/>
    <p:sldId id="1002" r:id="rId38"/>
    <p:sldId id="967" r:id="rId39"/>
    <p:sldId id="935" r:id="rId4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366" userDrawn="1">
          <p15:clr>
            <a:srgbClr val="A4A3A4"/>
          </p15:clr>
        </p15:guide>
        <p15:guide id="4" pos="461"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CF9"/>
    <a:srgbClr val="47CCFC"/>
    <a:srgbClr val="FF6600"/>
    <a:srgbClr val="5DBED9"/>
    <a:srgbClr val="5EBED9"/>
    <a:srgbClr val="C5D8FF"/>
    <a:srgbClr val="003399"/>
    <a:srgbClr val="DEF5FA"/>
    <a:srgbClr val="ACE6F2"/>
    <a:srgbClr val="2EC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381F4-586D-52B7-C257-46ACD5221337}" v="7" dt="2024-04-07T23:59:37.724"/>
    <p1510:client id="{DE53392C-398D-03FF-B343-F7B6C9961E59}" v="6" dt="2024-04-07T23:54:11.40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3" autoAdjust="0"/>
    <p:restoredTop sz="95199" autoAdjust="0"/>
  </p:normalViewPr>
  <p:slideViewPr>
    <p:cSldViewPr snapToGrid="0" showGuides="1">
      <p:cViewPr varScale="1">
        <p:scale>
          <a:sx n="74" d="100"/>
          <a:sy n="74" d="100"/>
        </p:scale>
        <p:origin x="432" y="53"/>
      </p:cViewPr>
      <p:guideLst>
        <p:guide orient="horz" pos="2160"/>
        <p:guide pos="3840"/>
        <p:guide orient="horz" pos="1366"/>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58332"/>
    </p:cViewPr>
  </p:sorterViewPr>
  <p:notesViewPr>
    <p:cSldViewPr snapToGrid="0" showGuides="1">
      <p:cViewPr varScale="1">
        <p:scale>
          <a:sx n="71" d="100"/>
          <a:sy n="71" d="100"/>
        </p:scale>
        <p:origin x="-4240" y="-10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F1CB378-800E-4187-B9C0-764C279E39A9}"/>
              </a:ext>
            </a:extLst>
          </p:cNvPr>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6147" name="Rectangle 3">
            <a:extLst>
              <a:ext uri="{FF2B5EF4-FFF2-40B4-BE49-F238E27FC236}">
                <a16:creationId xmlns:a16="http://schemas.microsoft.com/office/drawing/2014/main" id="{5AC1739F-E992-4CE5-BF50-AE1938A60F0D}"/>
              </a:ext>
            </a:extLst>
          </p:cNvPr>
          <p:cNvSpPr>
            <a:spLocks noGrp="1" noChangeArrowheads="1"/>
          </p:cNvSpPr>
          <p:nvPr>
            <p:ph type="dt" sz="quarter" idx="1"/>
          </p:nvPr>
        </p:nvSpPr>
        <p:spPr bwMode="auto">
          <a:xfrm>
            <a:off x="385445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a:p>
        </p:txBody>
      </p:sp>
      <p:sp>
        <p:nvSpPr>
          <p:cNvPr id="6148" name="Rectangle 4">
            <a:extLst>
              <a:ext uri="{FF2B5EF4-FFF2-40B4-BE49-F238E27FC236}">
                <a16:creationId xmlns:a16="http://schemas.microsoft.com/office/drawing/2014/main" id="{17B60061-7151-49BB-BD2E-0F5016AFEEBC}"/>
              </a:ext>
            </a:extLst>
          </p:cNvPr>
          <p:cNvSpPr>
            <a:spLocks noGrp="1" noChangeArrowheads="1"/>
          </p:cNvSpPr>
          <p:nvPr>
            <p:ph type="ftr" sz="quarter" idx="2"/>
          </p:nvPr>
        </p:nvSpPr>
        <p:spPr bwMode="auto">
          <a:xfrm>
            <a:off x="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6149" name="Rectangle 5">
            <a:extLst>
              <a:ext uri="{FF2B5EF4-FFF2-40B4-BE49-F238E27FC236}">
                <a16:creationId xmlns:a16="http://schemas.microsoft.com/office/drawing/2014/main" id="{B50D964E-4186-43D3-96C2-E2F79D12F38D}"/>
              </a:ext>
            </a:extLst>
          </p:cNvPr>
          <p:cNvSpPr>
            <a:spLocks noGrp="1" noChangeArrowheads="1"/>
          </p:cNvSpPr>
          <p:nvPr>
            <p:ph type="sldNum" sz="quarter" idx="3"/>
          </p:nvPr>
        </p:nvSpPr>
        <p:spPr bwMode="auto">
          <a:xfrm>
            <a:off x="385445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BB95B6AA-2F88-4192-8A6D-F9367055E471}"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65EFC52-3F5A-409E-B444-93359B2F8288}"/>
              </a:ext>
            </a:extLst>
          </p:cNvPr>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9B8ED9EE-2770-4F03-9553-7D1749CAB9BD}"/>
              </a:ext>
            </a:extLst>
          </p:cNvPr>
          <p:cNvSpPr>
            <a:spLocks noGrp="1" noChangeArrowheads="1"/>
          </p:cNvSpPr>
          <p:nvPr>
            <p:ph type="dt" idx="1"/>
          </p:nvPr>
        </p:nvSpPr>
        <p:spPr bwMode="auto">
          <a:xfrm>
            <a:off x="385445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a:p>
        </p:txBody>
      </p:sp>
      <p:sp>
        <p:nvSpPr>
          <p:cNvPr id="11268" name="Rectangle 4">
            <a:extLst>
              <a:ext uri="{FF2B5EF4-FFF2-40B4-BE49-F238E27FC236}">
                <a16:creationId xmlns:a16="http://schemas.microsoft.com/office/drawing/2014/main" id="{770E286D-A5FE-4961-9791-D99AB7B3B257}"/>
              </a:ext>
            </a:extLst>
          </p:cNvPr>
          <p:cNvSpPr>
            <a:spLocks noGrp="1" noRot="1" noChangeAspect="1" noChangeArrowheads="1" noTextEdit="1"/>
          </p:cNvSpPr>
          <p:nvPr>
            <p:ph type="sldImg" idx="2"/>
          </p:nvPr>
        </p:nvSpPr>
        <p:spPr bwMode="auto">
          <a:xfrm>
            <a:off x="88900" y="744538"/>
            <a:ext cx="662940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FD35D38-D6C9-4E6C-8563-CB7BBA2913FF}"/>
              </a:ext>
            </a:extLst>
          </p:cNvPr>
          <p:cNvSpPr>
            <a:spLocks noGrp="1" noChangeArrowheads="1"/>
          </p:cNvSpPr>
          <p:nvPr>
            <p:ph type="body" sz="quarter" idx="3"/>
          </p:nvPr>
        </p:nvSpPr>
        <p:spPr bwMode="auto">
          <a:xfrm>
            <a:off x="679450" y="4721225"/>
            <a:ext cx="5448300" cy="4473575"/>
          </a:xfrm>
          <a:prstGeom prst="rect">
            <a:avLst/>
          </a:prstGeom>
          <a:noFill/>
          <a:ln>
            <a:noFill/>
          </a:ln>
          <a:effectLst/>
        </p:spPr>
        <p:txBody>
          <a:bodyPr vert="horz" wrap="square" lIns="92236" tIns="46118" rIns="92236" bIns="4611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51B05102-718F-4B1F-A98C-835B2C5BBCB2}"/>
              </a:ext>
            </a:extLst>
          </p:cNvPr>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5127" name="Rectangle 7">
            <a:extLst>
              <a:ext uri="{FF2B5EF4-FFF2-40B4-BE49-F238E27FC236}">
                <a16:creationId xmlns:a16="http://schemas.microsoft.com/office/drawing/2014/main" id="{7A0199D3-C952-43C8-86F8-FEDF8DD9E2B0}"/>
              </a:ext>
            </a:extLst>
          </p:cNvPr>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76364BDE-36C6-4C65-8A3C-585E6311C40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3FCA73F6-D057-471D-BF37-402CA2FB04F4}"/>
              </a:ext>
            </a:extLst>
          </p:cNvPr>
          <p:cNvSpPr>
            <a:spLocks noGrp="1" noRot="1" noChangeAspect="1" noChangeArrowheads="1" noTextEdit="1"/>
          </p:cNvSpPr>
          <p:nvPr>
            <p:ph type="sldImg"/>
          </p:nvPr>
        </p:nvSpPr>
        <p:spPr>
          <a:xfrm>
            <a:off x="88900" y="744538"/>
            <a:ext cx="6629400" cy="3729037"/>
          </a:xfrm>
          <a:ln/>
        </p:spPr>
      </p:sp>
      <p:sp>
        <p:nvSpPr>
          <p:cNvPr id="14339" name="ノート プレースホルダー 2">
            <a:extLst>
              <a:ext uri="{FF2B5EF4-FFF2-40B4-BE49-F238E27FC236}">
                <a16:creationId xmlns:a16="http://schemas.microsoft.com/office/drawing/2014/main" id="{F74E71D5-77FA-4886-8B47-021219DFF19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4340" name="スライド番号プレースホルダー 3">
            <a:extLst>
              <a:ext uri="{FF2B5EF4-FFF2-40B4-BE49-F238E27FC236}">
                <a16:creationId xmlns:a16="http://schemas.microsoft.com/office/drawing/2014/main" id="{D7A8D6D2-6B6F-452E-8E3B-73D6B219F04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9300" indent="-287338">
              <a:defRPr kumimoji="1" i="1">
                <a:solidFill>
                  <a:schemeClr val="tx1"/>
                </a:solidFill>
                <a:latin typeface="Arial" panose="020B0604020202020204" pitchFamily="34" charset="0"/>
                <a:ea typeface="ＭＳ Ｐゴシック" panose="020B0600070205080204" pitchFamily="50" charset="-128"/>
              </a:defRPr>
            </a:lvl2pPr>
            <a:lvl3pPr marL="1152525" indent="-230188">
              <a:defRPr kumimoji="1" i="1">
                <a:solidFill>
                  <a:schemeClr val="tx1"/>
                </a:solidFill>
                <a:latin typeface="Arial" panose="020B0604020202020204" pitchFamily="34" charset="0"/>
                <a:ea typeface="ＭＳ Ｐゴシック" panose="020B0600070205080204" pitchFamily="50" charset="-128"/>
              </a:defRPr>
            </a:lvl3pPr>
            <a:lvl4pPr marL="1612900" indent="-230188">
              <a:defRPr kumimoji="1" i="1">
                <a:solidFill>
                  <a:schemeClr val="tx1"/>
                </a:solidFill>
                <a:latin typeface="Arial" panose="020B0604020202020204" pitchFamily="34" charset="0"/>
                <a:ea typeface="ＭＳ Ｐゴシック" panose="020B0600070205080204" pitchFamily="50" charset="-128"/>
              </a:defRPr>
            </a:lvl4pPr>
            <a:lvl5pPr marL="2074863" indent="-230188">
              <a:defRPr kumimoji="1" i="1">
                <a:solidFill>
                  <a:schemeClr val="tx1"/>
                </a:solidFill>
                <a:latin typeface="Arial" panose="020B0604020202020204" pitchFamily="34" charset="0"/>
                <a:ea typeface="ＭＳ Ｐゴシック" panose="020B0600070205080204" pitchFamily="50" charset="-128"/>
              </a:defRPr>
            </a:lvl5pPr>
            <a:lvl6pPr marL="25320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92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64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36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9A1C2E61-0DFC-4435-82AE-C3FD0ED096E5}" type="slidenum">
              <a:rPr lang="en-US" altLang="ja-JP" i="0" smtClean="0">
                <a:ea typeface="メイリオ" panose="020B0604030504040204" pitchFamily="50" charset="-128"/>
              </a:rPr>
              <a:pPr/>
              <a:t>1</a:t>
            </a:fld>
            <a:endParaRPr lang="en-US" altLang="ja-JP" i="0">
              <a:ea typeface="メイリオ" panose="020B060403050404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87875D39-141F-48BD-B9CC-0D71887C3A03}"/>
              </a:ext>
            </a:extLst>
          </p:cNvPr>
          <p:cNvSpPr>
            <a:spLocks noGrp="1" noRot="1" noChangeAspect="1" noChangeArrowheads="1" noTextEdit="1"/>
          </p:cNvSpPr>
          <p:nvPr>
            <p:ph type="sldImg"/>
          </p:nvPr>
        </p:nvSpPr>
        <p:spPr>
          <a:xfrm>
            <a:off x="88900" y="744538"/>
            <a:ext cx="6629400" cy="3729037"/>
          </a:xfrm>
          <a:ln/>
        </p:spPr>
      </p:sp>
      <p:sp>
        <p:nvSpPr>
          <p:cNvPr id="16387" name="ノート プレースホルダー 2">
            <a:extLst>
              <a:ext uri="{FF2B5EF4-FFF2-40B4-BE49-F238E27FC236}">
                <a16:creationId xmlns:a16="http://schemas.microsoft.com/office/drawing/2014/main" id="{DFA71935-D04A-48A8-A431-A10F636CBD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6388" name="スライド番号プレースホルダー 3">
            <a:extLst>
              <a:ext uri="{FF2B5EF4-FFF2-40B4-BE49-F238E27FC236}">
                <a16:creationId xmlns:a16="http://schemas.microsoft.com/office/drawing/2014/main" id="{D2B38AFC-E6A8-4EA7-B6E3-3113C16BC21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54063" indent="-287338">
              <a:defRPr kumimoji="1" i="1">
                <a:solidFill>
                  <a:schemeClr val="tx1"/>
                </a:solidFill>
                <a:latin typeface="Arial" panose="020B0604020202020204" pitchFamily="34" charset="0"/>
                <a:ea typeface="ＭＳ Ｐゴシック" panose="020B0600070205080204" pitchFamily="50" charset="-128"/>
              </a:defRPr>
            </a:lvl2pPr>
            <a:lvl3pPr marL="1160463" indent="-230188">
              <a:defRPr kumimoji="1" i="1">
                <a:solidFill>
                  <a:schemeClr val="tx1"/>
                </a:solidFill>
                <a:latin typeface="Arial" panose="020B0604020202020204" pitchFamily="34" charset="0"/>
                <a:ea typeface="ＭＳ Ｐゴシック" panose="020B0600070205080204" pitchFamily="50" charset="-128"/>
              </a:defRPr>
            </a:lvl3pPr>
            <a:lvl4pPr marL="1624013" indent="-230188">
              <a:defRPr kumimoji="1" i="1">
                <a:solidFill>
                  <a:schemeClr val="tx1"/>
                </a:solidFill>
                <a:latin typeface="Arial" panose="020B0604020202020204" pitchFamily="34" charset="0"/>
                <a:ea typeface="ＭＳ Ｐゴシック" panose="020B0600070205080204" pitchFamily="50" charset="-128"/>
              </a:defRPr>
            </a:lvl4pPr>
            <a:lvl5pPr marL="2090738" indent="-230188">
              <a:defRPr kumimoji="1" i="1">
                <a:solidFill>
                  <a:schemeClr val="tx1"/>
                </a:solidFill>
                <a:latin typeface="Arial" panose="020B0604020202020204" pitchFamily="34" charset="0"/>
                <a:ea typeface="ＭＳ Ｐゴシック" panose="020B0600070205080204" pitchFamily="50" charset="-128"/>
              </a:defRPr>
            </a:lvl5pPr>
            <a:lvl6pPr marL="25479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30051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623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195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87E02004-9ED9-4FF6-A585-61D1B1ACAEFE}" type="slidenum">
              <a:rPr lang="en-US" altLang="ja-JP" i="0" smtClean="0">
                <a:ea typeface="メイリオ" panose="020B0604030504040204" pitchFamily="50" charset="-128"/>
              </a:rPr>
              <a:pPr/>
              <a:t>4</a:t>
            </a:fld>
            <a:endParaRPr lang="en-US" altLang="ja-JP" i="0">
              <a:ea typeface="メイリオ" panose="020B0604030504040204" pitchFamily="50" charset="-128"/>
            </a:endParaRPr>
          </a:p>
        </p:txBody>
      </p:sp>
      <p:sp>
        <p:nvSpPr>
          <p:cNvPr id="16389" name="フッター プレースホルダー 1">
            <a:extLst>
              <a:ext uri="{FF2B5EF4-FFF2-40B4-BE49-F238E27FC236}">
                <a16:creationId xmlns:a16="http://schemas.microsoft.com/office/drawing/2014/main" id="{93EC5BCC-CDC9-4AF4-9621-B14650288959}"/>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7713" indent="-285750">
              <a:defRPr kumimoji="1" i="1">
                <a:solidFill>
                  <a:schemeClr val="tx1"/>
                </a:solidFill>
                <a:latin typeface="Arial" panose="020B0604020202020204" pitchFamily="34" charset="0"/>
                <a:ea typeface="ＭＳ Ｐゴシック" panose="020B0600070205080204" pitchFamily="50" charset="-128"/>
              </a:defRPr>
            </a:lvl2pPr>
            <a:lvl3pPr marL="1150938" indent="-228600">
              <a:defRPr kumimoji="1" i="1">
                <a:solidFill>
                  <a:schemeClr val="tx1"/>
                </a:solidFill>
                <a:latin typeface="Arial" panose="020B0604020202020204" pitchFamily="34" charset="0"/>
                <a:ea typeface="ＭＳ Ｐゴシック" panose="020B0600070205080204" pitchFamily="50" charset="-128"/>
              </a:defRPr>
            </a:lvl3pPr>
            <a:lvl4pPr marL="1611313" indent="-228600">
              <a:defRPr kumimoji="1" i="1">
                <a:solidFill>
                  <a:schemeClr val="tx1"/>
                </a:solidFill>
                <a:latin typeface="Arial" panose="020B0604020202020204" pitchFamily="34" charset="0"/>
                <a:ea typeface="ＭＳ Ｐゴシック" panose="020B0600070205080204" pitchFamily="50" charset="-128"/>
              </a:defRPr>
            </a:lvl4pPr>
            <a:lvl5pPr marL="2073275" indent="-228600">
              <a:defRPr kumimoji="1" i="1">
                <a:solidFill>
                  <a:schemeClr val="tx1"/>
                </a:solidFill>
                <a:latin typeface="Arial" panose="020B0604020202020204" pitchFamily="34" charset="0"/>
                <a:ea typeface="ＭＳ Ｐゴシック" panose="020B0600070205080204" pitchFamily="50" charset="-128"/>
              </a:defRPr>
            </a:lvl5pPr>
            <a:lvl6pPr marL="25304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76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48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20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endParaRPr lang="en-US" altLang="ja-JP" i="0">
              <a:ea typeface="メイリオ" panose="020B060403050404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6364BDE-36C6-4C65-8A3C-585E6311C408}" type="slidenum">
              <a:rPr lang="en-US" altLang="ja-JP" smtClean="0"/>
              <a:pPr>
                <a:defRPr/>
              </a:pPr>
              <a:t>9</a:t>
            </a:fld>
            <a:endParaRPr lang="en-US" altLang="ja-JP"/>
          </a:p>
        </p:txBody>
      </p:sp>
    </p:spTree>
    <p:extLst>
      <p:ext uri="{BB962C8B-B14F-4D97-AF65-F5344CB8AC3E}">
        <p14:creationId xmlns:p14="http://schemas.microsoft.com/office/powerpoint/2010/main" val="111322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6364BDE-36C6-4C65-8A3C-585E6311C408}" type="slidenum">
              <a:rPr lang="en-US" altLang="ja-JP" smtClean="0"/>
              <a:pPr>
                <a:defRPr/>
              </a:pPr>
              <a:t>14</a:t>
            </a:fld>
            <a:endParaRPr lang="en-US" altLang="ja-JP"/>
          </a:p>
        </p:txBody>
      </p:sp>
    </p:spTree>
    <p:extLst>
      <p:ext uri="{BB962C8B-B14F-4D97-AF65-F5344CB8AC3E}">
        <p14:creationId xmlns:p14="http://schemas.microsoft.com/office/powerpoint/2010/main" val="186814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6364BDE-36C6-4C65-8A3C-585E6311C408}" type="slidenum">
              <a:rPr lang="en-US" altLang="ja-JP" smtClean="0"/>
              <a:pPr>
                <a:defRPr/>
              </a:pPr>
              <a:t>18</a:t>
            </a:fld>
            <a:endParaRPr lang="en-US" altLang="ja-JP"/>
          </a:p>
        </p:txBody>
      </p:sp>
    </p:spTree>
    <p:extLst>
      <p:ext uri="{BB962C8B-B14F-4D97-AF65-F5344CB8AC3E}">
        <p14:creationId xmlns:p14="http://schemas.microsoft.com/office/powerpoint/2010/main" val="96907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6364BDE-36C6-4C65-8A3C-585E6311C408}" type="slidenum">
              <a:rPr lang="en-US" altLang="ja-JP" smtClean="0"/>
              <a:pPr>
                <a:defRPr/>
              </a:pPr>
              <a:t>25</a:t>
            </a:fld>
            <a:endParaRPr lang="en-US" altLang="ja-JP" dirty="0"/>
          </a:p>
        </p:txBody>
      </p:sp>
    </p:spTree>
    <p:extLst>
      <p:ext uri="{BB962C8B-B14F-4D97-AF65-F5344CB8AC3E}">
        <p14:creationId xmlns:p14="http://schemas.microsoft.com/office/powerpoint/2010/main" val="275523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6364BDE-36C6-4C65-8A3C-585E6311C408}" type="slidenum">
              <a:rPr lang="en-US" altLang="ja-JP" smtClean="0"/>
              <a:pPr>
                <a:defRPr/>
              </a:pPr>
              <a:t>27</a:t>
            </a:fld>
            <a:endParaRPr lang="en-US" altLang="ja-JP" dirty="0"/>
          </a:p>
        </p:txBody>
      </p:sp>
    </p:spTree>
    <p:extLst>
      <p:ext uri="{BB962C8B-B14F-4D97-AF65-F5344CB8AC3E}">
        <p14:creationId xmlns:p14="http://schemas.microsoft.com/office/powerpoint/2010/main" val="63231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980F234-5B15-45E0-8BBF-980714D7015C}"/>
              </a:ext>
            </a:extLst>
          </p:cNvPr>
          <p:cNvSpPr>
            <a:spLocks noGrp="1" noRot="1" noChangeAspect="1" noTextEdit="1"/>
          </p:cNvSpPr>
          <p:nvPr>
            <p:ph type="sldImg"/>
          </p:nvPr>
        </p:nvSpPr>
        <p:spPr>
          <a:xfrm>
            <a:off x="88900" y="744538"/>
            <a:ext cx="6629400" cy="3729037"/>
          </a:xfrm>
          <a:ln/>
        </p:spPr>
      </p:sp>
      <p:sp>
        <p:nvSpPr>
          <p:cNvPr id="44035" name="ノート プレースホルダー 2">
            <a:extLst>
              <a:ext uri="{FF2B5EF4-FFF2-40B4-BE49-F238E27FC236}">
                <a16:creationId xmlns:a16="http://schemas.microsoft.com/office/drawing/2014/main" id="{E1C686A9-8E8B-415A-B7CB-2E4A2B3291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4036" name="スライド番号プレースホルダー 3">
            <a:extLst>
              <a:ext uri="{FF2B5EF4-FFF2-40B4-BE49-F238E27FC236}">
                <a16:creationId xmlns:a16="http://schemas.microsoft.com/office/drawing/2014/main" id="{5BDB7DB1-BD40-4264-9A47-ADE1CB575D2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4E1B213-8AC5-4818-852F-47D65C62F1D1}" type="slidenum">
              <a:rPr lang="en-US" altLang="ja-JP" smtClean="0">
                <a:solidFill>
                  <a:srgbClr val="000000"/>
                </a:solidFill>
                <a:ea typeface="メイリオ" panose="020B0604030504040204" pitchFamily="50" charset="-128"/>
              </a:rPr>
              <a:pPr>
                <a:spcBef>
                  <a:spcPct val="0"/>
                </a:spcBef>
              </a:pPr>
              <a:t>33</a:t>
            </a:fld>
            <a:endParaRPr lang="en-US" altLang="ja-JP">
              <a:solidFill>
                <a:srgbClr val="000000"/>
              </a:solidFill>
              <a:ea typeface="メイリオ" panose="020B0604030504040204" pitchFamily="50" charset="-128"/>
            </a:endParaRPr>
          </a:p>
        </p:txBody>
      </p:sp>
    </p:spTree>
    <p:extLst>
      <p:ext uri="{BB962C8B-B14F-4D97-AF65-F5344CB8AC3E}">
        <p14:creationId xmlns:p14="http://schemas.microsoft.com/office/powerpoint/2010/main" val="421991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33427328-ADA8-48AC-8EDE-78817FD8F2F8}"/>
              </a:ext>
            </a:extLst>
          </p:cNvPr>
          <p:cNvSpPr>
            <a:spLocks noGrp="1" noRot="1" noChangeAspect="1" noTextEdit="1"/>
          </p:cNvSpPr>
          <p:nvPr>
            <p:ph type="sldImg"/>
          </p:nvPr>
        </p:nvSpPr>
        <p:spPr>
          <a:xfrm>
            <a:off x="88900" y="744538"/>
            <a:ext cx="6629400" cy="3729037"/>
          </a:xfrm>
          <a:ln/>
        </p:spPr>
      </p:sp>
      <p:sp>
        <p:nvSpPr>
          <p:cNvPr id="107523" name="ノート プレースホルダー 2">
            <a:extLst>
              <a:ext uri="{FF2B5EF4-FFF2-40B4-BE49-F238E27FC236}">
                <a16:creationId xmlns:a16="http://schemas.microsoft.com/office/drawing/2014/main" id="{CC787D92-BD18-4FCF-A8CA-5FCC22179664}"/>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en-US">
              <a:latin typeface="Arial" charset="0"/>
              <a:ea typeface="ＭＳ Ｐ明朝" charset="0"/>
            </a:endParaRPr>
          </a:p>
        </p:txBody>
      </p:sp>
      <p:sp>
        <p:nvSpPr>
          <p:cNvPr id="107524" name="スライド番号プレースホルダー 3">
            <a:extLst>
              <a:ext uri="{FF2B5EF4-FFF2-40B4-BE49-F238E27FC236}">
                <a16:creationId xmlns:a16="http://schemas.microsoft.com/office/drawing/2014/main" id="{613FE7A4-0823-4D33-BC39-60D03C36C1B1}"/>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defRPr/>
            </a:pPr>
            <a:fld id="{B03FC170-0B57-4334-BFE8-CC63186AFF95}" type="slidenum">
              <a:rPr lang="en-US" altLang="ja-JP">
                <a:solidFill>
                  <a:srgbClr val="000000"/>
                </a:solidFill>
                <a:ea typeface="メイリオ" panose="020B0604030504040204" pitchFamily="50" charset="-128"/>
              </a:rPr>
              <a:pPr eaLnBrk="1" hangingPunct="1">
                <a:spcBef>
                  <a:spcPct val="0"/>
                </a:spcBef>
                <a:defRPr/>
              </a:pPr>
              <a:t>35</a:t>
            </a:fld>
            <a:endParaRPr lang="en-US" altLang="ja-JP">
              <a:solidFill>
                <a:srgbClr val="000000"/>
              </a:solidFill>
              <a:ea typeface="メイリオ" panose="020B0604030504040204" pitchFamily="50" charset="-128"/>
            </a:endParaRPr>
          </a:p>
        </p:txBody>
      </p:sp>
    </p:spTree>
    <p:extLst>
      <p:ext uri="{BB962C8B-B14F-4D97-AF65-F5344CB8AC3E}">
        <p14:creationId xmlns:p14="http://schemas.microsoft.com/office/powerpoint/2010/main" val="2025796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本文">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499805" y="244598"/>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48470C76-805C-2D43-91C2-48FF80CC67D1}"/>
              </a:ext>
            </a:extLst>
          </p:cNvPr>
          <p:cNvSpPr>
            <a:spLocks noGrp="1"/>
          </p:cNvSpPr>
          <p:nvPr>
            <p:ph type="body" sz="quarter" idx="10"/>
          </p:nvPr>
        </p:nvSpPr>
        <p:spPr>
          <a:xfrm>
            <a:off x="612894" y="1182105"/>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237849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青タイトル_G">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6BE28-0DAF-6E4D-AAB1-B10BC9F4B0D1}"/>
              </a:ext>
            </a:extLst>
          </p:cNvPr>
          <p:cNvSpPr/>
          <p:nvPr/>
        </p:nvSpPr>
        <p:spPr>
          <a:xfrm>
            <a:off x="-1" y="-6000"/>
            <a:ext cx="12191999" cy="5140800"/>
          </a:xfrm>
          <a:prstGeom prst="roundRect">
            <a:avLst>
              <a:gd name="adj" fmla="val 0"/>
            </a:avLst>
          </a:prstGeom>
          <a:gradFill>
            <a:gsLst>
              <a:gs pos="0">
                <a:schemeClr val="accent3"/>
              </a:gs>
              <a:gs pos="9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4" name="図 13">
            <a:extLst>
              <a:ext uri="{FF2B5EF4-FFF2-40B4-BE49-F238E27FC236}">
                <a16:creationId xmlns:a16="http://schemas.microsoft.com/office/drawing/2014/main" id="{888C004E-A85D-3845-AEC9-2A8012E464EB}"/>
              </a:ext>
            </a:extLst>
          </p:cNvPr>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8458075" y="1406781"/>
            <a:ext cx="3733925" cy="3728019"/>
          </a:xfrm>
          <a:prstGeom prst="rect">
            <a:avLst/>
          </a:prstGeom>
        </p:spPr>
      </p:pic>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719410" y="1570530"/>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2" name="直線コネクタ 11">
            <a:extLst>
              <a:ext uri="{FF2B5EF4-FFF2-40B4-BE49-F238E27FC236}">
                <a16:creationId xmlns:a16="http://schemas.microsoft.com/office/drawing/2014/main" id="{14C117DC-F0A3-C74B-97D8-652CFA8B8C08}"/>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779C881A-BF86-E14A-8140-1F1DC9242D0B}"/>
              </a:ext>
            </a:extLst>
          </p:cNvPr>
          <p:cNvPicPr>
            <a:picLocks noChangeAspect="1"/>
          </p:cNvPicPr>
          <p:nvPr/>
        </p:nvPicPr>
        <p:blipFill>
          <a:blip r:embed="rId3"/>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28616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扉_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A7558D9-6DCE-424D-BE7D-B06FBA6F19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636487" y="2658062"/>
            <a:ext cx="8716235" cy="1543263"/>
          </a:xfrm>
        </p:spPr>
        <p:txBody>
          <a:bodyPr anchor="ctr">
            <a:normAutofit/>
          </a:bodyPr>
          <a:lstStyle>
            <a:lvl1pPr>
              <a:lnSpc>
                <a:spcPct val="120000"/>
              </a:lnSpc>
              <a:defRPr sz="4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B25ADB95-9F6C-D643-987D-6ED43CF4F45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1" name="図 10">
            <a:extLst>
              <a:ext uri="{FF2B5EF4-FFF2-40B4-BE49-F238E27FC236}">
                <a16:creationId xmlns:a16="http://schemas.microsoft.com/office/drawing/2014/main" id="{2AC944D6-F3AD-E84D-BBE8-59A02914C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315808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目次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320EB99-782D-5248-9682-A5F3BE3B3B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78291" y="1190130"/>
            <a:ext cx="10972799" cy="4956761"/>
          </a:xfrm>
          <a:prstGeom prst="rect">
            <a:avLst/>
          </a:prstGeom>
        </p:spPr>
        <p:txBody>
          <a:bodyPr numCol="2" spcCol="0">
            <a:normAutofit/>
          </a:bodyPr>
          <a:lstStyle>
            <a:lvl1pPr marL="342882" indent="-342882">
              <a:lnSpc>
                <a:spcPct val="120000"/>
              </a:lnSpc>
              <a:spcBef>
                <a:spcPts val="1000"/>
              </a:spcBef>
              <a:buClr>
                <a:schemeClr val="accent2"/>
              </a:buClr>
              <a:buFont typeface="+mj-lt"/>
              <a:buAutoNum type="arabicPeriod"/>
              <a:tabLst/>
              <a:defRPr sz="1867" b="1" i="0">
                <a:solidFill>
                  <a:schemeClr val="tx1"/>
                </a:solidFill>
                <a:latin typeface="Yu Gothic" panose="020B0400000000000000" pitchFamily="34" charset="-128"/>
                <a:ea typeface="Yu Gothic" panose="020B0400000000000000" pitchFamily="34" charset="-128"/>
              </a:defRPr>
            </a:lvl1pPr>
            <a:lvl2pPr marL="594769" indent="-137581">
              <a:lnSpc>
                <a:spcPct val="120000"/>
              </a:lnSpc>
              <a:spcBef>
                <a:spcPts val="300"/>
              </a:spcBef>
              <a:buClr>
                <a:schemeClr val="accent3"/>
              </a:buClr>
              <a:buFont typeface="Arial" panose="020B0604020202020204" pitchFamily="34" charset="0"/>
              <a:buChar char="•"/>
              <a:tabLst/>
              <a:defRPr sz="1600" b="1" i="0">
                <a:solidFill>
                  <a:schemeClr val="tx1"/>
                </a:solidFill>
                <a:latin typeface="Yu Gothic" panose="020B0400000000000000" pitchFamily="34" charset="-128"/>
                <a:ea typeface="Yu Gothic" panose="020B0400000000000000" pitchFamily="34" charset="-128"/>
              </a:defRPr>
            </a:lvl2pPr>
            <a:lvl3pPr marL="1142971" indent="-228594">
              <a:buFont typeface="Arial" panose="020B0604020202020204" pitchFamily="34" charset="0"/>
              <a:buChar char="•"/>
              <a:defRPr sz="1600" b="0" i="0">
                <a:solidFill>
                  <a:schemeClr val="tx1"/>
                </a:solidFill>
                <a:latin typeface="Yu Gothic" panose="020B0400000000000000" pitchFamily="34" charset="-128"/>
                <a:ea typeface="Yu Gothic" panose="020B0400000000000000" pitchFamily="34" charset="-128"/>
              </a:defRPr>
            </a:lvl3pPr>
            <a:lvl4pPr marL="1600160" indent="-228594">
              <a:buFont typeface="Arial" panose="020B0604020202020204" pitchFamily="34" charset="0"/>
              <a:buChar char="•"/>
              <a:defRPr sz="1467"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marL="342882" marR="0" lvl="0"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マスター テキストの書式設定</a:t>
            </a:r>
          </a:p>
          <a:p>
            <a:pPr marL="342882" marR="0" lvl="1"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2 </a:t>
            </a:r>
            <a:r>
              <a:rPr kumimoji="1" lang="ja-JP" altLang="en-US"/>
              <a:t>レベル</a:t>
            </a:r>
          </a:p>
          <a:p>
            <a:pPr marL="342882" marR="0" lvl="2"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3 </a:t>
            </a:r>
            <a:r>
              <a:rPr kumimoji="1" lang="ja-JP" altLang="en-US"/>
              <a:t>レベル</a:t>
            </a:r>
          </a:p>
          <a:p>
            <a:pPr marL="342882" marR="0" lvl="3"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0D98121-97BD-5A41-99D8-F2FE5327E96D}"/>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BE481B1-5D3E-2247-B2A8-C0E210DC4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47468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本文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58129D3-977D-3E46-8602-05E7B63BA2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72EDF2B-96D5-1E41-9E4F-3046D6414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09740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本文">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48470C76-805C-2D43-91C2-48FF80CC67D1}"/>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908935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p:nvSpPr>
        <p:spPr>
          <a:xfrm>
            <a:off x="4038600" y="6573079"/>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t>Copyright © </a:t>
            </a:r>
            <a:r>
              <a:rPr kumimoji="1" lang="en" altLang="ja-JP" sz="1200" dirty="0" err="1"/>
              <a:t>Cybozu</a:t>
            </a:r>
            <a:endParaRPr kumimoji="1" lang="ja-JP" altLang="en-US" sz="1200"/>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p:nvSpPr>
        <p:spPr>
          <a:xfrm>
            <a:off x="9352721" y="6578800"/>
            <a:ext cx="2743200" cy="24787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1200" smtClean="0">
                <a:solidFill>
                  <a:schemeClr val="bg1"/>
                </a:solidFill>
              </a:rPr>
              <a:pPr/>
              <a:t>‹#›</a:t>
            </a:fld>
            <a:endParaRPr kumimoji="1" lang="ja-JP" altLang="en-US" sz="1200">
              <a:solidFill>
                <a:schemeClr val="bg1"/>
              </a:solidFill>
            </a:endParaRPr>
          </a:p>
        </p:txBody>
      </p:sp>
    </p:spTree>
    <p:extLst>
      <p:ext uri="{BB962C8B-B14F-4D97-AF65-F5344CB8AC3E}">
        <p14:creationId xmlns:p14="http://schemas.microsoft.com/office/powerpoint/2010/main" val="381676946"/>
      </p:ext>
    </p:extLst>
  </p:cSld>
  <p:clrMap bg1="lt1" tx1="dk1" bg2="lt2" tx2="dk2" accent1="accent1" accent2="accent2" accent3="accent3" accent4="accent4" accent5="accent5" accent6="accent6" hlink="hlink" folHlink="folHlink"/>
  <p:sldLayoutIdLst>
    <p:sldLayoutId id="2147484685" r:id="rId1"/>
    <p:sldLayoutId id="2147484694" r:id="rId2"/>
    <p:sldLayoutId id="2147484697" r:id="rId3"/>
    <p:sldLayoutId id="2147484699" r:id="rId4"/>
    <p:sldLayoutId id="2147484701" r:id="rId5"/>
    <p:sldLayoutId id="2147484702" r:id="rId6"/>
  </p:sldLayoutIdLst>
  <p:hf sldNum="0"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garoon.cybozu.co.jp/about/system/compare_cloud/"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ybozu.com/jp/service/slo/availability.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ybozu.com/jp/"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garoon.cybozu.co.jp/support/package/update/" TargetMode="External"/><Relationship Id="rId3" Type="http://schemas.openxmlformats.org/officeDocument/2006/relationships/image" Target="../media/image5.png"/><Relationship Id="rId7" Type="http://schemas.openxmlformats.org/officeDocument/2006/relationships/hyperlink" Target="https://garoon.cybozu.co.jp/support/cloud/updat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jp.cybozu.help/g6/ja/" TargetMode="External"/><Relationship Id="rId2" Type="http://schemas.openxmlformats.org/officeDocument/2006/relationships/hyperlink" Target="https://jp.cybozu.help/g/ja/"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hyperlink" Target="https://garoon.cybozu.co.jp/lp/portal-gallery/" TargetMode="Externa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hyperlink" Target="https://garoon.cybozu.co.jp/lp/portal-galler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ybozudev.zendesk.com/hc/ja/articles/900004279526" TargetMode="External"/><Relationship Id="rId2" Type="http://schemas.openxmlformats.org/officeDocument/2006/relationships/hyperlink" Target="https://garoon.cybozu.co.jp/function/expand/?page=all&amp;all=plugin" TargetMode="Externa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hyperlink" Target="https://kintone.cybozu.co.jp/price/?_gl=1" TargetMode="Externa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hyperlink" Target="https://jp.cybozu.help/k/ja/id/040466.html" TargetMode="External"/><Relationship Id="rId1" Type="http://schemas.openxmlformats.org/officeDocument/2006/relationships/slideLayout" Target="../slideLayouts/slideLayout6.xml"/><Relationship Id="rId6" Type="http://schemas.openxmlformats.org/officeDocument/2006/relationships/hyperlink" Target="https://jp.cybozu.help/general/ja/admin/list_useradmin/list_user/services.html" TargetMode="External"/><Relationship Id="rId5" Type="http://schemas.openxmlformats.org/officeDocument/2006/relationships/image" Target="../media/image43.png"/><Relationship Id="rId4" Type="http://schemas.openxmlformats.org/officeDocument/2006/relationships/hyperlink" Target="https://jp.cybozu.help/g/ja/user/application/space/app.html#user_application_space_app_02" TargetMode="External"/><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hyperlink" Target="https://garoon.cybozu.co.jp/function/expand/search/?function=function1&amp;expansion=plugi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45.png"/><Relationship Id="rId4" Type="http://schemas.openxmlformats.org/officeDocument/2006/relationships/hyperlink" Target="https://jp.cybozu.help/g/ja/admin/system/plugin.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ybozu.dev/ja/" TargetMode="Externa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ybozu.co.jp/logotypes/other-trademark/"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garoon.cybozu.co.jp/support/package/migration/"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garoon.cybozu.co.jp/price/" TargetMode="External"/><Relationship Id="rId2" Type="http://schemas.openxmlformats.org/officeDocument/2006/relationships/hyperlink" Target="https://cybozu.co.jp/products/license/cloud/" TargetMode="Externa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hyperlink" Target="https://garoon.cybozu.co.jp/price/packag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hyperlink" Target="https://garoon.cybozu.co.jp/price/package/user.html"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garoon.cybozu.co.jp/price/package/"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garoon.cybozu.co.jp/consul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5.xml"/><Relationship Id="rId7"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9.xml"/><Relationship Id="rId5" Type="http://schemas.openxmlformats.org/officeDocument/2006/relationships/slide" Target="slide10.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120DC1BA-38DB-4716-8E18-9C10F706FAD4}"/>
              </a:ext>
            </a:extLst>
          </p:cNvPr>
          <p:cNvSpPr>
            <a:spLocks noGrp="1" noChangeArrowheads="1"/>
          </p:cNvSpPr>
          <p:nvPr>
            <p:ph type="title"/>
          </p:nvPr>
        </p:nvSpPr>
        <p:spPr>
          <a:xfrm>
            <a:off x="719410" y="1596221"/>
            <a:ext cx="10215290" cy="1700260"/>
          </a:xfrm>
        </p:spPr>
        <p:txBody>
          <a:bodyPr>
            <a:noAutofit/>
          </a:bodyPr>
          <a:lstStyle/>
          <a:p>
            <a:pPr eaLnBrk="1" hangingPunct="1"/>
            <a:r>
              <a:rPr lang="en-US" altLang="ja-JP" sz="4000" dirty="0">
                <a:latin typeface="+mn-ea"/>
                <a:ea typeface="+mn-ea"/>
              </a:rPr>
              <a:t>Garoon</a:t>
            </a:r>
            <a:r>
              <a:rPr lang="ja-JP" altLang="en-US" sz="4000" dirty="0">
                <a:latin typeface="+mn-ea"/>
                <a:ea typeface="+mn-ea"/>
              </a:rPr>
              <a:t> クラウド版</a:t>
            </a:r>
            <a:r>
              <a:rPr lang="en-US" altLang="ja-JP" sz="4000" dirty="0">
                <a:latin typeface="+mn-ea"/>
                <a:ea typeface="+mn-ea"/>
              </a:rPr>
              <a:t>/</a:t>
            </a:r>
            <a:r>
              <a:rPr lang="ja-JP" altLang="en-US" sz="4000" dirty="0">
                <a:latin typeface="+mn-ea"/>
                <a:ea typeface="+mn-ea"/>
              </a:rPr>
              <a:t>パッケージ版比較資料</a:t>
            </a:r>
          </a:p>
        </p:txBody>
      </p:sp>
      <p:sp>
        <p:nvSpPr>
          <p:cNvPr id="13315" name="サブタイトル 2">
            <a:extLst>
              <a:ext uri="{FF2B5EF4-FFF2-40B4-BE49-F238E27FC236}">
                <a16:creationId xmlns:a16="http://schemas.microsoft.com/office/drawing/2014/main" id="{88E7A74E-000F-4136-8944-FE53B8C2AC31}"/>
              </a:ext>
            </a:extLst>
          </p:cNvPr>
          <p:cNvSpPr>
            <a:spLocks noGrp="1" noChangeArrowheads="1"/>
          </p:cNvSpPr>
          <p:nvPr>
            <p:ph type="body" sz="quarter" idx="10"/>
          </p:nvPr>
        </p:nvSpPr>
        <p:spPr/>
        <p:txBody>
          <a:bodyPr/>
          <a:lstStyle/>
          <a:p>
            <a:pPr eaLnBrk="1" hangingPunct="1">
              <a:lnSpc>
                <a:spcPct val="100000"/>
              </a:lnSpc>
              <a:buFont typeface="Arial" panose="020B0604020202020204" pitchFamily="34" charset="0"/>
              <a:buNone/>
            </a:pPr>
            <a:r>
              <a:rPr lang="en-US" altLang="ja-JP" dirty="0">
                <a:latin typeface="游ゴシック"/>
                <a:ea typeface="游ゴシック"/>
              </a:rPr>
              <a:t>2024</a:t>
            </a:r>
            <a:r>
              <a:rPr lang="ja-JP" altLang="en-US">
                <a:latin typeface="游ゴシック"/>
                <a:ea typeface="游ゴシック"/>
              </a:rPr>
              <a:t>年3月</a:t>
            </a:r>
            <a:r>
              <a:rPr lang="en-US" altLang="ja-JP" dirty="0">
                <a:latin typeface="游ゴシック"/>
                <a:ea typeface="游ゴシック"/>
              </a:rPr>
              <a:t>28</a:t>
            </a:r>
            <a:r>
              <a:rPr lang="ja-JP" altLang="en-US">
                <a:latin typeface="游ゴシック"/>
                <a:ea typeface="游ゴシック"/>
              </a:rPr>
              <a:t>日</a:t>
            </a:r>
            <a:endParaRPr lang="en-US" altLang="ja-JP">
              <a:latin typeface="游ゴシック"/>
              <a:ea typeface="游ゴシック"/>
            </a:endParaRPr>
          </a:p>
          <a:p>
            <a:pPr eaLnBrk="1" hangingPunct="1">
              <a:lnSpc>
                <a:spcPct val="100000"/>
              </a:lnSpc>
              <a:buFont typeface="Arial" panose="020B0604020202020204" pitchFamily="34" charset="0"/>
              <a:buNone/>
            </a:pPr>
            <a:r>
              <a:rPr lang="ja-JP" altLang="en-US" dirty="0">
                <a:latin typeface="+mn-ea"/>
                <a:ea typeface="+mn-ea"/>
              </a:rPr>
              <a:t>サイボウズ株式会社</a:t>
            </a:r>
          </a:p>
        </p:txBody>
      </p:sp>
      <p:cxnSp>
        <p:nvCxnSpPr>
          <p:cNvPr id="13316" name="直線コネクタ 5">
            <a:extLst>
              <a:ext uri="{FF2B5EF4-FFF2-40B4-BE49-F238E27FC236}">
                <a16:creationId xmlns:a16="http://schemas.microsoft.com/office/drawing/2014/main" id="{5C713532-669F-4697-BED2-61A0982923EE}"/>
              </a:ext>
              <a:ext uri="{C183D7F6-B498-43B3-948B-1728B52AA6E4}">
                <adec:decorative xmlns:adec="http://schemas.microsoft.com/office/drawing/2017/decorative" val="1"/>
              </a:ext>
            </a:extLst>
          </p:cNvPr>
          <p:cNvCxnSpPr>
            <a:cxnSpLocks noChangeShapeType="1"/>
          </p:cNvCxnSpPr>
          <p:nvPr/>
        </p:nvCxnSpPr>
        <p:spPr bwMode="auto">
          <a:xfrm>
            <a:off x="2260600" y="3306389"/>
            <a:ext cx="6238358" cy="2159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lstStyle/>
          <a:p>
            <a:r>
              <a:rPr lang="ja-JP" altLang="en-US" dirty="0"/>
              <a:t>３</a:t>
            </a:r>
            <a:r>
              <a:rPr lang="en-US" altLang="ja-JP" cap="none" dirty="0"/>
              <a:t>. </a:t>
            </a:r>
            <a:r>
              <a:rPr lang="ja-JP" altLang="en-US" cap="none" dirty="0"/>
              <a:t> クラウド版のメリット</a:t>
            </a:r>
          </a:p>
        </p:txBody>
      </p:sp>
    </p:spTree>
    <p:extLst>
      <p:ext uri="{BB962C8B-B14F-4D97-AF65-F5344CB8AC3E}">
        <p14:creationId xmlns:p14="http://schemas.microsoft.com/office/powerpoint/2010/main" val="1976112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C721FA4-DCC5-4180-A60E-7D40DFE97323}"/>
              </a:ext>
            </a:extLst>
          </p:cNvPr>
          <p:cNvSpPr>
            <a:spLocks noGrp="1"/>
          </p:cNvSpPr>
          <p:nvPr>
            <p:ph type="title"/>
          </p:nvPr>
        </p:nvSpPr>
        <p:spPr/>
        <p:txBody>
          <a:bodyPr>
            <a:normAutofit/>
          </a:bodyPr>
          <a:lstStyle/>
          <a:p>
            <a:r>
              <a:rPr kumimoji="1" lang="ja-JP" altLang="en-US" dirty="0"/>
              <a:t>クラウド版のメリット</a:t>
            </a:r>
          </a:p>
        </p:txBody>
      </p:sp>
      <p:graphicFrame>
        <p:nvGraphicFramePr>
          <p:cNvPr id="6" name="表 5">
            <a:extLst>
              <a:ext uri="{FF2B5EF4-FFF2-40B4-BE49-F238E27FC236}">
                <a16:creationId xmlns:a16="http://schemas.microsoft.com/office/drawing/2014/main" id="{3699A6AE-9D47-463B-9717-2C1E95361CD8}"/>
              </a:ext>
            </a:extLst>
          </p:cNvPr>
          <p:cNvGraphicFramePr>
            <a:graphicFrameLocks noGrp="1"/>
          </p:cNvGraphicFramePr>
          <p:nvPr>
            <p:extLst>
              <p:ext uri="{D42A27DB-BD31-4B8C-83A1-F6EECF244321}">
                <p14:modId xmlns:p14="http://schemas.microsoft.com/office/powerpoint/2010/main" val="1988457264"/>
              </p:ext>
            </p:extLst>
          </p:nvPr>
        </p:nvGraphicFramePr>
        <p:xfrm>
          <a:off x="590801" y="1249612"/>
          <a:ext cx="3441025" cy="4543842"/>
        </p:xfrm>
        <a:graphic>
          <a:graphicData uri="http://schemas.openxmlformats.org/drawingml/2006/table">
            <a:tbl>
              <a:tblPr firstRow="1"/>
              <a:tblGrid>
                <a:gridCol w="3441025">
                  <a:extLst>
                    <a:ext uri="{9D8B030D-6E8A-4147-A177-3AD203B41FA5}">
                      <a16:colId xmlns:a16="http://schemas.microsoft.com/office/drawing/2014/main" val="3281066398"/>
                    </a:ext>
                  </a:extLst>
                </a:gridCol>
              </a:tblGrid>
              <a:tr h="908768">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dirty="0">
                          <a:latin typeface="+mn-ea"/>
                          <a:ea typeface="+mn-ea"/>
                        </a:rPr>
                        <a:t>運用コスト・負担の削減</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val="4147039940"/>
                  </a:ext>
                </a:extLst>
              </a:tr>
              <a:tr h="3635074">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nSpc>
                          <a:spcPct val="150000"/>
                        </a:lnSpc>
                      </a:pPr>
                      <a:r>
                        <a:rPr kumimoji="1" lang="ja-JP" altLang="en-US" sz="1600" dirty="0">
                          <a:latin typeface="+mn-ea"/>
                          <a:ea typeface="+mn-ea"/>
                        </a:rPr>
                        <a:t>利用料の中には、冗長化やバックアップなどの運用、長期運用に伴うバージョンアップ作業やサーバーリプレイスなどの費用が</a:t>
                      </a:r>
                      <a:r>
                        <a:rPr kumimoji="1" lang="ja-JP" altLang="en-US" sz="1600" b="1" dirty="0">
                          <a:latin typeface="+mn-ea"/>
                          <a:ea typeface="+mn-ea"/>
                        </a:rPr>
                        <a:t>全て含まれて</a:t>
                      </a:r>
                      <a:r>
                        <a:rPr kumimoji="1" lang="ja-JP" altLang="en-US" sz="1600" dirty="0">
                          <a:latin typeface="+mn-ea"/>
                          <a:ea typeface="+mn-ea"/>
                        </a:rPr>
                        <a:t>います。</a:t>
                      </a:r>
                    </a:p>
                    <a:p>
                      <a:pPr>
                        <a:lnSpc>
                          <a:spcPct val="150000"/>
                        </a:lnSpc>
                      </a:pPr>
                      <a:r>
                        <a:rPr kumimoji="1" lang="ja-JP" altLang="en-US" sz="1600" dirty="0">
                          <a:latin typeface="+mn-ea"/>
                          <a:ea typeface="+mn-ea"/>
                        </a:rPr>
                        <a:t>メンテナンスを運用のプロに任せることにより、</a:t>
                      </a:r>
                      <a:r>
                        <a:rPr kumimoji="1" lang="ja-JP" altLang="en-US" sz="1600" b="1" dirty="0">
                          <a:latin typeface="+mn-ea"/>
                          <a:ea typeface="+mn-ea"/>
                        </a:rPr>
                        <a:t>コスト削減を見込む</a:t>
                      </a:r>
                      <a:r>
                        <a:rPr kumimoji="1" lang="ja-JP" altLang="en-US" sz="1600" dirty="0">
                          <a:latin typeface="+mn-ea"/>
                          <a:ea typeface="+mn-ea"/>
                        </a:rPr>
                        <a:t>ことができます。</a:t>
                      </a:r>
                    </a:p>
                  </a:txBody>
                  <a:tcP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25400" cmpd="sng">
                      <a:noFill/>
                    </a:lnT>
                    <a:lnB w="12700" cap="flat" cmpd="sng" algn="ctr">
                      <a:solidFill>
                        <a:srgbClr val="00339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6472555"/>
                  </a:ext>
                </a:extLst>
              </a:tr>
            </a:tbl>
          </a:graphicData>
        </a:graphic>
      </p:graphicFrame>
      <p:graphicFrame>
        <p:nvGraphicFramePr>
          <p:cNvPr id="7" name="表 6">
            <a:extLst>
              <a:ext uri="{FF2B5EF4-FFF2-40B4-BE49-F238E27FC236}">
                <a16:creationId xmlns:a16="http://schemas.microsoft.com/office/drawing/2014/main" id="{81E916FF-4DBA-4AFD-AD30-D158FAA16ED3}"/>
              </a:ext>
            </a:extLst>
          </p:cNvPr>
          <p:cNvGraphicFramePr>
            <a:graphicFrameLocks noGrp="1"/>
          </p:cNvGraphicFramePr>
          <p:nvPr>
            <p:extLst>
              <p:ext uri="{D42A27DB-BD31-4B8C-83A1-F6EECF244321}">
                <p14:modId xmlns:p14="http://schemas.microsoft.com/office/powerpoint/2010/main" val="2000506896"/>
              </p:ext>
            </p:extLst>
          </p:nvPr>
        </p:nvGraphicFramePr>
        <p:xfrm>
          <a:off x="4375487" y="1249612"/>
          <a:ext cx="3441025" cy="4557422"/>
        </p:xfrm>
        <a:graphic>
          <a:graphicData uri="http://schemas.openxmlformats.org/drawingml/2006/table">
            <a:tbl>
              <a:tblPr firstRow="1"/>
              <a:tblGrid>
                <a:gridCol w="3441025">
                  <a:extLst>
                    <a:ext uri="{9D8B030D-6E8A-4147-A177-3AD203B41FA5}">
                      <a16:colId xmlns:a16="http://schemas.microsoft.com/office/drawing/2014/main" val="3281066398"/>
                    </a:ext>
                  </a:extLst>
                </a:gridCol>
              </a:tblGrid>
              <a:tr h="911484">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dirty="0">
                          <a:latin typeface="+mn-ea"/>
                          <a:ea typeface="+mn-ea"/>
                        </a:rPr>
                        <a:t>データの安全性向上</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val="4147039940"/>
                  </a:ext>
                </a:extLst>
              </a:tr>
              <a:tr h="3645938">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nSpc>
                          <a:spcPct val="150000"/>
                        </a:lnSpc>
                      </a:pPr>
                      <a:r>
                        <a:rPr kumimoji="1" lang="ja-JP" altLang="en-US" sz="1600" dirty="0">
                          <a:latin typeface="+mn-ea"/>
                          <a:ea typeface="+mn-ea"/>
                        </a:rPr>
                        <a:t>ハードウェア障害に備えた</a:t>
                      </a:r>
                      <a:r>
                        <a:rPr kumimoji="1" lang="ja-JP" altLang="en-US" sz="1600" b="1" dirty="0">
                          <a:latin typeface="+mn-ea"/>
                          <a:ea typeface="+mn-ea"/>
                        </a:rPr>
                        <a:t>システムの冗長化</a:t>
                      </a:r>
                      <a:r>
                        <a:rPr kumimoji="1" lang="ja-JP" altLang="en-US" sz="1600" dirty="0">
                          <a:latin typeface="+mn-ea"/>
                          <a:ea typeface="+mn-ea"/>
                        </a:rPr>
                        <a:t>はもちろん、お預かりするデータの</a:t>
                      </a:r>
                      <a:r>
                        <a:rPr kumimoji="1" lang="ja-JP" altLang="en-US" sz="1600" b="1" dirty="0">
                          <a:latin typeface="+mn-ea"/>
                          <a:ea typeface="+mn-ea"/>
                        </a:rPr>
                        <a:t>バックアップ</a:t>
                      </a:r>
                      <a:r>
                        <a:rPr kumimoji="1" lang="ja-JP" altLang="en-US" sz="1600" dirty="0">
                          <a:latin typeface="+mn-ea"/>
                          <a:ea typeface="+mn-ea"/>
                        </a:rPr>
                        <a:t>、ヒューマンエラーを防止するオペレーションなど、</a:t>
                      </a:r>
                      <a:r>
                        <a:rPr kumimoji="1" lang="ja-JP" altLang="en-US" sz="1600" b="1" dirty="0">
                          <a:latin typeface="+mn-ea"/>
                          <a:ea typeface="+mn-ea"/>
                        </a:rPr>
                        <a:t>安定稼働</a:t>
                      </a:r>
                      <a:r>
                        <a:rPr kumimoji="1" lang="ja-JP" altLang="en-US" sz="1600" dirty="0">
                          <a:latin typeface="+mn-ea"/>
                          <a:ea typeface="+mn-ea"/>
                        </a:rPr>
                        <a:t>を第一に体制を整備しています。また、安心してご利用いただける</a:t>
                      </a:r>
                      <a:r>
                        <a:rPr kumimoji="1" lang="en-US" altLang="ja-JP" sz="1600" dirty="0">
                          <a:latin typeface="+mn-ea"/>
                          <a:ea typeface="+mn-ea"/>
                        </a:rPr>
                        <a:t>SLO</a:t>
                      </a:r>
                      <a:r>
                        <a:rPr kumimoji="1" lang="ja-JP" altLang="en-US" sz="1600" dirty="0">
                          <a:latin typeface="+mn-ea"/>
                          <a:ea typeface="+mn-ea"/>
                        </a:rPr>
                        <a:t>を定め、</a:t>
                      </a:r>
                      <a:r>
                        <a:rPr kumimoji="1" lang="en-US" altLang="ja-JP" sz="1600" b="1" dirty="0">
                          <a:latin typeface="+mn-ea"/>
                          <a:ea typeface="+mn-ea"/>
                        </a:rPr>
                        <a:t>ISMS</a:t>
                      </a:r>
                      <a:r>
                        <a:rPr kumimoji="1" lang="ja-JP" altLang="en-US" sz="1600" b="1" dirty="0">
                          <a:latin typeface="+mn-ea"/>
                          <a:ea typeface="+mn-ea"/>
                        </a:rPr>
                        <a:t>認証を取得</a:t>
                      </a:r>
                      <a:r>
                        <a:rPr kumimoji="1" lang="ja-JP" altLang="en-US" sz="1600" dirty="0">
                          <a:latin typeface="+mn-ea"/>
                          <a:ea typeface="+mn-ea"/>
                        </a:rPr>
                        <a:t>しています。</a:t>
                      </a:r>
                      <a:r>
                        <a:rPr kumimoji="1" lang="en-US" altLang="ja-JP" sz="1200" dirty="0">
                          <a:latin typeface="+mn-ea"/>
                          <a:ea typeface="+mn-ea"/>
                        </a:rPr>
                        <a:t>※</a:t>
                      </a:r>
                      <a:r>
                        <a:rPr kumimoji="1" lang="ja-JP" altLang="en-US" sz="1200" dirty="0">
                          <a:latin typeface="+mn-ea"/>
                          <a:ea typeface="+mn-ea"/>
                        </a:rPr>
                        <a:t>後述</a:t>
                      </a:r>
                      <a:r>
                        <a:rPr kumimoji="1" lang="en-US" altLang="ja-JP" sz="1200" dirty="0">
                          <a:latin typeface="+mn-ea"/>
                          <a:ea typeface="+mn-ea"/>
                        </a:rPr>
                        <a:t>P14</a:t>
                      </a:r>
                      <a:r>
                        <a:rPr kumimoji="1" lang="ja-JP" altLang="en-US" sz="1200" dirty="0">
                          <a:latin typeface="+mn-ea"/>
                          <a:ea typeface="+mn-ea"/>
                        </a:rPr>
                        <a:t>をご参照ください。</a:t>
                      </a:r>
                    </a:p>
                  </a:txBody>
                  <a:tcP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25400" cmpd="sng">
                      <a:noFill/>
                    </a:lnT>
                    <a:lnB w="12700" cap="flat" cmpd="sng" algn="ctr">
                      <a:solidFill>
                        <a:srgbClr val="00339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6472555"/>
                  </a:ext>
                </a:extLst>
              </a:tr>
            </a:tbl>
          </a:graphicData>
        </a:graphic>
      </p:graphicFrame>
      <p:graphicFrame>
        <p:nvGraphicFramePr>
          <p:cNvPr id="8" name="表 7">
            <a:extLst>
              <a:ext uri="{FF2B5EF4-FFF2-40B4-BE49-F238E27FC236}">
                <a16:creationId xmlns:a16="http://schemas.microsoft.com/office/drawing/2014/main" id="{F80B0475-A1A8-49E6-835A-C2F9761B4CE6}"/>
              </a:ext>
            </a:extLst>
          </p:cNvPr>
          <p:cNvGraphicFramePr>
            <a:graphicFrameLocks noGrp="1"/>
          </p:cNvGraphicFramePr>
          <p:nvPr>
            <p:extLst>
              <p:ext uri="{D42A27DB-BD31-4B8C-83A1-F6EECF244321}">
                <p14:modId xmlns:p14="http://schemas.microsoft.com/office/powerpoint/2010/main" val="2378493473"/>
              </p:ext>
            </p:extLst>
          </p:nvPr>
        </p:nvGraphicFramePr>
        <p:xfrm>
          <a:off x="8160173" y="1250733"/>
          <a:ext cx="3441025" cy="4557422"/>
        </p:xfrm>
        <a:graphic>
          <a:graphicData uri="http://schemas.openxmlformats.org/drawingml/2006/table">
            <a:tbl>
              <a:tblPr firstRow="1"/>
              <a:tblGrid>
                <a:gridCol w="3441025">
                  <a:extLst>
                    <a:ext uri="{9D8B030D-6E8A-4147-A177-3AD203B41FA5}">
                      <a16:colId xmlns:a16="http://schemas.microsoft.com/office/drawing/2014/main" val="3281066398"/>
                    </a:ext>
                  </a:extLst>
                </a:gridCol>
              </a:tblGrid>
              <a:tr h="911484">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dirty="0">
                          <a:latin typeface="+mn-ea"/>
                          <a:ea typeface="+mn-ea"/>
                        </a:rPr>
                        <a:t>最新版へのバージョンアップが常に無料</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val="4147039940"/>
                  </a:ext>
                </a:extLst>
              </a:tr>
              <a:tr h="3645938">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nSpc>
                          <a:spcPct val="150000"/>
                        </a:lnSpc>
                      </a:pPr>
                      <a:r>
                        <a:rPr kumimoji="1" lang="ja-JP" altLang="en-US" sz="1600" dirty="0">
                          <a:latin typeface="+mn-ea"/>
                          <a:ea typeface="+mn-ea"/>
                        </a:rPr>
                        <a:t>クラウド版は、</a:t>
                      </a:r>
                      <a:r>
                        <a:rPr kumimoji="1" lang="ja-JP" altLang="en-US" sz="1600" b="1" dirty="0">
                          <a:latin typeface="+mn-ea"/>
                          <a:ea typeface="+mn-ea"/>
                        </a:rPr>
                        <a:t>バージョンアップのライセンス費用や作業が不要</a:t>
                      </a:r>
                      <a:r>
                        <a:rPr kumimoji="1" lang="ja-JP" altLang="en-US" sz="1600" dirty="0">
                          <a:latin typeface="+mn-ea"/>
                          <a:ea typeface="+mn-ea"/>
                        </a:rPr>
                        <a:t>。月々の利用料だけで</a:t>
                      </a:r>
                      <a:r>
                        <a:rPr kumimoji="1" lang="ja-JP" altLang="en-US" sz="1600" b="1" dirty="0">
                          <a:latin typeface="+mn-ea"/>
                          <a:ea typeface="+mn-ea"/>
                        </a:rPr>
                        <a:t>いつでも最新</a:t>
                      </a:r>
                      <a:r>
                        <a:rPr kumimoji="1" lang="ja-JP" altLang="en-US" sz="1600" dirty="0">
                          <a:latin typeface="+mn-ea"/>
                          <a:ea typeface="+mn-ea"/>
                        </a:rPr>
                        <a:t>の機能を使えます。</a:t>
                      </a:r>
                    </a:p>
                  </a:txBody>
                  <a:tcP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25400" cmpd="sng">
                      <a:noFill/>
                    </a:lnT>
                    <a:lnB w="12700" cap="flat" cmpd="sng" algn="ctr">
                      <a:solidFill>
                        <a:srgbClr val="00339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6472555"/>
                  </a:ext>
                </a:extLst>
              </a:tr>
            </a:tbl>
          </a:graphicData>
        </a:graphic>
      </p:graphicFrame>
    </p:spTree>
    <p:extLst>
      <p:ext uri="{BB962C8B-B14F-4D97-AF65-F5344CB8AC3E}">
        <p14:creationId xmlns:p14="http://schemas.microsoft.com/office/powerpoint/2010/main" val="1248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9AF325-7F86-46E2-BB83-D882EB7C84B5}"/>
              </a:ext>
            </a:extLst>
          </p:cNvPr>
          <p:cNvSpPr>
            <a:spLocks noGrp="1"/>
          </p:cNvSpPr>
          <p:nvPr>
            <p:ph type="title"/>
          </p:nvPr>
        </p:nvSpPr>
        <p:spPr/>
        <p:txBody>
          <a:bodyPr>
            <a:normAutofit/>
          </a:bodyPr>
          <a:lstStyle/>
          <a:p>
            <a:r>
              <a:rPr kumimoji="1" lang="ja-JP" altLang="en-US" dirty="0"/>
              <a:t>クラウド版のメリット </a:t>
            </a:r>
            <a:r>
              <a:rPr lang="ja-JP" altLang="en-US" sz="1800" dirty="0" err="1"/>
              <a:t>ー</a:t>
            </a:r>
            <a:r>
              <a:rPr lang="ja-JP" altLang="en-US" sz="1800" dirty="0"/>
              <a:t>運用コスト・負担の軽減</a:t>
            </a:r>
            <a:r>
              <a:rPr lang="ja-JP" altLang="en-US" sz="1800" dirty="0" err="1"/>
              <a:t>ー</a:t>
            </a:r>
            <a:endParaRPr lang="ja-JP" altLang="en-US" sz="1800" dirty="0"/>
          </a:p>
        </p:txBody>
      </p:sp>
      <p:sp>
        <p:nvSpPr>
          <p:cNvPr id="5" name="テキスト プレースホルダー 4">
            <a:extLst>
              <a:ext uri="{FF2B5EF4-FFF2-40B4-BE49-F238E27FC236}">
                <a16:creationId xmlns:a16="http://schemas.microsoft.com/office/drawing/2014/main" id="{EDC3B0E0-2143-458D-B798-241FB6237944}"/>
              </a:ext>
            </a:extLst>
          </p:cNvPr>
          <p:cNvSpPr>
            <a:spLocks noGrp="1"/>
          </p:cNvSpPr>
          <p:nvPr>
            <p:ph type="body" sz="quarter" idx="10"/>
          </p:nvPr>
        </p:nvSpPr>
        <p:spPr>
          <a:xfrm>
            <a:off x="1416884" y="822486"/>
            <a:ext cx="8229599" cy="4956761"/>
          </a:xfrm>
        </p:spPr>
        <p:txBody>
          <a:bodyPr>
            <a:normAutofit/>
          </a:bodyPr>
          <a:lstStyle/>
          <a:p>
            <a:pPr marL="0" indent="0">
              <a:buNone/>
            </a:pPr>
            <a:r>
              <a:rPr lang="ja-JP" altLang="en-US" sz="1600" b="1" dirty="0">
                <a:latin typeface="+mn-ea"/>
                <a:ea typeface="+mn-ea"/>
              </a:rPr>
              <a:t>クラウド検討のポイントはトータルコスト</a:t>
            </a:r>
          </a:p>
        </p:txBody>
      </p:sp>
      <p:pic>
        <p:nvPicPr>
          <p:cNvPr id="6" name="Picture 2">
            <a:extLst>
              <a:ext uri="{FF2B5EF4-FFF2-40B4-BE49-F238E27FC236}">
                <a16:creationId xmlns:a16="http://schemas.microsoft.com/office/drawing/2014/main" id="{B53163A2-2DF7-457E-BD88-6522FB65EBB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23703" y="1405715"/>
            <a:ext cx="6390118" cy="496686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E1D77E3F-E5AA-4402-B43D-176BC33086E1}"/>
              </a:ext>
            </a:extLst>
          </p:cNvPr>
          <p:cNvSpPr/>
          <p:nvPr/>
        </p:nvSpPr>
        <p:spPr>
          <a:xfrm>
            <a:off x="6468260" y="2425322"/>
            <a:ext cx="5544596" cy="2031325"/>
          </a:xfrm>
          <a:prstGeom prst="rect">
            <a:avLst/>
          </a:prstGeom>
        </p:spPr>
        <p:txBody>
          <a:bodyPr wrap="square" lIns="91440" tIns="45720" rIns="91440" bIns="45720" anchor="t">
            <a:spAutoFit/>
          </a:bodyPr>
          <a:lstStyle/>
          <a:p>
            <a:pPr>
              <a:defRPr/>
            </a:pPr>
            <a:r>
              <a:rPr lang="ja-JP" altLang="en-US" sz="1400" dirty="0">
                <a:latin typeface="+mn-ea"/>
              </a:rPr>
              <a:t>クラウドサービスの利用コストの中には、オンプレミス環境を利用する場合にかかる初期費用、冗長化やバックアップなどの運用コスト、長期運用に伴うバージョンアップ作業やサーバーリプレイスへの投資など費用が全て含まれています。</a:t>
            </a:r>
            <a:endParaRPr lang="en-US" altLang="ja-JP" sz="1400" dirty="0">
              <a:latin typeface="+mn-ea"/>
            </a:endParaRPr>
          </a:p>
          <a:p>
            <a:pPr>
              <a:defRPr/>
            </a:pPr>
            <a:r>
              <a:rPr lang="ja-JP" altLang="en-US" sz="1400" b="1" dirty="0">
                <a:latin typeface="+mn-ea"/>
              </a:rPr>
              <a:t>システム運用にかかるトータルコストで見比べると、クラウド版 </a:t>
            </a:r>
            <a:r>
              <a:rPr lang="en-US" altLang="ja-JP" sz="1400" b="1" dirty="0">
                <a:latin typeface="+mn-ea"/>
              </a:rPr>
              <a:t>Garoon </a:t>
            </a:r>
            <a:r>
              <a:rPr lang="ja-JP" altLang="en-US" sz="1400" b="1" dirty="0">
                <a:latin typeface="+mn-ea"/>
              </a:rPr>
              <a:t>は確かな費用対効果のあるクラウドサービスです。</a:t>
            </a:r>
            <a:endParaRPr lang="en-US" altLang="ja-JP" sz="1400" b="1" dirty="0">
              <a:latin typeface="+mn-ea"/>
            </a:endParaRPr>
          </a:p>
          <a:p>
            <a:pPr>
              <a:defRPr/>
            </a:pPr>
            <a:endParaRPr lang="en-US" altLang="ja-JP" sz="1400" b="1" dirty="0">
              <a:latin typeface="+mn-ea"/>
            </a:endParaRPr>
          </a:p>
          <a:p>
            <a:pPr>
              <a:defRPr/>
            </a:pPr>
            <a:r>
              <a:rPr lang="ja-JP" altLang="en-US" sz="1400">
                <a:latin typeface="游ゴシック"/>
                <a:ea typeface="游ゴシック"/>
              </a:rPr>
              <a:t>詳しくはこちらをご覧ください。</a:t>
            </a:r>
          </a:p>
          <a:p>
            <a:pPr>
              <a:defRPr/>
            </a:pPr>
            <a:r>
              <a:rPr lang="ja-JP" sz="1400" dirty="0">
                <a:solidFill>
                  <a:srgbClr val="0000EE"/>
                </a:solidFill>
                <a:latin typeface="游ゴシック"/>
                <a:ea typeface="游ゴシック"/>
                <a:cs typeface="+mn-lt"/>
                <a:hlinkClick r:id="rId3"/>
              </a:rPr>
              <a:t>https://garoon.cybozu.co.jp/about/system/compare_cloud/</a:t>
            </a:r>
            <a:endParaRPr lang="ja-JP" sz="1400">
              <a:latin typeface="游ゴシック"/>
              <a:ea typeface="游ゴシック"/>
            </a:endParaRPr>
          </a:p>
        </p:txBody>
      </p:sp>
    </p:spTree>
    <p:extLst>
      <p:ext uri="{BB962C8B-B14F-4D97-AF65-F5344CB8AC3E}">
        <p14:creationId xmlns:p14="http://schemas.microsoft.com/office/powerpoint/2010/main" val="377660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D4FA17-6401-468F-9F71-1140E0D4D072}"/>
              </a:ext>
            </a:extLst>
          </p:cNvPr>
          <p:cNvSpPr>
            <a:spLocks noGrp="1"/>
          </p:cNvSpPr>
          <p:nvPr>
            <p:ph type="title"/>
          </p:nvPr>
        </p:nvSpPr>
        <p:spPr/>
        <p:txBody>
          <a:bodyPr>
            <a:normAutofit/>
          </a:bodyPr>
          <a:lstStyle/>
          <a:p>
            <a:r>
              <a:rPr lang="ja-JP" altLang="en-US" dirty="0"/>
              <a:t>クラウド版のメリット </a:t>
            </a:r>
            <a:r>
              <a:rPr lang="ja-JP" altLang="en-US" sz="1800" dirty="0" err="1"/>
              <a:t>ー</a:t>
            </a:r>
            <a:r>
              <a:rPr lang="ja-JP" altLang="en-US" sz="1800" dirty="0"/>
              <a:t>運用コスト・負担の軽減</a:t>
            </a:r>
            <a:r>
              <a:rPr lang="ja-JP" altLang="en-US" sz="1800" dirty="0" err="1"/>
              <a:t>ー</a:t>
            </a:r>
            <a:endParaRPr lang="ja-JP" altLang="en-US" sz="1800" dirty="0"/>
          </a:p>
        </p:txBody>
      </p:sp>
      <p:sp>
        <p:nvSpPr>
          <p:cNvPr id="5" name="テキスト プレースホルダー 4">
            <a:extLst>
              <a:ext uri="{FF2B5EF4-FFF2-40B4-BE49-F238E27FC236}">
                <a16:creationId xmlns:a16="http://schemas.microsoft.com/office/drawing/2014/main" id="{FC10CA7E-DB8D-4296-A6FA-E9B367D16139}"/>
              </a:ext>
            </a:extLst>
          </p:cNvPr>
          <p:cNvSpPr>
            <a:spLocks noGrp="1"/>
          </p:cNvSpPr>
          <p:nvPr>
            <p:ph type="body" sz="quarter" idx="10"/>
          </p:nvPr>
        </p:nvSpPr>
        <p:spPr>
          <a:xfrm>
            <a:off x="1080000" y="828000"/>
            <a:ext cx="8593862" cy="4956760"/>
          </a:xfrm>
        </p:spPr>
        <p:txBody>
          <a:bodyPr>
            <a:normAutofit/>
          </a:bodyPr>
          <a:lstStyle/>
          <a:p>
            <a:pPr marL="0" indent="0">
              <a:buNone/>
            </a:pPr>
            <a:r>
              <a:rPr lang="ja-JP" altLang="en-US" sz="1800" dirty="0">
                <a:latin typeface="+mn-ea"/>
                <a:ea typeface="+mn-ea"/>
              </a:rPr>
              <a:t>クラウドで「</a:t>
            </a:r>
            <a:r>
              <a:rPr lang="ja-JP" altLang="en-US" sz="1800" b="1" dirty="0">
                <a:latin typeface="+mn-ea"/>
                <a:ea typeface="+mn-ea"/>
              </a:rPr>
              <a:t>不要</a:t>
            </a:r>
            <a:r>
              <a:rPr lang="ja-JP" altLang="en-US" sz="1800" dirty="0">
                <a:latin typeface="+mn-ea"/>
                <a:ea typeface="+mn-ea"/>
              </a:rPr>
              <a:t>」になること</a:t>
            </a:r>
          </a:p>
        </p:txBody>
      </p:sp>
      <p:sp>
        <p:nvSpPr>
          <p:cNvPr id="22" name="正方形/長方形 21">
            <a:extLst>
              <a:ext uri="{FF2B5EF4-FFF2-40B4-BE49-F238E27FC236}">
                <a16:creationId xmlns:a16="http://schemas.microsoft.com/office/drawing/2014/main" id="{5E684189-6240-49E2-AF4C-7556AC4D3949}"/>
              </a:ext>
            </a:extLst>
          </p:cNvPr>
          <p:cNvSpPr/>
          <p:nvPr/>
        </p:nvSpPr>
        <p:spPr>
          <a:xfrm>
            <a:off x="1274823" y="1327113"/>
            <a:ext cx="2262158" cy="369332"/>
          </a:xfrm>
          <a:prstGeom prst="rect">
            <a:avLst/>
          </a:prstGeom>
          <a:noFill/>
        </p:spPr>
        <p:txBody>
          <a:bodyPr wrap="none" lIns="91440" tIns="45720" rIns="91440" bIns="45720">
            <a:spAutoFit/>
          </a:bodyPr>
          <a:lstStyle/>
          <a:p>
            <a:pPr algn="ctr" defTabSz="914400">
              <a:defRPr/>
            </a:pPr>
            <a:r>
              <a:rPr lang="ja-JP" altLang="en-US" b="1" kern="0" dirty="0">
                <a:ln w="0"/>
                <a:solidFill>
                  <a:srgbClr val="003399"/>
                </a:solidFill>
                <a:latin typeface="+mn-ea"/>
              </a:rPr>
              <a:t>ハードに関すること</a:t>
            </a:r>
          </a:p>
        </p:txBody>
      </p:sp>
      <p:sp>
        <p:nvSpPr>
          <p:cNvPr id="18" name="正方形/長方形 17">
            <a:extLst>
              <a:ext uri="{FF2B5EF4-FFF2-40B4-BE49-F238E27FC236}">
                <a16:creationId xmlns:a16="http://schemas.microsoft.com/office/drawing/2014/main" id="{356A713E-9A86-4CAD-8CCB-0343D9914CAD}"/>
              </a:ext>
            </a:extLst>
          </p:cNvPr>
          <p:cNvSpPr/>
          <p:nvPr/>
        </p:nvSpPr>
        <p:spPr>
          <a:xfrm>
            <a:off x="6733959" y="1276780"/>
            <a:ext cx="2262158" cy="369332"/>
          </a:xfrm>
          <a:prstGeom prst="rect">
            <a:avLst/>
          </a:prstGeom>
          <a:noFill/>
        </p:spPr>
        <p:txBody>
          <a:bodyPr wrap="none" lIns="91440" tIns="45720" rIns="91440" bIns="45720">
            <a:spAutoFit/>
          </a:bodyPr>
          <a:lstStyle/>
          <a:p>
            <a:pPr algn="ctr" defTabSz="914400">
              <a:defRPr/>
            </a:pPr>
            <a:r>
              <a:rPr lang="ja-JP" altLang="en-US" b="1" kern="0" dirty="0">
                <a:ln w="0"/>
                <a:solidFill>
                  <a:srgbClr val="003399"/>
                </a:solidFill>
                <a:latin typeface="+mn-ea"/>
              </a:rPr>
              <a:t>ソフトに関すること</a:t>
            </a:r>
          </a:p>
        </p:txBody>
      </p:sp>
      <p:sp>
        <p:nvSpPr>
          <p:cNvPr id="7" name="正方形/長方形 6">
            <a:extLst>
              <a:ext uri="{FF2B5EF4-FFF2-40B4-BE49-F238E27FC236}">
                <a16:creationId xmlns:a16="http://schemas.microsoft.com/office/drawing/2014/main" id="{D115074D-6721-4979-A76D-B385DFBC2678}"/>
              </a:ext>
            </a:extLst>
          </p:cNvPr>
          <p:cNvSpPr/>
          <p:nvPr/>
        </p:nvSpPr>
        <p:spPr bwMode="auto">
          <a:xfrm>
            <a:off x="1257300" y="1666062"/>
            <a:ext cx="4288831" cy="2280825"/>
          </a:xfrm>
          <a:prstGeom prst="rect">
            <a:avLst/>
          </a:prstGeom>
          <a:solidFill>
            <a:schemeClr val="bg2">
              <a:lumMod val="90000"/>
            </a:schemeClr>
          </a:solidFill>
          <a:ln w="25400" cap="flat" cmpd="sng" algn="ctr">
            <a:noFill/>
            <a:prstDash val="solid"/>
          </a:ln>
          <a:effectLst/>
        </p:spPr>
        <p:txBody>
          <a:bodyPr vert="horz" wrap="square" lIns="91440" tIns="45720" rIns="91440" bIns="45720" numCol="1" rtlCol="0" anchor="ctr" anchorCtr="0" compatLnSpc="1">
            <a:prstTxWarp prst="textNoShape">
              <a:avLst/>
            </a:prstTxWarp>
          </a:bodyPr>
          <a:lstStyle/>
          <a:p>
            <a:pPr marL="285750" indent="-285750" defTabSz="914400">
              <a:lnSpc>
                <a:spcPct val="150000"/>
              </a:lnSpc>
              <a:buFont typeface="Arial" panose="020B0604020202020204" pitchFamily="34" charset="0"/>
              <a:buChar char="•"/>
              <a:defRPr/>
            </a:pPr>
            <a:r>
              <a:rPr lang="ja-JP" altLang="en-US" sz="1600" b="1" kern="0" dirty="0">
                <a:solidFill>
                  <a:srgbClr val="003399"/>
                </a:solidFill>
                <a:latin typeface="+mn-ea"/>
              </a:rPr>
              <a:t>ハードウェアの選定・購入 </a:t>
            </a:r>
          </a:p>
          <a:p>
            <a:pPr marL="285750" indent="-285750" defTabSz="914400">
              <a:lnSpc>
                <a:spcPct val="150000"/>
              </a:lnSpc>
              <a:buFont typeface="Arial" panose="020B0604020202020204" pitchFamily="34" charset="0"/>
              <a:buChar char="•"/>
              <a:defRPr/>
            </a:pPr>
            <a:r>
              <a:rPr lang="ja-JP" altLang="en-US" sz="1600" kern="0" dirty="0">
                <a:solidFill>
                  <a:srgbClr val="333333"/>
                </a:solidFill>
                <a:latin typeface="+mn-ea"/>
              </a:rPr>
              <a:t>障害や経年劣化による</a:t>
            </a:r>
            <a:r>
              <a:rPr lang="ja-JP" altLang="en-US" sz="1600" b="1" kern="0" dirty="0">
                <a:solidFill>
                  <a:srgbClr val="003399"/>
                </a:solidFill>
                <a:latin typeface="+mn-ea"/>
              </a:rPr>
              <a:t>リプレースの対応 </a:t>
            </a:r>
          </a:p>
          <a:p>
            <a:pPr marL="285750" indent="-285750" defTabSz="914400">
              <a:lnSpc>
                <a:spcPct val="150000"/>
              </a:lnSpc>
              <a:buFont typeface="Arial" panose="020B0604020202020204" pitchFamily="34" charset="0"/>
              <a:buChar char="•"/>
              <a:defRPr/>
            </a:pPr>
            <a:r>
              <a:rPr lang="ja-JP" altLang="en-US" sz="1600" kern="0" dirty="0">
                <a:solidFill>
                  <a:srgbClr val="333333"/>
                </a:solidFill>
                <a:latin typeface="+mn-ea"/>
              </a:rPr>
              <a:t>利用拡大に伴う</a:t>
            </a:r>
            <a:r>
              <a:rPr lang="ja-JP" altLang="en-US" sz="1600" b="1" kern="0" dirty="0">
                <a:solidFill>
                  <a:srgbClr val="003399"/>
                </a:solidFill>
                <a:latin typeface="+mn-ea"/>
              </a:rPr>
              <a:t>ハードウェアの拡張</a:t>
            </a:r>
          </a:p>
          <a:p>
            <a:pPr marL="285750" indent="-285750" defTabSz="914400">
              <a:lnSpc>
                <a:spcPct val="150000"/>
              </a:lnSpc>
              <a:buFont typeface="Arial" panose="020B0604020202020204" pitchFamily="34" charset="0"/>
              <a:buChar char="•"/>
              <a:defRPr/>
            </a:pPr>
            <a:r>
              <a:rPr lang="ja-JP" altLang="en-US" sz="1600" kern="0" dirty="0">
                <a:solidFill>
                  <a:srgbClr val="333333"/>
                </a:solidFill>
                <a:latin typeface="+mn-ea"/>
              </a:rPr>
              <a:t>サーバールーム、データセンターの環境の整備</a:t>
            </a:r>
            <a:r>
              <a:rPr lang="en-US" altLang="ja-JP" sz="1600" kern="0" dirty="0">
                <a:solidFill>
                  <a:srgbClr val="333333"/>
                </a:solidFill>
                <a:latin typeface="+mn-ea"/>
              </a:rPr>
              <a:t>(</a:t>
            </a:r>
            <a:r>
              <a:rPr lang="ja-JP" altLang="en-US" sz="1600" b="1" kern="0" dirty="0">
                <a:solidFill>
                  <a:srgbClr val="003399"/>
                </a:solidFill>
                <a:latin typeface="+mn-ea"/>
              </a:rPr>
              <a:t>電源、空調、セキュリティ</a:t>
            </a:r>
            <a:r>
              <a:rPr lang="ja-JP" altLang="en-US" sz="1600" kern="0" dirty="0">
                <a:solidFill>
                  <a:srgbClr val="333333"/>
                </a:solidFill>
                <a:latin typeface="+mn-ea"/>
              </a:rPr>
              <a:t>など</a:t>
            </a:r>
            <a:r>
              <a:rPr lang="en-US" altLang="ja-JP" sz="1600" kern="0" dirty="0">
                <a:solidFill>
                  <a:srgbClr val="333333"/>
                </a:solidFill>
                <a:latin typeface="+mn-ea"/>
              </a:rPr>
              <a:t>)</a:t>
            </a:r>
            <a:endParaRPr lang="ja-JP" altLang="en-US" sz="1600" kern="0" dirty="0">
              <a:solidFill>
                <a:srgbClr val="333333"/>
              </a:solidFill>
              <a:latin typeface="+mn-ea"/>
            </a:endParaRPr>
          </a:p>
        </p:txBody>
      </p:sp>
      <p:sp>
        <p:nvSpPr>
          <p:cNvPr id="20" name="正方形/長方形 19">
            <a:extLst>
              <a:ext uri="{FF2B5EF4-FFF2-40B4-BE49-F238E27FC236}">
                <a16:creationId xmlns:a16="http://schemas.microsoft.com/office/drawing/2014/main" id="{7592B680-A033-4FC4-BBAF-AB0F61F6E54C}"/>
              </a:ext>
            </a:extLst>
          </p:cNvPr>
          <p:cNvSpPr/>
          <p:nvPr/>
        </p:nvSpPr>
        <p:spPr>
          <a:xfrm>
            <a:off x="1270589" y="4225683"/>
            <a:ext cx="2058576" cy="369332"/>
          </a:xfrm>
          <a:prstGeom prst="rect">
            <a:avLst/>
          </a:prstGeom>
          <a:noFill/>
        </p:spPr>
        <p:txBody>
          <a:bodyPr wrap="none" lIns="91440" tIns="45720" rIns="91440" bIns="45720">
            <a:spAutoFit/>
          </a:bodyPr>
          <a:lstStyle/>
          <a:p>
            <a:pPr algn="ctr" defTabSz="914400">
              <a:defRPr/>
            </a:pPr>
            <a:r>
              <a:rPr lang="en-US" altLang="ja-JP" b="1" kern="0" dirty="0">
                <a:ln w="0"/>
                <a:solidFill>
                  <a:srgbClr val="003399"/>
                </a:solidFill>
                <a:latin typeface="+mn-ea"/>
              </a:rPr>
              <a:t>BCP</a:t>
            </a:r>
            <a:r>
              <a:rPr lang="ja-JP" altLang="en-US" b="1" kern="0" dirty="0">
                <a:ln w="0"/>
                <a:solidFill>
                  <a:srgbClr val="003399"/>
                </a:solidFill>
                <a:latin typeface="+mn-ea"/>
              </a:rPr>
              <a:t>に関すること</a:t>
            </a:r>
          </a:p>
        </p:txBody>
      </p:sp>
      <p:sp>
        <p:nvSpPr>
          <p:cNvPr id="11" name="正方形/長方形 10">
            <a:extLst>
              <a:ext uri="{FF2B5EF4-FFF2-40B4-BE49-F238E27FC236}">
                <a16:creationId xmlns:a16="http://schemas.microsoft.com/office/drawing/2014/main" id="{B79AA22C-C122-4396-B8A0-0B6C5CD7427B}"/>
              </a:ext>
            </a:extLst>
          </p:cNvPr>
          <p:cNvSpPr/>
          <p:nvPr/>
        </p:nvSpPr>
        <p:spPr bwMode="auto">
          <a:xfrm>
            <a:off x="6803429" y="1664607"/>
            <a:ext cx="4131271" cy="2266717"/>
          </a:xfrm>
          <a:prstGeom prst="rect">
            <a:avLst/>
          </a:prstGeom>
          <a:solidFill>
            <a:schemeClr val="bg2">
              <a:lumMod val="90000"/>
            </a:schemeClr>
          </a:solidFill>
          <a:ln w="25400" cap="flat" cmpd="sng" algn="ctr">
            <a:noFill/>
            <a:prstDash val="solid"/>
          </a:ln>
          <a:effectLst/>
        </p:spPr>
        <p:txBody>
          <a:bodyPr vert="horz" wrap="square" lIns="91440" tIns="45720" rIns="91440" bIns="45720" numCol="1" rtlCol="0" anchor="ctr" anchorCtr="0" compatLnSpc="1">
            <a:prstTxWarp prst="textNoShape">
              <a:avLst/>
            </a:prstTxWarp>
          </a:bodyPr>
          <a:lstStyle/>
          <a:p>
            <a:pPr marL="285750" indent="-285750" defTabSz="914400">
              <a:lnSpc>
                <a:spcPct val="150000"/>
              </a:lnSpc>
              <a:buFont typeface="Arial" panose="020B0604020202020204" pitchFamily="34" charset="0"/>
              <a:buChar char="•"/>
              <a:defRPr/>
            </a:pPr>
            <a:r>
              <a:rPr lang="ja-JP" altLang="en-US" sz="1600" b="1" kern="0" dirty="0">
                <a:solidFill>
                  <a:srgbClr val="003399"/>
                </a:solidFill>
                <a:latin typeface="+mn-ea"/>
              </a:rPr>
              <a:t>アプリケーションや</a:t>
            </a:r>
            <a:r>
              <a:rPr lang="en-US" altLang="ja-JP" sz="1600" b="1" kern="0" dirty="0">
                <a:solidFill>
                  <a:srgbClr val="003399"/>
                </a:solidFill>
                <a:latin typeface="+mn-ea"/>
              </a:rPr>
              <a:t>OS</a:t>
            </a:r>
            <a:r>
              <a:rPr lang="ja-JP" altLang="en-US" sz="1600" b="1" kern="0" dirty="0" err="1">
                <a:solidFill>
                  <a:srgbClr val="003399"/>
                </a:solidFill>
                <a:latin typeface="+mn-ea"/>
              </a:rPr>
              <a:t>、</a:t>
            </a:r>
            <a:r>
              <a:rPr lang="en-US" altLang="ja-JP" sz="1600" b="1" kern="0" dirty="0">
                <a:solidFill>
                  <a:srgbClr val="003399"/>
                </a:solidFill>
                <a:latin typeface="+mn-ea"/>
              </a:rPr>
              <a:t>DB</a:t>
            </a:r>
            <a:r>
              <a:rPr lang="ja-JP" altLang="en-US" sz="1600" b="1" kern="0" dirty="0">
                <a:solidFill>
                  <a:srgbClr val="003399"/>
                </a:solidFill>
                <a:latin typeface="+mn-ea"/>
              </a:rPr>
              <a:t>のライセンス</a:t>
            </a:r>
            <a:r>
              <a:rPr lang="ja-JP" altLang="en-US" sz="1600" kern="0" dirty="0">
                <a:solidFill>
                  <a:srgbClr val="333333"/>
                </a:solidFill>
                <a:latin typeface="+mn-ea"/>
              </a:rPr>
              <a:t>の購入</a:t>
            </a:r>
            <a:endParaRPr lang="en-US" altLang="ja-JP" sz="1600" kern="0" dirty="0">
              <a:solidFill>
                <a:srgbClr val="333333"/>
              </a:solidFill>
              <a:latin typeface="+mn-ea"/>
            </a:endParaRPr>
          </a:p>
          <a:p>
            <a:pPr marL="285750" indent="-285750" defTabSz="914400">
              <a:lnSpc>
                <a:spcPct val="150000"/>
              </a:lnSpc>
              <a:buFont typeface="Arial" panose="020B0604020202020204" pitchFamily="34" charset="0"/>
              <a:buChar char="•"/>
              <a:defRPr/>
            </a:pPr>
            <a:r>
              <a:rPr lang="ja-JP" altLang="en-US" sz="1600" b="1" kern="0" dirty="0">
                <a:solidFill>
                  <a:srgbClr val="003399"/>
                </a:solidFill>
                <a:latin typeface="+mn-ea"/>
              </a:rPr>
              <a:t>インストールやバージョンアップ</a:t>
            </a:r>
            <a:r>
              <a:rPr lang="ja-JP" altLang="en-US" sz="1600" kern="0" dirty="0">
                <a:solidFill>
                  <a:srgbClr val="333333"/>
                </a:solidFill>
                <a:latin typeface="+mn-ea"/>
              </a:rPr>
              <a:t>作業</a:t>
            </a:r>
          </a:p>
          <a:p>
            <a:pPr marL="285750" indent="-285750" defTabSz="914400">
              <a:lnSpc>
                <a:spcPct val="150000"/>
              </a:lnSpc>
              <a:buFont typeface="Arial" panose="020B0604020202020204" pitchFamily="34" charset="0"/>
              <a:buChar char="•"/>
              <a:defRPr/>
            </a:pPr>
            <a:r>
              <a:rPr lang="ja-JP" altLang="en-US" sz="1600" kern="0" dirty="0">
                <a:solidFill>
                  <a:srgbClr val="333333"/>
                </a:solidFill>
                <a:latin typeface="+mn-ea"/>
              </a:rPr>
              <a:t>脆弱性対応などの</a:t>
            </a:r>
            <a:r>
              <a:rPr lang="ja-JP" altLang="en-US" sz="1600" b="1" kern="0" dirty="0">
                <a:solidFill>
                  <a:srgbClr val="003399"/>
                </a:solidFill>
                <a:latin typeface="+mn-ea"/>
              </a:rPr>
              <a:t>セキュリティ改善</a:t>
            </a:r>
          </a:p>
        </p:txBody>
      </p:sp>
      <p:sp>
        <p:nvSpPr>
          <p:cNvPr id="8" name="正方形/長方形 7">
            <a:extLst>
              <a:ext uri="{FF2B5EF4-FFF2-40B4-BE49-F238E27FC236}">
                <a16:creationId xmlns:a16="http://schemas.microsoft.com/office/drawing/2014/main" id="{B5F71954-901A-4B06-82AF-24CAC7EC15D6}"/>
              </a:ext>
            </a:extLst>
          </p:cNvPr>
          <p:cNvSpPr/>
          <p:nvPr/>
        </p:nvSpPr>
        <p:spPr bwMode="auto">
          <a:xfrm>
            <a:off x="1257299" y="4596199"/>
            <a:ext cx="4288831" cy="1586774"/>
          </a:xfrm>
          <a:prstGeom prst="rect">
            <a:avLst/>
          </a:prstGeom>
          <a:solidFill>
            <a:schemeClr val="bg2">
              <a:lumMod val="90000"/>
            </a:schemeClr>
          </a:solidFill>
          <a:ln w="25400" cap="flat" cmpd="sng" algn="ctr">
            <a:noFill/>
            <a:prstDash val="solid"/>
          </a:ln>
          <a:effectLst/>
        </p:spPr>
        <p:txBody>
          <a:bodyPr vert="horz" wrap="square" lIns="91440" tIns="45720" rIns="91440" bIns="45720" numCol="1" rtlCol="0" anchor="ctr" anchorCtr="0" compatLnSpc="1">
            <a:prstTxWarp prst="textNoShape">
              <a:avLst/>
            </a:prstTxWarp>
          </a:bodyPr>
          <a:lstStyle/>
          <a:p>
            <a:pPr marL="285750" indent="-285750" defTabSz="914400">
              <a:lnSpc>
                <a:spcPct val="150000"/>
              </a:lnSpc>
              <a:buFont typeface="Arial" panose="020B0604020202020204" pitchFamily="34" charset="0"/>
              <a:buChar char="•"/>
              <a:defRPr/>
            </a:pPr>
            <a:r>
              <a:rPr lang="ja-JP" altLang="en-US" sz="1600" b="1" kern="0" dirty="0">
                <a:solidFill>
                  <a:srgbClr val="003399"/>
                </a:solidFill>
                <a:latin typeface="+mn-ea"/>
              </a:rPr>
              <a:t>バックアップ運用とバックアップデータの管理</a:t>
            </a:r>
            <a:endParaRPr lang="en-US" altLang="ja-JP" sz="1600" b="1" kern="0" dirty="0">
              <a:solidFill>
                <a:srgbClr val="003399"/>
              </a:solidFill>
              <a:latin typeface="+mn-ea"/>
            </a:endParaRPr>
          </a:p>
          <a:p>
            <a:pPr marL="285750" indent="-285750" defTabSz="914400">
              <a:lnSpc>
                <a:spcPct val="150000"/>
              </a:lnSpc>
              <a:buFont typeface="Arial" panose="020B0604020202020204" pitchFamily="34" charset="0"/>
              <a:buChar char="•"/>
              <a:defRPr/>
            </a:pPr>
            <a:r>
              <a:rPr lang="ja-JP" altLang="en-US" sz="1600" b="1" kern="0" dirty="0">
                <a:solidFill>
                  <a:srgbClr val="003399"/>
                </a:solidFill>
                <a:latin typeface="+mn-ea"/>
              </a:rPr>
              <a:t>バックアップサイト</a:t>
            </a:r>
            <a:r>
              <a:rPr lang="ja-JP" altLang="en-US" sz="1600" kern="0" dirty="0">
                <a:solidFill>
                  <a:srgbClr val="333333"/>
                </a:solidFill>
                <a:latin typeface="+mn-ea"/>
              </a:rPr>
              <a:t>の構築と運用</a:t>
            </a:r>
            <a:endParaRPr lang="en-US" altLang="ja-JP" sz="1600" kern="0" dirty="0">
              <a:solidFill>
                <a:srgbClr val="333333"/>
              </a:solidFill>
              <a:latin typeface="+mn-ea"/>
            </a:endParaRPr>
          </a:p>
          <a:p>
            <a:pPr marL="285750" indent="-285750" defTabSz="914400">
              <a:lnSpc>
                <a:spcPct val="150000"/>
              </a:lnSpc>
              <a:buFont typeface="Arial" panose="020B0604020202020204" pitchFamily="34" charset="0"/>
              <a:buChar char="•"/>
              <a:defRPr/>
            </a:pPr>
            <a:r>
              <a:rPr lang="ja-JP" altLang="en-US" sz="1600" kern="0" dirty="0">
                <a:solidFill>
                  <a:srgbClr val="333333"/>
                </a:solidFill>
                <a:latin typeface="+mn-ea"/>
              </a:rPr>
              <a:t>システムの監視や災害時などの</a:t>
            </a:r>
            <a:r>
              <a:rPr lang="ja-JP" altLang="en-US" sz="1600" b="1" kern="0" dirty="0">
                <a:solidFill>
                  <a:srgbClr val="003399"/>
                </a:solidFill>
                <a:latin typeface="+mn-ea"/>
              </a:rPr>
              <a:t>緊急対応</a:t>
            </a:r>
            <a:endParaRPr lang="en-US" altLang="ja-JP" sz="1600" b="1" kern="0" dirty="0">
              <a:solidFill>
                <a:srgbClr val="003399"/>
              </a:solidFill>
              <a:latin typeface="+mn-ea"/>
            </a:endParaRPr>
          </a:p>
        </p:txBody>
      </p:sp>
      <p:sp>
        <p:nvSpPr>
          <p:cNvPr id="16" name="正方形/長方形 15">
            <a:extLst>
              <a:ext uri="{FF2B5EF4-FFF2-40B4-BE49-F238E27FC236}">
                <a16:creationId xmlns:a16="http://schemas.microsoft.com/office/drawing/2014/main" id="{21FEC556-24DB-4180-BFB9-E3710C0F85FB}"/>
              </a:ext>
            </a:extLst>
          </p:cNvPr>
          <p:cNvSpPr/>
          <p:nvPr/>
        </p:nvSpPr>
        <p:spPr>
          <a:xfrm>
            <a:off x="6774301" y="4159715"/>
            <a:ext cx="877163" cy="369332"/>
          </a:xfrm>
          <a:prstGeom prst="rect">
            <a:avLst/>
          </a:prstGeom>
          <a:noFill/>
        </p:spPr>
        <p:txBody>
          <a:bodyPr wrap="none" lIns="91440" tIns="45720" rIns="91440" bIns="45720">
            <a:spAutoFit/>
          </a:bodyPr>
          <a:lstStyle/>
          <a:p>
            <a:pPr algn="ctr" defTabSz="914400">
              <a:defRPr/>
            </a:pPr>
            <a:r>
              <a:rPr lang="ja-JP" altLang="en-US" b="1" kern="0" dirty="0">
                <a:ln w="0"/>
                <a:solidFill>
                  <a:srgbClr val="003399"/>
                </a:solidFill>
                <a:latin typeface="+mn-ea"/>
              </a:rPr>
              <a:t>その他</a:t>
            </a:r>
          </a:p>
        </p:txBody>
      </p:sp>
      <p:sp>
        <p:nvSpPr>
          <p:cNvPr id="12" name="正方形/長方形 11">
            <a:extLst>
              <a:ext uri="{FF2B5EF4-FFF2-40B4-BE49-F238E27FC236}">
                <a16:creationId xmlns:a16="http://schemas.microsoft.com/office/drawing/2014/main" id="{DBD54F66-0DFF-4D9F-86ED-21AB9B017192}"/>
              </a:ext>
            </a:extLst>
          </p:cNvPr>
          <p:cNvSpPr/>
          <p:nvPr/>
        </p:nvSpPr>
        <p:spPr bwMode="auto">
          <a:xfrm>
            <a:off x="6803429" y="4554674"/>
            <a:ext cx="4131271" cy="1585959"/>
          </a:xfrm>
          <a:prstGeom prst="rect">
            <a:avLst/>
          </a:prstGeom>
          <a:solidFill>
            <a:schemeClr val="bg2">
              <a:lumMod val="90000"/>
            </a:schemeClr>
          </a:solidFill>
          <a:ln w="25400" cap="flat" cmpd="sng" algn="ctr">
            <a:noFill/>
            <a:prstDash val="solid"/>
          </a:ln>
          <a:effectLst/>
        </p:spPr>
        <p:txBody>
          <a:bodyPr vert="horz" wrap="square" lIns="91440" tIns="45720" rIns="91440" bIns="45720" numCol="1" rtlCol="0" anchor="ctr" anchorCtr="0" compatLnSpc="1">
            <a:prstTxWarp prst="textNoShape">
              <a:avLst/>
            </a:prstTxWarp>
          </a:bodyPr>
          <a:lstStyle/>
          <a:p>
            <a:pPr marL="285750" indent="-285750" defTabSz="914400">
              <a:lnSpc>
                <a:spcPct val="150000"/>
              </a:lnSpc>
              <a:buFont typeface="Arial" panose="020B0604020202020204" pitchFamily="34" charset="0"/>
              <a:buChar char="•"/>
              <a:defRPr/>
            </a:pPr>
            <a:r>
              <a:rPr lang="ja-JP" altLang="en-US" sz="1600" b="1" kern="0" dirty="0">
                <a:solidFill>
                  <a:srgbClr val="003399"/>
                </a:solidFill>
                <a:latin typeface="+mn-ea"/>
              </a:rPr>
              <a:t>社外（モバイル）アクセス環境</a:t>
            </a:r>
            <a:r>
              <a:rPr lang="ja-JP" altLang="en-US" sz="1600" kern="0" dirty="0">
                <a:solidFill>
                  <a:srgbClr val="333333"/>
                </a:solidFill>
                <a:latin typeface="+mn-ea"/>
              </a:rPr>
              <a:t>の準備 </a:t>
            </a:r>
          </a:p>
          <a:p>
            <a:pPr marL="285750" indent="-285750" defTabSz="914400">
              <a:lnSpc>
                <a:spcPct val="150000"/>
              </a:lnSpc>
              <a:buFont typeface="Arial" panose="020B0604020202020204" pitchFamily="34" charset="0"/>
              <a:buChar char="•"/>
              <a:defRPr/>
            </a:pPr>
            <a:r>
              <a:rPr lang="ja-JP" altLang="en-US" sz="1600" kern="0" dirty="0">
                <a:solidFill>
                  <a:srgbClr val="333333"/>
                </a:solidFill>
                <a:latin typeface="+mn-ea"/>
              </a:rPr>
              <a:t>導入時の膨大な</a:t>
            </a:r>
            <a:r>
              <a:rPr lang="ja-JP" altLang="en-US" sz="1600" b="1" kern="0" dirty="0">
                <a:solidFill>
                  <a:srgbClr val="003399"/>
                </a:solidFill>
                <a:latin typeface="+mn-ea"/>
              </a:rPr>
              <a:t>コスト </a:t>
            </a:r>
          </a:p>
          <a:p>
            <a:pPr marL="285750" indent="-285750" defTabSz="914400">
              <a:lnSpc>
                <a:spcPct val="150000"/>
              </a:lnSpc>
              <a:buFont typeface="Arial" panose="020B0604020202020204" pitchFamily="34" charset="0"/>
              <a:buChar char="•"/>
              <a:defRPr/>
            </a:pPr>
            <a:r>
              <a:rPr lang="ja-JP" altLang="en-US" sz="1600" b="1" kern="0" dirty="0">
                <a:solidFill>
                  <a:srgbClr val="003399"/>
                </a:solidFill>
                <a:latin typeface="+mn-ea"/>
              </a:rPr>
              <a:t>長期で使い続けると確約</a:t>
            </a:r>
            <a:r>
              <a:rPr lang="ja-JP" altLang="en-US" sz="1600" kern="0" dirty="0">
                <a:solidFill>
                  <a:srgbClr val="333333"/>
                </a:solidFill>
                <a:latin typeface="+mn-ea"/>
              </a:rPr>
              <a:t>すること</a:t>
            </a:r>
          </a:p>
        </p:txBody>
      </p:sp>
    </p:spTree>
    <p:extLst>
      <p:ext uri="{BB962C8B-B14F-4D97-AF65-F5344CB8AC3E}">
        <p14:creationId xmlns:p14="http://schemas.microsoft.com/office/powerpoint/2010/main" val="240585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タイトル 1">
            <a:extLst>
              <a:ext uri="{FF2B5EF4-FFF2-40B4-BE49-F238E27FC236}">
                <a16:creationId xmlns:a16="http://schemas.microsoft.com/office/drawing/2014/main" id="{D1DF247D-76BA-4E78-8459-ED3EBEB8908B}"/>
              </a:ext>
            </a:extLst>
          </p:cNvPr>
          <p:cNvSpPr>
            <a:spLocks noGrp="1" noChangeArrowheads="1"/>
          </p:cNvSpPr>
          <p:nvPr>
            <p:ph type="title"/>
          </p:nvPr>
        </p:nvSpPr>
        <p:spPr>
          <a:xfrm>
            <a:off x="334800" y="290822"/>
            <a:ext cx="8229600" cy="577714"/>
          </a:xfrm>
        </p:spPr>
        <p:txBody>
          <a:bodyPr>
            <a:normAutofit/>
          </a:bodyPr>
          <a:lstStyle/>
          <a:p>
            <a:pPr eaLnBrk="1" hangingPunct="1"/>
            <a:r>
              <a:rPr lang="ja-JP" altLang="en-US" dirty="0"/>
              <a:t>クラウド版のメリット </a:t>
            </a:r>
            <a:r>
              <a:rPr lang="ja-JP" altLang="en-US" sz="1800" dirty="0" err="1"/>
              <a:t>ー</a:t>
            </a:r>
            <a:r>
              <a:rPr lang="ja-JP" altLang="en-US" sz="1800" dirty="0"/>
              <a:t>データの安全性向上</a:t>
            </a:r>
            <a:r>
              <a:rPr lang="ja-JP" altLang="en-US" sz="1800" dirty="0" err="1"/>
              <a:t>ー</a:t>
            </a:r>
            <a:endParaRPr lang="ja-JP" altLang="en-US" sz="1800" dirty="0"/>
          </a:p>
        </p:txBody>
      </p:sp>
      <p:sp>
        <p:nvSpPr>
          <p:cNvPr id="71682" name="コンテンツ プレースホルダー 2">
            <a:extLst>
              <a:ext uri="{FF2B5EF4-FFF2-40B4-BE49-F238E27FC236}">
                <a16:creationId xmlns:a16="http://schemas.microsoft.com/office/drawing/2014/main" id="{5E77D80E-8E16-4BBE-834B-34FEFA1712FA}"/>
              </a:ext>
            </a:extLst>
          </p:cNvPr>
          <p:cNvSpPr>
            <a:spLocks noGrp="1" noChangeArrowheads="1"/>
          </p:cNvSpPr>
          <p:nvPr>
            <p:ph type="body" sz="quarter" idx="10"/>
          </p:nvPr>
        </p:nvSpPr>
        <p:spPr>
          <a:xfrm>
            <a:off x="1127106" y="765330"/>
            <a:ext cx="8376145" cy="4956761"/>
          </a:xfrm>
        </p:spPr>
        <p:txBody>
          <a:bodyPr>
            <a:noAutofit/>
          </a:bodyPr>
          <a:lstStyle/>
          <a:p>
            <a:pPr marL="0" indent="0">
              <a:buNone/>
            </a:pPr>
            <a:r>
              <a:rPr lang="ja-JP" altLang="en-US" sz="1600" dirty="0">
                <a:latin typeface="+mn-ea"/>
                <a:ea typeface="+mn-ea"/>
              </a:rPr>
              <a:t> 安心してご利用いただくために、データを守る仕組みとセキュリティを備えています。</a:t>
            </a:r>
          </a:p>
        </p:txBody>
      </p:sp>
      <p:sp>
        <p:nvSpPr>
          <p:cNvPr id="13" name="角丸四角形 12">
            <a:extLst>
              <a:ext uri="{FF2B5EF4-FFF2-40B4-BE49-F238E27FC236}">
                <a16:creationId xmlns:a16="http://schemas.microsoft.com/office/drawing/2014/main" id="{039D114F-4500-6647-8B58-6C8276ACFE2F}"/>
              </a:ext>
            </a:extLst>
          </p:cNvPr>
          <p:cNvSpPr/>
          <p:nvPr/>
        </p:nvSpPr>
        <p:spPr>
          <a:xfrm>
            <a:off x="8183753" y="1224612"/>
            <a:ext cx="2325688" cy="126206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77" b="1" dirty="0">
                <a:solidFill>
                  <a:schemeClr val="tx1">
                    <a:lumMod val="75000"/>
                    <a:lumOff val="25000"/>
                  </a:schemeClr>
                </a:solidFill>
                <a:latin typeface="+mn-ea"/>
              </a:rPr>
              <a:t>安定の稼働実績</a:t>
            </a:r>
          </a:p>
          <a:p>
            <a:pPr algn="ctr" eaLnBrk="1" hangingPunct="1">
              <a:defRPr/>
            </a:pPr>
            <a:r>
              <a:rPr lang="en-US" altLang="ja-JP" sz="1477" dirty="0">
                <a:solidFill>
                  <a:schemeClr val="tx1">
                    <a:lumMod val="75000"/>
                    <a:lumOff val="25000"/>
                  </a:schemeClr>
                </a:solidFill>
                <a:latin typeface="+mn-ea"/>
              </a:rPr>
              <a:t> </a:t>
            </a:r>
            <a:r>
              <a:rPr lang="en-US" altLang="ja-JP" sz="1477" dirty="0" err="1">
                <a:solidFill>
                  <a:schemeClr val="tx1">
                    <a:lumMod val="75000"/>
                    <a:lumOff val="25000"/>
                  </a:schemeClr>
                </a:solidFill>
                <a:latin typeface="+mn-ea"/>
              </a:rPr>
              <a:t>Garoon</a:t>
            </a:r>
            <a:r>
              <a:rPr lang="en-US" altLang="ja-JP" sz="1477" dirty="0">
                <a:solidFill>
                  <a:schemeClr val="tx1">
                    <a:lumMod val="75000"/>
                    <a:lumOff val="25000"/>
                  </a:schemeClr>
                </a:solidFill>
                <a:latin typeface="+mn-ea"/>
              </a:rPr>
              <a:t> </a:t>
            </a:r>
            <a:r>
              <a:rPr lang="ja-JP" altLang="en-US" sz="1477" dirty="0">
                <a:solidFill>
                  <a:schemeClr val="tx1">
                    <a:lumMod val="75000"/>
                    <a:lumOff val="25000"/>
                  </a:schemeClr>
                </a:solidFill>
                <a:latin typeface="+mn-ea"/>
              </a:rPr>
              <a:t>は平均</a:t>
            </a:r>
          </a:p>
          <a:p>
            <a:pPr algn="ctr" eaLnBrk="1" hangingPunct="1">
              <a:defRPr/>
            </a:pPr>
            <a:r>
              <a:rPr lang="en-US" altLang="ja-JP" sz="1477" b="1" dirty="0">
                <a:solidFill>
                  <a:schemeClr val="tx1">
                    <a:lumMod val="75000"/>
                    <a:lumOff val="25000"/>
                  </a:schemeClr>
                </a:solidFill>
                <a:latin typeface="+mn-ea"/>
              </a:rPr>
              <a:t>99.99%</a:t>
            </a:r>
            <a:r>
              <a:rPr lang="ja-JP" altLang="en-US" sz="1477" dirty="0">
                <a:solidFill>
                  <a:schemeClr val="tx1">
                    <a:lumMod val="75000"/>
                    <a:lumOff val="25000"/>
                  </a:schemeClr>
                </a:solidFill>
                <a:latin typeface="+mn-ea"/>
              </a:rPr>
              <a:t>の稼働率で運用しています</a:t>
            </a:r>
            <a:r>
              <a:rPr lang="en-US" altLang="ja-JP" sz="1477" baseline="30000" dirty="0">
                <a:solidFill>
                  <a:schemeClr val="tx1">
                    <a:lumMod val="75000"/>
                    <a:lumOff val="25000"/>
                  </a:schemeClr>
                </a:solidFill>
                <a:latin typeface="+mn-ea"/>
              </a:rPr>
              <a:t>※</a:t>
            </a:r>
            <a:r>
              <a:rPr lang="ja-JP" altLang="en-US" sz="1477" dirty="0">
                <a:solidFill>
                  <a:schemeClr val="tx1">
                    <a:lumMod val="75000"/>
                    <a:lumOff val="25000"/>
                  </a:schemeClr>
                </a:solidFill>
                <a:latin typeface="+mn-ea"/>
              </a:rPr>
              <a:t>。</a:t>
            </a:r>
          </a:p>
        </p:txBody>
      </p:sp>
      <p:sp>
        <p:nvSpPr>
          <p:cNvPr id="14" name="テキスト ボックス 7">
            <a:extLst>
              <a:ext uri="{FF2B5EF4-FFF2-40B4-BE49-F238E27FC236}">
                <a16:creationId xmlns:a16="http://schemas.microsoft.com/office/drawing/2014/main" id="{C37ADEE3-8EB5-A84B-98F2-E587100B7816}"/>
              </a:ext>
            </a:extLst>
          </p:cNvPr>
          <p:cNvSpPr txBox="1">
            <a:spLocks noChangeArrowheads="1"/>
          </p:cNvSpPr>
          <p:nvPr/>
        </p:nvSpPr>
        <p:spPr bwMode="auto">
          <a:xfrm>
            <a:off x="7852397" y="2579486"/>
            <a:ext cx="3173688" cy="507831"/>
          </a:xfrm>
          <a:prstGeom prst="rect">
            <a:avLst/>
          </a:prstGeom>
          <a:noFill/>
          <a:ln>
            <a:noFill/>
          </a:ln>
          <a:extLst>
            <a:ext uri="{909E8E84-426E-40dd-AFC4-6F175D3DCCD1}"/>
            <a:ext uri="{91240B29-F687-4f45-9708-019B960494DF}"/>
          </a:extLst>
        </p:spPr>
        <p:txBody>
          <a:bodyPr wrap="square" lIns="91440" tIns="45720" rIns="91440" bIns="45720" anchor="t">
            <a:spAutoFit/>
          </a:bodyPr>
          <a:lstStyle>
            <a:lvl1pPr eaLnBrk="0" hangingPunct="0">
              <a:spcBef>
                <a:spcPct val="20000"/>
              </a:spcBef>
              <a:buFont typeface="Arial" pitchFamily="34" charset="0"/>
              <a:buChar char="•"/>
              <a:defRPr kumimoji="1" sz="2800" b="1">
                <a:solidFill>
                  <a:schemeClr val="tx1"/>
                </a:solidFill>
                <a:latin typeface="Calibri" pitchFamily="34" charset="0"/>
                <a:ea typeface="メイリオ" pitchFamily="50" charset="-128"/>
                <a:cs typeface="Meiryo UI" pitchFamily="50" charset="-128"/>
              </a:defRPr>
            </a:lvl1pPr>
            <a:lvl2pPr marL="742950" indent="-285750" eaLnBrk="0" hangingPunct="0">
              <a:spcBef>
                <a:spcPct val="20000"/>
              </a:spcBef>
              <a:buFont typeface="Arial" pitchFamily="34" charset="0"/>
              <a:buChar char="–"/>
              <a:defRPr kumimoji="1" sz="2000">
                <a:solidFill>
                  <a:schemeClr val="tx1"/>
                </a:solidFill>
                <a:latin typeface="Calibri" pitchFamily="34" charset="0"/>
                <a:ea typeface="メイリオ" pitchFamily="50" charset="-128"/>
                <a:cs typeface="Meiryo UI" pitchFamily="50" charset="-128"/>
              </a:defRPr>
            </a:lvl2pPr>
            <a:lvl3pPr marL="1143000" indent="-228600" eaLnBrk="0" hangingPunct="0">
              <a:spcBef>
                <a:spcPct val="20000"/>
              </a:spcBef>
              <a:buFont typeface="Arial" pitchFamily="34" charset="0"/>
              <a:buChar char="•"/>
              <a:defRPr kumimoji="1">
                <a:solidFill>
                  <a:schemeClr val="tx1"/>
                </a:solidFill>
                <a:latin typeface="Calibri" pitchFamily="34" charset="0"/>
                <a:ea typeface="メイリオ" pitchFamily="50" charset="-128"/>
                <a:cs typeface="Meiryo UI" pitchFamily="50" charset="-128"/>
              </a:defRPr>
            </a:lvl3pPr>
            <a:lvl4pPr marL="1600200" indent="-228600" eaLnBrk="0" hangingPunct="0">
              <a:spcBef>
                <a:spcPct val="20000"/>
              </a:spcBef>
              <a:buFont typeface="Arial" pitchFamily="34" charset="0"/>
              <a:buChar char="–"/>
              <a:defRPr kumimoji="1" sz="1600">
                <a:solidFill>
                  <a:schemeClr val="tx1"/>
                </a:solidFill>
                <a:latin typeface="Calibri" pitchFamily="34" charset="0"/>
                <a:ea typeface="メイリオ" pitchFamily="50" charset="-128"/>
                <a:cs typeface="Meiryo UI" pitchFamily="50" charset="-128"/>
              </a:defRPr>
            </a:lvl4pPr>
            <a:lvl5pPr marL="2057400" indent="-228600" eaLnBrk="0" hangingPunct="0">
              <a:spcBef>
                <a:spcPct val="20000"/>
              </a:spcBef>
              <a:buFont typeface="Arial" pitchFamily="34" charset="0"/>
              <a:buChar char="»"/>
              <a:defRPr kumimoji="1" sz="1600">
                <a:solidFill>
                  <a:schemeClr val="tx1"/>
                </a:solidFill>
                <a:latin typeface="Calibri" pitchFamily="34" charset="0"/>
                <a:ea typeface="メイリオ" pitchFamily="50" charset="-128"/>
                <a:cs typeface="Meiryo UI" pitchFamily="50" charset="-128"/>
              </a:defRPr>
            </a:lvl5pPr>
            <a:lvl6pPr marL="2514600" indent="-228600" eaLnBrk="0" fontAlgn="base" hangingPunct="0">
              <a:spcBef>
                <a:spcPct val="20000"/>
              </a:spcBef>
              <a:spcAft>
                <a:spcPct val="0"/>
              </a:spcAft>
              <a:buFont typeface="Arial" pitchFamily="34" charset="0"/>
              <a:buChar char="»"/>
              <a:defRPr kumimoji="1" sz="1600">
                <a:solidFill>
                  <a:schemeClr val="tx1"/>
                </a:solidFill>
                <a:latin typeface="Calibri" pitchFamily="34" charset="0"/>
                <a:ea typeface="メイリオ" pitchFamily="50" charset="-128"/>
                <a:cs typeface="Meiryo UI" pitchFamily="50" charset="-128"/>
              </a:defRPr>
            </a:lvl6pPr>
            <a:lvl7pPr marL="2971800" indent="-228600" eaLnBrk="0" fontAlgn="base" hangingPunct="0">
              <a:spcBef>
                <a:spcPct val="20000"/>
              </a:spcBef>
              <a:spcAft>
                <a:spcPct val="0"/>
              </a:spcAft>
              <a:buFont typeface="Arial" pitchFamily="34" charset="0"/>
              <a:buChar char="»"/>
              <a:defRPr kumimoji="1" sz="1600">
                <a:solidFill>
                  <a:schemeClr val="tx1"/>
                </a:solidFill>
                <a:latin typeface="Calibri" pitchFamily="34" charset="0"/>
                <a:ea typeface="メイリオ" pitchFamily="50" charset="-128"/>
                <a:cs typeface="Meiryo UI" pitchFamily="50" charset="-128"/>
              </a:defRPr>
            </a:lvl7pPr>
            <a:lvl8pPr marL="3429000" indent="-228600" eaLnBrk="0" fontAlgn="base" hangingPunct="0">
              <a:spcBef>
                <a:spcPct val="20000"/>
              </a:spcBef>
              <a:spcAft>
                <a:spcPct val="0"/>
              </a:spcAft>
              <a:buFont typeface="Arial" pitchFamily="34" charset="0"/>
              <a:buChar char="»"/>
              <a:defRPr kumimoji="1" sz="1600">
                <a:solidFill>
                  <a:schemeClr val="tx1"/>
                </a:solidFill>
                <a:latin typeface="Calibri" pitchFamily="34" charset="0"/>
                <a:ea typeface="メイリオ" pitchFamily="50" charset="-128"/>
                <a:cs typeface="Meiryo UI" pitchFamily="50" charset="-128"/>
              </a:defRPr>
            </a:lvl8pPr>
            <a:lvl9pPr marL="3886200" indent="-228600" eaLnBrk="0" fontAlgn="base" hangingPunct="0">
              <a:spcBef>
                <a:spcPct val="20000"/>
              </a:spcBef>
              <a:spcAft>
                <a:spcPct val="0"/>
              </a:spcAft>
              <a:buFont typeface="Arial" pitchFamily="34" charset="0"/>
              <a:buChar char="»"/>
              <a:defRPr kumimoji="1" sz="1600">
                <a:solidFill>
                  <a:schemeClr val="tx1"/>
                </a:solidFill>
                <a:latin typeface="Calibri" pitchFamily="34" charset="0"/>
                <a:ea typeface="メイリオ" pitchFamily="50" charset="-128"/>
                <a:cs typeface="Meiryo UI" pitchFamily="50" charset="-128"/>
              </a:defRPr>
            </a:lvl9pPr>
          </a:lstStyle>
          <a:p>
            <a:pPr eaLnBrk="1" hangingPunct="1">
              <a:spcBef>
                <a:spcPct val="0"/>
              </a:spcBef>
              <a:buFontTx/>
              <a:buNone/>
              <a:defRPr/>
            </a:pPr>
            <a:r>
              <a:rPr kumimoji="0" lang="en-US" altLang="ja-JP" sz="900" b="0" dirty="0">
                <a:solidFill>
                  <a:srgbClr val="414141"/>
                </a:solidFill>
                <a:latin typeface="游ゴシック"/>
                <a:ea typeface="游ゴシック"/>
                <a:cs typeface="メイリオ" pitchFamily="50" charset="-128"/>
              </a:rPr>
              <a:t>※2023</a:t>
            </a:r>
            <a:r>
              <a:rPr kumimoji="0" lang="ja-JP" altLang="en-US" sz="900" b="0">
                <a:solidFill>
                  <a:srgbClr val="414141"/>
                </a:solidFill>
                <a:latin typeface="游ゴシック"/>
                <a:ea typeface="游ゴシック"/>
                <a:cs typeface="メイリオ" pitchFamily="50" charset="-128"/>
              </a:rPr>
              <a:t>年</a:t>
            </a:r>
            <a:r>
              <a:rPr kumimoji="0" lang="en-US" altLang="ja-JP" sz="900" b="0" dirty="0">
                <a:solidFill>
                  <a:srgbClr val="414141"/>
                </a:solidFill>
                <a:latin typeface="游ゴシック"/>
                <a:ea typeface="游ゴシック"/>
                <a:cs typeface="メイリオ" pitchFamily="50" charset="-128"/>
              </a:rPr>
              <a:t>1</a:t>
            </a:r>
            <a:r>
              <a:rPr kumimoji="0" lang="ja-JP" altLang="en-US" sz="900" b="0">
                <a:solidFill>
                  <a:srgbClr val="414141"/>
                </a:solidFill>
                <a:latin typeface="游ゴシック"/>
                <a:ea typeface="游ゴシック"/>
                <a:cs typeface="メイリオ" pitchFamily="50" charset="-128"/>
              </a:rPr>
              <a:t>月～</a:t>
            </a:r>
            <a:r>
              <a:rPr kumimoji="0" lang="en-US" altLang="ja-JP" sz="900" b="0" dirty="0">
                <a:solidFill>
                  <a:srgbClr val="414141"/>
                </a:solidFill>
                <a:latin typeface="游ゴシック"/>
                <a:ea typeface="游ゴシック"/>
                <a:cs typeface="メイリオ" pitchFamily="50" charset="-128"/>
              </a:rPr>
              <a:t>2023</a:t>
            </a:r>
            <a:r>
              <a:rPr kumimoji="0" lang="ja-JP" altLang="en-US" sz="900" b="0">
                <a:solidFill>
                  <a:srgbClr val="414141"/>
                </a:solidFill>
                <a:latin typeface="游ゴシック"/>
                <a:ea typeface="游ゴシック"/>
                <a:cs typeface="メイリオ" pitchFamily="50" charset="-128"/>
              </a:rPr>
              <a:t>年</a:t>
            </a:r>
            <a:r>
              <a:rPr kumimoji="0" lang="en-US" altLang="ja-JP" sz="900" b="0" dirty="0">
                <a:solidFill>
                  <a:srgbClr val="414141"/>
                </a:solidFill>
                <a:latin typeface="游ゴシック"/>
                <a:ea typeface="游ゴシック"/>
                <a:cs typeface="メイリオ" pitchFamily="50" charset="-128"/>
              </a:rPr>
              <a:t>12</a:t>
            </a:r>
            <a:r>
              <a:rPr kumimoji="0" lang="ja-JP" altLang="en-US" sz="900" b="0">
                <a:solidFill>
                  <a:srgbClr val="414141"/>
                </a:solidFill>
                <a:latin typeface="游ゴシック"/>
                <a:ea typeface="游ゴシック"/>
                <a:cs typeface="メイリオ" pitchFamily="50" charset="-128"/>
              </a:rPr>
              <a:t>月までの稼働率実績の平均数値</a:t>
            </a:r>
          </a:p>
          <a:p>
            <a:pPr>
              <a:spcBef>
                <a:spcPct val="0"/>
              </a:spcBef>
              <a:buNone/>
              <a:defRPr/>
            </a:pPr>
            <a:r>
              <a:rPr lang="ja-JP" sz="900" b="0">
                <a:solidFill>
                  <a:schemeClr val="tx1">
                    <a:lumMod val="50000"/>
                  </a:schemeClr>
                </a:solidFill>
                <a:latin typeface="游ゴシック"/>
                <a:ea typeface="游ゴシック"/>
                <a:cs typeface="Calibri"/>
              </a:rPr>
              <a:t>詳細はこちら</a:t>
            </a:r>
            <a:r>
              <a:rPr lang="ja-JP" altLang="en-US" sz="900" b="0">
                <a:solidFill>
                  <a:schemeClr val="tx1">
                    <a:lumMod val="50000"/>
                  </a:schemeClr>
                </a:solidFill>
                <a:latin typeface="游ゴシック"/>
                <a:ea typeface="游ゴシック"/>
                <a:cs typeface="Calibri"/>
              </a:rPr>
              <a:t>をご覧ください。</a:t>
            </a:r>
            <a:r>
              <a:rPr lang="ja-JP" sz="900" b="0">
                <a:solidFill>
                  <a:schemeClr val="tx1">
                    <a:lumMod val="50000"/>
                  </a:schemeClr>
                </a:solidFill>
                <a:latin typeface="游ゴシック"/>
                <a:ea typeface="游ゴシック"/>
                <a:cs typeface="Calibri"/>
              </a:rPr>
              <a:t>　</a:t>
            </a:r>
            <a:r>
              <a:rPr lang="en" altLang="ja-JP" sz="900" b="0" dirty="0">
                <a:solidFill>
                  <a:srgbClr val="151821"/>
                </a:solidFill>
                <a:latin typeface="Calibri"/>
                <a:ea typeface="Meiryo UI"/>
                <a:cs typeface="Calibri"/>
                <a:hlinkClick r:id="rId3">
                  <a:extLst>
                    <a:ext uri="{A12FA001-AC4F-418D-AE19-62706E023703}">
                      <ahyp:hlinkClr xmlns:ahyp="http://schemas.microsoft.com/office/drawing/2018/hyperlinkcolor" val="tx"/>
                    </a:ext>
                  </a:extLst>
                </a:hlinkClick>
              </a:rPr>
              <a:t>https://www.cybozu.com/jp/service/slo/availability.html</a:t>
            </a:r>
            <a:endParaRPr lang="ja-JP" sz="900"/>
          </a:p>
        </p:txBody>
      </p:sp>
      <p:pic>
        <p:nvPicPr>
          <p:cNvPr id="6" name="図 5">
            <a:extLst>
              <a:ext uri="{FF2B5EF4-FFF2-40B4-BE49-F238E27FC236}">
                <a16:creationId xmlns:a16="http://schemas.microsoft.com/office/drawing/2014/main" id="{D23FC929-316E-4E77-B030-C6F2D86C83E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95663" y="4026732"/>
            <a:ext cx="1104900" cy="801726"/>
          </a:xfrm>
          <a:prstGeom prst="rect">
            <a:avLst/>
          </a:prstGeom>
        </p:spPr>
      </p:pic>
      <p:sp>
        <p:nvSpPr>
          <p:cNvPr id="16" name="テキスト ボックス 15">
            <a:extLst>
              <a:ext uri="{FF2B5EF4-FFF2-40B4-BE49-F238E27FC236}">
                <a16:creationId xmlns:a16="http://schemas.microsoft.com/office/drawing/2014/main" id="{EF3EF1ED-AAEA-C34B-A6CE-42F72364D331}"/>
              </a:ext>
            </a:extLst>
          </p:cNvPr>
          <p:cNvSpPr txBox="1"/>
          <p:nvPr/>
        </p:nvSpPr>
        <p:spPr>
          <a:xfrm>
            <a:off x="7476763" y="3245726"/>
            <a:ext cx="2620962" cy="292100"/>
          </a:xfrm>
          <a:prstGeom prst="rect">
            <a:avLst/>
          </a:prstGeom>
          <a:noFill/>
        </p:spPr>
        <p:txBody>
          <a:bodyPr>
            <a:spAutoFit/>
          </a:bodyPr>
          <a:lstStyle/>
          <a:p>
            <a:pPr eaLnBrk="1" hangingPunct="1">
              <a:defRPr/>
            </a:pPr>
            <a:r>
              <a:rPr lang="en-US" altLang="ja-JP" sz="1292" b="1" dirty="0">
                <a:latin typeface="+mn-ea"/>
                <a:sym typeface="Gill Sans Light" pitchFamily="1" charset="0"/>
              </a:rPr>
              <a:t>ISMS</a:t>
            </a:r>
            <a:r>
              <a:rPr lang="ja-JP" altLang="en-US" sz="1292" b="1" dirty="0">
                <a:latin typeface="+mn-ea"/>
                <a:sym typeface="Gill Sans Light" pitchFamily="1" charset="0"/>
              </a:rPr>
              <a:t>認証取得について</a:t>
            </a:r>
            <a:endParaRPr lang="en-US" altLang="ja-JP" sz="1292" b="1" dirty="0">
              <a:latin typeface="+mn-ea"/>
              <a:sym typeface="Gill Sans Light" pitchFamily="1" charset="0"/>
            </a:endParaRPr>
          </a:p>
        </p:txBody>
      </p:sp>
      <p:sp>
        <p:nvSpPr>
          <p:cNvPr id="17" name="テキスト ボックス 16">
            <a:extLst>
              <a:ext uri="{FF2B5EF4-FFF2-40B4-BE49-F238E27FC236}">
                <a16:creationId xmlns:a16="http://schemas.microsoft.com/office/drawing/2014/main" id="{1632381B-AD56-D74E-824F-36039097B103}"/>
              </a:ext>
            </a:extLst>
          </p:cNvPr>
          <p:cNvSpPr txBox="1"/>
          <p:nvPr/>
        </p:nvSpPr>
        <p:spPr>
          <a:xfrm>
            <a:off x="7114698" y="3634419"/>
            <a:ext cx="5036600" cy="2495144"/>
          </a:xfrm>
          <a:prstGeom prst="rect">
            <a:avLst/>
          </a:prstGeom>
          <a:noFill/>
        </p:spPr>
        <p:txBody>
          <a:bodyPr wrap="square">
            <a:spAutoFit/>
          </a:bodyPr>
          <a:lstStyle/>
          <a:p>
            <a:pPr>
              <a:defRPr/>
            </a:pPr>
            <a:r>
              <a:rPr lang="ja-JP" altLang="en-US" sz="800" dirty="0">
                <a:latin typeface="+mn-ea"/>
                <a:sym typeface="Gill Sans Light" pitchFamily="1" charset="0"/>
              </a:rPr>
              <a:t>サイボウズ株式会社はセキュリティマネジメントシステムについて下記の認証を取得しています。</a:t>
            </a:r>
          </a:p>
          <a:p>
            <a:pPr>
              <a:defRPr/>
            </a:pPr>
            <a:endParaRPr lang="ja-JP" altLang="en-US" sz="800" dirty="0">
              <a:latin typeface="+mn-ea"/>
              <a:sym typeface="Gill Sans Light" pitchFamily="1" charset="0"/>
            </a:endParaRPr>
          </a:p>
          <a:p>
            <a:pPr>
              <a:defRPr/>
            </a:pPr>
            <a:r>
              <a:rPr lang="ja-JP" altLang="en-US" sz="800" dirty="0">
                <a:latin typeface="+mn-ea"/>
                <a:sym typeface="Gill Sans Light" pitchFamily="1" charset="0"/>
              </a:rPr>
              <a:t>情報セキュリティマネジメントシステム</a:t>
            </a:r>
          </a:p>
          <a:p>
            <a:pPr>
              <a:defRPr/>
            </a:pPr>
            <a:r>
              <a:rPr lang="ja-JP" altLang="en-US" sz="800" dirty="0">
                <a:latin typeface="+mn-ea"/>
                <a:sym typeface="Gill Sans Light" pitchFamily="1" charset="0"/>
              </a:rPr>
              <a:t>認証規格：</a:t>
            </a:r>
            <a:r>
              <a:rPr lang="en-US" altLang="ja-JP" sz="800" dirty="0">
                <a:latin typeface="+mn-ea"/>
                <a:sym typeface="Gill Sans Light" pitchFamily="1" charset="0"/>
              </a:rPr>
              <a:t>ISO/IEC 27001:2013</a:t>
            </a:r>
            <a:r>
              <a:rPr lang="ja-JP" altLang="en-US" sz="800" dirty="0">
                <a:latin typeface="+mn-ea"/>
                <a:sym typeface="Gill Sans Light" pitchFamily="1" charset="0"/>
              </a:rPr>
              <a:t>／</a:t>
            </a:r>
            <a:r>
              <a:rPr lang="en-US" altLang="ja-JP" sz="800" dirty="0">
                <a:latin typeface="+mn-ea"/>
                <a:sym typeface="Gill Sans Light" pitchFamily="1" charset="0"/>
              </a:rPr>
              <a:t>JIS Q 27001:2014 </a:t>
            </a:r>
          </a:p>
          <a:p>
            <a:pPr>
              <a:defRPr/>
            </a:pPr>
            <a:r>
              <a:rPr lang="ja-JP" altLang="en-US" sz="800" dirty="0">
                <a:latin typeface="+mn-ea"/>
                <a:sym typeface="Gill Sans Light" pitchFamily="1" charset="0"/>
              </a:rPr>
              <a:t>認証登録番号： </a:t>
            </a:r>
            <a:r>
              <a:rPr lang="en-US" altLang="ja-JP" sz="800" dirty="0">
                <a:latin typeface="+mn-ea"/>
                <a:sym typeface="Gill Sans Light" pitchFamily="1" charset="0"/>
              </a:rPr>
              <a:t>IS 577142</a:t>
            </a:r>
          </a:p>
          <a:p>
            <a:pPr>
              <a:defRPr/>
            </a:pPr>
            <a:r>
              <a:rPr lang="ja-JP" altLang="en-US" sz="800" dirty="0">
                <a:latin typeface="+mn-ea"/>
                <a:sym typeface="Gill Sans Light" pitchFamily="1" charset="0"/>
              </a:rPr>
              <a:t>認証登録範囲：</a:t>
            </a:r>
          </a:p>
          <a:p>
            <a:pPr>
              <a:defRPr/>
            </a:pPr>
            <a:r>
              <a:rPr lang="ja-JP" altLang="en-US" sz="800" dirty="0">
                <a:latin typeface="+mn-ea"/>
                <a:sym typeface="Gill Sans Light" pitchFamily="1" charset="0"/>
              </a:rPr>
              <a:t>	・クラウドサービスの運用基盤の設計、構築及び運用保守</a:t>
            </a:r>
          </a:p>
          <a:p>
            <a:pPr>
              <a:defRPr/>
            </a:pPr>
            <a:r>
              <a:rPr lang="ja-JP" altLang="en-US" sz="800" dirty="0">
                <a:latin typeface="+mn-ea"/>
                <a:sym typeface="Gill Sans Light" pitchFamily="1" charset="0"/>
              </a:rPr>
              <a:t>	・社内情報システム基盤の設計、構築及び運用保守</a:t>
            </a:r>
          </a:p>
          <a:p>
            <a:pPr>
              <a:defRPr/>
            </a:pPr>
            <a:r>
              <a:rPr lang="ja-JP" altLang="en-US" sz="800" dirty="0">
                <a:latin typeface="+mn-ea"/>
                <a:sym typeface="Gill Sans Light" pitchFamily="1" charset="0"/>
              </a:rPr>
              <a:t>	・クラウドサービス、オンプレミス製品及び社内システムの開発</a:t>
            </a:r>
          </a:p>
          <a:p>
            <a:pPr>
              <a:defRPr/>
            </a:pPr>
            <a:r>
              <a:rPr lang="ja-JP" altLang="en-US" sz="800" dirty="0">
                <a:latin typeface="+mn-ea"/>
                <a:sym typeface="Gill Sans Light" pitchFamily="1" charset="0"/>
              </a:rPr>
              <a:t>認証機関：</a:t>
            </a:r>
            <a:r>
              <a:rPr lang="en-US" altLang="ja-JP" sz="800" dirty="0">
                <a:latin typeface="+mn-ea"/>
                <a:sym typeface="Gill Sans Light" pitchFamily="1" charset="0"/>
              </a:rPr>
              <a:t>BSI</a:t>
            </a:r>
            <a:r>
              <a:rPr lang="ja-JP" altLang="en-US" sz="800" dirty="0">
                <a:latin typeface="+mn-ea"/>
                <a:sym typeface="Gill Sans Light" pitchFamily="1" charset="0"/>
              </a:rPr>
              <a:t>グループジャパン株式会社</a:t>
            </a:r>
          </a:p>
          <a:p>
            <a:pPr>
              <a:defRPr/>
            </a:pPr>
            <a:endParaRPr lang="ja-JP" altLang="en-US" sz="800" dirty="0">
              <a:latin typeface="+mn-ea"/>
              <a:sym typeface="Gill Sans Light" pitchFamily="1" charset="0"/>
            </a:endParaRPr>
          </a:p>
          <a:p>
            <a:pPr>
              <a:defRPr/>
            </a:pPr>
            <a:r>
              <a:rPr lang="en-US" altLang="ja-JP" sz="800" dirty="0">
                <a:latin typeface="+mn-ea"/>
                <a:sym typeface="Gill Sans Light" pitchFamily="1" charset="0"/>
              </a:rPr>
              <a:t>ISMS</a:t>
            </a:r>
            <a:r>
              <a:rPr lang="ja-JP" altLang="en-US" sz="800" dirty="0">
                <a:latin typeface="+mn-ea"/>
                <a:sym typeface="Gill Sans Light" pitchFamily="1" charset="0"/>
              </a:rPr>
              <a:t>クラウドセキュリティ</a:t>
            </a:r>
          </a:p>
          <a:p>
            <a:pPr>
              <a:defRPr/>
            </a:pPr>
            <a:r>
              <a:rPr lang="ja-JP" altLang="en-US" sz="800" dirty="0">
                <a:latin typeface="+mn-ea"/>
                <a:sym typeface="Gill Sans Light" pitchFamily="1" charset="0"/>
              </a:rPr>
              <a:t>認証規格：</a:t>
            </a:r>
            <a:r>
              <a:rPr lang="en-US" altLang="ja-JP" sz="800" dirty="0">
                <a:latin typeface="+mn-ea"/>
                <a:sym typeface="Gill Sans Light" pitchFamily="1" charset="0"/>
              </a:rPr>
              <a:t>ISO/IEC 27017:2015 JIP-ISMS517-1.0</a:t>
            </a:r>
          </a:p>
          <a:p>
            <a:pPr>
              <a:defRPr/>
            </a:pPr>
            <a:r>
              <a:rPr lang="ja-JP" altLang="en-US" sz="800" dirty="0">
                <a:latin typeface="+mn-ea"/>
                <a:sym typeface="Gill Sans Light" pitchFamily="1" charset="0"/>
              </a:rPr>
              <a:t>認証登録番号： </a:t>
            </a:r>
            <a:r>
              <a:rPr lang="en-US" altLang="ja-JP" sz="800" dirty="0">
                <a:latin typeface="+mn-ea"/>
                <a:sym typeface="Gill Sans Light" pitchFamily="1" charset="0"/>
              </a:rPr>
              <a:t>CLOUD 715091</a:t>
            </a:r>
          </a:p>
          <a:p>
            <a:pPr>
              <a:defRPr/>
            </a:pPr>
            <a:r>
              <a:rPr lang="ja-JP" altLang="en-US" sz="800" dirty="0">
                <a:latin typeface="+mn-ea"/>
                <a:sym typeface="Gill Sans Light" pitchFamily="1" charset="0"/>
              </a:rPr>
              <a:t>認証登録範囲：</a:t>
            </a:r>
          </a:p>
          <a:p>
            <a:pPr>
              <a:defRPr/>
            </a:pPr>
            <a:r>
              <a:rPr lang="ja-JP" altLang="en-US" sz="800" dirty="0">
                <a:latin typeface="+mn-ea"/>
                <a:sym typeface="Gill Sans Light" pitchFamily="1" charset="0"/>
              </a:rPr>
              <a:t>	</a:t>
            </a:r>
            <a:r>
              <a:rPr lang="en-US" altLang="ja-JP" sz="800" dirty="0" err="1">
                <a:latin typeface="+mn-ea"/>
                <a:sym typeface="Gill Sans Light" pitchFamily="1" charset="0"/>
              </a:rPr>
              <a:t>Garoon</a:t>
            </a:r>
            <a:r>
              <a:rPr lang="ja-JP" altLang="en-US" sz="800" dirty="0">
                <a:latin typeface="+mn-ea"/>
                <a:sym typeface="Gill Sans Light" pitchFamily="1" charset="0"/>
              </a:rPr>
              <a:t>、</a:t>
            </a:r>
            <a:r>
              <a:rPr lang="en-US" altLang="ja-JP" sz="800" dirty="0" err="1">
                <a:latin typeface="+mn-ea"/>
                <a:sym typeface="Gill Sans Light" pitchFamily="1" charset="0"/>
              </a:rPr>
              <a:t>kintone</a:t>
            </a:r>
            <a:r>
              <a:rPr lang="ja-JP" altLang="en-US" sz="800" dirty="0">
                <a:latin typeface="+mn-ea"/>
                <a:sym typeface="Gill Sans Light" pitchFamily="1" charset="0"/>
              </a:rPr>
              <a:t>、サイボウズ</a:t>
            </a:r>
            <a:r>
              <a:rPr lang="en-US" altLang="ja-JP" sz="800" dirty="0">
                <a:latin typeface="+mn-ea"/>
                <a:sym typeface="Gill Sans Light" pitchFamily="1" charset="0"/>
              </a:rPr>
              <a:t>Office</a:t>
            </a:r>
            <a:r>
              <a:rPr lang="ja-JP" altLang="en-US" sz="800" dirty="0">
                <a:latin typeface="+mn-ea"/>
                <a:sym typeface="Gill Sans Light" pitchFamily="1" charset="0"/>
              </a:rPr>
              <a:t>、</a:t>
            </a:r>
            <a:r>
              <a:rPr lang="en-US" altLang="ja-JP" sz="800" dirty="0" err="1">
                <a:latin typeface="+mn-ea"/>
                <a:sym typeface="Gill Sans Light" pitchFamily="1" charset="0"/>
              </a:rPr>
              <a:t>Mailwise</a:t>
            </a:r>
            <a:r>
              <a:rPr lang="ja-JP" altLang="en-US" sz="800" dirty="0">
                <a:latin typeface="+mn-ea"/>
                <a:sym typeface="Gill Sans Light" pitchFamily="1" charset="0"/>
              </a:rPr>
              <a:t>、</a:t>
            </a:r>
            <a:r>
              <a:rPr lang="en-US" altLang="ja-JP" sz="800" dirty="0">
                <a:latin typeface="+mn-ea"/>
                <a:sym typeface="Gill Sans Light" pitchFamily="1" charset="0"/>
              </a:rPr>
              <a:t>cybozu.com</a:t>
            </a:r>
            <a:r>
              <a:rPr lang="ja-JP" altLang="en-US" sz="800" dirty="0">
                <a:latin typeface="+mn-ea"/>
                <a:sym typeface="Gill Sans Light" pitchFamily="1" charset="0"/>
              </a:rPr>
              <a:t>の提供に係る</a:t>
            </a:r>
          </a:p>
          <a:p>
            <a:pPr>
              <a:defRPr/>
            </a:pPr>
            <a:r>
              <a:rPr lang="ja-JP" altLang="en-US" sz="800" dirty="0">
                <a:latin typeface="+mn-ea"/>
                <a:sym typeface="Gill Sans Light" pitchFamily="1" charset="0"/>
              </a:rPr>
              <a:t>	クラウドサービスプロバイダとしてのシステム運用・保守に係る</a:t>
            </a:r>
          </a:p>
          <a:p>
            <a:pPr>
              <a:defRPr/>
            </a:pPr>
            <a:r>
              <a:rPr lang="ja-JP" altLang="en-US" sz="800" dirty="0">
                <a:latin typeface="+mn-ea"/>
                <a:sym typeface="Gill Sans Light" pitchFamily="1" charset="0"/>
              </a:rPr>
              <a:t>	</a:t>
            </a:r>
            <a:r>
              <a:rPr lang="en-US" altLang="ja-JP" sz="800" dirty="0">
                <a:latin typeface="+mn-ea"/>
                <a:sym typeface="Gill Sans Light" pitchFamily="1" charset="0"/>
              </a:rPr>
              <a:t>ISMS</a:t>
            </a:r>
            <a:r>
              <a:rPr lang="ja-JP" altLang="en-US" sz="800" dirty="0">
                <a:latin typeface="+mn-ea"/>
                <a:sym typeface="Gill Sans Light" pitchFamily="1" charset="0"/>
              </a:rPr>
              <a:t>クラウドセキュリティマネジメントシステム</a:t>
            </a:r>
          </a:p>
          <a:p>
            <a:pPr>
              <a:defRPr/>
            </a:pPr>
            <a:r>
              <a:rPr lang="ja-JP" altLang="en-US" sz="800" dirty="0">
                <a:latin typeface="+mn-ea"/>
                <a:sym typeface="Gill Sans Light" pitchFamily="1" charset="0"/>
              </a:rPr>
              <a:t>認証機関：</a:t>
            </a:r>
            <a:r>
              <a:rPr lang="en-US" altLang="ja-JP" sz="800" dirty="0">
                <a:latin typeface="+mn-ea"/>
                <a:sym typeface="Gill Sans Light" pitchFamily="1" charset="0"/>
              </a:rPr>
              <a:t>BSI</a:t>
            </a:r>
            <a:r>
              <a:rPr lang="ja-JP" altLang="en-US" sz="800" dirty="0">
                <a:latin typeface="+mn-ea"/>
                <a:sym typeface="Gill Sans Light" pitchFamily="1" charset="0"/>
              </a:rPr>
              <a:t>グループジャパン株式会社</a:t>
            </a:r>
          </a:p>
        </p:txBody>
      </p:sp>
      <p:pic>
        <p:nvPicPr>
          <p:cNvPr id="3" name="グラフィックス 2">
            <a:extLst>
              <a:ext uri="{FF2B5EF4-FFF2-40B4-BE49-F238E27FC236}">
                <a16:creationId xmlns:a16="http://schemas.microsoft.com/office/drawing/2014/main" id="{C28DBCFC-514E-FD29-9751-6B6D2DED8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893" y="1175031"/>
            <a:ext cx="6508332" cy="4356038"/>
          </a:xfrm>
          <a:prstGeom prst="rect">
            <a:avLst/>
          </a:prstGeom>
        </p:spPr>
      </p:pic>
      <p:sp>
        <p:nvSpPr>
          <p:cNvPr id="2" name="TextBox 1">
            <a:extLst>
              <a:ext uri="{FF2B5EF4-FFF2-40B4-BE49-F238E27FC236}">
                <a16:creationId xmlns:a16="http://schemas.microsoft.com/office/drawing/2014/main" id="{921DE95F-9D1E-E12A-2612-BB3F80E9A3E1}"/>
              </a:ext>
            </a:extLst>
          </p:cNvPr>
          <p:cNvSpPr txBox="1"/>
          <p:nvPr/>
        </p:nvSpPr>
        <p:spPr>
          <a:xfrm>
            <a:off x="506570" y="5422005"/>
            <a:ext cx="65532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ea typeface="游ゴシック"/>
              </a:rPr>
              <a:t>お客様のデータを預かるストレージなどのサーバーは、複数のノードに冗長化しています。</a:t>
            </a:r>
            <a:br>
              <a:rPr lang="en-US" altLang="ja-JP" sz="1400" dirty="0"/>
            </a:br>
            <a:r>
              <a:rPr lang="ja-JP" altLang="en-US" sz="1400">
                <a:ea typeface="游ゴシック"/>
              </a:rPr>
              <a:t>また、東日本にあるデータセンターで大災害等があった場合に備えて西日本のデータセンターにも冗長化しています</a:t>
            </a:r>
            <a:r>
              <a:rPr lang="en-US" sz="1400" dirty="0"/>
              <a:t>。</a:t>
            </a:r>
            <a:endParaRPr lang="en-US" sz="1400" dirty="0">
              <a:ea typeface="Calibri"/>
              <a:cs typeface="Calibri"/>
            </a:endParaRPr>
          </a:p>
          <a:p>
            <a:endParaRPr lang="en-US" sz="1400" dirty="0">
              <a:ea typeface="Calibri"/>
              <a:cs typeface="Calibri"/>
            </a:endParaRPr>
          </a:p>
        </p:txBody>
      </p:sp>
    </p:spTree>
    <p:extLst>
      <p:ext uri="{BB962C8B-B14F-4D97-AF65-F5344CB8AC3E}">
        <p14:creationId xmlns:p14="http://schemas.microsoft.com/office/powerpoint/2010/main" val="402984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9A3A77B-5BC7-EA95-A6A3-AA9CEC242167}"/>
              </a:ext>
            </a:extLst>
          </p:cNvPr>
          <p:cNvSpPr>
            <a:spLocks noGrp="1"/>
          </p:cNvSpPr>
          <p:nvPr>
            <p:ph type="body" sz="quarter" idx="10"/>
          </p:nvPr>
        </p:nvSpPr>
        <p:spPr>
          <a:xfrm>
            <a:off x="1846385" y="1139037"/>
            <a:ext cx="9626220" cy="4956761"/>
          </a:xfrm>
        </p:spPr>
        <p:txBody>
          <a:bodyPr/>
          <a:lstStyle/>
          <a:p>
            <a:pPr marL="0" indent="0">
              <a:buNone/>
            </a:pPr>
            <a:r>
              <a:rPr lang="ja-JP" altLang="en-US" b="0" i="0" dirty="0">
                <a:solidFill>
                  <a:srgbClr val="343434"/>
                </a:solidFill>
                <a:effectLst/>
                <a:latin typeface="YakuHanJP"/>
              </a:rPr>
              <a:t>ユーザーのログイン名とパスワードによる認証に、</a:t>
            </a:r>
            <a:br>
              <a:rPr lang="ja-JP" altLang="en-US" dirty="0"/>
            </a:br>
            <a:r>
              <a:rPr lang="ja-JP" altLang="en-US" b="0" i="0" dirty="0">
                <a:solidFill>
                  <a:srgbClr val="343434"/>
                </a:solidFill>
                <a:effectLst/>
                <a:latin typeface="YakuHanJP"/>
              </a:rPr>
              <a:t>認証アプリによる</a:t>
            </a:r>
            <a:r>
              <a:rPr lang="en-US" altLang="ja-JP" b="0" i="0" dirty="0">
                <a:solidFill>
                  <a:srgbClr val="343434"/>
                </a:solidFill>
                <a:effectLst/>
                <a:latin typeface="YakuHanJP"/>
              </a:rPr>
              <a:t>2</a:t>
            </a:r>
            <a:r>
              <a:rPr lang="ja-JP" altLang="en-US" b="0" i="0" dirty="0">
                <a:solidFill>
                  <a:srgbClr val="343434"/>
                </a:solidFill>
                <a:effectLst/>
                <a:latin typeface="YakuHanJP"/>
              </a:rPr>
              <a:t>要素認証や</a:t>
            </a:r>
            <a:r>
              <a:rPr lang="en-US" altLang="ja-JP" b="0" i="0" dirty="0">
                <a:solidFill>
                  <a:srgbClr val="343434"/>
                </a:solidFill>
                <a:effectLst/>
                <a:latin typeface="YakuHanJP"/>
              </a:rPr>
              <a:t>IP</a:t>
            </a:r>
            <a:r>
              <a:rPr lang="ja-JP" altLang="en-US" b="0" i="0" dirty="0">
                <a:solidFill>
                  <a:srgbClr val="343434"/>
                </a:solidFill>
                <a:effectLst/>
                <a:latin typeface="YakuHanJP"/>
              </a:rPr>
              <a:t>アドレス制限、パスワードポリシー設定など</a:t>
            </a:r>
            <a:br>
              <a:rPr lang="ja-JP" altLang="en-US" dirty="0"/>
            </a:br>
            <a:r>
              <a:rPr lang="ja-JP" altLang="en-US" b="0" i="0" dirty="0">
                <a:solidFill>
                  <a:srgbClr val="343434"/>
                </a:solidFill>
                <a:effectLst/>
                <a:latin typeface="YakuHanJP"/>
              </a:rPr>
              <a:t>不正アクセスを防止する機能を組みあわせることができます。</a:t>
            </a:r>
            <a:endParaRPr kumimoji="1" lang="ja-JP" altLang="en-US" dirty="0"/>
          </a:p>
        </p:txBody>
      </p:sp>
      <p:sp>
        <p:nvSpPr>
          <p:cNvPr id="4" name="タイトル 2">
            <a:extLst>
              <a:ext uri="{FF2B5EF4-FFF2-40B4-BE49-F238E27FC236}">
                <a16:creationId xmlns:a16="http://schemas.microsoft.com/office/drawing/2014/main" id="{5F0D743D-F5B4-2387-CD45-AA8FC8E0AEC6}"/>
              </a:ext>
            </a:extLst>
          </p:cNvPr>
          <p:cNvSpPr>
            <a:spLocks noGrp="1" noChangeArrowheads="1"/>
          </p:cNvSpPr>
          <p:nvPr>
            <p:ph type="title"/>
          </p:nvPr>
        </p:nvSpPr>
        <p:spPr>
          <a:xfrm>
            <a:off x="334963" y="260350"/>
            <a:ext cx="10972800" cy="577850"/>
          </a:xfrm>
        </p:spPr>
        <p:txBody>
          <a:bodyPr>
            <a:normAutofit/>
          </a:bodyPr>
          <a:lstStyle/>
          <a:p>
            <a:pPr eaLnBrk="1" hangingPunct="1"/>
            <a:r>
              <a:rPr lang="ja-JP" altLang="en-US" dirty="0"/>
              <a:t>クラウド版のメリット </a:t>
            </a:r>
            <a:r>
              <a:rPr lang="ja-JP" altLang="en-US" sz="1800" dirty="0" err="1"/>
              <a:t>ー</a:t>
            </a:r>
            <a:r>
              <a:rPr lang="ja-JP" altLang="en-US" sz="1800" dirty="0"/>
              <a:t>データの安全性向上</a:t>
            </a:r>
            <a:r>
              <a:rPr lang="ja-JP" altLang="en-US" sz="1800" dirty="0" err="1"/>
              <a:t>ー</a:t>
            </a:r>
            <a:endParaRPr lang="ja-JP" altLang="en-US" sz="1800" dirty="0"/>
          </a:p>
        </p:txBody>
      </p:sp>
      <p:pic>
        <p:nvPicPr>
          <p:cNvPr id="6" name="図 5">
            <a:extLst>
              <a:ext uri="{FF2B5EF4-FFF2-40B4-BE49-F238E27FC236}">
                <a16:creationId xmlns:a16="http://schemas.microsoft.com/office/drawing/2014/main" id="{3F564FAB-95F8-A9DE-0915-9059E9E6D5DC}"/>
              </a:ext>
            </a:extLst>
          </p:cNvPr>
          <p:cNvPicPr>
            <a:picLocks noChangeAspect="1"/>
          </p:cNvPicPr>
          <p:nvPr/>
        </p:nvPicPr>
        <p:blipFill>
          <a:blip r:embed="rId2"/>
          <a:stretch>
            <a:fillRect/>
          </a:stretch>
        </p:blipFill>
        <p:spPr>
          <a:xfrm>
            <a:off x="2396169" y="2511901"/>
            <a:ext cx="7399661" cy="3795089"/>
          </a:xfrm>
          <a:prstGeom prst="rect">
            <a:avLst/>
          </a:prstGeom>
        </p:spPr>
      </p:pic>
    </p:spTree>
    <p:extLst>
      <p:ext uri="{BB962C8B-B14F-4D97-AF65-F5344CB8AC3E}">
        <p14:creationId xmlns:p14="http://schemas.microsoft.com/office/powerpoint/2010/main" val="150659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52B27F-3A83-6A2E-E88D-856AB0DC34ED}"/>
              </a:ext>
            </a:extLst>
          </p:cNvPr>
          <p:cNvSpPr>
            <a:spLocks noGrp="1"/>
          </p:cNvSpPr>
          <p:nvPr>
            <p:ph type="title"/>
          </p:nvPr>
        </p:nvSpPr>
        <p:spPr/>
        <p:txBody>
          <a:bodyPr/>
          <a:lstStyle/>
          <a:p>
            <a:r>
              <a:rPr lang="ja-JP" altLang="en-US" dirty="0"/>
              <a:t>クラウド版のメリット </a:t>
            </a:r>
            <a:r>
              <a:rPr lang="ja-JP" altLang="en-US" sz="1800" dirty="0"/>
              <a:t>ー安全性への取り組み</a:t>
            </a:r>
            <a:r>
              <a:rPr lang="ja-JP" altLang="en-US" sz="2400" dirty="0"/>
              <a:t>ー</a:t>
            </a:r>
            <a:endParaRPr kumimoji="1" lang="ja-JP" altLang="en-US" dirty="0"/>
          </a:p>
        </p:txBody>
      </p:sp>
      <p:sp>
        <p:nvSpPr>
          <p:cNvPr id="3" name="テキスト プレースホルダー 2">
            <a:extLst>
              <a:ext uri="{FF2B5EF4-FFF2-40B4-BE49-F238E27FC236}">
                <a16:creationId xmlns:a16="http://schemas.microsoft.com/office/drawing/2014/main" id="{016590D4-3943-F4E0-322C-7B1AED3EED14}"/>
              </a:ext>
            </a:extLst>
          </p:cNvPr>
          <p:cNvSpPr>
            <a:spLocks noGrp="1"/>
          </p:cNvSpPr>
          <p:nvPr>
            <p:ph type="body" sz="quarter" idx="10"/>
          </p:nvPr>
        </p:nvSpPr>
        <p:spPr/>
        <p:txBody>
          <a:bodyPr/>
          <a:lstStyle/>
          <a:p>
            <a:pPr marL="0" indent="0">
              <a:buNone/>
            </a:pPr>
            <a:r>
              <a:rPr kumimoji="1" lang="ja-JP" altLang="en-US" dirty="0"/>
              <a:t>サイボウズではお客様のセキュリティを守るため、万全のチーム体制で取り組んでいます。</a:t>
            </a:r>
          </a:p>
        </p:txBody>
      </p:sp>
      <p:pic>
        <p:nvPicPr>
          <p:cNvPr id="5" name="図 4">
            <a:extLst>
              <a:ext uri="{FF2B5EF4-FFF2-40B4-BE49-F238E27FC236}">
                <a16:creationId xmlns:a16="http://schemas.microsoft.com/office/drawing/2014/main" id="{6B0C80AF-9B0B-E116-ABB3-43DFF7BE610B}"/>
              </a:ext>
            </a:extLst>
          </p:cNvPr>
          <p:cNvPicPr>
            <a:picLocks noChangeAspect="1"/>
          </p:cNvPicPr>
          <p:nvPr/>
        </p:nvPicPr>
        <p:blipFill>
          <a:blip r:embed="rId2"/>
          <a:stretch>
            <a:fillRect/>
          </a:stretch>
        </p:blipFill>
        <p:spPr>
          <a:xfrm>
            <a:off x="205961" y="1997515"/>
            <a:ext cx="6011614" cy="2850334"/>
          </a:xfrm>
          <a:prstGeom prst="rect">
            <a:avLst/>
          </a:prstGeom>
        </p:spPr>
      </p:pic>
      <p:sp>
        <p:nvSpPr>
          <p:cNvPr id="7" name="テキスト ボックス 6">
            <a:extLst>
              <a:ext uri="{FF2B5EF4-FFF2-40B4-BE49-F238E27FC236}">
                <a16:creationId xmlns:a16="http://schemas.microsoft.com/office/drawing/2014/main" id="{2FA9FC20-C5CD-CA06-8DF6-AE17357D7F6E}"/>
              </a:ext>
            </a:extLst>
          </p:cNvPr>
          <p:cNvSpPr txBox="1"/>
          <p:nvPr/>
        </p:nvSpPr>
        <p:spPr>
          <a:xfrm>
            <a:off x="971940" y="4998185"/>
            <a:ext cx="4643088" cy="646331"/>
          </a:xfrm>
          <a:prstGeom prst="rect">
            <a:avLst/>
          </a:prstGeom>
          <a:noFill/>
        </p:spPr>
        <p:txBody>
          <a:bodyPr wrap="square">
            <a:spAutoFit/>
          </a:bodyPr>
          <a:lstStyle/>
          <a:p>
            <a:r>
              <a:rPr lang="ja-JP" altLang="en-US" dirty="0"/>
              <a:t>セキュリティインシデント対応専門チーム</a:t>
            </a:r>
          </a:p>
          <a:p>
            <a:pPr algn="ctr"/>
            <a:r>
              <a:rPr lang="ja-JP" altLang="en-US" dirty="0"/>
              <a:t>「</a:t>
            </a:r>
            <a:r>
              <a:rPr lang="en-US" altLang="ja-JP" dirty="0"/>
              <a:t>Cy-SIRT</a:t>
            </a:r>
            <a:r>
              <a:rPr lang="ja-JP" altLang="en-US" dirty="0"/>
              <a:t>」の設置</a:t>
            </a:r>
          </a:p>
        </p:txBody>
      </p:sp>
      <p:sp>
        <p:nvSpPr>
          <p:cNvPr id="13" name="テキスト ボックス 12">
            <a:extLst>
              <a:ext uri="{FF2B5EF4-FFF2-40B4-BE49-F238E27FC236}">
                <a16:creationId xmlns:a16="http://schemas.microsoft.com/office/drawing/2014/main" id="{F6EAF21D-7563-D592-7806-A2A92293B1FE}"/>
              </a:ext>
            </a:extLst>
          </p:cNvPr>
          <p:cNvSpPr txBox="1"/>
          <p:nvPr/>
        </p:nvSpPr>
        <p:spPr>
          <a:xfrm>
            <a:off x="6692326" y="5232343"/>
            <a:ext cx="5081767" cy="369332"/>
          </a:xfrm>
          <a:prstGeom prst="rect">
            <a:avLst/>
          </a:prstGeom>
          <a:noFill/>
        </p:spPr>
        <p:txBody>
          <a:bodyPr wrap="square">
            <a:spAutoFit/>
          </a:bodyPr>
          <a:lstStyle/>
          <a:p>
            <a:r>
              <a:rPr lang="ja-JP" altLang="en-US" dirty="0"/>
              <a:t>セキュリティ・データの取り扱いに関する方針</a:t>
            </a:r>
          </a:p>
        </p:txBody>
      </p:sp>
      <p:sp>
        <p:nvSpPr>
          <p:cNvPr id="15" name="テキスト ボックス 14">
            <a:extLst>
              <a:ext uri="{FF2B5EF4-FFF2-40B4-BE49-F238E27FC236}">
                <a16:creationId xmlns:a16="http://schemas.microsoft.com/office/drawing/2014/main" id="{616BE049-3281-2880-759F-BF3AC27CECBB}"/>
              </a:ext>
            </a:extLst>
          </p:cNvPr>
          <p:cNvSpPr txBox="1"/>
          <p:nvPr/>
        </p:nvSpPr>
        <p:spPr>
          <a:xfrm>
            <a:off x="205961" y="5794853"/>
            <a:ext cx="11847494" cy="646331"/>
          </a:xfrm>
          <a:prstGeom prst="rect">
            <a:avLst/>
          </a:prstGeom>
          <a:noFill/>
        </p:spPr>
        <p:txBody>
          <a:bodyPr wrap="square">
            <a:spAutoFit/>
          </a:bodyPr>
          <a:lstStyle/>
          <a:p>
            <a:r>
              <a:rPr lang="ja-JP" altLang="en-US" dirty="0"/>
              <a:t>その他、第三者機関によるセキュリティ監査、外部との協力体制など詳しくはサイトをご覧ください。</a:t>
            </a:r>
            <a:endParaRPr lang="en-US" altLang="ja-JP" dirty="0"/>
          </a:p>
          <a:p>
            <a:r>
              <a:rPr lang="en-US" altLang="ja-JP" dirty="0"/>
              <a:t>https://www.cybozu.com/jp/productsecurity/</a:t>
            </a:r>
            <a:endParaRPr lang="ja-JP" altLang="en-US" dirty="0"/>
          </a:p>
        </p:txBody>
      </p:sp>
      <p:grpSp>
        <p:nvGrpSpPr>
          <p:cNvPr id="20" name="グループ化 19">
            <a:extLst>
              <a:ext uri="{FF2B5EF4-FFF2-40B4-BE49-F238E27FC236}">
                <a16:creationId xmlns:a16="http://schemas.microsoft.com/office/drawing/2014/main" id="{D5A557DB-7185-4F43-7BC0-0B9A40E8C799}"/>
              </a:ext>
            </a:extLst>
          </p:cNvPr>
          <p:cNvGrpSpPr/>
          <p:nvPr/>
        </p:nvGrpSpPr>
        <p:grpSpPr>
          <a:xfrm>
            <a:off x="6736868" y="1595954"/>
            <a:ext cx="4790787" cy="3536699"/>
            <a:chOff x="6736868" y="1595954"/>
            <a:chExt cx="4790787" cy="3536699"/>
          </a:xfrm>
        </p:grpSpPr>
        <p:pic>
          <p:nvPicPr>
            <p:cNvPr id="8" name="図 7">
              <a:extLst>
                <a:ext uri="{FF2B5EF4-FFF2-40B4-BE49-F238E27FC236}">
                  <a16:creationId xmlns:a16="http://schemas.microsoft.com/office/drawing/2014/main" id="{A4D2689F-8F68-8954-2BC9-93CEE8B132F9}"/>
                </a:ext>
              </a:extLst>
            </p:cNvPr>
            <p:cNvPicPr>
              <a:picLocks noChangeAspect="1"/>
            </p:cNvPicPr>
            <p:nvPr/>
          </p:nvPicPr>
          <p:blipFill>
            <a:blip r:embed="rId3"/>
            <a:stretch>
              <a:fillRect/>
            </a:stretch>
          </p:blipFill>
          <p:spPr>
            <a:xfrm>
              <a:off x="6736868" y="1595954"/>
              <a:ext cx="2237726" cy="1614854"/>
            </a:xfrm>
            <a:prstGeom prst="rect">
              <a:avLst/>
            </a:prstGeom>
          </p:spPr>
        </p:pic>
        <p:pic>
          <p:nvPicPr>
            <p:cNvPr id="9" name="図 8">
              <a:extLst>
                <a:ext uri="{FF2B5EF4-FFF2-40B4-BE49-F238E27FC236}">
                  <a16:creationId xmlns:a16="http://schemas.microsoft.com/office/drawing/2014/main" id="{3BE07DF1-C7F7-BDB3-8E05-5C2C0D10E352}"/>
                </a:ext>
              </a:extLst>
            </p:cNvPr>
            <p:cNvPicPr>
              <a:picLocks noChangeAspect="1"/>
            </p:cNvPicPr>
            <p:nvPr/>
          </p:nvPicPr>
          <p:blipFill>
            <a:blip r:embed="rId4"/>
            <a:stretch>
              <a:fillRect/>
            </a:stretch>
          </p:blipFill>
          <p:spPr>
            <a:xfrm>
              <a:off x="9013204" y="1595954"/>
              <a:ext cx="2237726" cy="1614854"/>
            </a:xfrm>
            <a:prstGeom prst="rect">
              <a:avLst/>
            </a:prstGeom>
          </p:spPr>
        </p:pic>
        <p:pic>
          <p:nvPicPr>
            <p:cNvPr id="10" name="図 9">
              <a:extLst>
                <a:ext uri="{FF2B5EF4-FFF2-40B4-BE49-F238E27FC236}">
                  <a16:creationId xmlns:a16="http://schemas.microsoft.com/office/drawing/2014/main" id="{1D36B826-8EDF-46C2-FA9C-EBE9B3EC6F12}"/>
                </a:ext>
              </a:extLst>
            </p:cNvPr>
            <p:cNvPicPr>
              <a:picLocks noChangeAspect="1"/>
            </p:cNvPicPr>
            <p:nvPr/>
          </p:nvPicPr>
          <p:blipFill>
            <a:blip r:embed="rId5"/>
            <a:stretch>
              <a:fillRect/>
            </a:stretch>
          </p:blipFill>
          <p:spPr>
            <a:xfrm>
              <a:off x="9084379" y="3217126"/>
              <a:ext cx="2237726" cy="1614854"/>
            </a:xfrm>
            <a:prstGeom prst="rect">
              <a:avLst/>
            </a:prstGeom>
          </p:spPr>
        </p:pic>
        <p:pic>
          <p:nvPicPr>
            <p:cNvPr id="11" name="図 10">
              <a:extLst>
                <a:ext uri="{FF2B5EF4-FFF2-40B4-BE49-F238E27FC236}">
                  <a16:creationId xmlns:a16="http://schemas.microsoft.com/office/drawing/2014/main" id="{CDB58E79-EDA3-AC0A-77A2-8133E0BB6B29}"/>
                </a:ext>
              </a:extLst>
            </p:cNvPr>
            <p:cNvPicPr>
              <a:picLocks noChangeAspect="1"/>
            </p:cNvPicPr>
            <p:nvPr/>
          </p:nvPicPr>
          <p:blipFill>
            <a:blip r:embed="rId6"/>
            <a:stretch>
              <a:fillRect/>
            </a:stretch>
          </p:blipFill>
          <p:spPr>
            <a:xfrm>
              <a:off x="6808043" y="3217126"/>
              <a:ext cx="2237726" cy="1614854"/>
            </a:xfrm>
            <a:prstGeom prst="rect">
              <a:avLst/>
            </a:prstGeom>
          </p:spPr>
        </p:pic>
        <p:sp>
          <p:nvSpPr>
            <p:cNvPr id="6" name="テキスト ボックス 5">
              <a:extLst>
                <a:ext uri="{FF2B5EF4-FFF2-40B4-BE49-F238E27FC236}">
                  <a16:creationId xmlns:a16="http://schemas.microsoft.com/office/drawing/2014/main" id="{593E1FEB-6F90-EDD0-ACBF-1007E9DF41CA}"/>
                </a:ext>
              </a:extLst>
            </p:cNvPr>
            <p:cNvSpPr txBox="1"/>
            <p:nvPr/>
          </p:nvSpPr>
          <p:spPr>
            <a:xfrm>
              <a:off x="7183893" y="2871740"/>
              <a:ext cx="1861876" cy="523220"/>
            </a:xfrm>
            <a:prstGeom prst="rect">
              <a:avLst/>
            </a:prstGeom>
            <a:noFill/>
          </p:spPr>
          <p:txBody>
            <a:bodyPr wrap="square">
              <a:spAutoFit/>
            </a:bodyPr>
            <a:lstStyle/>
            <a:p>
              <a:r>
                <a:rPr lang="ja-JP" altLang="en-US" sz="1400" dirty="0"/>
                <a:t>情報セキュリティや</a:t>
              </a:r>
            </a:p>
            <a:p>
              <a:r>
                <a:rPr lang="ja-JP" altLang="en-US" sz="1400" dirty="0"/>
                <a:t>コンプライアンス</a:t>
              </a:r>
            </a:p>
          </p:txBody>
        </p:sp>
        <p:sp>
          <p:nvSpPr>
            <p:cNvPr id="14" name="テキスト ボックス 13">
              <a:extLst>
                <a:ext uri="{FF2B5EF4-FFF2-40B4-BE49-F238E27FC236}">
                  <a16:creationId xmlns:a16="http://schemas.microsoft.com/office/drawing/2014/main" id="{85FB7270-0862-5CDF-7A9D-4A4B828E935F}"/>
                </a:ext>
              </a:extLst>
            </p:cNvPr>
            <p:cNvSpPr txBox="1"/>
            <p:nvPr/>
          </p:nvSpPr>
          <p:spPr>
            <a:xfrm>
              <a:off x="9636238" y="2916453"/>
              <a:ext cx="1492680" cy="523220"/>
            </a:xfrm>
            <a:prstGeom prst="rect">
              <a:avLst/>
            </a:prstGeom>
            <a:noFill/>
          </p:spPr>
          <p:txBody>
            <a:bodyPr wrap="square">
              <a:spAutoFit/>
            </a:bodyPr>
            <a:lstStyle/>
            <a:p>
              <a:r>
                <a:rPr lang="ja-JP" altLang="en-US" sz="1400" dirty="0"/>
                <a:t>脆弱性情報の</a:t>
              </a:r>
            </a:p>
            <a:p>
              <a:r>
                <a:rPr lang="ja-JP" altLang="en-US" sz="1400" dirty="0"/>
                <a:t>取り扱いや改修</a:t>
              </a:r>
            </a:p>
          </p:txBody>
        </p:sp>
        <p:sp>
          <p:nvSpPr>
            <p:cNvPr id="17" name="テキスト ボックス 16">
              <a:extLst>
                <a:ext uri="{FF2B5EF4-FFF2-40B4-BE49-F238E27FC236}">
                  <a16:creationId xmlns:a16="http://schemas.microsoft.com/office/drawing/2014/main" id="{5B4BEC13-872A-DD5B-3C80-3B2E346C0276}"/>
                </a:ext>
              </a:extLst>
            </p:cNvPr>
            <p:cNvSpPr txBox="1"/>
            <p:nvPr/>
          </p:nvSpPr>
          <p:spPr>
            <a:xfrm>
              <a:off x="7251260" y="4609433"/>
              <a:ext cx="1981950" cy="523220"/>
            </a:xfrm>
            <a:prstGeom prst="rect">
              <a:avLst/>
            </a:prstGeom>
            <a:noFill/>
          </p:spPr>
          <p:txBody>
            <a:bodyPr wrap="square">
              <a:spAutoFit/>
            </a:bodyPr>
            <a:lstStyle/>
            <a:p>
              <a:r>
                <a:rPr lang="ja-JP" altLang="en-US" sz="1400" dirty="0"/>
                <a:t>捜査機関からの</a:t>
              </a:r>
            </a:p>
            <a:p>
              <a:r>
                <a:rPr lang="ja-JP" altLang="en-US" sz="1400" dirty="0"/>
                <a:t>情報開示要請への対応</a:t>
              </a:r>
            </a:p>
          </p:txBody>
        </p:sp>
        <p:sp>
          <p:nvSpPr>
            <p:cNvPr id="19" name="テキスト ボックス 18">
              <a:extLst>
                <a:ext uri="{FF2B5EF4-FFF2-40B4-BE49-F238E27FC236}">
                  <a16:creationId xmlns:a16="http://schemas.microsoft.com/office/drawing/2014/main" id="{98782EB9-EBC0-C979-C341-055BA49AF602}"/>
                </a:ext>
              </a:extLst>
            </p:cNvPr>
            <p:cNvSpPr txBox="1"/>
            <p:nvPr/>
          </p:nvSpPr>
          <p:spPr>
            <a:xfrm>
              <a:off x="9607145" y="4593116"/>
              <a:ext cx="1920510" cy="523220"/>
            </a:xfrm>
            <a:prstGeom prst="rect">
              <a:avLst/>
            </a:prstGeom>
            <a:noFill/>
          </p:spPr>
          <p:txBody>
            <a:bodyPr wrap="square">
              <a:spAutoFit/>
            </a:bodyPr>
            <a:lstStyle/>
            <a:p>
              <a:r>
                <a:rPr lang="ja-JP" altLang="en-US" sz="1400" dirty="0"/>
                <a:t>クラウドデータの</a:t>
              </a:r>
            </a:p>
            <a:p>
              <a:r>
                <a:rPr lang="ja-JP" altLang="en-US" sz="1400" dirty="0"/>
                <a:t>取り扱い</a:t>
              </a:r>
            </a:p>
          </p:txBody>
        </p:sp>
      </p:grpSp>
    </p:spTree>
    <p:extLst>
      <p:ext uri="{BB962C8B-B14F-4D97-AF65-F5344CB8AC3E}">
        <p14:creationId xmlns:p14="http://schemas.microsoft.com/office/powerpoint/2010/main" val="194719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タイトル 2">
            <a:extLst>
              <a:ext uri="{FF2B5EF4-FFF2-40B4-BE49-F238E27FC236}">
                <a16:creationId xmlns:a16="http://schemas.microsoft.com/office/drawing/2014/main" id="{DDDD291B-E0F8-4318-A9CF-C6A3B2C37501}"/>
              </a:ext>
            </a:extLst>
          </p:cNvPr>
          <p:cNvSpPr>
            <a:spLocks noGrp="1" noChangeArrowheads="1"/>
          </p:cNvSpPr>
          <p:nvPr>
            <p:ph type="title"/>
          </p:nvPr>
        </p:nvSpPr>
        <p:spPr/>
        <p:txBody>
          <a:bodyPr>
            <a:normAutofit/>
          </a:bodyPr>
          <a:lstStyle/>
          <a:p>
            <a:pPr eaLnBrk="1" hangingPunct="1"/>
            <a:r>
              <a:rPr lang="ja-JP" altLang="en-US" dirty="0"/>
              <a:t>クラウド版のメリット </a:t>
            </a:r>
            <a:r>
              <a:rPr lang="ja-JP" altLang="en-US" sz="1800" dirty="0" err="1"/>
              <a:t>ー</a:t>
            </a:r>
            <a:r>
              <a:rPr lang="ja-JP" altLang="en-US" sz="1800" dirty="0"/>
              <a:t>データの安全性向上</a:t>
            </a:r>
            <a:r>
              <a:rPr lang="ja-JP" altLang="en-US" sz="1800" dirty="0" err="1"/>
              <a:t>ー</a:t>
            </a:r>
            <a:endParaRPr lang="ja-JP" altLang="en-US" sz="1800" dirty="0"/>
          </a:p>
        </p:txBody>
      </p:sp>
      <p:sp>
        <p:nvSpPr>
          <p:cNvPr id="43" name="テキスト ボックス 42">
            <a:extLst>
              <a:ext uri="{FF2B5EF4-FFF2-40B4-BE49-F238E27FC236}">
                <a16:creationId xmlns:a16="http://schemas.microsoft.com/office/drawing/2014/main" id="{15CEE961-4468-4C6E-ADE5-AB7CF75F26E0}"/>
              </a:ext>
            </a:extLst>
          </p:cNvPr>
          <p:cNvSpPr txBox="1"/>
          <p:nvPr/>
        </p:nvSpPr>
        <p:spPr>
          <a:xfrm>
            <a:off x="1080000" y="828000"/>
            <a:ext cx="7865714" cy="584775"/>
          </a:xfrm>
          <a:prstGeom prst="rect">
            <a:avLst/>
          </a:prstGeom>
          <a:noFill/>
        </p:spPr>
        <p:txBody>
          <a:bodyPr wrap="square">
            <a:spAutoFit/>
          </a:bodyPr>
          <a:lstStyle/>
          <a:p>
            <a:pPr>
              <a:defRPr/>
            </a:pPr>
            <a:r>
              <a:rPr lang="ja-JP" altLang="en-US" sz="1600" kern="0" dirty="0">
                <a:latin typeface="+mn-ea"/>
                <a:cs typeface="メイリオ"/>
              </a:rPr>
              <a:t>サイボウズのクラウド基盤について、セキュリティや各サービスの動作環境などは</a:t>
            </a:r>
            <a:r>
              <a:rPr lang="ja-JP" altLang="en-US" sz="1600" dirty="0">
                <a:latin typeface="+mn-ea"/>
              </a:rPr>
              <a:t>以下のサイトで詳しくご説明しております。ぜひご覧ください。</a:t>
            </a:r>
            <a:endParaRPr lang="en-US" altLang="ja-JP" sz="1600" dirty="0">
              <a:latin typeface="+mn-ea"/>
            </a:endParaRPr>
          </a:p>
        </p:txBody>
      </p:sp>
      <p:sp>
        <p:nvSpPr>
          <p:cNvPr id="35" name="四角形: 角を丸くする 34">
            <a:extLst>
              <a:ext uri="{FF2B5EF4-FFF2-40B4-BE49-F238E27FC236}">
                <a16:creationId xmlns:a16="http://schemas.microsoft.com/office/drawing/2014/main" id="{91C6BC97-0D0A-4418-AB21-016F437B8434}"/>
              </a:ext>
            </a:extLst>
          </p:cNvPr>
          <p:cNvSpPr/>
          <p:nvPr/>
        </p:nvSpPr>
        <p:spPr bwMode="auto">
          <a:xfrm>
            <a:off x="3462299" y="1741914"/>
            <a:ext cx="5267401" cy="429595"/>
          </a:xfrm>
          <a:prstGeom prst="roundRect">
            <a:avLst/>
          </a:prstGeom>
          <a:solidFill>
            <a:schemeClr val="bg2">
              <a:lumMod val="90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2000" b="1" dirty="0">
                <a:solidFill>
                  <a:srgbClr val="003399"/>
                </a:solidFill>
                <a:hlinkClick r:id="rId2"/>
              </a:rPr>
              <a:t>https://www.cybozu.com/jp/</a:t>
            </a:r>
            <a:endParaRPr kumimoji="1" lang="ja-JP" altLang="en-US" sz="2000" b="1" dirty="0">
              <a:solidFill>
                <a:srgbClr val="003399"/>
              </a:solidFill>
              <a:latin typeface="+mn-ea"/>
            </a:endParaRPr>
          </a:p>
        </p:txBody>
      </p:sp>
      <p:pic>
        <p:nvPicPr>
          <p:cNvPr id="2" name="図 1">
            <a:extLst>
              <a:ext uri="{FF2B5EF4-FFF2-40B4-BE49-F238E27FC236}">
                <a16:creationId xmlns:a16="http://schemas.microsoft.com/office/drawing/2014/main" id="{7D99F51D-CFBD-46BA-878D-B830D4488F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62299" y="2316325"/>
            <a:ext cx="5267401" cy="4066384"/>
          </a:xfrm>
          <a:prstGeom prst="rect">
            <a:avLst/>
          </a:prstGeom>
        </p:spPr>
      </p:pic>
    </p:spTree>
    <p:extLst>
      <p:ext uri="{BB962C8B-B14F-4D97-AF65-F5344CB8AC3E}">
        <p14:creationId xmlns:p14="http://schemas.microsoft.com/office/powerpoint/2010/main" val="16452171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2C06F53C-865A-D9FF-27D2-0BC6749B5710}"/>
              </a:ext>
            </a:extLst>
          </p:cNvPr>
          <p:cNvSpPr txBox="1">
            <a:spLocks/>
          </p:cNvSpPr>
          <p:nvPr/>
        </p:nvSpPr>
        <p:spPr>
          <a:xfrm>
            <a:off x="1472112" y="828439"/>
            <a:ext cx="9044388" cy="1176085"/>
          </a:xfrm>
          <a:prstGeom prst="rect">
            <a:avLst/>
          </a:prstGeom>
        </p:spPr>
        <p:txBody>
          <a:bodyPr vert="horz" lIns="91440" tIns="45720" rIns="91440" bIns="45720" rtlCol="0" anchor="t">
            <a:normAutofit/>
          </a:bodyPr>
          <a:lstStyle>
            <a:lvl1pPr marL="269861" indent="-269861" algn="l" defTabSz="914377" rtl="0" eaLnBrk="1" latinLnBrk="0" hangingPunct="1">
              <a:lnSpc>
                <a:spcPct val="130000"/>
              </a:lnSpc>
              <a:spcBef>
                <a:spcPts val="1000"/>
              </a:spcBef>
              <a:buClr>
                <a:schemeClr val="accent2"/>
              </a:buClr>
              <a:buFont typeface="Wingdings" pitchFamily="2" charset="2"/>
              <a:buChar char="l"/>
              <a:tabLst/>
              <a:defRPr kumimoji="1" sz="1867" b="0" i="0" kern="1200">
                <a:solidFill>
                  <a:schemeClr val="tx1"/>
                </a:solidFill>
                <a:latin typeface="Yu Gothic Medium" panose="020B0400000000000000" pitchFamily="34" charset="-128"/>
                <a:ea typeface="Yu Gothic Medium" panose="020B0400000000000000" pitchFamily="34" charset="-128"/>
                <a:cs typeface="+mn-cs"/>
              </a:defRPr>
            </a:lvl1pPr>
            <a:lvl2pPr marL="676242" indent="-219064" algn="l" defTabSz="914377" rtl="0" eaLnBrk="1" latinLnBrk="0" hangingPunct="1">
              <a:lnSpc>
                <a:spcPct val="130000"/>
              </a:lnSpc>
              <a:spcBef>
                <a:spcPts val="500"/>
              </a:spcBef>
              <a:buClr>
                <a:schemeClr val="accent3"/>
              </a:buClr>
              <a:buFont typeface="Arial" panose="020B0604020202020204" pitchFamily="34" charset="0"/>
              <a:buChar char="•"/>
              <a:tabLst/>
              <a:defRPr kumimoji="1" sz="1600" b="0" i="0" kern="1200">
                <a:solidFill>
                  <a:schemeClr val="tx1"/>
                </a:solidFill>
                <a:latin typeface="Yu Gothic" panose="020B0400000000000000" pitchFamily="34" charset="-128"/>
                <a:ea typeface="Yu Gothic"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1600"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467"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itchFamily="2" charset="2"/>
              <a:buNone/>
            </a:pPr>
            <a:r>
              <a:rPr lang="ja-JP" altLang="en-US" sz="1600" dirty="0">
                <a:latin typeface="游ゴシック"/>
                <a:ea typeface="游ゴシック"/>
              </a:rPr>
              <a:t>クラウド版 </a:t>
            </a:r>
            <a:r>
              <a:rPr lang="en-US" altLang="ja-JP" sz="1600" dirty="0" err="1">
                <a:latin typeface="游ゴシック"/>
                <a:ea typeface="游ゴシック"/>
              </a:rPr>
              <a:t>Garoon</a:t>
            </a:r>
            <a:r>
              <a:rPr lang="en-US" altLang="ja-JP" sz="1600" dirty="0">
                <a:latin typeface="游ゴシック"/>
                <a:ea typeface="游ゴシック"/>
              </a:rPr>
              <a:t> </a:t>
            </a:r>
            <a:r>
              <a:rPr lang="ja-JP" altLang="en-US" sz="1600" dirty="0">
                <a:latin typeface="游ゴシック"/>
                <a:ea typeface="游ゴシック"/>
              </a:rPr>
              <a:t>は定期的にバージョンアップを行っており、</a:t>
            </a:r>
            <a:br>
              <a:rPr lang="en-US" altLang="ja-JP" sz="1600" dirty="0">
                <a:latin typeface="+mn-ea"/>
                <a:ea typeface="+mn-ea"/>
              </a:rPr>
            </a:br>
            <a:r>
              <a:rPr lang="ja-JP" altLang="en-US" sz="1600" dirty="0">
                <a:latin typeface="游ゴシック"/>
                <a:ea typeface="游ゴシック"/>
              </a:rPr>
              <a:t>パッケージ版と比較すると、先行して新機能を使うことができます。</a:t>
            </a:r>
            <a:endParaRPr lang="en-US" altLang="ja-JP" sz="1600" dirty="0">
              <a:latin typeface="游ゴシック"/>
              <a:ea typeface="游ゴシック"/>
            </a:endParaRPr>
          </a:p>
        </p:txBody>
      </p:sp>
      <p:sp>
        <p:nvSpPr>
          <p:cNvPr id="6" name="タイトル 1">
            <a:extLst>
              <a:ext uri="{FF2B5EF4-FFF2-40B4-BE49-F238E27FC236}">
                <a16:creationId xmlns:a16="http://schemas.microsoft.com/office/drawing/2014/main" id="{FBAF5F17-BCA0-BB45-5592-D205AFD9BC7F}"/>
              </a:ext>
            </a:extLst>
          </p:cNvPr>
          <p:cNvSpPr>
            <a:spLocks noGrp="1"/>
          </p:cNvSpPr>
          <p:nvPr>
            <p:ph type="title"/>
          </p:nvPr>
        </p:nvSpPr>
        <p:spPr>
          <a:xfrm>
            <a:off x="335360" y="260649"/>
            <a:ext cx="10972800" cy="577715"/>
          </a:xfrm>
        </p:spPr>
        <p:txBody>
          <a:bodyPr>
            <a:normAutofit/>
          </a:bodyPr>
          <a:lstStyle/>
          <a:p>
            <a:r>
              <a:rPr lang="ja-JP" altLang="en-US" dirty="0"/>
              <a:t>クラウド版のメリット </a:t>
            </a:r>
            <a:r>
              <a:rPr lang="ja-JP" altLang="en-US" sz="1800" dirty="0" err="1"/>
              <a:t>ー</a:t>
            </a:r>
            <a:r>
              <a:rPr lang="ja-JP" altLang="en-US" sz="1800" dirty="0"/>
              <a:t>最新版へのバージョンアップが無料</a:t>
            </a:r>
            <a:r>
              <a:rPr lang="ja-JP" altLang="en-US" sz="1800" dirty="0" err="1"/>
              <a:t>ー</a:t>
            </a:r>
            <a:endParaRPr lang="ja-JP" altLang="en-US" sz="1800" dirty="0"/>
          </a:p>
        </p:txBody>
      </p:sp>
      <p:pic>
        <p:nvPicPr>
          <p:cNvPr id="9" name="グラフィックス 8">
            <a:extLst>
              <a:ext uri="{FF2B5EF4-FFF2-40B4-BE49-F238E27FC236}">
                <a16:creationId xmlns:a16="http://schemas.microsoft.com/office/drawing/2014/main" id="{74124978-356A-2ACD-D433-D4DCA3B34E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08794" y="6028905"/>
            <a:ext cx="343963" cy="343963"/>
          </a:xfrm>
          <a:prstGeom prst="rect">
            <a:avLst/>
          </a:prstGeom>
        </p:spPr>
      </p:pic>
      <p:pic>
        <p:nvPicPr>
          <p:cNvPr id="10" name="グラフィックス 9">
            <a:extLst>
              <a:ext uri="{FF2B5EF4-FFF2-40B4-BE49-F238E27FC236}">
                <a16:creationId xmlns:a16="http://schemas.microsoft.com/office/drawing/2014/main" id="{7D2AD6F0-6062-6A25-FEEC-CC812923CB2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31810" y="2064313"/>
            <a:ext cx="417980" cy="417980"/>
          </a:xfrm>
          <a:prstGeom prst="rect">
            <a:avLst/>
          </a:prstGeom>
        </p:spPr>
      </p:pic>
      <p:sp>
        <p:nvSpPr>
          <p:cNvPr id="11" name="正方形/長方形 10">
            <a:extLst>
              <a:ext uri="{FF2B5EF4-FFF2-40B4-BE49-F238E27FC236}">
                <a16:creationId xmlns:a16="http://schemas.microsoft.com/office/drawing/2014/main" id="{8082C0DF-7CEC-1466-741C-5851359626ED}"/>
              </a:ext>
            </a:extLst>
          </p:cNvPr>
          <p:cNvSpPr/>
          <p:nvPr/>
        </p:nvSpPr>
        <p:spPr>
          <a:xfrm>
            <a:off x="5184158" y="6029510"/>
            <a:ext cx="6885454" cy="461665"/>
          </a:xfrm>
          <a:prstGeom prst="rect">
            <a:avLst/>
          </a:prstGeom>
        </p:spPr>
        <p:txBody>
          <a:bodyPr wrap="square" lIns="91440" tIns="45720" rIns="91440" bIns="45720" anchor="t">
            <a:spAutoFit/>
          </a:bodyPr>
          <a:lstStyle/>
          <a:p>
            <a:r>
              <a:rPr lang="ja-JP" altLang="en-US" sz="1200" dirty="0">
                <a:latin typeface="+mn-ea"/>
              </a:rPr>
              <a:t>アップデート情報（クラウド版）　</a:t>
            </a:r>
            <a:r>
              <a:rPr lang="en-US" altLang="ja-JP" sz="1200" dirty="0">
                <a:latin typeface="+mn-ea"/>
                <a:hlinkClick r:id="rId7"/>
              </a:rPr>
              <a:t>https://garoon.cybozu.co.jp/support/cloud/update/</a:t>
            </a:r>
            <a:endParaRPr lang="en-US" altLang="ja-JP" sz="1200" dirty="0">
              <a:latin typeface="+mn-ea"/>
            </a:endParaRPr>
          </a:p>
          <a:p>
            <a:r>
              <a:rPr lang="ja-JP" altLang="en-US" sz="1200">
                <a:latin typeface="游ゴシック"/>
                <a:ea typeface="游ゴシック"/>
              </a:rPr>
              <a:t>　　　　　　　　（パッケージ版)  </a:t>
            </a:r>
            <a:r>
              <a:rPr lang="en-US" altLang="ja-JP" sz="1200" dirty="0">
                <a:latin typeface="游ゴシック"/>
                <a:ea typeface="游ゴシック"/>
                <a:hlinkClick r:id="rId8"/>
              </a:rPr>
              <a:t>https://garoon.cybozu.co.jp/support/package/update/</a:t>
            </a:r>
            <a:endParaRPr lang="ja-JP" altLang="en-US" sz="1200" dirty="0">
              <a:latin typeface="游ゴシック"/>
              <a:ea typeface="游ゴシック"/>
            </a:endParaRPr>
          </a:p>
        </p:txBody>
      </p:sp>
      <p:sp>
        <p:nvSpPr>
          <p:cNvPr id="14" name="正方形/長方形 13">
            <a:extLst>
              <a:ext uri="{FF2B5EF4-FFF2-40B4-BE49-F238E27FC236}">
                <a16:creationId xmlns:a16="http://schemas.microsoft.com/office/drawing/2014/main" id="{D4B814E2-2411-F245-9655-A8FE6B4781DD}"/>
              </a:ext>
              <a:ext uri="{C183D7F6-B498-43B3-948B-1728B52AA6E4}">
                <adec:decorative xmlns:adec="http://schemas.microsoft.com/office/drawing/2017/decorative" val="1"/>
              </a:ext>
            </a:extLst>
          </p:cNvPr>
          <p:cNvSpPr/>
          <p:nvPr/>
        </p:nvSpPr>
        <p:spPr bwMode="auto">
          <a:xfrm>
            <a:off x="61841" y="1696580"/>
            <a:ext cx="4083810" cy="327659"/>
          </a:xfrm>
          <a:prstGeom prst="rect">
            <a:avLst/>
          </a:prstGeom>
          <a:solidFill>
            <a:srgbClr val="003399"/>
          </a:solidFill>
          <a:ln w="6350">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400" b="1" dirty="0">
                <a:solidFill>
                  <a:schemeClr val="bg1"/>
                </a:solidFill>
              </a:rPr>
              <a:t>2021</a:t>
            </a:r>
            <a:r>
              <a:rPr lang="ja-JP" altLang="en-US" sz="1400" b="1" dirty="0">
                <a:solidFill>
                  <a:schemeClr val="bg1"/>
                </a:solidFill>
              </a:rPr>
              <a:t>年</a:t>
            </a:r>
            <a:endParaRPr kumimoji="1" lang="ja-JP" altLang="en-US" sz="1400" b="1" dirty="0">
              <a:solidFill>
                <a:schemeClr val="bg1"/>
              </a:solidFill>
            </a:endParaRPr>
          </a:p>
        </p:txBody>
      </p:sp>
      <p:sp>
        <p:nvSpPr>
          <p:cNvPr id="15" name="正方形/長方形 14">
            <a:extLst>
              <a:ext uri="{FF2B5EF4-FFF2-40B4-BE49-F238E27FC236}">
                <a16:creationId xmlns:a16="http://schemas.microsoft.com/office/drawing/2014/main" id="{B37A0983-074C-5384-73AF-1327BF930D57}"/>
              </a:ext>
              <a:ext uri="{C183D7F6-B498-43B3-948B-1728B52AA6E4}">
                <adec:decorative xmlns:adec="http://schemas.microsoft.com/office/drawing/2017/decorative" val="1"/>
              </a:ext>
            </a:extLst>
          </p:cNvPr>
          <p:cNvSpPr/>
          <p:nvPr/>
        </p:nvSpPr>
        <p:spPr bwMode="auto">
          <a:xfrm>
            <a:off x="4199130" y="1685581"/>
            <a:ext cx="4635408" cy="348185"/>
          </a:xfrm>
          <a:prstGeom prst="rect">
            <a:avLst/>
          </a:prstGeom>
          <a:solidFill>
            <a:srgbClr val="003399"/>
          </a:solidFill>
          <a:ln w="6350">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400" b="1" dirty="0">
                <a:solidFill>
                  <a:schemeClr val="bg1"/>
                </a:solidFill>
              </a:rPr>
              <a:t>2022</a:t>
            </a:r>
            <a:r>
              <a:rPr lang="ja-JP" altLang="en-US" sz="1400" b="1" dirty="0">
                <a:solidFill>
                  <a:schemeClr val="bg1"/>
                </a:solidFill>
              </a:rPr>
              <a:t>年</a:t>
            </a:r>
            <a:endParaRPr kumimoji="1" lang="ja-JP" altLang="en-US" sz="1400" b="1" dirty="0">
              <a:solidFill>
                <a:schemeClr val="bg1"/>
              </a:solidFill>
            </a:endParaRPr>
          </a:p>
        </p:txBody>
      </p:sp>
      <p:sp>
        <p:nvSpPr>
          <p:cNvPr id="16" name="正方形/長方形 15">
            <a:extLst>
              <a:ext uri="{FF2B5EF4-FFF2-40B4-BE49-F238E27FC236}">
                <a16:creationId xmlns:a16="http://schemas.microsoft.com/office/drawing/2014/main" id="{BC00D3EE-23FF-55E5-5B7F-249E58B5C9E2}"/>
              </a:ext>
              <a:ext uri="{C183D7F6-B498-43B3-948B-1728B52AA6E4}">
                <adec:decorative xmlns:adec="http://schemas.microsoft.com/office/drawing/2017/decorative" val="1"/>
              </a:ext>
            </a:extLst>
          </p:cNvPr>
          <p:cNvSpPr/>
          <p:nvPr/>
        </p:nvSpPr>
        <p:spPr bwMode="auto">
          <a:xfrm>
            <a:off x="8888017" y="1696581"/>
            <a:ext cx="3181595" cy="354686"/>
          </a:xfrm>
          <a:prstGeom prst="rect">
            <a:avLst/>
          </a:prstGeom>
          <a:solidFill>
            <a:srgbClr val="003399"/>
          </a:solidFill>
          <a:ln w="6350">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400" b="1" dirty="0">
                <a:solidFill>
                  <a:schemeClr val="bg1"/>
                </a:solidFill>
              </a:rPr>
              <a:t>2023</a:t>
            </a:r>
            <a:r>
              <a:rPr lang="ja-JP" altLang="en-US" sz="1400" b="1">
                <a:solidFill>
                  <a:schemeClr val="bg1"/>
                </a:solidFill>
              </a:rPr>
              <a:t>年</a:t>
            </a:r>
            <a:endParaRPr kumimoji="1" lang="ja-JP" altLang="en-US" sz="1400" b="1" dirty="0">
              <a:solidFill>
                <a:schemeClr val="bg1"/>
              </a:solidFill>
            </a:endParaRPr>
          </a:p>
        </p:txBody>
      </p:sp>
      <p:cxnSp>
        <p:nvCxnSpPr>
          <p:cNvPr id="17" name="直線矢印コネクタ 16">
            <a:extLst>
              <a:ext uri="{FF2B5EF4-FFF2-40B4-BE49-F238E27FC236}">
                <a16:creationId xmlns:a16="http://schemas.microsoft.com/office/drawing/2014/main" id="{658E3E61-E05E-23EF-38CA-FF765CCF195D}"/>
              </a:ext>
              <a:ext uri="{C183D7F6-B498-43B3-948B-1728B52AA6E4}">
                <adec:decorative xmlns:adec="http://schemas.microsoft.com/office/drawing/2017/decorative" val="1"/>
              </a:ext>
            </a:extLst>
          </p:cNvPr>
          <p:cNvCxnSpPr>
            <a:cxnSpLocks/>
          </p:cNvCxnSpPr>
          <p:nvPr/>
        </p:nvCxnSpPr>
        <p:spPr bwMode="auto">
          <a:xfrm>
            <a:off x="108857" y="2072950"/>
            <a:ext cx="11977092" cy="86762"/>
          </a:xfrm>
          <a:prstGeom prst="straightConnector1">
            <a:avLst/>
          </a:prstGeom>
          <a:gradFill rotWithShape="1">
            <a:gsLst>
              <a:gs pos="0">
                <a:schemeClr val="bg1">
                  <a:alpha val="70000"/>
                </a:schemeClr>
              </a:gs>
              <a:gs pos="100000">
                <a:schemeClr val="bg2">
                  <a:alpha val="13000"/>
                </a:schemeClr>
              </a:gs>
            </a:gsLst>
            <a:lin ang="5400000" scaled="1"/>
          </a:gradFill>
          <a:ln w="19050">
            <a:solidFill>
              <a:srgbClr val="003399"/>
            </a:solidFill>
            <a:headEnd type="none" w="med" len="med"/>
            <a:tailEnd type="arrow"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正方形/長方形 18">
            <a:extLst>
              <a:ext uri="{FF2B5EF4-FFF2-40B4-BE49-F238E27FC236}">
                <a16:creationId xmlns:a16="http://schemas.microsoft.com/office/drawing/2014/main" id="{B6C2280C-DF57-E1CC-3513-A3DC892AF341}"/>
              </a:ext>
              <a:ext uri="{C183D7F6-B498-43B3-948B-1728B52AA6E4}">
                <adec:decorative xmlns:adec="http://schemas.microsoft.com/office/drawing/2017/decorative" val="1"/>
              </a:ext>
            </a:extLst>
          </p:cNvPr>
          <p:cNvSpPr/>
          <p:nvPr/>
        </p:nvSpPr>
        <p:spPr bwMode="auto">
          <a:xfrm>
            <a:off x="67112" y="4539176"/>
            <a:ext cx="12045091" cy="1496389"/>
          </a:xfrm>
          <a:prstGeom prst="rect">
            <a:avLst/>
          </a:prstGeom>
          <a:solidFill>
            <a:schemeClr val="bg2">
              <a:lumMod val="90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FEE31FFA-988D-4811-7B0C-01F12F8F9962}"/>
              </a:ext>
              <a:ext uri="{C183D7F6-B498-43B3-948B-1728B52AA6E4}">
                <adec:decorative xmlns:adec="http://schemas.microsoft.com/office/drawing/2017/decorative" val="1"/>
              </a:ext>
            </a:extLst>
          </p:cNvPr>
          <p:cNvSpPr/>
          <p:nvPr/>
        </p:nvSpPr>
        <p:spPr bwMode="auto">
          <a:xfrm>
            <a:off x="67111" y="2484614"/>
            <a:ext cx="12045092" cy="1837066"/>
          </a:xfrm>
          <a:prstGeom prst="rect">
            <a:avLst/>
          </a:prstGeom>
          <a:solidFill>
            <a:srgbClr val="DEF5FA"/>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23" name="楕円 19">
            <a:extLst>
              <a:ext uri="{FF2B5EF4-FFF2-40B4-BE49-F238E27FC236}">
                <a16:creationId xmlns:a16="http://schemas.microsoft.com/office/drawing/2014/main" id="{1FCD517D-743A-9694-6B3D-347E60256B64}"/>
              </a:ext>
              <a:ext uri="{C183D7F6-B498-43B3-948B-1728B52AA6E4}">
                <adec:decorative xmlns:adec="http://schemas.microsoft.com/office/drawing/2017/decorative" val="1"/>
              </a:ext>
            </a:extLst>
          </p:cNvPr>
          <p:cNvSpPr/>
          <p:nvPr/>
        </p:nvSpPr>
        <p:spPr bwMode="auto">
          <a:xfrm>
            <a:off x="1338809" y="2726222"/>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29" name="テキスト ボックス 28">
            <a:extLst>
              <a:ext uri="{FF2B5EF4-FFF2-40B4-BE49-F238E27FC236}">
                <a16:creationId xmlns:a16="http://schemas.microsoft.com/office/drawing/2014/main" id="{37CCC063-B005-4FB2-9B45-D50272664B37}"/>
              </a:ext>
              <a:ext uri="{C183D7F6-B498-43B3-948B-1728B52AA6E4}">
                <adec:decorative xmlns:adec="http://schemas.microsoft.com/office/drawing/2017/decorative" val="1"/>
              </a:ext>
            </a:extLst>
          </p:cNvPr>
          <p:cNvSpPr txBox="1"/>
          <p:nvPr/>
        </p:nvSpPr>
        <p:spPr>
          <a:xfrm>
            <a:off x="257084" y="2473320"/>
            <a:ext cx="843286" cy="307777"/>
          </a:xfrm>
          <a:prstGeom prst="rect">
            <a:avLst/>
          </a:prstGeom>
          <a:noFill/>
        </p:spPr>
        <p:txBody>
          <a:bodyPr wrap="square" rtlCol="0">
            <a:spAutoFit/>
          </a:bodyPr>
          <a:lstStyle/>
          <a:p>
            <a:r>
              <a:rPr lang="en-US" altLang="ja-JP" sz="1400" b="1" dirty="0">
                <a:solidFill>
                  <a:srgbClr val="2EC0DD"/>
                </a:solidFill>
                <a:latin typeface="+mn-ea"/>
              </a:rPr>
              <a:t>11</a:t>
            </a:r>
            <a:r>
              <a:rPr kumimoji="1" lang="ja-JP" altLang="en-US" sz="1400" b="1" dirty="0">
                <a:solidFill>
                  <a:srgbClr val="2EC0DD"/>
                </a:solidFill>
                <a:latin typeface="+mn-ea"/>
              </a:rPr>
              <a:t>月</a:t>
            </a:r>
          </a:p>
        </p:txBody>
      </p:sp>
      <p:sp>
        <p:nvSpPr>
          <p:cNvPr id="39" name="テキスト ボックス 38">
            <a:extLst>
              <a:ext uri="{FF2B5EF4-FFF2-40B4-BE49-F238E27FC236}">
                <a16:creationId xmlns:a16="http://schemas.microsoft.com/office/drawing/2014/main" id="{9A31B13C-3CB4-0774-355A-C1560EB949C0}"/>
              </a:ext>
              <a:ext uri="{C183D7F6-B498-43B3-948B-1728B52AA6E4}">
                <adec:decorative xmlns:adec="http://schemas.microsoft.com/office/drawing/2017/decorative" val="1"/>
              </a:ext>
            </a:extLst>
          </p:cNvPr>
          <p:cNvSpPr txBox="1"/>
          <p:nvPr/>
        </p:nvSpPr>
        <p:spPr>
          <a:xfrm>
            <a:off x="113672" y="5737664"/>
            <a:ext cx="12199726" cy="307777"/>
          </a:xfrm>
          <a:prstGeom prst="rect">
            <a:avLst/>
          </a:prstGeom>
          <a:noFill/>
        </p:spPr>
        <p:txBody>
          <a:bodyPr wrap="square" rtlCol="0">
            <a:spAutoFit/>
          </a:bodyPr>
          <a:lstStyle/>
          <a:p>
            <a:pPr algn="ctr"/>
            <a:r>
              <a:rPr lang="ja-JP" altLang="en-US" sz="1400" b="1" dirty="0">
                <a:solidFill>
                  <a:srgbClr val="003399"/>
                </a:solidFill>
                <a:latin typeface="+mn-ea"/>
              </a:rPr>
              <a:t>パッケージ版ではバージョンアップ時にクラウド版で先行提供した新機能をまとめて搭載します</a:t>
            </a:r>
            <a:endParaRPr kumimoji="1" lang="ja-JP" altLang="en-US" sz="1400" b="1" dirty="0">
              <a:solidFill>
                <a:srgbClr val="003399"/>
              </a:solidFill>
              <a:latin typeface="+mn-ea"/>
            </a:endParaRPr>
          </a:p>
        </p:txBody>
      </p:sp>
      <p:sp>
        <p:nvSpPr>
          <p:cNvPr id="40" name="吹き出し: 四角形 40">
            <a:extLst>
              <a:ext uri="{FF2B5EF4-FFF2-40B4-BE49-F238E27FC236}">
                <a16:creationId xmlns:a16="http://schemas.microsoft.com/office/drawing/2014/main" id="{17B0A2CE-3E74-081B-4E53-FE6A99DFA697}"/>
              </a:ext>
              <a:ext uri="{C183D7F6-B498-43B3-948B-1728B52AA6E4}">
                <adec:decorative xmlns:adec="http://schemas.microsoft.com/office/drawing/2017/decorative" val="1"/>
              </a:ext>
            </a:extLst>
          </p:cNvPr>
          <p:cNvSpPr/>
          <p:nvPr/>
        </p:nvSpPr>
        <p:spPr bwMode="auto">
          <a:xfrm>
            <a:off x="1012015" y="3146102"/>
            <a:ext cx="972825" cy="1122758"/>
          </a:xfrm>
          <a:prstGeom prst="wedgeRectCallout">
            <a:avLst>
              <a:gd name="adj1" fmla="val -14857"/>
              <a:gd name="adj2" fmla="val -65256"/>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dirty="0">
                <a:solidFill>
                  <a:schemeClr val="bg1"/>
                </a:solidFill>
              </a:rPr>
              <a:t>ポータルテンプレート追加</a:t>
            </a:r>
            <a:endParaRPr kumimoji="1" lang="en-US" altLang="ja-JP" sz="900" b="1" dirty="0">
              <a:solidFill>
                <a:schemeClr val="bg1"/>
              </a:solidFill>
            </a:endParaRPr>
          </a:p>
          <a:p>
            <a:pPr algn="ctr"/>
            <a:r>
              <a:rPr kumimoji="1" lang="ja-JP" altLang="en-US" sz="900" b="1" dirty="0">
                <a:solidFill>
                  <a:schemeClr val="bg1"/>
                </a:solidFill>
              </a:rPr>
              <a:t>スケジュールの</a:t>
            </a:r>
            <a:r>
              <a:rPr kumimoji="1" lang="en-US" altLang="ja-JP" sz="900" b="1" dirty="0">
                <a:solidFill>
                  <a:schemeClr val="bg1"/>
                </a:solidFill>
              </a:rPr>
              <a:t>UI</a:t>
            </a:r>
            <a:r>
              <a:rPr kumimoji="1" lang="ja-JP" altLang="en-US" sz="900" b="1" dirty="0">
                <a:solidFill>
                  <a:schemeClr val="bg1"/>
                </a:solidFill>
              </a:rPr>
              <a:t>改善</a:t>
            </a:r>
          </a:p>
        </p:txBody>
      </p:sp>
      <p:sp>
        <p:nvSpPr>
          <p:cNvPr id="42" name="楕円 41">
            <a:extLst>
              <a:ext uri="{FF2B5EF4-FFF2-40B4-BE49-F238E27FC236}">
                <a16:creationId xmlns:a16="http://schemas.microsoft.com/office/drawing/2014/main" id="{10C09BB7-445E-3330-14B9-4D0CA069931C}"/>
              </a:ext>
              <a:ext uri="{C183D7F6-B498-43B3-948B-1728B52AA6E4}">
                <adec:decorative xmlns:adec="http://schemas.microsoft.com/office/drawing/2017/decorative" val="1"/>
              </a:ext>
            </a:extLst>
          </p:cNvPr>
          <p:cNvSpPr/>
          <p:nvPr/>
        </p:nvSpPr>
        <p:spPr bwMode="auto">
          <a:xfrm>
            <a:off x="354047" y="2741898"/>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48" name="テキスト ボックス 47">
            <a:extLst>
              <a:ext uri="{FF2B5EF4-FFF2-40B4-BE49-F238E27FC236}">
                <a16:creationId xmlns:a16="http://schemas.microsoft.com/office/drawing/2014/main" id="{FFF0BCE2-8E6C-7109-2DF4-0B9F169829C6}"/>
              </a:ext>
              <a:ext uri="{C183D7F6-B498-43B3-948B-1728B52AA6E4}">
                <adec:decorative xmlns:adec="http://schemas.microsoft.com/office/drawing/2017/decorative" val="1"/>
              </a:ext>
            </a:extLst>
          </p:cNvPr>
          <p:cNvSpPr txBox="1"/>
          <p:nvPr/>
        </p:nvSpPr>
        <p:spPr>
          <a:xfrm>
            <a:off x="1219613" y="2471305"/>
            <a:ext cx="1077060" cy="307777"/>
          </a:xfrm>
          <a:prstGeom prst="rect">
            <a:avLst/>
          </a:prstGeom>
          <a:noFill/>
        </p:spPr>
        <p:txBody>
          <a:bodyPr wrap="square" rtlCol="0">
            <a:spAutoFit/>
          </a:bodyPr>
          <a:lstStyle/>
          <a:p>
            <a:r>
              <a:rPr kumimoji="1" lang="en-US" altLang="ja-JP" sz="1400" b="1" dirty="0">
                <a:solidFill>
                  <a:srgbClr val="2EC0DD"/>
                </a:solidFill>
                <a:latin typeface="+mn-ea"/>
              </a:rPr>
              <a:t>2</a:t>
            </a:r>
            <a:r>
              <a:rPr kumimoji="1" lang="ja-JP" altLang="en-US" sz="1400" b="1" dirty="0">
                <a:solidFill>
                  <a:srgbClr val="2EC0DD"/>
                </a:solidFill>
                <a:latin typeface="+mn-ea"/>
              </a:rPr>
              <a:t>月 </a:t>
            </a:r>
            <a:r>
              <a:rPr kumimoji="1" lang="en-US" altLang="ja-JP" sz="1400" b="1" dirty="0">
                <a:solidFill>
                  <a:srgbClr val="2EC0DD"/>
                </a:solidFill>
                <a:latin typeface="+mn-ea"/>
              </a:rPr>
              <a:t>4</a:t>
            </a:r>
            <a:r>
              <a:rPr kumimoji="1" lang="ja-JP" altLang="en-US" sz="1400" b="1" dirty="0">
                <a:solidFill>
                  <a:srgbClr val="2EC0DD"/>
                </a:solidFill>
                <a:latin typeface="+mn-ea"/>
              </a:rPr>
              <a:t>月</a:t>
            </a:r>
          </a:p>
        </p:txBody>
      </p:sp>
      <p:sp>
        <p:nvSpPr>
          <p:cNvPr id="49" name="吹き出し: 四角形 65">
            <a:extLst>
              <a:ext uri="{FF2B5EF4-FFF2-40B4-BE49-F238E27FC236}">
                <a16:creationId xmlns:a16="http://schemas.microsoft.com/office/drawing/2014/main" id="{94533FE6-CD9E-5F13-9724-52ED01826406}"/>
              </a:ext>
              <a:ext uri="{C183D7F6-B498-43B3-948B-1728B52AA6E4}">
                <adec:decorative xmlns:adec="http://schemas.microsoft.com/office/drawing/2017/decorative" val="1"/>
              </a:ext>
            </a:extLst>
          </p:cNvPr>
          <p:cNvSpPr/>
          <p:nvPr/>
        </p:nvSpPr>
        <p:spPr bwMode="auto">
          <a:xfrm>
            <a:off x="2022680" y="3149106"/>
            <a:ext cx="1342929" cy="1098977"/>
          </a:xfrm>
          <a:prstGeom prst="wedgeRectCallout">
            <a:avLst>
              <a:gd name="adj1" fmla="val -9267"/>
              <a:gd name="adj2" fmla="val -64081"/>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dirty="0">
                <a:solidFill>
                  <a:schemeClr val="bg1"/>
                </a:solidFill>
              </a:rPr>
              <a:t>スケジュール</a:t>
            </a:r>
            <a:r>
              <a:rPr kumimoji="1" lang="en-US" altLang="ja-JP" sz="900" b="1" dirty="0">
                <a:solidFill>
                  <a:schemeClr val="bg1"/>
                </a:solidFill>
              </a:rPr>
              <a:t>UI</a:t>
            </a:r>
            <a:r>
              <a:rPr kumimoji="1" lang="ja-JP" altLang="en-US" sz="900" b="1" dirty="0">
                <a:solidFill>
                  <a:schemeClr val="bg1"/>
                </a:solidFill>
              </a:rPr>
              <a:t>の改善</a:t>
            </a:r>
            <a:endParaRPr kumimoji="1" lang="en-US" altLang="ja-JP" sz="900" b="1" dirty="0">
              <a:solidFill>
                <a:schemeClr val="bg1"/>
              </a:solidFill>
            </a:endParaRPr>
          </a:p>
          <a:p>
            <a:pPr algn="ctr"/>
            <a:r>
              <a:rPr kumimoji="1" lang="ja-JP" altLang="en-US" sz="900" b="1" dirty="0">
                <a:solidFill>
                  <a:schemeClr val="bg1"/>
                </a:solidFill>
              </a:rPr>
              <a:t>運用管理権限、</a:t>
            </a:r>
            <a:endParaRPr kumimoji="1" lang="en-US" altLang="ja-JP" sz="900" b="1" dirty="0">
              <a:solidFill>
                <a:schemeClr val="bg1"/>
              </a:solidFill>
            </a:endParaRPr>
          </a:p>
          <a:p>
            <a:pPr algn="ctr"/>
            <a:r>
              <a:rPr lang="en-US" altLang="ja-JP" sz="900" b="1" dirty="0">
                <a:solidFill>
                  <a:schemeClr val="bg1"/>
                </a:solidFill>
              </a:rPr>
              <a:t>API</a:t>
            </a:r>
            <a:r>
              <a:rPr lang="ja-JP" altLang="en-US" sz="900" b="1" dirty="0">
                <a:solidFill>
                  <a:schemeClr val="bg1"/>
                </a:solidFill>
              </a:rPr>
              <a:t>・カスタマイズ強化</a:t>
            </a:r>
            <a:endParaRPr kumimoji="1" lang="ja-JP" altLang="en-US" sz="900" b="1" dirty="0">
              <a:solidFill>
                <a:schemeClr val="bg1"/>
              </a:solidFill>
            </a:endParaRPr>
          </a:p>
        </p:txBody>
      </p:sp>
      <p:sp>
        <p:nvSpPr>
          <p:cNvPr id="51" name="楕円 66">
            <a:extLst>
              <a:ext uri="{FF2B5EF4-FFF2-40B4-BE49-F238E27FC236}">
                <a16:creationId xmlns:a16="http://schemas.microsoft.com/office/drawing/2014/main" id="{4CEC5327-9658-9E50-F63E-50D4C8212B6B}"/>
              </a:ext>
              <a:ext uri="{C183D7F6-B498-43B3-948B-1728B52AA6E4}">
                <adec:decorative xmlns:adec="http://schemas.microsoft.com/office/drawing/2017/decorative" val="1"/>
              </a:ext>
            </a:extLst>
          </p:cNvPr>
          <p:cNvSpPr/>
          <p:nvPr/>
        </p:nvSpPr>
        <p:spPr bwMode="auto">
          <a:xfrm>
            <a:off x="2498536" y="2750915"/>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53" name="吹き出し: 四角形 68">
            <a:extLst>
              <a:ext uri="{FF2B5EF4-FFF2-40B4-BE49-F238E27FC236}">
                <a16:creationId xmlns:a16="http://schemas.microsoft.com/office/drawing/2014/main" id="{53F680A8-35E7-9B48-DCEC-4DA3E322FC2A}"/>
              </a:ext>
              <a:ext uri="{C183D7F6-B498-43B3-948B-1728B52AA6E4}">
                <adec:decorative xmlns:adec="http://schemas.microsoft.com/office/drawing/2017/decorative" val="1"/>
              </a:ext>
            </a:extLst>
          </p:cNvPr>
          <p:cNvSpPr/>
          <p:nvPr/>
        </p:nvSpPr>
        <p:spPr bwMode="auto">
          <a:xfrm>
            <a:off x="3414383" y="3084661"/>
            <a:ext cx="784747" cy="1172511"/>
          </a:xfrm>
          <a:prstGeom prst="wedgeRectCallout">
            <a:avLst>
              <a:gd name="adj1" fmla="val -3687"/>
              <a:gd name="adj2" fmla="val -62349"/>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dirty="0">
                <a:solidFill>
                  <a:schemeClr val="bg1"/>
                </a:solidFill>
              </a:rPr>
              <a:t>プラグイン機能の搭載</a:t>
            </a:r>
            <a:endParaRPr kumimoji="1" lang="en-US" altLang="ja-JP" sz="900" b="1" dirty="0">
              <a:solidFill>
                <a:schemeClr val="bg1"/>
              </a:solidFill>
            </a:endParaRPr>
          </a:p>
        </p:txBody>
      </p:sp>
      <p:sp>
        <p:nvSpPr>
          <p:cNvPr id="54" name="楕円 69">
            <a:extLst>
              <a:ext uri="{FF2B5EF4-FFF2-40B4-BE49-F238E27FC236}">
                <a16:creationId xmlns:a16="http://schemas.microsoft.com/office/drawing/2014/main" id="{C99F19DA-8EFA-7B3F-4ADF-5B3CC410778F}"/>
              </a:ext>
              <a:ext uri="{C183D7F6-B498-43B3-948B-1728B52AA6E4}">
                <adec:decorative xmlns:adec="http://schemas.microsoft.com/office/drawing/2017/decorative" val="1"/>
              </a:ext>
            </a:extLst>
          </p:cNvPr>
          <p:cNvSpPr/>
          <p:nvPr/>
        </p:nvSpPr>
        <p:spPr bwMode="auto">
          <a:xfrm>
            <a:off x="4778725" y="2729121"/>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56" name="楕円 75">
            <a:extLst>
              <a:ext uri="{FF2B5EF4-FFF2-40B4-BE49-F238E27FC236}">
                <a16:creationId xmlns:a16="http://schemas.microsoft.com/office/drawing/2014/main" id="{F951B791-BB6A-3983-8A7D-4ED5E3E6ACA3}"/>
              </a:ext>
              <a:ext uri="{C183D7F6-B498-43B3-948B-1728B52AA6E4}">
                <adec:decorative xmlns:adec="http://schemas.microsoft.com/office/drawing/2017/decorative" val="1"/>
              </a:ext>
            </a:extLst>
          </p:cNvPr>
          <p:cNvSpPr/>
          <p:nvPr/>
        </p:nvSpPr>
        <p:spPr bwMode="auto">
          <a:xfrm>
            <a:off x="6005744" y="2729120"/>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57" name="テキスト ボックス 56">
            <a:extLst>
              <a:ext uri="{FF2B5EF4-FFF2-40B4-BE49-F238E27FC236}">
                <a16:creationId xmlns:a16="http://schemas.microsoft.com/office/drawing/2014/main" id="{22AE60E4-864B-67FC-1D0F-D53B9AEC08F3}"/>
              </a:ext>
              <a:ext uri="{C183D7F6-B498-43B3-948B-1728B52AA6E4}">
                <adec:decorative xmlns:adec="http://schemas.microsoft.com/office/drawing/2017/decorative" val="1"/>
              </a:ext>
            </a:extLst>
          </p:cNvPr>
          <p:cNvSpPr txBox="1"/>
          <p:nvPr/>
        </p:nvSpPr>
        <p:spPr>
          <a:xfrm>
            <a:off x="2425160" y="2442981"/>
            <a:ext cx="843286" cy="307777"/>
          </a:xfrm>
          <a:prstGeom prst="rect">
            <a:avLst/>
          </a:prstGeom>
          <a:noFill/>
        </p:spPr>
        <p:txBody>
          <a:bodyPr wrap="square" rtlCol="0">
            <a:spAutoFit/>
          </a:bodyPr>
          <a:lstStyle/>
          <a:p>
            <a:r>
              <a:rPr kumimoji="1" lang="en-US" altLang="ja-JP" sz="1400" b="1" dirty="0">
                <a:solidFill>
                  <a:srgbClr val="2EC0DD"/>
                </a:solidFill>
                <a:latin typeface="+mn-ea"/>
              </a:rPr>
              <a:t>8</a:t>
            </a:r>
            <a:r>
              <a:rPr kumimoji="1" lang="ja-JP" altLang="en-US" sz="1400" b="1" dirty="0">
                <a:solidFill>
                  <a:srgbClr val="2EC0DD"/>
                </a:solidFill>
                <a:latin typeface="+mn-ea"/>
              </a:rPr>
              <a:t>月</a:t>
            </a:r>
          </a:p>
        </p:txBody>
      </p:sp>
      <p:sp>
        <p:nvSpPr>
          <p:cNvPr id="58" name="吹き出し: 四角形 40">
            <a:extLst>
              <a:ext uri="{FF2B5EF4-FFF2-40B4-BE49-F238E27FC236}">
                <a16:creationId xmlns:a16="http://schemas.microsoft.com/office/drawing/2014/main" id="{660E926E-B936-98FC-9F77-F75A3E5563B9}"/>
              </a:ext>
              <a:ext uri="{C183D7F6-B498-43B3-948B-1728B52AA6E4}">
                <adec:decorative xmlns:adec="http://schemas.microsoft.com/office/drawing/2017/decorative" val="1"/>
              </a:ext>
            </a:extLst>
          </p:cNvPr>
          <p:cNvSpPr/>
          <p:nvPr/>
        </p:nvSpPr>
        <p:spPr bwMode="auto">
          <a:xfrm>
            <a:off x="4240461" y="3086680"/>
            <a:ext cx="1310133" cy="1171814"/>
          </a:xfrm>
          <a:prstGeom prst="wedgeRectCallout">
            <a:avLst>
              <a:gd name="adj1" fmla="val -7601"/>
              <a:gd name="adj2" fmla="val -64532"/>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1000" b="1" dirty="0">
                <a:solidFill>
                  <a:schemeClr val="bg1"/>
                </a:solidFill>
              </a:rPr>
              <a:t>スケジュール、掲示板、メール、</a:t>
            </a:r>
            <a:r>
              <a:rPr kumimoji="1" lang="en-US" altLang="ja-JP" sz="1000" b="1" dirty="0">
                <a:solidFill>
                  <a:schemeClr val="bg1"/>
                </a:solidFill>
              </a:rPr>
              <a:t>API</a:t>
            </a:r>
            <a:r>
              <a:rPr kumimoji="1" lang="ja-JP" altLang="en-US" sz="1000" b="1" dirty="0">
                <a:solidFill>
                  <a:schemeClr val="bg1"/>
                </a:solidFill>
              </a:rPr>
              <a:t>のアップデート</a:t>
            </a:r>
          </a:p>
        </p:txBody>
      </p:sp>
      <p:sp>
        <p:nvSpPr>
          <p:cNvPr id="59" name="楕円 78">
            <a:extLst>
              <a:ext uri="{FF2B5EF4-FFF2-40B4-BE49-F238E27FC236}">
                <a16:creationId xmlns:a16="http://schemas.microsoft.com/office/drawing/2014/main" id="{B3D915D9-84CC-5709-3023-F224134BE002}"/>
              </a:ext>
              <a:ext uri="{C183D7F6-B498-43B3-948B-1728B52AA6E4}">
                <adec:decorative xmlns:adec="http://schemas.microsoft.com/office/drawing/2017/decorative" val="1"/>
              </a:ext>
            </a:extLst>
          </p:cNvPr>
          <p:cNvSpPr/>
          <p:nvPr/>
        </p:nvSpPr>
        <p:spPr bwMode="auto">
          <a:xfrm>
            <a:off x="2280516" y="4845894"/>
            <a:ext cx="177553" cy="177553"/>
          </a:xfrm>
          <a:prstGeom prst="ellipse">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60" name="吹き出し: 四角形 79">
            <a:extLst>
              <a:ext uri="{FF2B5EF4-FFF2-40B4-BE49-F238E27FC236}">
                <a16:creationId xmlns:a16="http://schemas.microsoft.com/office/drawing/2014/main" id="{F8B3B3F4-A545-4066-59F2-01C398FD5D37}"/>
              </a:ext>
              <a:ext uri="{C183D7F6-B498-43B3-948B-1728B52AA6E4}">
                <adec:decorative xmlns:adec="http://schemas.microsoft.com/office/drawing/2017/decorative" val="1"/>
              </a:ext>
            </a:extLst>
          </p:cNvPr>
          <p:cNvSpPr/>
          <p:nvPr/>
        </p:nvSpPr>
        <p:spPr bwMode="auto">
          <a:xfrm>
            <a:off x="1133852" y="5257970"/>
            <a:ext cx="1415758" cy="534383"/>
          </a:xfrm>
          <a:prstGeom prst="wedgeRectCallout">
            <a:avLst>
              <a:gd name="adj1" fmla="val 36289"/>
              <a:gd name="adj2" fmla="val -81875"/>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400" b="1" dirty="0">
                <a:solidFill>
                  <a:schemeClr val="bg1"/>
                </a:solidFill>
              </a:rPr>
              <a:t>Garoon5.9</a:t>
            </a:r>
          </a:p>
          <a:p>
            <a:pPr algn="ctr"/>
            <a:r>
              <a:rPr lang="ja-JP" altLang="en-US" sz="1400" b="1" dirty="0">
                <a:solidFill>
                  <a:schemeClr val="bg1"/>
                </a:solidFill>
              </a:rPr>
              <a:t>リリース</a:t>
            </a:r>
            <a:endParaRPr kumimoji="1" lang="ja-JP" altLang="en-US" sz="1400" b="1" dirty="0">
              <a:solidFill>
                <a:schemeClr val="bg1"/>
              </a:solidFill>
            </a:endParaRPr>
          </a:p>
        </p:txBody>
      </p:sp>
      <p:sp>
        <p:nvSpPr>
          <p:cNvPr id="61" name="テキスト ボックス 60">
            <a:extLst>
              <a:ext uri="{FF2B5EF4-FFF2-40B4-BE49-F238E27FC236}">
                <a16:creationId xmlns:a16="http://schemas.microsoft.com/office/drawing/2014/main" id="{C3338A53-B3EA-CAE0-56D2-DFB768570156}"/>
              </a:ext>
              <a:ext uri="{C183D7F6-B498-43B3-948B-1728B52AA6E4}">
                <adec:decorative xmlns:adec="http://schemas.microsoft.com/office/drawing/2017/decorative" val="1"/>
              </a:ext>
            </a:extLst>
          </p:cNvPr>
          <p:cNvSpPr txBox="1"/>
          <p:nvPr/>
        </p:nvSpPr>
        <p:spPr>
          <a:xfrm>
            <a:off x="2126040" y="4513836"/>
            <a:ext cx="659068" cy="307777"/>
          </a:xfrm>
          <a:prstGeom prst="rect">
            <a:avLst/>
          </a:prstGeom>
          <a:noFill/>
        </p:spPr>
        <p:txBody>
          <a:bodyPr wrap="square" rtlCol="0">
            <a:spAutoFit/>
          </a:bodyPr>
          <a:lstStyle/>
          <a:p>
            <a:r>
              <a:rPr kumimoji="1" lang="en-US" altLang="ja-JP" sz="1400" b="1" dirty="0">
                <a:solidFill>
                  <a:srgbClr val="003399"/>
                </a:solidFill>
                <a:latin typeface="+mn-ea"/>
              </a:rPr>
              <a:t>11</a:t>
            </a:r>
            <a:r>
              <a:rPr kumimoji="1" lang="ja-JP" altLang="en-US" sz="1400" b="1" dirty="0">
                <a:solidFill>
                  <a:srgbClr val="003399"/>
                </a:solidFill>
                <a:latin typeface="+mn-ea"/>
              </a:rPr>
              <a:t>月</a:t>
            </a:r>
          </a:p>
        </p:txBody>
      </p:sp>
      <p:sp>
        <p:nvSpPr>
          <p:cNvPr id="62" name="右中かっこ 61">
            <a:extLst>
              <a:ext uri="{FF2B5EF4-FFF2-40B4-BE49-F238E27FC236}">
                <a16:creationId xmlns:a16="http://schemas.microsoft.com/office/drawing/2014/main" id="{A0EFC2E7-31E4-6464-571A-DAC6B38DDFB6}"/>
              </a:ext>
              <a:ext uri="{C183D7F6-B498-43B3-948B-1728B52AA6E4}">
                <adec:decorative xmlns:adec="http://schemas.microsoft.com/office/drawing/2017/decorative" val="1"/>
              </a:ext>
            </a:extLst>
          </p:cNvPr>
          <p:cNvSpPr/>
          <p:nvPr/>
        </p:nvSpPr>
        <p:spPr bwMode="auto">
          <a:xfrm rot="5400000">
            <a:off x="1437467" y="2994419"/>
            <a:ext cx="223604" cy="2938944"/>
          </a:xfrm>
          <a:prstGeom prst="rightBrace">
            <a:avLst>
              <a:gd name="adj1" fmla="val 51701"/>
              <a:gd name="adj2" fmla="val 49590"/>
            </a:avLst>
          </a:prstGeom>
          <a:noFill/>
          <a:ln w="28575">
            <a:solidFill>
              <a:srgbClr val="003399"/>
            </a:soli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kumimoji="1" lang="ja-JP" altLang="en-US" i="1">
              <a:latin typeface="Arial" charset="0"/>
              <a:ea typeface="ＭＳ Ｐゴシック" pitchFamily="50" charset="-128"/>
            </a:endParaRPr>
          </a:p>
        </p:txBody>
      </p:sp>
      <p:sp>
        <p:nvSpPr>
          <p:cNvPr id="63" name="楕円 19">
            <a:extLst>
              <a:ext uri="{FF2B5EF4-FFF2-40B4-BE49-F238E27FC236}">
                <a16:creationId xmlns:a16="http://schemas.microsoft.com/office/drawing/2014/main" id="{364F5C4D-6737-4396-33F2-77A873DBFD0F}"/>
              </a:ext>
              <a:ext uri="{C183D7F6-B498-43B3-948B-1728B52AA6E4}">
                <adec:decorative xmlns:adec="http://schemas.microsoft.com/office/drawing/2017/decorative" val="1"/>
              </a:ext>
            </a:extLst>
          </p:cNvPr>
          <p:cNvSpPr/>
          <p:nvPr/>
        </p:nvSpPr>
        <p:spPr bwMode="auto">
          <a:xfrm>
            <a:off x="6921243" y="2749754"/>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64" name="吹き出し: 四角形 40">
            <a:extLst>
              <a:ext uri="{FF2B5EF4-FFF2-40B4-BE49-F238E27FC236}">
                <a16:creationId xmlns:a16="http://schemas.microsoft.com/office/drawing/2014/main" id="{058D2EF2-4057-35A4-0847-FC1454CFDF14}"/>
              </a:ext>
              <a:ext uri="{C183D7F6-B498-43B3-948B-1728B52AA6E4}">
                <adec:decorative xmlns:adec="http://schemas.microsoft.com/office/drawing/2017/decorative" val="1"/>
              </a:ext>
            </a:extLst>
          </p:cNvPr>
          <p:cNvSpPr/>
          <p:nvPr/>
        </p:nvSpPr>
        <p:spPr bwMode="auto">
          <a:xfrm>
            <a:off x="5589389" y="3102552"/>
            <a:ext cx="1059518" cy="1166308"/>
          </a:xfrm>
          <a:prstGeom prst="wedgeRectCallout">
            <a:avLst>
              <a:gd name="adj1" fmla="val -9074"/>
              <a:gd name="adj2" fmla="val -64328"/>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dirty="0">
                <a:solidFill>
                  <a:schemeClr val="bg1"/>
                </a:solidFill>
              </a:rPr>
              <a:t>スケジュール、マルチレポート、</a:t>
            </a:r>
            <a:r>
              <a:rPr kumimoji="1" lang="en-US" altLang="ja-JP" sz="900" b="1" dirty="0">
                <a:solidFill>
                  <a:schemeClr val="bg1"/>
                </a:solidFill>
              </a:rPr>
              <a:t>API</a:t>
            </a:r>
            <a:r>
              <a:rPr kumimoji="1" lang="ja-JP" altLang="en-US" sz="900" b="1" dirty="0">
                <a:solidFill>
                  <a:schemeClr val="bg1"/>
                </a:solidFill>
              </a:rPr>
              <a:t>、プラグインのアップデート</a:t>
            </a:r>
          </a:p>
        </p:txBody>
      </p:sp>
      <p:sp>
        <p:nvSpPr>
          <p:cNvPr id="68" name="吹き出し: 四角形 8">
            <a:extLst>
              <a:ext uri="{FF2B5EF4-FFF2-40B4-BE49-F238E27FC236}">
                <a16:creationId xmlns:a16="http://schemas.microsoft.com/office/drawing/2014/main" id="{40FA9649-DD7C-D624-A542-DD1B51779DD5}"/>
              </a:ext>
              <a:ext uri="{C183D7F6-B498-43B3-948B-1728B52AA6E4}">
                <adec:decorative xmlns:adec="http://schemas.microsoft.com/office/drawing/2017/decorative" val="1"/>
              </a:ext>
            </a:extLst>
          </p:cNvPr>
          <p:cNvSpPr/>
          <p:nvPr/>
        </p:nvSpPr>
        <p:spPr bwMode="auto">
          <a:xfrm>
            <a:off x="5246606" y="5160183"/>
            <a:ext cx="1415758" cy="534383"/>
          </a:xfrm>
          <a:prstGeom prst="wedgeRectCallout">
            <a:avLst>
              <a:gd name="adj1" fmla="val 35174"/>
              <a:gd name="adj2" fmla="val -82086"/>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400" b="1" dirty="0">
                <a:solidFill>
                  <a:schemeClr val="bg1"/>
                </a:solidFill>
              </a:rPr>
              <a:t>Garoon5.15</a:t>
            </a:r>
          </a:p>
          <a:p>
            <a:pPr algn="ctr"/>
            <a:r>
              <a:rPr lang="ja-JP" altLang="en-US" sz="1400" b="1" dirty="0">
                <a:solidFill>
                  <a:schemeClr val="bg1"/>
                </a:solidFill>
              </a:rPr>
              <a:t>リリース</a:t>
            </a:r>
            <a:endParaRPr kumimoji="1" lang="ja-JP" altLang="en-US" sz="1400" b="1" dirty="0">
              <a:solidFill>
                <a:schemeClr val="bg1"/>
              </a:solidFill>
            </a:endParaRPr>
          </a:p>
        </p:txBody>
      </p:sp>
      <p:sp>
        <p:nvSpPr>
          <p:cNvPr id="69" name="テキスト ボックス 68">
            <a:extLst>
              <a:ext uri="{FF2B5EF4-FFF2-40B4-BE49-F238E27FC236}">
                <a16:creationId xmlns:a16="http://schemas.microsoft.com/office/drawing/2014/main" id="{6E86C919-B005-0B49-9FC6-C55B315AC6BE}"/>
              </a:ext>
              <a:ext uri="{C183D7F6-B498-43B3-948B-1728B52AA6E4}">
                <adec:decorative xmlns:adec="http://schemas.microsoft.com/office/drawing/2017/decorative" val="1"/>
              </a:ext>
            </a:extLst>
          </p:cNvPr>
          <p:cNvSpPr txBox="1"/>
          <p:nvPr/>
        </p:nvSpPr>
        <p:spPr>
          <a:xfrm>
            <a:off x="6233343" y="4494583"/>
            <a:ext cx="669526" cy="307777"/>
          </a:xfrm>
          <a:prstGeom prst="rect">
            <a:avLst/>
          </a:prstGeom>
          <a:noFill/>
        </p:spPr>
        <p:txBody>
          <a:bodyPr wrap="square" rtlCol="0">
            <a:spAutoFit/>
          </a:bodyPr>
          <a:lstStyle/>
          <a:p>
            <a:r>
              <a:rPr kumimoji="1" lang="en-US" altLang="ja-JP" sz="1400" b="1" dirty="0">
                <a:solidFill>
                  <a:srgbClr val="003399"/>
                </a:solidFill>
                <a:latin typeface="+mn-ea"/>
              </a:rPr>
              <a:t>10</a:t>
            </a:r>
            <a:r>
              <a:rPr kumimoji="1" lang="ja-JP" altLang="en-US" sz="1400" b="1" dirty="0">
                <a:solidFill>
                  <a:srgbClr val="003399"/>
                </a:solidFill>
                <a:latin typeface="+mn-ea"/>
              </a:rPr>
              <a:t>月</a:t>
            </a:r>
          </a:p>
        </p:txBody>
      </p:sp>
      <p:sp>
        <p:nvSpPr>
          <p:cNvPr id="73" name="楕円 18">
            <a:extLst>
              <a:ext uri="{FF2B5EF4-FFF2-40B4-BE49-F238E27FC236}">
                <a16:creationId xmlns:a16="http://schemas.microsoft.com/office/drawing/2014/main" id="{63BFEE95-CF4D-5E2F-9824-E0524C5822CE}"/>
              </a:ext>
              <a:ext uri="{C183D7F6-B498-43B3-948B-1728B52AA6E4}">
                <adec:decorative xmlns:adec="http://schemas.microsoft.com/office/drawing/2017/decorative" val="1"/>
              </a:ext>
            </a:extLst>
          </p:cNvPr>
          <p:cNvSpPr/>
          <p:nvPr/>
        </p:nvSpPr>
        <p:spPr bwMode="auto">
          <a:xfrm>
            <a:off x="6440975" y="4778739"/>
            <a:ext cx="177553" cy="177553"/>
          </a:xfrm>
          <a:prstGeom prst="ellipse">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75" name="テキスト ボックス 74">
            <a:extLst>
              <a:ext uri="{FF2B5EF4-FFF2-40B4-BE49-F238E27FC236}">
                <a16:creationId xmlns:a16="http://schemas.microsoft.com/office/drawing/2014/main" id="{D80E3A35-2827-5076-B70C-D46F62D5BDAA}"/>
              </a:ext>
              <a:ext uri="{C183D7F6-B498-43B3-948B-1728B52AA6E4}">
                <adec:decorative xmlns:adec="http://schemas.microsoft.com/office/drawing/2017/decorative" val="1"/>
              </a:ext>
            </a:extLst>
          </p:cNvPr>
          <p:cNvSpPr txBox="1"/>
          <p:nvPr/>
        </p:nvSpPr>
        <p:spPr>
          <a:xfrm>
            <a:off x="3518261" y="2458524"/>
            <a:ext cx="843286" cy="307777"/>
          </a:xfrm>
          <a:prstGeom prst="rect">
            <a:avLst/>
          </a:prstGeom>
          <a:noFill/>
        </p:spPr>
        <p:txBody>
          <a:bodyPr wrap="square" rtlCol="0">
            <a:spAutoFit/>
          </a:bodyPr>
          <a:lstStyle/>
          <a:p>
            <a:r>
              <a:rPr lang="en-US" altLang="ja-JP" sz="1400" b="1" dirty="0">
                <a:solidFill>
                  <a:srgbClr val="2EC0DD"/>
                </a:solidFill>
                <a:latin typeface="+mn-ea"/>
              </a:rPr>
              <a:t>11</a:t>
            </a:r>
            <a:r>
              <a:rPr kumimoji="1" lang="ja-JP" altLang="en-US" sz="1400" b="1" dirty="0">
                <a:solidFill>
                  <a:srgbClr val="2EC0DD"/>
                </a:solidFill>
                <a:latin typeface="+mn-ea"/>
              </a:rPr>
              <a:t>月</a:t>
            </a:r>
          </a:p>
        </p:txBody>
      </p:sp>
      <p:sp>
        <p:nvSpPr>
          <p:cNvPr id="77" name="テキスト ボックス 76">
            <a:extLst>
              <a:ext uri="{FF2B5EF4-FFF2-40B4-BE49-F238E27FC236}">
                <a16:creationId xmlns:a16="http://schemas.microsoft.com/office/drawing/2014/main" id="{9E36B91A-F831-2C7B-4D11-5B5CE537F41C}"/>
              </a:ext>
              <a:ext uri="{C183D7F6-B498-43B3-948B-1728B52AA6E4}">
                <adec:decorative xmlns:adec="http://schemas.microsoft.com/office/drawing/2017/decorative" val="1"/>
              </a:ext>
            </a:extLst>
          </p:cNvPr>
          <p:cNvSpPr txBox="1"/>
          <p:nvPr/>
        </p:nvSpPr>
        <p:spPr>
          <a:xfrm>
            <a:off x="4652062" y="2466558"/>
            <a:ext cx="669526" cy="307777"/>
          </a:xfrm>
          <a:prstGeom prst="rect">
            <a:avLst/>
          </a:prstGeom>
          <a:noFill/>
        </p:spPr>
        <p:txBody>
          <a:bodyPr wrap="square" rtlCol="0">
            <a:spAutoFit/>
          </a:bodyPr>
          <a:lstStyle/>
          <a:p>
            <a:r>
              <a:rPr kumimoji="1" lang="en-US" altLang="ja-JP" sz="1400" b="1" dirty="0">
                <a:solidFill>
                  <a:srgbClr val="2EC0DD"/>
                </a:solidFill>
                <a:latin typeface="+mn-ea"/>
              </a:rPr>
              <a:t>2</a:t>
            </a:r>
            <a:r>
              <a:rPr kumimoji="1" lang="ja-JP" altLang="en-US" sz="1400" b="1" dirty="0">
                <a:solidFill>
                  <a:srgbClr val="2EC0DD"/>
                </a:solidFill>
                <a:latin typeface="+mn-ea"/>
              </a:rPr>
              <a:t>月</a:t>
            </a:r>
          </a:p>
        </p:txBody>
      </p:sp>
      <p:sp>
        <p:nvSpPr>
          <p:cNvPr id="78" name="テキスト ボックス 77">
            <a:extLst>
              <a:ext uri="{FF2B5EF4-FFF2-40B4-BE49-F238E27FC236}">
                <a16:creationId xmlns:a16="http://schemas.microsoft.com/office/drawing/2014/main" id="{0EDCC0CC-612A-B5B6-5934-64E1E83B8476}"/>
              </a:ext>
              <a:ext uri="{C183D7F6-B498-43B3-948B-1728B52AA6E4}">
                <adec:decorative xmlns:adec="http://schemas.microsoft.com/office/drawing/2017/decorative" val="1"/>
              </a:ext>
            </a:extLst>
          </p:cNvPr>
          <p:cNvSpPr txBox="1"/>
          <p:nvPr/>
        </p:nvSpPr>
        <p:spPr>
          <a:xfrm>
            <a:off x="6167723" y="2468389"/>
            <a:ext cx="669526" cy="307777"/>
          </a:xfrm>
          <a:prstGeom prst="rect">
            <a:avLst/>
          </a:prstGeom>
          <a:noFill/>
        </p:spPr>
        <p:txBody>
          <a:bodyPr wrap="square" rtlCol="0">
            <a:spAutoFit/>
          </a:bodyPr>
          <a:lstStyle/>
          <a:p>
            <a:r>
              <a:rPr lang="en-US" altLang="ja-JP" sz="1400" b="1" dirty="0">
                <a:solidFill>
                  <a:srgbClr val="2EC0DD"/>
                </a:solidFill>
                <a:latin typeface="+mn-ea"/>
              </a:rPr>
              <a:t>5</a:t>
            </a:r>
            <a:r>
              <a:rPr kumimoji="1" lang="ja-JP" altLang="en-US" sz="1400" b="1" dirty="0">
                <a:solidFill>
                  <a:srgbClr val="2EC0DD"/>
                </a:solidFill>
                <a:latin typeface="+mn-ea"/>
              </a:rPr>
              <a:t>月</a:t>
            </a:r>
          </a:p>
        </p:txBody>
      </p:sp>
      <p:sp>
        <p:nvSpPr>
          <p:cNvPr id="79" name="テキスト ボックス 78">
            <a:extLst>
              <a:ext uri="{FF2B5EF4-FFF2-40B4-BE49-F238E27FC236}">
                <a16:creationId xmlns:a16="http://schemas.microsoft.com/office/drawing/2014/main" id="{C1E98C0C-3B7A-5A9B-2DE3-36B0A099CA2E}"/>
              </a:ext>
              <a:ext uri="{C183D7F6-B498-43B3-948B-1728B52AA6E4}">
                <adec:decorative xmlns:adec="http://schemas.microsoft.com/office/drawing/2017/decorative" val="1"/>
              </a:ext>
            </a:extLst>
          </p:cNvPr>
          <p:cNvSpPr txBox="1"/>
          <p:nvPr/>
        </p:nvSpPr>
        <p:spPr>
          <a:xfrm>
            <a:off x="6863357" y="2463451"/>
            <a:ext cx="496511" cy="307777"/>
          </a:xfrm>
          <a:prstGeom prst="rect">
            <a:avLst/>
          </a:prstGeom>
          <a:noFill/>
        </p:spPr>
        <p:txBody>
          <a:bodyPr wrap="square" rtlCol="0">
            <a:spAutoFit/>
          </a:bodyPr>
          <a:lstStyle/>
          <a:p>
            <a:r>
              <a:rPr lang="en-US" altLang="ja-JP" sz="1400" b="1" dirty="0">
                <a:solidFill>
                  <a:srgbClr val="2EC0DD"/>
                </a:solidFill>
                <a:latin typeface="+mn-ea"/>
              </a:rPr>
              <a:t>6</a:t>
            </a:r>
            <a:r>
              <a:rPr kumimoji="1" lang="ja-JP" altLang="en-US" sz="1400" b="1" dirty="0">
                <a:solidFill>
                  <a:srgbClr val="2EC0DD"/>
                </a:solidFill>
                <a:latin typeface="+mn-ea"/>
              </a:rPr>
              <a:t>月</a:t>
            </a:r>
          </a:p>
        </p:txBody>
      </p:sp>
      <p:sp>
        <p:nvSpPr>
          <p:cNvPr id="80" name="吹き出し: 四角形 35">
            <a:extLst>
              <a:ext uri="{FF2B5EF4-FFF2-40B4-BE49-F238E27FC236}">
                <a16:creationId xmlns:a16="http://schemas.microsoft.com/office/drawing/2014/main" id="{AAD714DB-A73E-067F-88D4-E3EACAC964AD}"/>
              </a:ext>
              <a:ext uri="{C183D7F6-B498-43B3-948B-1728B52AA6E4}">
                <adec:decorative xmlns:adec="http://schemas.microsoft.com/office/drawing/2017/decorative" val="1"/>
              </a:ext>
            </a:extLst>
          </p:cNvPr>
          <p:cNvSpPr/>
          <p:nvPr/>
        </p:nvSpPr>
        <p:spPr bwMode="auto">
          <a:xfrm>
            <a:off x="6672898" y="3103896"/>
            <a:ext cx="660602" cy="1166308"/>
          </a:xfrm>
          <a:prstGeom prst="wedgeRectCallout">
            <a:avLst>
              <a:gd name="adj1" fmla="val -8170"/>
              <a:gd name="adj2" fmla="val -62541"/>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900" b="1" dirty="0">
                <a:solidFill>
                  <a:schemeClr val="bg1"/>
                </a:solidFill>
              </a:rPr>
              <a:t>IE</a:t>
            </a:r>
            <a:r>
              <a:rPr lang="en-US" altLang="ja-JP" sz="900" b="1" i="0" dirty="0">
                <a:solidFill>
                  <a:schemeClr val="bg1"/>
                </a:solidFill>
                <a:effectLst/>
                <a:latin typeface="YakuHanJP"/>
              </a:rPr>
              <a:t>11</a:t>
            </a:r>
            <a:r>
              <a:rPr lang="ja-JP" altLang="en-US" sz="900" b="1" i="0" dirty="0">
                <a:solidFill>
                  <a:schemeClr val="bg1"/>
                </a:solidFill>
                <a:effectLst/>
                <a:latin typeface="YakuHanJP"/>
              </a:rPr>
              <a:t>を動作保証対象外</a:t>
            </a:r>
            <a:r>
              <a:rPr lang="ja-JP" altLang="en-US" sz="900" b="1" dirty="0">
                <a:solidFill>
                  <a:schemeClr val="bg1"/>
                </a:solidFill>
                <a:latin typeface="YakuHanJP"/>
              </a:rPr>
              <a:t>に</a:t>
            </a:r>
            <a:endParaRPr kumimoji="1" lang="en-US" altLang="ja-JP" sz="900" b="1" dirty="0">
              <a:solidFill>
                <a:schemeClr val="bg1"/>
              </a:solidFill>
            </a:endParaRPr>
          </a:p>
        </p:txBody>
      </p:sp>
      <p:sp>
        <p:nvSpPr>
          <p:cNvPr id="81" name="吹き出し: 四角形 40">
            <a:extLst>
              <a:ext uri="{FF2B5EF4-FFF2-40B4-BE49-F238E27FC236}">
                <a16:creationId xmlns:a16="http://schemas.microsoft.com/office/drawing/2014/main" id="{7814EB4B-564F-C8C6-5CDE-5DAFD6463610}"/>
              </a:ext>
              <a:ext uri="{C183D7F6-B498-43B3-948B-1728B52AA6E4}">
                <adec:decorative xmlns:adec="http://schemas.microsoft.com/office/drawing/2017/decorative" val="1"/>
              </a:ext>
            </a:extLst>
          </p:cNvPr>
          <p:cNvSpPr/>
          <p:nvPr/>
        </p:nvSpPr>
        <p:spPr bwMode="auto">
          <a:xfrm>
            <a:off x="7364658" y="3100773"/>
            <a:ext cx="711176" cy="1147311"/>
          </a:xfrm>
          <a:prstGeom prst="wedgeRectCallout">
            <a:avLst>
              <a:gd name="adj1" fmla="val -9304"/>
              <a:gd name="adj2" fmla="val -63156"/>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dirty="0">
                <a:solidFill>
                  <a:schemeClr val="bg1"/>
                </a:solidFill>
                <a:latin typeface="Yu Gothic" panose="020B0400000000000000" pitchFamily="34" charset="-128"/>
                <a:ea typeface="Yu Gothic" panose="020B0400000000000000" pitchFamily="34" charset="-128"/>
              </a:rPr>
              <a:t>モバイルビュー、</a:t>
            </a:r>
            <a:r>
              <a:rPr kumimoji="1" lang="en-US" altLang="ja-JP" sz="900" b="1" dirty="0">
                <a:solidFill>
                  <a:schemeClr val="bg1"/>
                </a:solidFill>
                <a:latin typeface="Yu Gothic" panose="020B0400000000000000" pitchFamily="34" charset="-128"/>
                <a:ea typeface="Yu Gothic" panose="020B0400000000000000" pitchFamily="34" charset="-128"/>
              </a:rPr>
              <a:t>API</a:t>
            </a:r>
            <a:r>
              <a:rPr kumimoji="1" lang="ja-JP" altLang="en-US" sz="900" b="1" dirty="0">
                <a:solidFill>
                  <a:schemeClr val="bg1"/>
                </a:solidFill>
                <a:latin typeface="Yu Gothic" panose="020B0400000000000000" pitchFamily="34" charset="-128"/>
                <a:ea typeface="Yu Gothic" panose="020B0400000000000000" pitchFamily="34" charset="-128"/>
              </a:rPr>
              <a:t>のアップデート</a:t>
            </a:r>
          </a:p>
        </p:txBody>
      </p:sp>
      <p:sp>
        <p:nvSpPr>
          <p:cNvPr id="82" name="テキスト ボックス 81">
            <a:extLst>
              <a:ext uri="{FF2B5EF4-FFF2-40B4-BE49-F238E27FC236}">
                <a16:creationId xmlns:a16="http://schemas.microsoft.com/office/drawing/2014/main" id="{9C541978-B28E-D32B-E7F6-0A1DBA643805}"/>
              </a:ext>
              <a:ext uri="{C183D7F6-B498-43B3-948B-1728B52AA6E4}">
                <adec:decorative xmlns:adec="http://schemas.microsoft.com/office/drawing/2017/decorative" val="1"/>
              </a:ext>
            </a:extLst>
          </p:cNvPr>
          <p:cNvSpPr txBox="1"/>
          <p:nvPr/>
        </p:nvSpPr>
        <p:spPr>
          <a:xfrm>
            <a:off x="7560332" y="2458706"/>
            <a:ext cx="645056" cy="307777"/>
          </a:xfrm>
          <a:prstGeom prst="rect">
            <a:avLst/>
          </a:prstGeom>
          <a:noFill/>
        </p:spPr>
        <p:txBody>
          <a:bodyPr wrap="square" rtlCol="0">
            <a:spAutoFit/>
          </a:bodyPr>
          <a:lstStyle/>
          <a:p>
            <a:r>
              <a:rPr kumimoji="1" lang="en-US" altLang="ja-JP" sz="1400" b="1" dirty="0">
                <a:solidFill>
                  <a:srgbClr val="2EC0DD"/>
                </a:solidFill>
                <a:latin typeface="+mn-ea"/>
              </a:rPr>
              <a:t>8</a:t>
            </a:r>
            <a:r>
              <a:rPr kumimoji="1" lang="ja-JP" altLang="en-US" sz="1400" b="1" dirty="0">
                <a:solidFill>
                  <a:srgbClr val="2EC0DD"/>
                </a:solidFill>
                <a:latin typeface="+mn-ea"/>
              </a:rPr>
              <a:t>月</a:t>
            </a:r>
          </a:p>
        </p:txBody>
      </p:sp>
      <p:sp>
        <p:nvSpPr>
          <p:cNvPr id="83" name="テキスト ボックス 82">
            <a:extLst>
              <a:ext uri="{FF2B5EF4-FFF2-40B4-BE49-F238E27FC236}">
                <a16:creationId xmlns:a16="http://schemas.microsoft.com/office/drawing/2014/main" id="{BF161882-E0B8-C33B-EADA-0158794E850B}"/>
              </a:ext>
              <a:ext uri="{C183D7F6-B498-43B3-948B-1728B52AA6E4}">
                <adec:decorative xmlns:adec="http://schemas.microsoft.com/office/drawing/2017/decorative" val="1"/>
              </a:ext>
            </a:extLst>
          </p:cNvPr>
          <p:cNvSpPr txBox="1"/>
          <p:nvPr/>
        </p:nvSpPr>
        <p:spPr>
          <a:xfrm>
            <a:off x="5795099" y="2463616"/>
            <a:ext cx="669526" cy="307777"/>
          </a:xfrm>
          <a:prstGeom prst="rect">
            <a:avLst/>
          </a:prstGeom>
          <a:noFill/>
        </p:spPr>
        <p:txBody>
          <a:bodyPr wrap="square" rtlCol="0">
            <a:spAutoFit/>
          </a:bodyPr>
          <a:lstStyle/>
          <a:p>
            <a:r>
              <a:rPr kumimoji="1" lang="en-US" altLang="ja-JP" sz="1400" b="1" dirty="0">
                <a:solidFill>
                  <a:srgbClr val="2EC0DD"/>
                </a:solidFill>
                <a:latin typeface="+mn-ea"/>
              </a:rPr>
              <a:t>4</a:t>
            </a:r>
            <a:r>
              <a:rPr kumimoji="1" lang="ja-JP" altLang="en-US" sz="1400" b="1" dirty="0">
                <a:solidFill>
                  <a:srgbClr val="2EC0DD"/>
                </a:solidFill>
                <a:latin typeface="+mn-ea"/>
              </a:rPr>
              <a:t>月</a:t>
            </a:r>
          </a:p>
        </p:txBody>
      </p:sp>
      <p:sp>
        <p:nvSpPr>
          <p:cNvPr id="8" name="コンテンツ プレースホルダー 1">
            <a:extLst>
              <a:ext uri="{FF2B5EF4-FFF2-40B4-BE49-F238E27FC236}">
                <a16:creationId xmlns:a16="http://schemas.microsoft.com/office/drawing/2014/main" id="{3BA206A4-73C4-2AB3-D73D-C46E1A061561}"/>
              </a:ext>
              <a:ext uri="{C183D7F6-B498-43B3-948B-1728B52AA6E4}">
                <adec:decorative xmlns:adec="http://schemas.microsoft.com/office/drawing/2017/decorative" val="1"/>
              </a:ext>
            </a:extLst>
          </p:cNvPr>
          <p:cNvSpPr txBox="1">
            <a:spLocks/>
          </p:cNvSpPr>
          <p:nvPr/>
        </p:nvSpPr>
        <p:spPr bwMode="auto">
          <a:xfrm>
            <a:off x="83601" y="6094854"/>
            <a:ext cx="1271479" cy="294265"/>
          </a:xfrm>
          <a:prstGeom prst="rect">
            <a:avLst/>
          </a:prstGeom>
          <a:solidFill>
            <a:srgbClr val="00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180975" indent="-180975" algn="l" rtl="0" eaLnBrk="1" fontAlgn="base" hangingPunct="1">
              <a:lnSpc>
                <a:spcPct val="100000"/>
              </a:lnSpc>
              <a:spcBef>
                <a:spcPct val="50000"/>
              </a:spcBef>
              <a:spcAft>
                <a:spcPct val="0"/>
              </a:spcAft>
              <a:buClr>
                <a:srgbClr val="004080"/>
              </a:buClr>
              <a:buSzPct val="100000"/>
              <a:buFont typeface="Arial"/>
              <a:buChar char="｜"/>
              <a:defRPr kumimoji="1" sz="2800" b="1">
                <a:solidFill>
                  <a:schemeClr val="bg2">
                    <a:lumMod val="75000"/>
                  </a:schemeClr>
                </a:solidFill>
                <a:latin typeface="游ゴシック" panose="020B0400000000000000" pitchFamily="50" charset="-128"/>
                <a:ea typeface="游ゴシック" panose="020B0400000000000000" pitchFamily="50" charset="-128"/>
                <a:cs typeface="游ゴシック" panose="020B0400000000000000" pitchFamily="50" charset="-128"/>
              </a:defRPr>
            </a:lvl1pPr>
            <a:lvl2pPr marL="446088" indent="-177800" algn="l" rtl="0" eaLnBrk="1" fontAlgn="base" hangingPunct="1">
              <a:lnSpc>
                <a:spcPct val="100000"/>
              </a:lnSpc>
              <a:spcBef>
                <a:spcPct val="50000"/>
              </a:spcBef>
              <a:spcAft>
                <a:spcPct val="0"/>
              </a:spcAft>
              <a:buClr>
                <a:srgbClr val="1C4686"/>
              </a:buClr>
              <a:buFont typeface="Arial"/>
              <a:buChar char="•"/>
              <a:defRPr kumimoji="1" sz="2400" b="1">
                <a:solidFill>
                  <a:schemeClr val="bg2">
                    <a:lumMod val="75000"/>
                  </a:schemeClr>
                </a:solidFill>
                <a:latin typeface="游ゴシック" panose="020B0400000000000000" pitchFamily="50" charset="-128"/>
                <a:ea typeface="游ゴシック" panose="020B0400000000000000" pitchFamily="50" charset="-128"/>
                <a:cs typeface="游ゴシック" panose="020B0400000000000000" pitchFamily="50" charset="-128"/>
              </a:defRPr>
            </a:lvl2pPr>
            <a:lvl3pPr marL="625475" indent="-179388" algn="l" rtl="0" eaLnBrk="1" fontAlgn="base" hangingPunct="1">
              <a:lnSpc>
                <a:spcPct val="100000"/>
              </a:lnSpc>
              <a:spcBef>
                <a:spcPct val="50000"/>
              </a:spcBef>
              <a:spcAft>
                <a:spcPct val="0"/>
              </a:spcAft>
              <a:buClr>
                <a:srgbClr val="004080"/>
              </a:buClr>
              <a:buSzPct val="70000"/>
              <a:buChar char="•"/>
              <a:defRPr kumimoji="1" sz="1800" b="1">
                <a:solidFill>
                  <a:schemeClr val="bg2">
                    <a:lumMod val="75000"/>
                  </a:schemeClr>
                </a:solidFill>
                <a:latin typeface="游ゴシック" panose="020B0400000000000000" pitchFamily="50" charset="-128"/>
                <a:ea typeface="游ゴシック" panose="020B0400000000000000" pitchFamily="50" charset="-128"/>
                <a:cs typeface="游ゴシック" panose="020B0400000000000000" pitchFamily="50" charset="-128"/>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lgn="ctr">
              <a:buNone/>
            </a:pPr>
            <a:r>
              <a:rPr lang="ja-JP" altLang="en-US" sz="1400" kern="0" dirty="0">
                <a:solidFill>
                  <a:schemeClr val="bg1"/>
                </a:solidFill>
              </a:rPr>
              <a:t>パッケージ版</a:t>
            </a:r>
          </a:p>
        </p:txBody>
      </p:sp>
      <p:sp>
        <p:nvSpPr>
          <p:cNvPr id="7" name="コンテンツ プレースホルダー 1">
            <a:extLst>
              <a:ext uri="{FF2B5EF4-FFF2-40B4-BE49-F238E27FC236}">
                <a16:creationId xmlns:a16="http://schemas.microsoft.com/office/drawing/2014/main" id="{F60ED62A-2A1F-6CA5-5E50-60CB22690B71}"/>
              </a:ext>
              <a:ext uri="{C183D7F6-B498-43B3-948B-1728B52AA6E4}">
                <adec:decorative xmlns:adec="http://schemas.microsoft.com/office/drawing/2017/decorative" val="1"/>
              </a:ext>
            </a:extLst>
          </p:cNvPr>
          <p:cNvSpPr txBox="1">
            <a:spLocks/>
          </p:cNvSpPr>
          <p:nvPr/>
        </p:nvSpPr>
        <p:spPr bwMode="auto">
          <a:xfrm>
            <a:off x="106074" y="2147650"/>
            <a:ext cx="1098834" cy="259651"/>
          </a:xfrm>
          <a:prstGeom prst="rect">
            <a:avLst/>
          </a:prstGeom>
          <a:solidFill>
            <a:srgbClr val="2EC0DD"/>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180975" indent="-180975" algn="l" rtl="0" eaLnBrk="1" fontAlgn="base" hangingPunct="1">
              <a:lnSpc>
                <a:spcPct val="100000"/>
              </a:lnSpc>
              <a:spcBef>
                <a:spcPct val="50000"/>
              </a:spcBef>
              <a:spcAft>
                <a:spcPct val="0"/>
              </a:spcAft>
              <a:buClr>
                <a:srgbClr val="004080"/>
              </a:buClr>
              <a:buSzPct val="100000"/>
              <a:buFont typeface="Arial"/>
              <a:buChar char="｜"/>
              <a:defRPr kumimoji="1" sz="2800" b="1">
                <a:solidFill>
                  <a:schemeClr val="bg2">
                    <a:lumMod val="75000"/>
                  </a:schemeClr>
                </a:solidFill>
                <a:latin typeface="游ゴシック" panose="020B0400000000000000" pitchFamily="50" charset="-128"/>
                <a:ea typeface="游ゴシック" panose="020B0400000000000000" pitchFamily="50" charset="-128"/>
                <a:cs typeface="游ゴシック" panose="020B0400000000000000" pitchFamily="50" charset="-128"/>
              </a:defRPr>
            </a:lvl1pPr>
            <a:lvl2pPr marL="446088" indent="-177800" algn="l" rtl="0" eaLnBrk="1" fontAlgn="base" hangingPunct="1">
              <a:lnSpc>
                <a:spcPct val="100000"/>
              </a:lnSpc>
              <a:spcBef>
                <a:spcPct val="50000"/>
              </a:spcBef>
              <a:spcAft>
                <a:spcPct val="0"/>
              </a:spcAft>
              <a:buClr>
                <a:srgbClr val="1C4686"/>
              </a:buClr>
              <a:buFont typeface="Arial"/>
              <a:buChar char="•"/>
              <a:defRPr kumimoji="1" sz="2400" b="1">
                <a:solidFill>
                  <a:schemeClr val="bg2">
                    <a:lumMod val="75000"/>
                  </a:schemeClr>
                </a:solidFill>
                <a:latin typeface="游ゴシック" panose="020B0400000000000000" pitchFamily="50" charset="-128"/>
                <a:ea typeface="游ゴシック" panose="020B0400000000000000" pitchFamily="50" charset="-128"/>
                <a:cs typeface="游ゴシック" panose="020B0400000000000000" pitchFamily="50" charset="-128"/>
              </a:defRPr>
            </a:lvl2pPr>
            <a:lvl3pPr marL="625475" indent="-179388" algn="l" rtl="0" eaLnBrk="1" fontAlgn="base" hangingPunct="1">
              <a:lnSpc>
                <a:spcPct val="100000"/>
              </a:lnSpc>
              <a:spcBef>
                <a:spcPct val="50000"/>
              </a:spcBef>
              <a:spcAft>
                <a:spcPct val="0"/>
              </a:spcAft>
              <a:buClr>
                <a:srgbClr val="004080"/>
              </a:buClr>
              <a:buSzPct val="70000"/>
              <a:buChar char="•"/>
              <a:defRPr kumimoji="1" sz="1800" b="1">
                <a:solidFill>
                  <a:schemeClr val="bg2">
                    <a:lumMod val="75000"/>
                  </a:schemeClr>
                </a:solidFill>
                <a:latin typeface="游ゴシック" panose="020B0400000000000000" pitchFamily="50" charset="-128"/>
                <a:ea typeface="游ゴシック" panose="020B0400000000000000" pitchFamily="50" charset="-128"/>
                <a:cs typeface="游ゴシック" panose="020B0400000000000000" pitchFamily="50" charset="-128"/>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lgn="ctr">
              <a:buNone/>
            </a:pPr>
            <a:r>
              <a:rPr lang="ja-JP" altLang="en-US" sz="1400" kern="0" dirty="0">
                <a:solidFill>
                  <a:schemeClr val="bg1"/>
                </a:solidFill>
              </a:rPr>
              <a:t>クラウド版</a:t>
            </a:r>
          </a:p>
        </p:txBody>
      </p:sp>
      <p:sp>
        <p:nvSpPr>
          <p:cNvPr id="84" name="テキスト ボックス 83">
            <a:extLst>
              <a:ext uri="{FF2B5EF4-FFF2-40B4-BE49-F238E27FC236}">
                <a16:creationId xmlns:a16="http://schemas.microsoft.com/office/drawing/2014/main" id="{D807A321-DDC1-34EB-D93A-14D1AF5F1C8B}"/>
              </a:ext>
              <a:ext uri="{C183D7F6-B498-43B3-948B-1728B52AA6E4}">
                <adec:decorative xmlns:adec="http://schemas.microsoft.com/office/drawing/2017/decorative" val="1"/>
              </a:ext>
            </a:extLst>
          </p:cNvPr>
          <p:cNvSpPr txBox="1"/>
          <p:nvPr/>
        </p:nvSpPr>
        <p:spPr>
          <a:xfrm>
            <a:off x="8331641" y="2462805"/>
            <a:ext cx="645056" cy="307777"/>
          </a:xfrm>
          <a:prstGeom prst="rect">
            <a:avLst/>
          </a:prstGeom>
          <a:noFill/>
        </p:spPr>
        <p:txBody>
          <a:bodyPr wrap="square" rtlCol="0">
            <a:spAutoFit/>
          </a:bodyPr>
          <a:lstStyle/>
          <a:p>
            <a:r>
              <a:rPr kumimoji="1" lang="en-US" altLang="ja-JP" sz="1400" b="1" dirty="0">
                <a:solidFill>
                  <a:srgbClr val="2EC0DD"/>
                </a:solidFill>
                <a:latin typeface="+mn-ea"/>
              </a:rPr>
              <a:t>11</a:t>
            </a:r>
            <a:r>
              <a:rPr kumimoji="1" lang="ja-JP" altLang="en-US" sz="1400" b="1" dirty="0">
                <a:solidFill>
                  <a:srgbClr val="2EC0DD"/>
                </a:solidFill>
                <a:latin typeface="+mn-ea"/>
              </a:rPr>
              <a:t>月</a:t>
            </a:r>
          </a:p>
        </p:txBody>
      </p:sp>
      <p:sp>
        <p:nvSpPr>
          <p:cNvPr id="85" name="吹き出し: 四角形 40">
            <a:extLst>
              <a:ext uri="{FF2B5EF4-FFF2-40B4-BE49-F238E27FC236}">
                <a16:creationId xmlns:a16="http://schemas.microsoft.com/office/drawing/2014/main" id="{A29E2459-6615-7DCC-51C7-76CC804313BE}"/>
              </a:ext>
              <a:ext uri="{C183D7F6-B498-43B3-948B-1728B52AA6E4}">
                <adec:decorative xmlns:adec="http://schemas.microsoft.com/office/drawing/2017/decorative" val="1"/>
              </a:ext>
            </a:extLst>
          </p:cNvPr>
          <p:cNvSpPr/>
          <p:nvPr/>
        </p:nvSpPr>
        <p:spPr bwMode="auto">
          <a:xfrm>
            <a:off x="8162532" y="3141152"/>
            <a:ext cx="697234" cy="1134901"/>
          </a:xfrm>
          <a:prstGeom prst="wedgeRectCallout">
            <a:avLst>
              <a:gd name="adj1" fmla="val -9550"/>
              <a:gd name="adj2" fmla="val -62182"/>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dirty="0">
                <a:solidFill>
                  <a:schemeClr val="bg1"/>
                </a:solidFill>
              </a:rPr>
              <a:t>共有</a:t>
            </a:r>
            <a:r>
              <a:rPr kumimoji="1" lang="en-US" altLang="ja-JP" sz="900" b="1" dirty="0" err="1">
                <a:solidFill>
                  <a:schemeClr val="bg1"/>
                </a:solidFill>
              </a:rPr>
              <a:t>ToDo</a:t>
            </a:r>
            <a:r>
              <a:rPr kumimoji="1" lang="ja-JP" altLang="en-US" sz="900" b="1" dirty="0">
                <a:solidFill>
                  <a:schemeClr val="bg1"/>
                </a:solidFill>
              </a:rPr>
              <a:t>コメント宛先指定可能に</a:t>
            </a:r>
          </a:p>
        </p:txBody>
      </p:sp>
      <p:sp>
        <p:nvSpPr>
          <p:cNvPr id="86" name="楕円 19">
            <a:extLst>
              <a:ext uri="{FF2B5EF4-FFF2-40B4-BE49-F238E27FC236}">
                <a16:creationId xmlns:a16="http://schemas.microsoft.com/office/drawing/2014/main" id="{9F3144E5-2B0E-FD28-6B75-1C3A331EE417}"/>
              </a:ext>
              <a:ext uri="{C183D7F6-B498-43B3-948B-1728B52AA6E4}">
                <adec:decorative xmlns:adec="http://schemas.microsoft.com/office/drawing/2017/decorative" val="1"/>
              </a:ext>
            </a:extLst>
          </p:cNvPr>
          <p:cNvSpPr/>
          <p:nvPr/>
        </p:nvSpPr>
        <p:spPr bwMode="auto">
          <a:xfrm>
            <a:off x="7631469" y="2772619"/>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88" name="テキスト ボックス 87">
            <a:extLst>
              <a:ext uri="{FF2B5EF4-FFF2-40B4-BE49-F238E27FC236}">
                <a16:creationId xmlns:a16="http://schemas.microsoft.com/office/drawing/2014/main" id="{7C58D66C-0B4E-71B7-6789-F1367990929B}"/>
              </a:ext>
              <a:ext uri="{C183D7F6-B498-43B3-948B-1728B52AA6E4}">
                <adec:decorative xmlns:adec="http://schemas.microsoft.com/office/drawing/2017/decorative" val="1"/>
              </a:ext>
            </a:extLst>
          </p:cNvPr>
          <p:cNvSpPr txBox="1"/>
          <p:nvPr/>
        </p:nvSpPr>
        <p:spPr>
          <a:xfrm>
            <a:off x="9157191" y="2474911"/>
            <a:ext cx="669526" cy="307777"/>
          </a:xfrm>
          <a:prstGeom prst="rect">
            <a:avLst/>
          </a:prstGeom>
          <a:noFill/>
        </p:spPr>
        <p:txBody>
          <a:bodyPr wrap="square" rtlCol="0">
            <a:spAutoFit/>
          </a:bodyPr>
          <a:lstStyle/>
          <a:p>
            <a:r>
              <a:rPr kumimoji="1" lang="en-US" altLang="ja-JP" sz="1400" b="1" dirty="0">
                <a:solidFill>
                  <a:srgbClr val="2EC0DD"/>
                </a:solidFill>
                <a:latin typeface="+mn-ea"/>
              </a:rPr>
              <a:t>3</a:t>
            </a:r>
            <a:r>
              <a:rPr kumimoji="1" lang="ja-JP" altLang="en-US" sz="1400" b="1" dirty="0">
                <a:solidFill>
                  <a:srgbClr val="2EC0DD"/>
                </a:solidFill>
                <a:latin typeface="+mn-ea"/>
              </a:rPr>
              <a:t>月</a:t>
            </a:r>
          </a:p>
        </p:txBody>
      </p:sp>
      <p:sp>
        <p:nvSpPr>
          <p:cNvPr id="89" name="楕円 19">
            <a:extLst>
              <a:ext uri="{FF2B5EF4-FFF2-40B4-BE49-F238E27FC236}">
                <a16:creationId xmlns:a16="http://schemas.microsoft.com/office/drawing/2014/main" id="{7E6E4DF2-4C30-E3EE-F88B-BB5B5684F9F6}"/>
              </a:ext>
              <a:ext uri="{C183D7F6-B498-43B3-948B-1728B52AA6E4}">
                <adec:decorative xmlns:adec="http://schemas.microsoft.com/office/drawing/2017/decorative" val="1"/>
              </a:ext>
            </a:extLst>
          </p:cNvPr>
          <p:cNvSpPr/>
          <p:nvPr/>
        </p:nvSpPr>
        <p:spPr bwMode="auto">
          <a:xfrm>
            <a:off x="8439334" y="2788046"/>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90" name="吹き出し: 四角形 40">
            <a:extLst>
              <a:ext uri="{FF2B5EF4-FFF2-40B4-BE49-F238E27FC236}">
                <a16:creationId xmlns:a16="http://schemas.microsoft.com/office/drawing/2014/main" id="{CC41E8F9-62BA-6E02-8C71-F26BAE6CE77A}"/>
              </a:ext>
              <a:ext uri="{C183D7F6-B498-43B3-948B-1728B52AA6E4}">
                <adec:decorative xmlns:adec="http://schemas.microsoft.com/office/drawing/2017/decorative" val="1"/>
              </a:ext>
            </a:extLst>
          </p:cNvPr>
          <p:cNvSpPr/>
          <p:nvPr/>
        </p:nvSpPr>
        <p:spPr bwMode="auto">
          <a:xfrm>
            <a:off x="8908280" y="3156532"/>
            <a:ext cx="968541" cy="1134902"/>
          </a:xfrm>
          <a:prstGeom prst="wedgeRectCallout">
            <a:avLst>
              <a:gd name="adj1" fmla="val -6760"/>
              <a:gd name="adj2" fmla="val -65077"/>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a:solidFill>
                  <a:schemeClr val="bg1"/>
                </a:solidFill>
              </a:rPr>
              <a:t>ポータル、スケジュール、モバイル、管理機能、カスタマイズのアップデート</a:t>
            </a:r>
            <a:endParaRPr kumimoji="1" lang="ja-JP" altLang="en-US" sz="900" b="1" dirty="0">
              <a:solidFill>
                <a:schemeClr val="bg1"/>
              </a:solidFill>
            </a:endParaRPr>
          </a:p>
        </p:txBody>
      </p:sp>
      <p:sp>
        <p:nvSpPr>
          <p:cNvPr id="93" name="テキスト ボックス 92">
            <a:extLst>
              <a:ext uri="{FF2B5EF4-FFF2-40B4-BE49-F238E27FC236}">
                <a16:creationId xmlns:a16="http://schemas.microsoft.com/office/drawing/2014/main" id="{665AAECA-7017-C0A8-88AA-EF67AD3CCF23}"/>
              </a:ext>
              <a:ext uri="{C183D7F6-B498-43B3-948B-1728B52AA6E4}">
                <adec:decorative xmlns:adec="http://schemas.microsoft.com/office/drawing/2017/decorative" val="1"/>
              </a:ext>
            </a:extLst>
          </p:cNvPr>
          <p:cNvSpPr txBox="1"/>
          <p:nvPr/>
        </p:nvSpPr>
        <p:spPr>
          <a:xfrm>
            <a:off x="10095812" y="2462805"/>
            <a:ext cx="669526" cy="307777"/>
          </a:xfrm>
          <a:prstGeom prst="rect">
            <a:avLst/>
          </a:prstGeom>
          <a:noFill/>
        </p:spPr>
        <p:txBody>
          <a:bodyPr wrap="square" rtlCol="0">
            <a:spAutoFit/>
          </a:bodyPr>
          <a:lstStyle/>
          <a:p>
            <a:r>
              <a:rPr kumimoji="1" lang="en-US" altLang="ja-JP" sz="1400" b="1" dirty="0">
                <a:solidFill>
                  <a:srgbClr val="2EC0DD"/>
                </a:solidFill>
                <a:latin typeface="+mn-ea"/>
              </a:rPr>
              <a:t>5</a:t>
            </a:r>
            <a:r>
              <a:rPr kumimoji="1" lang="ja-JP" altLang="en-US" sz="1400" b="1" dirty="0">
                <a:solidFill>
                  <a:srgbClr val="2EC0DD"/>
                </a:solidFill>
                <a:latin typeface="+mn-ea"/>
              </a:rPr>
              <a:t>月</a:t>
            </a:r>
          </a:p>
        </p:txBody>
      </p:sp>
      <p:sp>
        <p:nvSpPr>
          <p:cNvPr id="95" name="楕円 19">
            <a:extLst>
              <a:ext uri="{FF2B5EF4-FFF2-40B4-BE49-F238E27FC236}">
                <a16:creationId xmlns:a16="http://schemas.microsoft.com/office/drawing/2014/main" id="{7188B2E9-F976-48AB-8C59-8EB272821669}"/>
              </a:ext>
              <a:ext uri="{C183D7F6-B498-43B3-948B-1728B52AA6E4}">
                <adec:decorative xmlns:adec="http://schemas.microsoft.com/office/drawing/2017/decorative" val="1"/>
              </a:ext>
            </a:extLst>
          </p:cNvPr>
          <p:cNvSpPr/>
          <p:nvPr/>
        </p:nvSpPr>
        <p:spPr bwMode="auto">
          <a:xfrm>
            <a:off x="10211633" y="2801345"/>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96" name="吹き出し: 四角形 40">
            <a:extLst>
              <a:ext uri="{FF2B5EF4-FFF2-40B4-BE49-F238E27FC236}">
                <a16:creationId xmlns:a16="http://schemas.microsoft.com/office/drawing/2014/main" id="{9D3C7B2C-4775-3308-1057-A8D1E14C35FA}"/>
              </a:ext>
              <a:ext uri="{C183D7F6-B498-43B3-948B-1728B52AA6E4}">
                <adec:decorative xmlns:adec="http://schemas.microsoft.com/office/drawing/2017/decorative" val="1"/>
              </a:ext>
            </a:extLst>
          </p:cNvPr>
          <p:cNvSpPr/>
          <p:nvPr/>
        </p:nvSpPr>
        <p:spPr bwMode="auto">
          <a:xfrm>
            <a:off x="9921655" y="3156533"/>
            <a:ext cx="968541" cy="1134901"/>
          </a:xfrm>
          <a:prstGeom prst="wedgeRectCallout">
            <a:avLst>
              <a:gd name="adj1" fmla="val -9084"/>
              <a:gd name="adj2" fmla="val -64594"/>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a:solidFill>
                  <a:schemeClr val="bg1"/>
                </a:solidFill>
              </a:rPr>
              <a:t>繰り返し予定で「</a:t>
            </a:r>
            <a:r>
              <a:rPr kumimoji="1" lang="en-US" altLang="ja-JP" sz="900" b="1">
                <a:solidFill>
                  <a:schemeClr val="bg1"/>
                </a:solidFill>
              </a:rPr>
              <a:t>2</a:t>
            </a:r>
            <a:r>
              <a:rPr kumimoji="1" lang="ja-JP" altLang="en-US" sz="900" b="1">
                <a:solidFill>
                  <a:schemeClr val="bg1"/>
                </a:solidFill>
              </a:rPr>
              <a:t>週間ごと」「</a:t>
            </a:r>
            <a:r>
              <a:rPr kumimoji="1" lang="en-US" altLang="ja-JP" sz="900" b="1">
                <a:solidFill>
                  <a:schemeClr val="bg1"/>
                </a:solidFill>
              </a:rPr>
              <a:t>3</a:t>
            </a:r>
            <a:r>
              <a:rPr kumimoji="1" lang="ja-JP" altLang="en-US" sz="900" b="1">
                <a:solidFill>
                  <a:schemeClr val="bg1"/>
                </a:solidFill>
              </a:rPr>
              <a:t>週間ごと」を設定できるように</a:t>
            </a:r>
            <a:endParaRPr kumimoji="1" lang="ja-JP" altLang="en-US" sz="900" b="1" dirty="0">
              <a:solidFill>
                <a:schemeClr val="bg1"/>
              </a:solidFill>
            </a:endParaRPr>
          </a:p>
        </p:txBody>
      </p:sp>
      <p:sp>
        <p:nvSpPr>
          <p:cNvPr id="97" name="吹き出し: 四角形 40">
            <a:extLst>
              <a:ext uri="{FF2B5EF4-FFF2-40B4-BE49-F238E27FC236}">
                <a16:creationId xmlns:a16="http://schemas.microsoft.com/office/drawing/2014/main" id="{EB08C0D2-1637-BBE4-F4B2-A6309255C479}"/>
              </a:ext>
              <a:ext uri="{C183D7F6-B498-43B3-948B-1728B52AA6E4}">
                <adec:decorative xmlns:adec="http://schemas.microsoft.com/office/drawing/2017/decorative" val="1"/>
              </a:ext>
            </a:extLst>
          </p:cNvPr>
          <p:cNvSpPr/>
          <p:nvPr/>
        </p:nvSpPr>
        <p:spPr bwMode="auto">
          <a:xfrm>
            <a:off x="10938969" y="3156533"/>
            <a:ext cx="1142076" cy="1134901"/>
          </a:xfrm>
          <a:prstGeom prst="wedgeRectCallout">
            <a:avLst>
              <a:gd name="adj1" fmla="val -14476"/>
              <a:gd name="adj2" fmla="val -63629"/>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dirty="0">
                <a:solidFill>
                  <a:schemeClr val="bg1"/>
                </a:solidFill>
              </a:rPr>
              <a:t>スケジュール、ポータル、通知、管理機能、カスタマイズ、プラグインのアップデート</a:t>
            </a:r>
          </a:p>
        </p:txBody>
      </p:sp>
      <p:sp>
        <p:nvSpPr>
          <p:cNvPr id="98" name="テキスト ボックス 97">
            <a:extLst>
              <a:ext uri="{FF2B5EF4-FFF2-40B4-BE49-F238E27FC236}">
                <a16:creationId xmlns:a16="http://schemas.microsoft.com/office/drawing/2014/main" id="{0E206DC7-3EBF-7287-BB12-CA985E106297}"/>
              </a:ext>
              <a:ext uri="{C183D7F6-B498-43B3-948B-1728B52AA6E4}">
                <adec:decorative xmlns:adec="http://schemas.microsoft.com/office/drawing/2017/decorative" val="1"/>
              </a:ext>
            </a:extLst>
          </p:cNvPr>
          <p:cNvSpPr txBox="1"/>
          <p:nvPr/>
        </p:nvSpPr>
        <p:spPr>
          <a:xfrm>
            <a:off x="11060715" y="2484092"/>
            <a:ext cx="669526" cy="307777"/>
          </a:xfrm>
          <a:prstGeom prst="rect">
            <a:avLst/>
          </a:prstGeom>
          <a:noFill/>
        </p:spPr>
        <p:txBody>
          <a:bodyPr wrap="square" rtlCol="0">
            <a:spAutoFit/>
          </a:bodyPr>
          <a:lstStyle/>
          <a:p>
            <a:r>
              <a:rPr kumimoji="1" lang="en-US" altLang="ja-JP" sz="1400" b="1" dirty="0">
                <a:solidFill>
                  <a:srgbClr val="2EC0DD"/>
                </a:solidFill>
                <a:latin typeface="+mn-ea"/>
              </a:rPr>
              <a:t>8</a:t>
            </a:r>
            <a:r>
              <a:rPr kumimoji="1" lang="ja-JP" altLang="en-US" sz="1400" b="1" dirty="0">
                <a:solidFill>
                  <a:srgbClr val="2EC0DD"/>
                </a:solidFill>
                <a:latin typeface="+mn-ea"/>
              </a:rPr>
              <a:t>月</a:t>
            </a:r>
          </a:p>
        </p:txBody>
      </p:sp>
      <p:sp>
        <p:nvSpPr>
          <p:cNvPr id="99" name="楕円 19">
            <a:extLst>
              <a:ext uri="{FF2B5EF4-FFF2-40B4-BE49-F238E27FC236}">
                <a16:creationId xmlns:a16="http://schemas.microsoft.com/office/drawing/2014/main" id="{3CDC3B1E-B07F-9324-4E1A-D12010001FD9}"/>
              </a:ext>
              <a:ext uri="{C183D7F6-B498-43B3-948B-1728B52AA6E4}">
                <adec:decorative xmlns:adec="http://schemas.microsoft.com/office/drawing/2017/decorative" val="1"/>
              </a:ext>
            </a:extLst>
          </p:cNvPr>
          <p:cNvSpPr/>
          <p:nvPr/>
        </p:nvSpPr>
        <p:spPr bwMode="auto">
          <a:xfrm>
            <a:off x="11242650" y="2758199"/>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100" name="楕円 63">
            <a:extLst>
              <a:ext uri="{FF2B5EF4-FFF2-40B4-BE49-F238E27FC236}">
                <a16:creationId xmlns:a16="http://schemas.microsoft.com/office/drawing/2014/main" id="{90A1D518-9444-1C6B-CBD9-89A771525E94}"/>
              </a:ext>
              <a:ext uri="{C183D7F6-B498-43B3-948B-1728B52AA6E4}">
                <adec:decorative xmlns:adec="http://schemas.microsoft.com/office/drawing/2017/decorative" val="1"/>
              </a:ext>
            </a:extLst>
          </p:cNvPr>
          <p:cNvSpPr/>
          <p:nvPr/>
        </p:nvSpPr>
        <p:spPr bwMode="auto">
          <a:xfrm>
            <a:off x="3747708" y="2785224"/>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105" name="吹き出し: 四角形 8">
            <a:extLst>
              <a:ext uri="{FF2B5EF4-FFF2-40B4-BE49-F238E27FC236}">
                <a16:creationId xmlns:a16="http://schemas.microsoft.com/office/drawing/2014/main" id="{57B66AA8-5DCF-5010-B848-B41DF99ADCC8}"/>
              </a:ext>
              <a:ext uri="{C183D7F6-B498-43B3-948B-1728B52AA6E4}">
                <adec:decorative xmlns:adec="http://schemas.microsoft.com/office/drawing/2017/decorative" val="1"/>
              </a:ext>
            </a:extLst>
          </p:cNvPr>
          <p:cNvSpPr/>
          <p:nvPr/>
        </p:nvSpPr>
        <p:spPr bwMode="auto">
          <a:xfrm>
            <a:off x="9736170" y="5212883"/>
            <a:ext cx="1358276" cy="534383"/>
          </a:xfrm>
          <a:prstGeom prst="wedgeRectCallout">
            <a:avLst>
              <a:gd name="adj1" fmla="val 36300"/>
              <a:gd name="adj2" fmla="val -83963"/>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400" b="1" dirty="0">
                <a:solidFill>
                  <a:schemeClr val="bg1"/>
                </a:solidFill>
                <a:ea typeface="游ゴシック"/>
              </a:rPr>
              <a:t>Garoon6.0</a:t>
            </a:r>
            <a:endParaRPr lang="en-US" altLang="ja-JP" sz="1400" b="1" dirty="0">
              <a:solidFill>
                <a:schemeClr val="bg1"/>
              </a:solidFill>
            </a:endParaRPr>
          </a:p>
          <a:p>
            <a:pPr algn="ctr"/>
            <a:r>
              <a:rPr lang="ja-JP" altLang="en-US" sz="1400" b="1" dirty="0">
                <a:solidFill>
                  <a:schemeClr val="bg1"/>
                </a:solidFill>
              </a:rPr>
              <a:t>リリース</a:t>
            </a:r>
            <a:endParaRPr kumimoji="1" lang="ja-JP" altLang="en-US" sz="1400" b="1" dirty="0">
              <a:solidFill>
                <a:schemeClr val="bg1"/>
              </a:solidFill>
            </a:endParaRPr>
          </a:p>
        </p:txBody>
      </p:sp>
      <p:sp>
        <p:nvSpPr>
          <p:cNvPr id="107" name="テキスト ボックス 106">
            <a:extLst>
              <a:ext uri="{FF2B5EF4-FFF2-40B4-BE49-F238E27FC236}">
                <a16:creationId xmlns:a16="http://schemas.microsoft.com/office/drawing/2014/main" id="{56F21692-2C9E-D81B-2B17-B2C675629A54}"/>
              </a:ext>
              <a:ext uri="{C183D7F6-B498-43B3-948B-1728B52AA6E4}">
                <adec:decorative xmlns:adec="http://schemas.microsoft.com/office/drawing/2017/decorative" val="1"/>
              </a:ext>
            </a:extLst>
          </p:cNvPr>
          <p:cNvSpPr txBox="1"/>
          <p:nvPr/>
        </p:nvSpPr>
        <p:spPr>
          <a:xfrm>
            <a:off x="10692587" y="4472281"/>
            <a:ext cx="669526" cy="307777"/>
          </a:xfrm>
          <a:prstGeom prst="rect">
            <a:avLst/>
          </a:prstGeom>
          <a:noFill/>
        </p:spPr>
        <p:txBody>
          <a:bodyPr wrap="square" rtlCol="0">
            <a:spAutoFit/>
          </a:bodyPr>
          <a:lstStyle/>
          <a:p>
            <a:r>
              <a:rPr kumimoji="1" lang="en-US" altLang="ja-JP" sz="1400" b="1" dirty="0">
                <a:solidFill>
                  <a:srgbClr val="003399"/>
                </a:solidFill>
                <a:latin typeface="+mn-ea"/>
              </a:rPr>
              <a:t>10</a:t>
            </a:r>
            <a:r>
              <a:rPr kumimoji="1" lang="ja-JP" altLang="en-US" sz="1400" b="1" dirty="0">
                <a:solidFill>
                  <a:srgbClr val="003399"/>
                </a:solidFill>
                <a:latin typeface="+mn-ea"/>
              </a:rPr>
              <a:t>月</a:t>
            </a:r>
          </a:p>
        </p:txBody>
      </p:sp>
      <p:sp>
        <p:nvSpPr>
          <p:cNvPr id="108" name="楕円 18">
            <a:extLst>
              <a:ext uri="{FF2B5EF4-FFF2-40B4-BE49-F238E27FC236}">
                <a16:creationId xmlns:a16="http://schemas.microsoft.com/office/drawing/2014/main" id="{F8F7C06D-8B7D-9F77-A6F5-FFB65B5E565B}"/>
              </a:ext>
              <a:ext uri="{C183D7F6-B498-43B3-948B-1728B52AA6E4}">
                <adec:decorative xmlns:adec="http://schemas.microsoft.com/office/drawing/2017/decorative" val="1"/>
              </a:ext>
            </a:extLst>
          </p:cNvPr>
          <p:cNvSpPr/>
          <p:nvPr/>
        </p:nvSpPr>
        <p:spPr bwMode="auto">
          <a:xfrm>
            <a:off x="10911493" y="4729144"/>
            <a:ext cx="177553" cy="177553"/>
          </a:xfrm>
          <a:prstGeom prst="ellipse">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grpSp>
        <p:nvGrpSpPr>
          <p:cNvPr id="109" name="グループ化 108">
            <a:extLst>
              <a:ext uri="{FF2B5EF4-FFF2-40B4-BE49-F238E27FC236}">
                <a16:creationId xmlns:a16="http://schemas.microsoft.com/office/drawing/2014/main" id="{D7DFA728-8B93-0020-F674-AE8F8909DFD1}"/>
              </a:ext>
            </a:extLst>
          </p:cNvPr>
          <p:cNvGrpSpPr/>
          <p:nvPr/>
        </p:nvGrpSpPr>
        <p:grpSpPr>
          <a:xfrm>
            <a:off x="1544274" y="4670655"/>
            <a:ext cx="628526" cy="559224"/>
            <a:chOff x="3193334" y="4697599"/>
            <a:chExt cx="3166796" cy="559224"/>
          </a:xfrm>
        </p:grpSpPr>
        <p:sp>
          <p:nvSpPr>
            <p:cNvPr id="110" name="正方形/長方形 109">
              <a:extLst>
                <a:ext uri="{FF2B5EF4-FFF2-40B4-BE49-F238E27FC236}">
                  <a16:creationId xmlns:a16="http://schemas.microsoft.com/office/drawing/2014/main" id="{6D27F13F-407C-6411-4FBD-E9E2B26061DF}"/>
                </a:ext>
                <a:ext uri="{C183D7F6-B498-43B3-948B-1728B52AA6E4}">
                  <adec:decorative xmlns:adec="http://schemas.microsoft.com/office/drawing/2017/decorative" val="1"/>
                </a:ext>
              </a:extLst>
            </p:cNvPr>
            <p:cNvSpPr/>
            <p:nvPr/>
          </p:nvSpPr>
          <p:spPr bwMode="auto">
            <a:xfrm>
              <a:off x="3193334" y="4697599"/>
              <a:ext cx="162549" cy="463905"/>
            </a:xfrm>
            <a:prstGeom prst="rect">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111" name="矢印: 右 7">
              <a:extLst>
                <a:ext uri="{FF2B5EF4-FFF2-40B4-BE49-F238E27FC236}">
                  <a16:creationId xmlns:a16="http://schemas.microsoft.com/office/drawing/2014/main" id="{6CA276B8-64E5-4574-D60E-A8A334B97B4A}"/>
                </a:ext>
                <a:ext uri="{C183D7F6-B498-43B3-948B-1728B52AA6E4}">
                  <adec:decorative xmlns:adec="http://schemas.microsoft.com/office/drawing/2017/decorative" val="1"/>
                </a:ext>
              </a:extLst>
            </p:cNvPr>
            <p:cNvSpPr/>
            <p:nvPr/>
          </p:nvSpPr>
          <p:spPr bwMode="auto">
            <a:xfrm>
              <a:off x="3213900" y="4869208"/>
              <a:ext cx="3146230" cy="387615"/>
            </a:xfrm>
            <a:prstGeom prst="rightArrow">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grpSp>
      <p:grpSp>
        <p:nvGrpSpPr>
          <p:cNvPr id="112" name="グループ化 111">
            <a:extLst>
              <a:ext uri="{FF2B5EF4-FFF2-40B4-BE49-F238E27FC236}">
                <a16:creationId xmlns:a16="http://schemas.microsoft.com/office/drawing/2014/main" id="{05492DC4-B940-F27E-197B-38728FAC4379}"/>
              </a:ext>
            </a:extLst>
          </p:cNvPr>
          <p:cNvGrpSpPr/>
          <p:nvPr/>
        </p:nvGrpSpPr>
        <p:grpSpPr>
          <a:xfrm>
            <a:off x="5671088" y="4579196"/>
            <a:ext cx="628526" cy="559224"/>
            <a:chOff x="3193334" y="4697599"/>
            <a:chExt cx="3166796" cy="559224"/>
          </a:xfrm>
        </p:grpSpPr>
        <p:sp>
          <p:nvSpPr>
            <p:cNvPr id="113" name="正方形/長方形 112">
              <a:extLst>
                <a:ext uri="{FF2B5EF4-FFF2-40B4-BE49-F238E27FC236}">
                  <a16:creationId xmlns:a16="http://schemas.microsoft.com/office/drawing/2014/main" id="{BA726490-0AF4-C959-BC42-BD139B726948}"/>
                </a:ext>
                <a:ext uri="{C183D7F6-B498-43B3-948B-1728B52AA6E4}">
                  <adec:decorative xmlns:adec="http://schemas.microsoft.com/office/drawing/2017/decorative" val="1"/>
                </a:ext>
              </a:extLst>
            </p:cNvPr>
            <p:cNvSpPr/>
            <p:nvPr/>
          </p:nvSpPr>
          <p:spPr bwMode="auto">
            <a:xfrm>
              <a:off x="3193334" y="4697599"/>
              <a:ext cx="162549" cy="463905"/>
            </a:xfrm>
            <a:prstGeom prst="rect">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114" name="矢印: 右 7">
              <a:extLst>
                <a:ext uri="{FF2B5EF4-FFF2-40B4-BE49-F238E27FC236}">
                  <a16:creationId xmlns:a16="http://schemas.microsoft.com/office/drawing/2014/main" id="{8A03048A-CA4D-7353-715A-AEAC1A6BE293}"/>
                </a:ext>
                <a:ext uri="{C183D7F6-B498-43B3-948B-1728B52AA6E4}">
                  <adec:decorative xmlns:adec="http://schemas.microsoft.com/office/drawing/2017/decorative" val="1"/>
                </a:ext>
              </a:extLst>
            </p:cNvPr>
            <p:cNvSpPr/>
            <p:nvPr/>
          </p:nvSpPr>
          <p:spPr bwMode="auto">
            <a:xfrm>
              <a:off x="3213900" y="4869208"/>
              <a:ext cx="3146230" cy="387615"/>
            </a:xfrm>
            <a:prstGeom prst="rightArrow">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grpSp>
      <p:grpSp>
        <p:nvGrpSpPr>
          <p:cNvPr id="115" name="グループ化 114">
            <a:extLst>
              <a:ext uri="{FF2B5EF4-FFF2-40B4-BE49-F238E27FC236}">
                <a16:creationId xmlns:a16="http://schemas.microsoft.com/office/drawing/2014/main" id="{B21B7507-EBC1-FF39-AA3F-B36A7597565D}"/>
              </a:ext>
            </a:extLst>
          </p:cNvPr>
          <p:cNvGrpSpPr/>
          <p:nvPr/>
        </p:nvGrpSpPr>
        <p:grpSpPr>
          <a:xfrm>
            <a:off x="10048599" y="4667514"/>
            <a:ext cx="628526" cy="559224"/>
            <a:chOff x="3193334" y="4697599"/>
            <a:chExt cx="3166796" cy="559224"/>
          </a:xfrm>
        </p:grpSpPr>
        <p:sp>
          <p:nvSpPr>
            <p:cNvPr id="116" name="正方形/長方形 115">
              <a:extLst>
                <a:ext uri="{FF2B5EF4-FFF2-40B4-BE49-F238E27FC236}">
                  <a16:creationId xmlns:a16="http://schemas.microsoft.com/office/drawing/2014/main" id="{408A084A-B677-6B3C-822B-26D6E93357EC}"/>
                </a:ext>
                <a:ext uri="{C183D7F6-B498-43B3-948B-1728B52AA6E4}">
                  <adec:decorative xmlns:adec="http://schemas.microsoft.com/office/drawing/2017/decorative" val="1"/>
                </a:ext>
              </a:extLst>
            </p:cNvPr>
            <p:cNvSpPr/>
            <p:nvPr/>
          </p:nvSpPr>
          <p:spPr bwMode="auto">
            <a:xfrm>
              <a:off x="3193334" y="4697599"/>
              <a:ext cx="162549" cy="463905"/>
            </a:xfrm>
            <a:prstGeom prst="rect">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117" name="矢印: 右 7">
              <a:extLst>
                <a:ext uri="{FF2B5EF4-FFF2-40B4-BE49-F238E27FC236}">
                  <a16:creationId xmlns:a16="http://schemas.microsoft.com/office/drawing/2014/main" id="{FC561C43-9837-7555-2184-D1DE30A9CF81}"/>
                </a:ext>
                <a:ext uri="{C183D7F6-B498-43B3-948B-1728B52AA6E4}">
                  <adec:decorative xmlns:adec="http://schemas.microsoft.com/office/drawing/2017/decorative" val="1"/>
                </a:ext>
              </a:extLst>
            </p:cNvPr>
            <p:cNvSpPr/>
            <p:nvPr/>
          </p:nvSpPr>
          <p:spPr bwMode="auto">
            <a:xfrm>
              <a:off x="3213900" y="4869208"/>
              <a:ext cx="3146230" cy="387615"/>
            </a:xfrm>
            <a:prstGeom prst="rightArrow">
              <a:avLst/>
            </a:prstGeom>
            <a:solidFill>
              <a:srgbClr val="003399"/>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grpSp>
      <p:sp>
        <p:nvSpPr>
          <p:cNvPr id="74" name="右中かっこ 73">
            <a:extLst>
              <a:ext uri="{FF2B5EF4-FFF2-40B4-BE49-F238E27FC236}">
                <a16:creationId xmlns:a16="http://schemas.microsoft.com/office/drawing/2014/main" id="{4B51D676-AE73-6C3A-3414-A8B546C63070}"/>
              </a:ext>
              <a:ext uri="{C183D7F6-B498-43B3-948B-1728B52AA6E4}">
                <adec:decorative xmlns:adec="http://schemas.microsoft.com/office/drawing/2017/decorative" val="1"/>
              </a:ext>
            </a:extLst>
          </p:cNvPr>
          <p:cNvSpPr/>
          <p:nvPr/>
        </p:nvSpPr>
        <p:spPr bwMode="auto">
          <a:xfrm rot="5400000">
            <a:off x="5988883" y="2614347"/>
            <a:ext cx="218512" cy="3650835"/>
          </a:xfrm>
          <a:prstGeom prst="rightBrace">
            <a:avLst>
              <a:gd name="adj1" fmla="val 51701"/>
              <a:gd name="adj2" fmla="val 49931"/>
            </a:avLst>
          </a:prstGeom>
          <a:noFill/>
          <a:ln w="28575">
            <a:solidFill>
              <a:srgbClr val="003399"/>
            </a:soli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kumimoji="1" lang="ja-JP" altLang="en-US" i="1">
              <a:latin typeface="Arial" charset="0"/>
              <a:ea typeface="ＭＳ Ｐゴシック" pitchFamily="50" charset="-128"/>
            </a:endParaRPr>
          </a:p>
        </p:txBody>
      </p:sp>
      <p:sp>
        <p:nvSpPr>
          <p:cNvPr id="106" name="右中かっこ 105">
            <a:extLst>
              <a:ext uri="{FF2B5EF4-FFF2-40B4-BE49-F238E27FC236}">
                <a16:creationId xmlns:a16="http://schemas.microsoft.com/office/drawing/2014/main" id="{582B4724-5EBF-4F61-2056-126F186EEEFC}"/>
              </a:ext>
              <a:ext uri="{C183D7F6-B498-43B3-948B-1728B52AA6E4}">
                <adec:decorative xmlns:adec="http://schemas.microsoft.com/office/drawing/2017/decorative" val="1"/>
              </a:ext>
            </a:extLst>
          </p:cNvPr>
          <p:cNvSpPr/>
          <p:nvPr/>
        </p:nvSpPr>
        <p:spPr bwMode="auto">
          <a:xfrm rot="5400000">
            <a:off x="9957071" y="2436482"/>
            <a:ext cx="280161" cy="3944920"/>
          </a:xfrm>
          <a:prstGeom prst="rightBrace">
            <a:avLst>
              <a:gd name="adj1" fmla="val 51701"/>
              <a:gd name="adj2" fmla="val 49590"/>
            </a:avLst>
          </a:prstGeom>
          <a:noFill/>
          <a:ln w="28575">
            <a:solidFill>
              <a:srgbClr val="003399"/>
            </a:soli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kumimoji="1" lang="ja-JP" altLang="en-US" i="1">
              <a:latin typeface="Arial" charset="0"/>
              <a:ea typeface="ＭＳ Ｐゴシック" pitchFamily="50" charset="-128"/>
            </a:endParaRPr>
          </a:p>
        </p:txBody>
      </p:sp>
      <p:sp>
        <p:nvSpPr>
          <p:cNvPr id="2" name="楕円 19">
            <a:extLst>
              <a:ext uri="{FF2B5EF4-FFF2-40B4-BE49-F238E27FC236}">
                <a16:creationId xmlns:a16="http://schemas.microsoft.com/office/drawing/2014/main" id="{F5C96D34-DB67-28A6-2549-C7A018898620}"/>
              </a:ext>
              <a:ext uri="{C183D7F6-B498-43B3-948B-1728B52AA6E4}">
                <adec:decorative xmlns:adec="http://schemas.microsoft.com/office/drawing/2017/decorative" val="1"/>
              </a:ext>
            </a:extLst>
          </p:cNvPr>
          <p:cNvSpPr/>
          <p:nvPr/>
        </p:nvSpPr>
        <p:spPr bwMode="auto">
          <a:xfrm>
            <a:off x="9236706" y="2772619"/>
            <a:ext cx="177553" cy="177553"/>
          </a:xfrm>
          <a:prstGeom prst="ellipse">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dirty="0">
              <a:solidFill>
                <a:schemeClr val="tx1"/>
              </a:solidFill>
            </a:endParaRPr>
          </a:p>
        </p:txBody>
      </p:sp>
      <p:sp>
        <p:nvSpPr>
          <p:cNvPr id="3" name="吹き出し: 四角形 40">
            <a:extLst>
              <a:ext uri="{FF2B5EF4-FFF2-40B4-BE49-F238E27FC236}">
                <a16:creationId xmlns:a16="http://schemas.microsoft.com/office/drawing/2014/main" id="{DBB754D8-7CAA-B7DD-13F2-517AD25750E0}"/>
              </a:ext>
              <a:ext uri="{C183D7F6-B498-43B3-948B-1728B52AA6E4}">
                <adec:decorative xmlns:adec="http://schemas.microsoft.com/office/drawing/2017/decorative" val="1"/>
              </a:ext>
            </a:extLst>
          </p:cNvPr>
          <p:cNvSpPr/>
          <p:nvPr/>
        </p:nvSpPr>
        <p:spPr bwMode="auto">
          <a:xfrm>
            <a:off x="61841" y="3173428"/>
            <a:ext cx="926183" cy="1102625"/>
          </a:xfrm>
          <a:prstGeom prst="wedgeRectCallout">
            <a:avLst>
              <a:gd name="adj1" fmla="val -9074"/>
              <a:gd name="adj2" fmla="val -64328"/>
            </a:avLst>
          </a:prstGeom>
          <a:solidFill>
            <a:srgbClr val="2EC0DD"/>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900" b="1" dirty="0">
                <a:solidFill>
                  <a:schemeClr val="bg1"/>
                </a:solidFill>
              </a:rPr>
              <a:t>運用管理権限の強化</a:t>
            </a:r>
            <a:endParaRPr kumimoji="1" lang="en-US" altLang="ja-JP" sz="900" b="1" dirty="0">
              <a:solidFill>
                <a:schemeClr val="bg1"/>
              </a:solidFill>
            </a:endParaRPr>
          </a:p>
          <a:p>
            <a:pPr algn="ctr"/>
            <a:r>
              <a:rPr kumimoji="1" lang="ja-JP" altLang="en-US" sz="900" b="1" dirty="0">
                <a:solidFill>
                  <a:schemeClr val="bg1"/>
                </a:solidFill>
              </a:rPr>
              <a:t>ポータルテンプレート追加</a:t>
            </a:r>
          </a:p>
        </p:txBody>
      </p:sp>
      <p:sp>
        <p:nvSpPr>
          <p:cNvPr id="4" name="テキスト ボックス 3">
            <a:extLst>
              <a:ext uri="{FF2B5EF4-FFF2-40B4-BE49-F238E27FC236}">
                <a16:creationId xmlns:a16="http://schemas.microsoft.com/office/drawing/2014/main" id="{1B9C810D-1A31-2745-33C1-4F2FE78CE48A}"/>
              </a:ext>
              <a:ext uri="{C183D7F6-B498-43B3-948B-1728B52AA6E4}">
                <adec:decorative xmlns:adec="http://schemas.microsoft.com/office/drawing/2017/decorative" val="1"/>
              </a:ext>
            </a:extLst>
          </p:cNvPr>
          <p:cNvSpPr txBox="1"/>
          <p:nvPr/>
        </p:nvSpPr>
        <p:spPr>
          <a:xfrm>
            <a:off x="7195872" y="2463451"/>
            <a:ext cx="496511" cy="307777"/>
          </a:xfrm>
          <a:prstGeom prst="rect">
            <a:avLst/>
          </a:prstGeom>
          <a:noFill/>
        </p:spPr>
        <p:txBody>
          <a:bodyPr wrap="square" rtlCol="0">
            <a:spAutoFit/>
          </a:bodyPr>
          <a:lstStyle/>
          <a:p>
            <a:r>
              <a:rPr kumimoji="1" lang="en-US" altLang="ja-JP" sz="1400" b="1" dirty="0">
                <a:solidFill>
                  <a:srgbClr val="2EC0DD"/>
                </a:solidFill>
                <a:latin typeface="+mn-ea"/>
              </a:rPr>
              <a:t>7</a:t>
            </a:r>
            <a:r>
              <a:rPr kumimoji="1" lang="ja-JP" altLang="en-US" sz="1400" b="1" dirty="0">
                <a:solidFill>
                  <a:srgbClr val="2EC0DD"/>
                </a:solidFill>
                <a:latin typeface="+mn-ea"/>
              </a:rPr>
              <a:t>月</a:t>
            </a:r>
          </a:p>
        </p:txBody>
      </p:sp>
      <p:sp>
        <p:nvSpPr>
          <p:cNvPr id="18" name="テキスト ボックス 17">
            <a:extLst>
              <a:ext uri="{FF2B5EF4-FFF2-40B4-BE49-F238E27FC236}">
                <a16:creationId xmlns:a16="http://schemas.microsoft.com/office/drawing/2014/main" id="{C5E48008-A847-822C-8080-8B76CB16A9E1}"/>
              </a:ext>
              <a:ext uri="{C183D7F6-B498-43B3-948B-1728B52AA6E4}">
                <adec:decorative xmlns:adec="http://schemas.microsoft.com/office/drawing/2017/decorative" val="1"/>
              </a:ext>
            </a:extLst>
          </p:cNvPr>
          <p:cNvSpPr txBox="1"/>
          <p:nvPr/>
        </p:nvSpPr>
        <p:spPr>
          <a:xfrm>
            <a:off x="2825492" y="2441977"/>
            <a:ext cx="843286" cy="307777"/>
          </a:xfrm>
          <a:prstGeom prst="rect">
            <a:avLst/>
          </a:prstGeom>
          <a:noFill/>
        </p:spPr>
        <p:txBody>
          <a:bodyPr wrap="square" rtlCol="0">
            <a:spAutoFit/>
          </a:bodyPr>
          <a:lstStyle/>
          <a:p>
            <a:r>
              <a:rPr kumimoji="1" lang="en-US" altLang="ja-JP" sz="1400" b="1" dirty="0">
                <a:solidFill>
                  <a:srgbClr val="2EC0DD"/>
                </a:solidFill>
                <a:latin typeface="+mn-ea"/>
              </a:rPr>
              <a:t>10</a:t>
            </a:r>
            <a:r>
              <a:rPr kumimoji="1" lang="ja-JP" altLang="en-US" sz="1400" b="1" dirty="0">
                <a:solidFill>
                  <a:srgbClr val="2EC0DD"/>
                </a:solidFill>
                <a:latin typeface="+mn-ea"/>
              </a:rPr>
              <a:t>月</a:t>
            </a:r>
          </a:p>
        </p:txBody>
      </p:sp>
    </p:spTree>
    <p:extLst>
      <p:ext uri="{BB962C8B-B14F-4D97-AF65-F5344CB8AC3E}">
        <p14:creationId xmlns:p14="http://schemas.microsoft.com/office/powerpoint/2010/main" val="173147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a:xfrm>
            <a:off x="637200" y="2658059"/>
            <a:ext cx="7279962" cy="1543263"/>
          </a:xfrm>
        </p:spPr>
        <p:txBody>
          <a:bodyPr>
            <a:normAutofit/>
          </a:bodyPr>
          <a:lstStyle/>
          <a:p>
            <a:r>
              <a:rPr lang="ja-JP" altLang="en-US" cap="none" dirty="0"/>
              <a:t>４</a:t>
            </a:r>
            <a:r>
              <a:rPr lang="en-US" altLang="ja-JP" cap="none" dirty="0"/>
              <a:t>. </a:t>
            </a:r>
            <a:r>
              <a:rPr lang="ja-JP" altLang="en-US" cap="none" dirty="0"/>
              <a:t> </a:t>
            </a:r>
            <a:r>
              <a:rPr lang="ja-JP" altLang="en-US" dirty="0"/>
              <a:t>クラウド版のみの機能</a:t>
            </a:r>
            <a:endParaRPr lang="ja-JP" altLang="en-US" cap="none" dirty="0"/>
          </a:p>
        </p:txBody>
      </p:sp>
    </p:spTree>
    <p:extLst>
      <p:ext uri="{BB962C8B-B14F-4D97-AF65-F5344CB8AC3E}">
        <p14:creationId xmlns:p14="http://schemas.microsoft.com/office/powerpoint/2010/main" val="274942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E628D5-E4B0-49DA-B90D-EF0D921DACEE}"/>
              </a:ext>
            </a:extLst>
          </p:cNvPr>
          <p:cNvSpPr>
            <a:spLocks noGrp="1"/>
          </p:cNvSpPr>
          <p:nvPr>
            <p:ph type="title"/>
          </p:nvPr>
        </p:nvSpPr>
        <p:spPr/>
        <p:txBody>
          <a:bodyPr>
            <a:normAutofit/>
          </a:bodyPr>
          <a:lstStyle/>
          <a:p>
            <a:r>
              <a:rPr kumimoji="1" lang="ja-JP" altLang="en-US" dirty="0"/>
              <a:t>本資料について</a:t>
            </a:r>
          </a:p>
        </p:txBody>
      </p:sp>
      <p:sp>
        <p:nvSpPr>
          <p:cNvPr id="5" name="テキスト プレースホルダー 4">
            <a:extLst>
              <a:ext uri="{FF2B5EF4-FFF2-40B4-BE49-F238E27FC236}">
                <a16:creationId xmlns:a16="http://schemas.microsoft.com/office/drawing/2014/main" id="{7CC1BF4C-48CB-4B8B-ADB7-ACD9B2CF2A8B}"/>
              </a:ext>
            </a:extLst>
          </p:cNvPr>
          <p:cNvSpPr>
            <a:spLocks noGrp="1"/>
          </p:cNvSpPr>
          <p:nvPr>
            <p:ph type="body" sz="quarter" idx="10"/>
          </p:nvPr>
        </p:nvSpPr>
        <p:spPr>
          <a:xfrm>
            <a:off x="731682" y="870564"/>
            <a:ext cx="9596748" cy="4751681"/>
          </a:xfrm>
        </p:spPr>
        <p:txBody>
          <a:bodyPr vert="horz" lIns="91440" tIns="45720" rIns="91440" bIns="45720" rtlCol="0" anchor="t">
            <a:normAutofit/>
          </a:bodyPr>
          <a:lstStyle/>
          <a:p>
            <a:pPr marL="269240" indent="-269240"/>
            <a:r>
              <a:rPr lang="ja-JP" altLang="en-US" sz="2000" b="1" dirty="0">
                <a:latin typeface="游ゴシック"/>
                <a:ea typeface="游ゴシック"/>
              </a:rPr>
              <a:t>本資料の目的について</a:t>
            </a:r>
            <a:br>
              <a:rPr lang="en-US" altLang="ja-JP" sz="1850" dirty="0">
                <a:latin typeface="+mn-ea"/>
                <a:ea typeface="+mn-ea"/>
              </a:rPr>
            </a:br>
            <a:r>
              <a:rPr lang="ja-JP" altLang="en-US" sz="1600" spc="100">
                <a:latin typeface="游ゴシック"/>
                <a:ea typeface="游ゴシック"/>
                <a:cs typeface="メイリオ" charset="0"/>
              </a:rPr>
              <a:t>本資料は</a:t>
            </a:r>
            <a:r>
              <a:rPr lang="en-US" altLang="ja-JP" sz="1600" spc="100" dirty="0">
                <a:latin typeface="游ゴシック"/>
                <a:ea typeface="游ゴシック"/>
                <a:cs typeface="メイリオ" charset="0"/>
              </a:rPr>
              <a:t> </a:t>
            </a:r>
            <a:r>
              <a:rPr lang="ja-JP" altLang="en-US" sz="1600" spc="100">
                <a:latin typeface="游ゴシック"/>
                <a:ea typeface="游ゴシック"/>
                <a:cs typeface="メイリオ" charset="0"/>
              </a:rPr>
              <a:t>クラウド版 </a:t>
            </a:r>
            <a:r>
              <a:rPr lang="en-US" altLang="ja-JP" sz="1600" spc="100" dirty="0" err="1">
                <a:latin typeface="游ゴシック"/>
                <a:ea typeface="游ゴシック"/>
                <a:cs typeface="メイリオ" charset="0"/>
              </a:rPr>
              <a:t>Garoon</a:t>
            </a:r>
            <a:r>
              <a:rPr lang="en-US" altLang="ja-JP" sz="1600" spc="100" dirty="0">
                <a:latin typeface="游ゴシック"/>
                <a:ea typeface="游ゴシック"/>
                <a:cs typeface="メイリオ" charset="0"/>
              </a:rPr>
              <a:t> </a:t>
            </a:r>
            <a:r>
              <a:rPr lang="ja-JP" altLang="en-US" sz="1600" spc="100">
                <a:latin typeface="游ゴシック"/>
                <a:ea typeface="游ゴシック"/>
                <a:cs typeface="メイリオ" charset="0"/>
              </a:rPr>
              <a:t>とパッケージ版 </a:t>
            </a:r>
            <a:r>
              <a:rPr lang="en-US" altLang="ja-JP" sz="1600" spc="100" dirty="0" err="1">
                <a:latin typeface="游ゴシック"/>
                <a:ea typeface="游ゴシック"/>
                <a:cs typeface="メイリオ" charset="0"/>
              </a:rPr>
              <a:t>Garoon</a:t>
            </a:r>
            <a:r>
              <a:rPr lang="en-US" altLang="ja-JP" sz="1600" spc="100" dirty="0">
                <a:latin typeface="游ゴシック"/>
                <a:ea typeface="游ゴシック"/>
                <a:cs typeface="メイリオ" charset="0"/>
              </a:rPr>
              <a:t> </a:t>
            </a:r>
            <a:r>
              <a:rPr lang="ja-JP" altLang="en-US" sz="1600" spc="100">
                <a:latin typeface="游ゴシック"/>
                <a:ea typeface="游ゴシック"/>
                <a:cs typeface="メイリオ" charset="0"/>
              </a:rPr>
              <a:t>の主な違いについてご説明することを目的としています。パッケージ版は </a:t>
            </a:r>
            <a:r>
              <a:rPr lang="en-US" altLang="ja-JP" sz="1600" spc="100" dirty="0" err="1">
                <a:latin typeface="游ゴシック"/>
                <a:ea typeface="游ゴシック"/>
                <a:cs typeface="メイリオ" charset="0"/>
              </a:rPr>
              <a:t>Garoon</a:t>
            </a:r>
            <a:r>
              <a:rPr lang="en-US" altLang="ja-JP" sz="1600" spc="100" dirty="0">
                <a:latin typeface="游ゴシック"/>
                <a:ea typeface="游ゴシック"/>
                <a:cs typeface="メイリオ" charset="0"/>
              </a:rPr>
              <a:t> 6 </a:t>
            </a:r>
            <a:r>
              <a:rPr lang="ja-JP" altLang="en-US" sz="1600" spc="100">
                <a:latin typeface="游ゴシック"/>
                <a:ea typeface="游ゴシック"/>
                <a:cs typeface="メイリオ" charset="0"/>
              </a:rPr>
              <a:t>を前提としています。すべての機能を網羅しているわけではありません。各機能の詳細については、以下でご確認ください。</a:t>
            </a:r>
            <a:br>
              <a:rPr lang="en-US" altLang="ja-JP" sz="1600" spc="100" dirty="0">
                <a:latin typeface="+mn-ea"/>
                <a:ea typeface="+mn-ea"/>
                <a:cs typeface="メイリオ" charset="0"/>
              </a:rPr>
            </a:br>
            <a:r>
              <a:rPr lang="ja-JP" altLang="en-US" sz="1600" spc="100" dirty="0">
                <a:latin typeface="游ゴシック"/>
                <a:ea typeface="游ゴシック"/>
                <a:cs typeface="メイリオ" charset="0"/>
              </a:rPr>
              <a:t>▼クラウド版 </a:t>
            </a:r>
            <a:r>
              <a:rPr lang="en-US" altLang="ja-JP" sz="1600" spc="100" dirty="0">
                <a:latin typeface="游ゴシック"/>
                <a:ea typeface="游ゴシック"/>
                <a:cs typeface="メイリオ" charset="0"/>
              </a:rPr>
              <a:t>Garoon </a:t>
            </a:r>
            <a:r>
              <a:rPr lang="ja-JP" altLang="en-US" sz="1600" spc="100" dirty="0">
                <a:latin typeface="游ゴシック"/>
                <a:ea typeface="游ゴシック"/>
                <a:cs typeface="メイリオ" charset="0"/>
              </a:rPr>
              <a:t>マニュアルサイト</a:t>
            </a:r>
            <a:br>
              <a:rPr lang="en-US" altLang="ja-JP" sz="1600" spc="100" dirty="0">
                <a:latin typeface="+mn-ea"/>
                <a:ea typeface="+mn-ea"/>
                <a:cs typeface="メイリオ" charset="0"/>
              </a:rPr>
            </a:br>
            <a:r>
              <a:rPr lang="en" altLang="ja-JP" sz="1600" dirty="0">
                <a:latin typeface="游ゴシック"/>
                <a:ea typeface="游ゴシック"/>
                <a:hlinkClick r:id="rId2"/>
              </a:rPr>
              <a:t>https://jp.cybozu.help/g/ja/</a:t>
            </a:r>
            <a:br>
              <a:rPr lang="en-US" altLang="ja-JP" sz="1600" spc="100" dirty="0">
                <a:latin typeface="+mn-ea"/>
                <a:ea typeface="+mn-ea"/>
                <a:cs typeface="メイリオ" charset="0"/>
              </a:rPr>
            </a:br>
            <a:r>
              <a:rPr lang="ja-JP" altLang="en-US" sz="1600" spc="100" dirty="0">
                <a:latin typeface="游ゴシック"/>
                <a:ea typeface="游ゴシック"/>
                <a:cs typeface="メイリオ" charset="0"/>
              </a:rPr>
              <a:t>▼パッケージ版 </a:t>
            </a:r>
            <a:r>
              <a:rPr lang="en-US" altLang="ja-JP" sz="1600" spc="100" dirty="0">
                <a:latin typeface="游ゴシック"/>
                <a:ea typeface="游ゴシック"/>
                <a:cs typeface="メイリオ" charset="0"/>
              </a:rPr>
              <a:t>Garoon </a:t>
            </a:r>
            <a:r>
              <a:rPr lang="ja-JP" altLang="en-US" sz="1600" spc="100" dirty="0">
                <a:latin typeface="游ゴシック"/>
                <a:ea typeface="游ゴシック"/>
                <a:cs typeface="メイリオ" charset="0"/>
              </a:rPr>
              <a:t>マニュアルサイト</a:t>
            </a:r>
            <a:br>
              <a:rPr lang="en-US" altLang="ja-JP" sz="1600" spc="100" dirty="0">
                <a:latin typeface="+mn-ea"/>
                <a:ea typeface="+mn-ea"/>
                <a:cs typeface="メイリオ" charset="0"/>
              </a:rPr>
            </a:br>
            <a:r>
              <a:rPr lang="en-US" altLang="ja-JP" sz="1600" spc="100" dirty="0">
                <a:latin typeface="游ゴシック"/>
                <a:ea typeface="游ゴシック"/>
                <a:cs typeface="メイリオ" charset="0"/>
                <a:hlinkClick r:id="rId3"/>
              </a:rPr>
              <a:t>https://jp.cybozu.help/g6/ja/</a:t>
            </a:r>
            <a:br>
              <a:rPr lang="en-US" altLang="ja-JP" sz="1600" spc="100" dirty="0">
                <a:latin typeface="+mn-ea"/>
                <a:ea typeface="+mn-ea"/>
                <a:cs typeface="メイリオ" charset="0"/>
              </a:rPr>
            </a:br>
            <a:endParaRPr lang="ja-JP" altLang="en-US" sz="1600" dirty="0">
              <a:latin typeface="+mn-ea"/>
              <a:ea typeface="+mn-ea"/>
            </a:endParaRPr>
          </a:p>
        </p:txBody>
      </p:sp>
    </p:spTree>
    <p:extLst>
      <p:ext uri="{BB962C8B-B14F-4D97-AF65-F5344CB8AC3E}">
        <p14:creationId xmlns:p14="http://schemas.microsoft.com/office/powerpoint/2010/main" val="422991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a:extLst>
              <a:ext uri="{FF2B5EF4-FFF2-40B4-BE49-F238E27FC236}">
                <a16:creationId xmlns:a16="http://schemas.microsoft.com/office/drawing/2014/main" id="{8DA44879-646F-4206-8A02-C5DA1F9C6139}"/>
              </a:ext>
            </a:extLst>
          </p:cNvPr>
          <p:cNvSpPr>
            <a:spLocks noGrp="1" noChangeArrowheads="1"/>
          </p:cNvSpPr>
          <p:nvPr>
            <p:ph type="title"/>
          </p:nvPr>
        </p:nvSpPr>
        <p:spPr/>
        <p:txBody>
          <a:bodyPr>
            <a:normAutofit/>
          </a:bodyPr>
          <a:lstStyle/>
          <a:p>
            <a:r>
              <a:rPr lang="ja-JP" altLang="en-US" dirty="0">
                <a:latin typeface="+mn-ea"/>
                <a:ea typeface="+mn-ea"/>
              </a:rPr>
              <a:t>全文検索</a:t>
            </a:r>
          </a:p>
        </p:txBody>
      </p:sp>
      <p:pic>
        <p:nvPicPr>
          <p:cNvPr id="38" name="図 3">
            <a:extLst>
              <a:ext uri="{FF2B5EF4-FFF2-40B4-BE49-F238E27FC236}">
                <a16:creationId xmlns:a16="http://schemas.microsoft.com/office/drawing/2014/main" id="{C200FC45-8D20-4CE3-9C88-7BC00E0FE5E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266561" y="3270537"/>
            <a:ext cx="6519583" cy="3142600"/>
          </a:xfrm>
          <a:prstGeom prst="rect">
            <a:avLst/>
          </a:prstGeom>
          <a:noFill/>
          <a:ln w="9525">
            <a:solidFill>
              <a:schemeClr val="accent6">
                <a:lumMod val="8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40" name="角丸四角形 21">
            <a:extLst>
              <a:ext uri="{FF2B5EF4-FFF2-40B4-BE49-F238E27FC236}">
                <a16:creationId xmlns:a16="http://schemas.microsoft.com/office/drawing/2014/main" id="{9320B26D-23F7-4103-BE30-73DAB4F209B7}"/>
              </a:ext>
              <a:ext uri="{C183D7F6-B498-43B3-948B-1728B52AA6E4}">
                <adec:decorative xmlns:adec="http://schemas.microsoft.com/office/drawing/2017/decorative" val="1"/>
              </a:ext>
            </a:extLst>
          </p:cNvPr>
          <p:cNvSpPr/>
          <p:nvPr/>
        </p:nvSpPr>
        <p:spPr bwMode="auto">
          <a:xfrm>
            <a:off x="4063144" y="2094399"/>
            <a:ext cx="3270366" cy="480975"/>
          </a:xfrm>
          <a:prstGeom prst="wedgeRectCallout">
            <a:avLst>
              <a:gd name="adj1" fmla="val 3409"/>
              <a:gd name="adj2" fmla="val 79363"/>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anchor="ctr"/>
          <a:lstStyle/>
          <a:p>
            <a:pPr algn="ctr"/>
            <a:r>
              <a:rPr lang="ja-JP" altLang="en-US" sz="1100" b="1" dirty="0">
                <a:solidFill>
                  <a:schemeClr val="bg1"/>
                </a:solidFill>
                <a:latin typeface="+mn-ea"/>
              </a:rPr>
              <a:t>ヘッダーに全文検索ボックス</a:t>
            </a:r>
            <a:endParaRPr lang="en-US" altLang="ja-JP" sz="1100" b="1" dirty="0">
              <a:solidFill>
                <a:schemeClr val="bg1"/>
              </a:solidFill>
              <a:latin typeface="+mn-ea"/>
            </a:endParaRPr>
          </a:p>
        </p:txBody>
      </p:sp>
      <p:sp>
        <p:nvSpPr>
          <p:cNvPr id="43" name="角丸四角形 21">
            <a:extLst>
              <a:ext uri="{FF2B5EF4-FFF2-40B4-BE49-F238E27FC236}">
                <a16:creationId xmlns:a16="http://schemas.microsoft.com/office/drawing/2014/main" id="{1A88249E-5293-4643-95B5-30906E2C4FD3}"/>
              </a:ext>
              <a:ext uri="{C183D7F6-B498-43B3-948B-1728B52AA6E4}">
                <adec:decorative xmlns:adec="http://schemas.microsoft.com/office/drawing/2017/decorative" val="1"/>
              </a:ext>
            </a:extLst>
          </p:cNvPr>
          <p:cNvSpPr/>
          <p:nvPr/>
        </p:nvSpPr>
        <p:spPr bwMode="auto">
          <a:xfrm>
            <a:off x="5551560" y="4791518"/>
            <a:ext cx="3203506" cy="822005"/>
          </a:xfrm>
          <a:prstGeom prst="wedgeRectCallout">
            <a:avLst>
              <a:gd name="adj1" fmla="val 54658"/>
              <a:gd name="adj2" fmla="val -41146"/>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anchor="ctr"/>
          <a:lstStyle/>
          <a:p>
            <a:pPr algn="ctr"/>
            <a:r>
              <a:rPr lang="ja-JP" altLang="en-US" sz="1100" b="1">
                <a:solidFill>
                  <a:schemeClr val="bg1"/>
                </a:solidFill>
                <a:latin typeface="+mn-ea"/>
              </a:rPr>
              <a:t>アプリケーションを横断して検索。</a:t>
            </a:r>
            <a:endParaRPr lang="en-US" altLang="ja-JP" sz="1100" b="1" dirty="0">
              <a:solidFill>
                <a:schemeClr val="bg1"/>
              </a:solidFill>
              <a:latin typeface="+mn-ea"/>
            </a:endParaRPr>
          </a:p>
          <a:p>
            <a:pPr algn="ctr"/>
            <a:r>
              <a:rPr lang="ja-JP" altLang="en-US" sz="1100" b="1">
                <a:solidFill>
                  <a:schemeClr val="bg1"/>
                </a:solidFill>
                <a:latin typeface="+mn-ea"/>
              </a:rPr>
              <a:t>条件に応じて絞り込みも可能。</a:t>
            </a:r>
            <a:endParaRPr lang="en-US" altLang="ja-JP" sz="1100" b="1" dirty="0">
              <a:solidFill>
                <a:schemeClr val="bg1"/>
              </a:solidFill>
              <a:latin typeface="+mn-ea"/>
            </a:endParaRPr>
          </a:p>
        </p:txBody>
      </p:sp>
      <p:pic>
        <p:nvPicPr>
          <p:cNvPr id="6" name="図 5">
            <a:extLst>
              <a:ext uri="{FF2B5EF4-FFF2-40B4-BE49-F238E27FC236}">
                <a16:creationId xmlns:a16="http://schemas.microsoft.com/office/drawing/2014/main" id="{21FE7D10-DB14-604C-93A1-FE288D1AEF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1996" y="2768638"/>
            <a:ext cx="5300812" cy="1226383"/>
          </a:xfrm>
          <a:prstGeom prst="rect">
            <a:avLst/>
          </a:prstGeom>
          <a:noFill/>
          <a:ln w="9525">
            <a:solidFill>
              <a:schemeClr val="accent6">
                <a:lumMod val="85000"/>
              </a:schemeClr>
            </a:solidFill>
            <a:miter lim="800000"/>
            <a:headEnd/>
            <a:tailEnd/>
          </a:ln>
          <a:effectLst/>
        </p:spPr>
      </p:pic>
      <p:sp>
        <p:nvSpPr>
          <p:cNvPr id="24" name="正方形/長方形 23">
            <a:extLst>
              <a:ext uri="{FF2B5EF4-FFF2-40B4-BE49-F238E27FC236}">
                <a16:creationId xmlns:a16="http://schemas.microsoft.com/office/drawing/2014/main" id="{0C0871EB-BC6B-4ECD-8469-5B469CDA774F}"/>
              </a:ext>
              <a:ext uri="{C183D7F6-B498-43B3-948B-1728B52AA6E4}">
                <adec:decorative xmlns:adec="http://schemas.microsoft.com/office/drawing/2017/decorative" val="1"/>
              </a:ext>
            </a:extLst>
          </p:cNvPr>
          <p:cNvSpPr/>
          <p:nvPr/>
        </p:nvSpPr>
        <p:spPr>
          <a:xfrm flipH="1">
            <a:off x="3976616" y="2776798"/>
            <a:ext cx="2007494" cy="53299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0">
              <a:latin typeface="Yu Gothic" panose="020B0400000000000000" pitchFamily="34" charset="-128"/>
              <a:ea typeface="Yu Gothic" panose="020B0400000000000000" pitchFamily="34" charset="-128"/>
            </a:endParaRPr>
          </a:p>
        </p:txBody>
      </p:sp>
      <p:sp>
        <p:nvSpPr>
          <p:cNvPr id="26" name="正方形/長方形 25">
            <a:extLst>
              <a:ext uri="{FF2B5EF4-FFF2-40B4-BE49-F238E27FC236}">
                <a16:creationId xmlns:a16="http://schemas.microsoft.com/office/drawing/2014/main" id="{15E9D194-A713-4989-B4EF-35F857BC542E}"/>
              </a:ext>
              <a:ext uri="{C183D7F6-B498-43B3-948B-1728B52AA6E4}">
                <adec:decorative xmlns:adec="http://schemas.microsoft.com/office/drawing/2017/decorative" val="1"/>
              </a:ext>
            </a:extLst>
          </p:cNvPr>
          <p:cNvSpPr/>
          <p:nvPr/>
        </p:nvSpPr>
        <p:spPr>
          <a:xfrm flipH="1">
            <a:off x="8964380" y="3302631"/>
            <a:ext cx="1891572" cy="181337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0">
              <a:latin typeface="Yu Gothic" panose="020B0400000000000000" pitchFamily="34" charset="-128"/>
              <a:ea typeface="Yu Gothic" panose="020B0400000000000000" pitchFamily="34" charset="-128"/>
            </a:endParaRPr>
          </a:p>
        </p:txBody>
      </p:sp>
      <p:grpSp>
        <p:nvGrpSpPr>
          <p:cNvPr id="2" name="グループ化 1">
            <a:extLst>
              <a:ext uri="{FF2B5EF4-FFF2-40B4-BE49-F238E27FC236}">
                <a16:creationId xmlns:a16="http://schemas.microsoft.com/office/drawing/2014/main" id="{AC20001F-B8B6-56D0-05B7-AF55FC8CE537}"/>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3" name="正方形/長方形 2">
              <a:extLst>
                <a:ext uri="{FF2B5EF4-FFF2-40B4-BE49-F238E27FC236}">
                  <a16:creationId xmlns:a16="http://schemas.microsoft.com/office/drawing/2014/main" id="{A38902A9-8FC6-32A4-C20F-E95D939A5AD7}"/>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4" name="図 3">
              <a:extLst>
                <a:ext uri="{FF2B5EF4-FFF2-40B4-BE49-F238E27FC236}">
                  <a16:creationId xmlns:a16="http://schemas.microsoft.com/office/drawing/2014/main" id="{838B4A5A-66CE-07C9-FDC3-68ACD4E9EBA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5" name="テキスト ボックス 4">
              <a:extLst>
                <a:ext uri="{FF2B5EF4-FFF2-40B4-BE49-F238E27FC236}">
                  <a16:creationId xmlns:a16="http://schemas.microsoft.com/office/drawing/2014/main" id="{9C6AD85F-25DC-DC07-9B65-2D858F1768B3}"/>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dirty="0">
                  <a:solidFill>
                    <a:srgbClr val="003399"/>
                  </a:solidFill>
                  <a:latin typeface="+mn-ea"/>
                  <a:ea typeface="+mn-ea"/>
                </a:rPr>
                <a:t>クラウド</a:t>
              </a:r>
            </a:p>
          </p:txBody>
        </p:sp>
      </p:grpSp>
      <p:sp>
        <p:nvSpPr>
          <p:cNvPr id="7" name="テキスト プレースホルダー 2">
            <a:extLst>
              <a:ext uri="{FF2B5EF4-FFF2-40B4-BE49-F238E27FC236}">
                <a16:creationId xmlns:a16="http://schemas.microsoft.com/office/drawing/2014/main" id="{ED15ECA4-27C0-C3F0-D51D-34F0A09B2298}"/>
              </a:ext>
            </a:extLst>
          </p:cNvPr>
          <p:cNvSpPr>
            <a:spLocks noGrp="1"/>
          </p:cNvSpPr>
          <p:nvPr>
            <p:ph type="body" sz="quarter" idx="10"/>
          </p:nvPr>
        </p:nvSpPr>
        <p:spPr>
          <a:xfrm>
            <a:off x="720000" y="900002"/>
            <a:ext cx="10159097" cy="2747438"/>
          </a:xfrm>
        </p:spPr>
        <p:txBody>
          <a:bodyPr>
            <a:normAutofit/>
          </a:bodyPr>
          <a:lstStyle/>
          <a:p>
            <a:pPr marL="0" indent="0">
              <a:buNone/>
            </a:pPr>
            <a:r>
              <a:rPr lang="ja-JP" altLang="en-US" sz="1600" kern="0" dirty="0">
                <a:solidFill>
                  <a:srgbClr val="414141"/>
                </a:solidFill>
                <a:latin typeface="+mn-ea"/>
                <a:ea typeface="+mn-ea"/>
                <a:sym typeface="Gill Sans Light" charset="0"/>
              </a:rPr>
              <a:t>ヘッダーの検索ボックスまたは各アプリケーションの検索ボックスからキーワードを入力し、</a:t>
            </a:r>
            <a:r>
              <a:rPr lang="en-US" altLang="ja-JP" sz="1600" kern="0" dirty="0" err="1">
                <a:solidFill>
                  <a:srgbClr val="414141"/>
                </a:solidFill>
                <a:latin typeface="+mn-ea"/>
                <a:ea typeface="+mn-ea"/>
                <a:sym typeface="Gill Sans Light" charset="0"/>
              </a:rPr>
              <a:t>Garoon</a:t>
            </a:r>
            <a:r>
              <a:rPr lang="ja-JP" altLang="en-US" sz="1600" kern="0" dirty="0">
                <a:solidFill>
                  <a:srgbClr val="414141"/>
                </a:solidFill>
                <a:latin typeface="+mn-ea"/>
                <a:ea typeface="+mn-ea"/>
                <a:sym typeface="Gill Sans Light" charset="0"/>
              </a:rPr>
              <a:t>内のコメント、</a:t>
            </a:r>
            <a:r>
              <a:rPr lang="ja-JP" altLang="en-US" sz="1600" b="1" kern="0" dirty="0">
                <a:solidFill>
                  <a:srgbClr val="414141"/>
                </a:solidFill>
                <a:latin typeface="+mn-ea"/>
                <a:ea typeface="+mn-ea"/>
                <a:sym typeface="Gill Sans Light" charset="0"/>
              </a:rPr>
              <a:t>ファイルの中の文字列を</a:t>
            </a:r>
            <a:r>
              <a:rPr lang="ja-JP" altLang="en-US" sz="1600" kern="0" dirty="0">
                <a:solidFill>
                  <a:srgbClr val="414141"/>
                </a:solidFill>
                <a:latin typeface="+mn-ea"/>
                <a:ea typeface="+mn-ea"/>
                <a:sym typeface="Gill Sans Light" charset="0"/>
              </a:rPr>
              <a:t>検索する機能です。「掲示板」「メッセージ」「メール」「スペース」などのアプリケーションを横断して検索できるので、 </a:t>
            </a:r>
            <a:r>
              <a:rPr lang="en-US" altLang="ja-JP" sz="1600" kern="0" dirty="0" err="1">
                <a:solidFill>
                  <a:srgbClr val="414141"/>
                </a:solidFill>
                <a:latin typeface="+mn-ea"/>
                <a:ea typeface="+mn-ea"/>
                <a:sym typeface="Gill Sans Light" charset="0"/>
              </a:rPr>
              <a:t>Garoon</a:t>
            </a:r>
            <a:r>
              <a:rPr lang="en-US" altLang="ja-JP" sz="1600" kern="0" dirty="0">
                <a:solidFill>
                  <a:srgbClr val="414141"/>
                </a:solidFill>
                <a:latin typeface="+mn-ea"/>
                <a:ea typeface="+mn-ea"/>
                <a:sym typeface="Gill Sans Light" charset="0"/>
              </a:rPr>
              <a:t> </a:t>
            </a:r>
            <a:r>
              <a:rPr lang="ja-JP" altLang="en-US" sz="1600" kern="0" dirty="0">
                <a:solidFill>
                  <a:srgbClr val="414141"/>
                </a:solidFill>
                <a:latin typeface="+mn-ea"/>
                <a:ea typeface="+mn-ea"/>
                <a:sym typeface="Gill Sans Light" charset="0"/>
              </a:rPr>
              <a:t>に登録されている情報量が増えても必要な情報にすばやくアクセスできます。</a:t>
            </a:r>
          </a:p>
          <a:p>
            <a:pPr marL="0" indent="0">
              <a:buNone/>
            </a:pPr>
            <a:endParaRPr lang="ja-JP" altLang="en-US" sz="1600" kern="0" dirty="0">
              <a:solidFill>
                <a:srgbClr val="414141"/>
              </a:solidFill>
              <a:latin typeface="+mn-ea"/>
              <a:ea typeface="+mn-ea"/>
              <a:sym typeface="Gill Sans Light" charset="0"/>
            </a:endParaRPr>
          </a:p>
        </p:txBody>
      </p:sp>
    </p:spTree>
    <p:extLst>
      <p:ext uri="{BB962C8B-B14F-4D97-AF65-F5344CB8AC3E}">
        <p14:creationId xmlns:p14="http://schemas.microsoft.com/office/powerpoint/2010/main" val="181764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75C9BB-2CC2-4911-94C7-2C9EC19EABBA}"/>
              </a:ext>
            </a:extLst>
          </p:cNvPr>
          <p:cNvSpPr>
            <a:spLocks noGrp="1"/>
          </p:cNvSpPr>
          <p:nvPr>
            <p:ph type="title"/>
          </p:nvPr>
        </p:nvSpPr>
        <p:spPr/>
        <p:txBody>
          <a:bodyPr>
            <a:normAutofit/>
          </a:bodyPr>
          <a:lstStyle/>
          <a:p>
            <a:r>
              <a:rPr lang="ja-JP" altLang="en-US" kern="0" dirty="0">
                <a:latin typeface="+mn-ea"/>
              </a:rPr>
              <a:t>ポータルテンプレート</a:t>
            </a:r>
            <a:r>
              <a:rPr lang="ja-JP" altLang="en-US" sz="3200" kern="0" dirty="0">
                <a:latin typeface="+mn-ea"/>
              </a:rPr>
              <a:t> </a:t>
            </a:r>
            <a:endParaRPr kumimoji="1" lang="ja-JP" altLang="en-US" dirty="0"/>
          </a:p>
        </p:txBody>
      </p:sp>
      <p:sp>
        <p:nvSpPr>
          <p:cNvPr id="3" name="テキスト プレースホルダー 2">
            <a:extLst>
              <a:ext uri="{FF2B5EF4-FFF2-40B4-BE49-F238E27FC236}">
                <a16:creationId xmlns:a16="http://schemas.microsoft.com/office/drawing/2014/main" id="{EC078185-9D52-46F4-A233-1ACF3C4ECDA8}"/>
              </a:ext>
            </a:extLst>
          </p:cNvPr>
          <p:cNvSpPr>
            <a:spLocks noGrp="1"/>
          </p:cNvSpPr>
          <p:nvPr>
            <p:ph type="body" sz="quarter" idx="10"/>
          </p:nvPr>
        </p:nvSpPr>
        <p:spPr>
          <a:xfrm>
            <a:off x="720000" y="900002"/>
            <a:ext cx="10159097" cy="2747438"/>
          </a:xfrm>
        </p:spPr>
        <p:txBody>
          <a:bodyPr>
            <a:normAutofit/>
          </a:bodyPr>
          <a:lstStyle/>
          <a:p>
            <a:pPr marL="0" indent="0">
              <a:buNone/>
            </a:pPr>
            <a:r>
              <a:rPr lang="ja-JP" altLang="en-US" sz="1600" kern="0" dirty="0">
                <a:solidFill>
                  <a:srgbClr val="414141"/>
                </a:solidFill>
                <a:latin typeface="+mn-ea"/>
                <a:ea typeface="+mn-ea"/>
                <a:sym typeface="Gill Sans Light" charset="0"/>
              </a:rPr>
              <a:t>ポータルの管理画面に用意された、豊富な「ポータル テンプレート」を、自社に合わせてカスタマイズし、公開できます。各ポータルの詳細や詳しい設定方法は「ポータルギャラリー」</a:t>
            </a:r>
            <a:r>
              <a:rPr lang="en-US" altLang="ja-JP" sz="1000" kern="0" dirty="0">
                <a:solidFill>
                  <a:srgbClr val="414141"/>
                </a:solidFill>
                <a:latin typeface="+mn-ea"/>
                <a:ea typeface="+mn-ea"/>
                <a:sym typeface="Gill Sans Light" charset="0"/>
              </a:rPr>
              <a:t>※</a:t>
            </a:r>
            <a:r>
              <a:rPr lang="ja-JP" altLang="en-US" sz="1600" kern="0" dirty="0">
                <a:solidFill>
                  <a:srgbClr val="414141"/>
                </a:solidFill>
                <a:latin typeface="+mn-ea"/>
                <a:ea typeface="+mn-ea"/>
                <a:sym typeface="Gill Sans Light" charset="0"/>
              </a:rPr>
              <a:t>で確認できます。</a:t>
            </a:r>
          </a:p>
        </p:txBody>
      </p:sp>
      <p:pic>
        <p:nvPicPr>
          <p:cNvPr id="12" name="図 11">
            <a:extLst>
              <a:ext uri="{FF2B5EF4-FFF2-40B4-BE49-F238E27FC236}">
                <a16:creationId xmlns:a16="http://schemas.microsoft.com/office/drawing/2014/main" id="{32101614-E98F-46A1-85BA-8560BF9E6A8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6094" y="1892315"/>
            <a:ext cx="4197513" cy="2484000"/>
          </a:xfrm>
          <a:prstGeom prst="rect">
            <a:avLst/>
          </a:prstGeom>
          <a:ln>
            <a:noFill/>
          </a:ln>
          <a:effectLst>
            <a:outerShdw blurRad="50800" dist="38100" dir="2700000" algn="tl" rotWithShape="0">
              <a:prstClr val="black">
                <a:alpha val="40000"/>
              </a:prstClr>
            </a:outerShdw>
          </a:effectLst>
        </p:spPr>
      </p:pic>
      <p:pic>
        <p:nvPicPr>
          <p:cNvPr id="15" name="図 14">
            <a:extLst>
              <a:ext uri="{FF2B5EF4-FFF2-40B4-BE49-F238E27FC236}">
                <a16:creationId xmlns:a16="http://schemas.microsoft.com/office/drawing/2014/main" id="{AF6F1F5D-D1F8-4180-B129-3DE6404A3D2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8676" y="2864315"/>
            <a:ext cx="5767230" cy="3024000"/>
          </a:xfrm>
          <a:prstGeom prst="rect">
            <a:avLst/>
          </a:prstGeom>
          <a:ln>
            <a:noFill/>
          </a:ln>
          <a:effectLst>
            <a:outerShdw blurRad="50800" dist="38100" dir="2700000" algn="tl" rotWithShape="0">
              <a:prstClr val="black">
                <a:alpha val="40000"/>
              </a:prstClr>
            </a:outerShdw>
          </a:effectLst>
        </p:spPr>
      </p:pic>
      <p:sp>
        <p:nvSpPr>
          <p:cNvPr id="16" name="円弧 15">
            <a:extLst>
              <a:ext uri="{FF2B5EF4-FFF2-40B4-BE49-F238E27FC236}">
                <a16:creationId xmlns:a16="http://schemas.microsoft.com/office/drawing/2014/main" id="{B69C01AE-A7FB-4F4A-A618-5D60FD334E41}"/>
              </a:ext>
              <a:ext uri="{C183D7F6-B498-43B3-948B-1728B52AA6E4}">
                <adec:decorative xmlns:adec="http://schemas.microsoft.com/office/drawing/2017/decorative" val="1"/>
              </a:ext>
            </a:extLst>
          </p:cNvPr>
          <p:cNvSpPr/>
          <p:nvPr/>
        </p:nvSpPr>
        <p:spPr bwMode="auto">
          <a:xfrm rot="3029056" flipV="1">
            <a:off x="1566905" y="1476968"/>
            <a:ext cx="4344572" cy="2526683"/>
          </a:xfrm>
          <a:prstGeom prst="arc">
            <a:avLst>
              <a:gd name="adj1" fmla="val 15778628"/>
              <a:gd name="adj2" fmla="val 62501"/>
            </a:avLst>
          </a:prstGeom>
          <a:noFill/>
          <a:ln w="19050" cap="flat" cmpd="sng" algn="ctr">
            <a:solidFill>
              <a:srgbClr val="003399"/>
            </a:solidFill>
            <a:prstDash val="solid"/>
            <a:round/>
            <a:headEnd type="none" w="med" len="med"/>
            <a:tailEnd type="arrow" w="med" len="med"/>
          </a:ln>
          <a:effectLst/>
        </p:spPr>
        <p:txBody>
          <a:bodyPr wrap="none" anchor="ctr"/>
          <a:lstStyle/>
          <a:p>
            <a:pPr algn="ctr" eaLnBrk="1" hangingPunct="1">
              <a:defRPr/>
            </a:pPr>
            <a:endParaRPr lang="ja-JP" altLang="en-US">
              <a:latin typeface="Arial" charset="0"/>
            </a:endParaRPr>
          </a:p>
        </p:txBody>
      </p:sp>
      <p:sp>
        <p:nvSpPr>
          <p:cNvPr id="20" name="角丸四角形 15">
            <a:extLst>
              <a:ext uri="{FF2B5EF4-FFF2-40B4-BE49-F238E27FC236}">
                <a16:creationId xmlns:a16="http://schemas.microsoft.com/office/drawing/2014/main" id="{7A3266F9-9B5D-49A1-80CB-E43F2431C2D9}"/>
              </a:ext>
            </a:extLst>
          </p:cNvPr>
          <p:cNvSpPr/>
          <p:nvPr/>
        </p:nvSpPr>
        <p:spPr>
          <a:xfrm>
            <a:off x="4834557" y="1892314"/>
            <a:ext cx="1289050" cy="212009"/>
          </a:xfrm>
          <a:prstGeom prst="roundRect">
            <a:avLst>
              <a:gd name="adj" fmla="val 5181"/>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050" b="1" dirty="0">
                <a:solidFill>
                  <a:schemeClr val="bg1"/>
                </a:solidFill>
              </a:rPr>
              <a:t>管理機能 </a:t>
            </a:r>
          </a:p>
        </p:txBody>
      </p:sp>
      <p:sp>
        <p:nvSpPr>
          <p:cNvPr id="19" name="角丸四角形吹き出し 8">
            <a:extLst>
              <a:ext uri="{FF2B5EF4-FFF2-40B4-BE49-F238E27FC236}">
                <a16:creationId xmlns:a16="http://schemas.microsoft.com/office/drawing/2014/main" id="{4A605F4E-F221-4111-A7C7-1779918C709D}"/>
              </a:ext>
            </a:extLst>
          </p:cNvPr>
          <p:cNvSpPr/>
          <p:nvPr/>
        </p:nvSpPr>
        <p:spPr>
          <a:xfrm>
            <a:off x="2007685" y="4582743"/>
            <a:ext cx="2003703" cy="706036"/>
          </a:xfrm>
          <a:prstGeom prst="wedgeRoundRectCallout">
            <a:avLst>
              <a:gd name="adj1" fmla="val -31027"/>
              <a:gd name="adj2" fmla="val -71160"/>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lvl1pPr>
              <a:defRPr kumimoji="1" sz="3100">
                <a:solidFill>
                  <a:srgbClr val="414141"/>
                </a:solidFill>
                <a:latin typeface="Gill Sans Light" charset="0"/>
                <a:ea typeface="ＭＳ Ｐゴシック" panose="020B0600070205080204" pitchFamily="50" charset="-128"/>
                <a:sym typeface="Gill Sans Light" charset="0"/>
              </a:defRPr>
            </a:lvl1pPr>
            <a:lvl2pPr marL="742950" indent="-285750">
              <a:defRPr kumimoji="1" sz="3100">
                <a:solidFill>
                  <a:srgbClr val="414141"/>
                </a:solidFill>
                <a:latin typeface="Gill Sans Light" charset="0"/>
                <a:ea typeface="ＭＳ Ｐゴシック" panose="020B0600070205080204" pitchFamily="50" charset="-128"/>
                <a:sym typeface="Gill Sans Light" charset="0"/>
              </a:defRPr>
            </a:lvl2pPr>
            <a:lvl3pPr marL="1143000" indent="-228600">
              <a:defRPr kumimoji="1" sz="3100">
                <a:solidFill>
                  <a:srgbClr val="414141"/>
                </a:solidFill>
                <a:latin typeface="Gill Sans Light" charset="0"/>
                <a:ea typeface="ＭＳ Ｐゴシック" panose="020B0600070205080204" pitchFamily="50" charset="-128"/>
                <a:sym typeface="Gill Sans Light" charset="0"/>
              </a:defRPr>
            </a:lvl3pPr>
            <a:lvl4pPr marL="1600200" indent="-228600">
              <a:defRPr kumimoji="1" sz="3100">
                <a:solidFill>
                  <a:srgbClr val="414141"/>
                </a:solidFill>
                <a:latin typeface="Gill Sans Light" charset="0"/>
                <a:ea typeface="ＭＳ Ｐゴシック" panose="020B0600070205080204" pitchFamily="50" charset="-128"/>
                <a:sym typeface="Gill Sans Light" charset="0"/>
              </a:defRPr>
            </a:lvl4pPr>
            <a:lvl5pPr marL="2057400" indent="-228600">
              <a:defRPr kumimoji="1" sz="3100">
                <a:solidFill>
                  <a:srgbClr val="414141"/>
                </a:solidFill>
                <a:latin typeface="Gill Sans Light" charset="0"/>
                <a:ea typeface="ＭＳ Ｐゴシック" panose="020B0600070205080204" pitchFamily="50" charset="-128"/>
                <a:sym typeface="Gill Sans Light" charset="0"/>
              </a:defRPr>
            </a:lvl5pPr>
            <a:lvl6pPr marL="25146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6pPr>
            <a:lvl7pPr marL="29718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7pPr>
            <a:lvl8pPr marL="34290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8pPr>
            <a:lvl9pPr marL="38862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9pPr>
          </a:lstStyle>
          <a:p>
            <a:pPr algn="ctr" eaLnBrk="1" hangingPunct="1">
              <a:defRPr/>
            </a:pPr>
            <a:r>
              <a:rPr lang="ja-JP" altLang="en-US" sz="1200" b="1" dirty="0">
                <a:solidFill>
                  <a:schemeClr val="bg1"/>
                </a:solidFill>
                <a:latin typeface="Yu Gothic Medium" panose="020B0400000000000000" pitchFamily="34" charset="-128"/>
                <a:ea typeface="Yu Gothic Medium" panose="020B0400000000000000" pitchFamily="34" charset="-128"/>
                <a:cs typeface="メイリオ" panose="020B0604030504040204" pitchFamily="50" charset="-128"/>
              </a:rPr>
              <a:t>テンプレートの中から、用途に応じて選択します。</a:t>
            </a:r>
          </a:p>
        </p:txBody>
      </p:sp>
      <p:sp>
        <p:nvSpPr>
          <p:cNvPr id="21" name="角丸四角形 15">
            <a:extLst>
              <a:ext uri="{FF2B5EF4-FFF2-40B4-BE49-F238E27FC236}">
                <a16:creationId xmlns:a16="http://schemas.microsoft.com/office/drawing/2014/main" id="{0C60A386-AC1D-4459-AB9F-5750F06142BA}"/>
              </a:ext>
            </a:extLst>
          </p:cNvPr>
          <p:cNvSpPr/>
          <p:nvPr/>
        </p:nvSpPr>
        <p:spPr>
          <a:xfrm>
            <a:off x="9016029" y="2817157"/>
            <a:ext cx="1289050" cy="212009"/>
          </a:xfrm>
          <a:prstGeom prst="roundRect">
            <a:avLst>
              <a:gd name="adj" fmla="val 5181"/>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050" b="1" dirty="0">
                <a:solidFill>
                  <a:schemeClr val="bg1"/>
                </a:solidFill>
              </a:rPr>
              <a:t>管理機能 </a:t>
            </a:r>
          </a:p>
        </p:txBody>
      </p:sp>
      <p:sp>
        <p:nvSpPr>
          <p:cNvPr id="18" name="角丸四角形吹き出し 8">
            <a:extLst>
              <a:ext uri="{FF2B5EF4-FFF2-40B4-BE49-F238E27FC236}">
                <a16:creationId xmlns:a16="http://schemas.microsoft.com/office/drawing/2014/main" id="{DDA5F562-DE43-4650-A381-20980F93D48C}"/>
              </a:ext>
            </a:extLst>
          </p:cNvPr>
          <p:cNvSpPr/>
          <p:nvPr/>
        </p:nvSpPr>
        <p:spPr>
          <a:xfrm>
            <a:off x="6739305" y="5849574"/>
            <a:ext cx="3565775" cy="360643"/>
          </a:xfrm>
          <a:prstGeom prst="wedgeRoundRectCallout">
            <a:avLst>
              <a:gd name="adj1" fmla="val 7107"/>
              <a:gd name="adj2" fmla="val -106643"/>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lvl1pPr>
              <a:defRPr kumimoji="1" sz="3100">
                <a:solidFill>
                  <a:srgbClr val="414141"/>
                </a:solidFill>
                <a:latin typeface="Gill Sans Light" charset="0"/>
                <a:ea typeface="ＭＳ Ｐゴシック" panose="020B0600070205080204" pitchFamily="50" charset="-128"/>
                <a:sym typeface="Gill Sans Light" charset="0"/>
              </a:defRPr>
            </a:lvl1pPr>
            <a:lvl2pPr marL="742950" indent="-285750">
              <a:defRPr kumimoji="1" sz="3100">
                <a:solidFill>
                  <a:srgbClr val="414141"/>
                </a:solidFill>
                <a:latin typeface="Gill Sans Light" charset="0"/>
                <a:ea typeface="ＭＳ Ｐゴシック" panose="020B0600070205080204" pitchFamily="50" charset="-128"/>
                <a:sym typeface="Gill Sans Light" charset="0"/>
              </a:defRPr>
            </a:lvl2pPr>
            <a:lvl3pPr marL="1143000" indent="-228600">
              <a:defRPr kumimoji="1" sz="3100">
                <a:solidFill>
                  <a:srgbClr val="414141"/>
                </a:solidFill>
                <a:latin typeface="Gill Sans Light" charset="0"/>
                <a:ea typeface="ＭＳ Ｐゴシック" panose="020B0600070205080204" pitchFamily="50" charset="-128"/>
                <a:sym typeface="Gill Sans Light" charset="0"/>
              </a:defRPr>
            </a:lvl3pPr>
            <a:lvl4pPr marL="1600200" indent="-228600">
              <a:defRPr kumimoji="1" sz="3100">
                <a:solidFill>
                  <a:srgbClr val="414141"/>
                </a:solidFill>
                <a:latin typeface="Gill Sans Light" charset="0"/>
                <a:ea typeface="ＭＳ Ｐゴシック" panose="020B0600070205080204" pitchFamily="50" charset="-128"/>
                <a:sym typeface="Gill Sans Light" charset="0"/>
              </a:defRPr>
            </a:lvl4pPr>
            <a:lvl5pPr marL="2057400" indent="-228600">
              <a:defRPr kumimoji="1" sz="3100">
                <a:solidFill>
                  <a:srgbClr val="414141"/>
                </a:solidFill>
                <a:latin typeface="Gill Sans Light" charset="0"/>
                <a:ea typeface="ＭＳ Ｐゴシック" panose="020B0600070205080204" pitchFamily="50" charset="-128"/>
                <a:sym typeface="Gill Sans Light" charset="0"/>
              </a:defRPr>
            </a:lvl5pPr>
            <a:lvl6pPr marL="25146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6pPr>
            <a:lvl7pPr marL="29718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7pPr>
            <a:lvl8pPr marL="34290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8pPr>
            <a:lvl9pPr marL="38862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9pPr>
          </a:lstStyle>
          <a:p>
            <a:pPr algn="ctr" eaLnBrk="1" hangingPunct="1">
              <a:defRPr/>
            </a:pPr>
            <a:r>
              <a:rPr lang="ja-JP" altLang="en-US" sz="1200" b="1" dirty="0">
                <a:solidFill>
                  <a:schemeClr val="bg1"/>
                </a:solidFill>
                <a:latin typeface="Yu Gothic Medium" panose="020B0400000000000000" pitchFamily="34" charset="-128"/>
                <a:ea typeface="Yu Gothic Medium" panose="020B0400000000000000" pitchFamily="34" charset="-128"/>
                <a:cs typeface="メイリオ" panose="020B0604030504040204" pitchFamily="50" charset="-128"/>
              </a:rPr>
              <a:t>予めレイアウトされたポータルが表示されます</a:t>
            </a:r>
          </a:p>
        </p:txBody>
      </p:sp>
      <p:sp>
        <p:nvSpPr>
          <p:cNvPr id="22" name="正方形/長方形 21">
            <a:extLst>
              <a:ext uri="{FF2B5EF4-FFF2-40B4-BE49-F238E27FC236}">
                <a16:creationId xmlns:a16="http://schemas.microsoft.com/office/drawing/2014/main" id="{53A4A34B-A0F6-4FB8-B0B0-7A6D8D0953AB}"/>
              </a:ext>
              <a:ext uri="{C183D7F6-B498-43B3-948B-1728B52AA6E4}">
                <adec:decorative xmlns:adec="http://schemas.microsoft.com/office/drawing/2017/decorative" val="1"/>
              </a:ext>
            </a:extLst>
          </p:cNvPr>
          <p:cNvSpPr/>
          <p:nvPr/>
        </p:nvSpPr>
        <p:spPr>
          <a:xfrm>
            <a:off x="2017426" y="3092774"/>
            <a:ext cx="611474" cy="21240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0" dirty="0">
              <a:latin typeface="Yu Gothic" panose="020B0400000000000000" pitchFamily="34" charset="-128"/>
              <a:ea typeface="Yu Gothic" panose="020B0400000000000000" pitchFamily="34" charset="-128"/>
            </a:endParaRPr>
          </a:p>
        </p:txBody>
      </p:sp>
      <p:grpSp>
        <p:nvGrpSpPr>
          <p:cNvPr id="13" name="グループ化 12">
            <a:extLst>
              <a:ext uri="{FF2B5EF4-FFF2-40B4-BE49-F238E27FC236}">
                <a16:creationId xmlns:a16="http://schemas.microsoft.com/office/drawing/2014/main" id="{C65F5A55-DF1E-4327-9401-EE201A47B4C3}"/>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14" name="正方形/長方形 13">
              <a:extLst>
                <a:ext uri="{FF2B5EF4-FFF2-40B4-BE49-F238E27FC236}">
                  <a16:creationId xmlns:a16="http://schemas.microsoft.com/office/drawing/2014/main" id="{165587E7-6232-40BB-8DD5-671133C23DA9}"/>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17" name="図 16">
              <a:extLst>
                <a:ext uri="{FF2B5EF4-FFF2-40B4-BE49-F238E27FC236}">
                  <a16:creationId xmlns:a16="http://schemas.microsoft.com/office/drawing/2014/main" id="{4187B3F6-0091-4EF5-932E-A574F827C42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23" name="テキスト ボックス 22">
              <a:extLst>
                <a:ext uri="{FF2B5EF4-FFF2-40B4-BE49-F238E27FC236}">
                  <a16:creationId xmlns:a16="http://schemas.microsoft.com/office/drawing/2014/main" id="{0893B9C0-4EC5-4DC6-90CE-171D5F094C5C}"/>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dirty="0">
                  <a:solidFill>
                    <a:srgbClr val="003399"/>
                  </a:solidFill>
                  <a:latin typeface="+mn-ea"/>
                  <a:ea typeface="+mn-ea"/>
                </a:rPr>
                <a:t>クラウド</a:t>
              </a:r>
            </a:p>
          </p:txBody>
        </p:sp>
      </p:grpSp>
      <p:sp>
        <p:nvSpPr>
          <p:cNvPr id="24" name="テキスト ボックス 23">
            <a:extLst>
              <a:ext uri="{FF2B5EF4-FFF2-40B4-BE49-F238E27FC236}">
                <a16:creationId xmlns:a16="http://schemas.microsoft.com/office/drawing/2014/main" id="{3534A1B1-817E-4423-A820-E194083239B7}"/>
              </a:ext>
            </a:extLst>
          </p:cNvPr>
          <p:cNvSpPr txBox="1"/>
          <p:nvPr/>
        </p:nvSpPr>
        <p:spPr>
          <a:xfrm>
            <a:off x="335360" y="5849574"/>
            <a:ext cx="4713618" cy="553998"/>
          </a:xfrm>
          <a:prstGeom prst="rect">
            <a:avLst/>
          </a:prstGeom>
          <a:noFill/>
        </p:spPr>
        <p:txBody>
          <a:bodyPr wrap="square">
            <a:spAutoFit/>
          </a:bodyPr>
          <a:lstStyle/>
          <a:p>
            <a:r>
              <a:rPr lang="en-US" altLang="ja-JP" sz="1400" dirty="0"/>
              <a:t>※ </a:t>
            </a:r>
            <a:r>
              <a:rPr lang="ja-JP" altLang="en-US" sz="1400" dirty="0"/>
              <a:t>ポータルギャラリーはこちらをご覧ください。</a:t>
            </a:r>
            <a:endParaRPr lang="en-US" altLang="ja-JP" sz="1400" dirty="0"/>
          </a:p>
          <a:p>
            <a:r>
              <a:rPr lang="ja-JP" altLang="en-US" sz="1600" dirty="0"/>
              <a:t>　 </a:t>
            </a:r>
            <a:r>
              <a:rPr lang="en-US" altLang="ja-JP" sz="1600" dirty="0">
                <a:hlinkClick r:id="rId5"/>
              </a:rPr>
              <a:t>https://garoon.cybozu.co.jp/lp/portal-gallery/</a:t>
            </a:r>
            <a:endParaRPr lang="ja-JP" altLang="en-US" sz="1600" dirty="0"/>
          </a:p>
        </p:txBody>
      </p:sp>
    </p:spTree>
    <p:extLst>
      <p:ext uri="{BB962C8B-B14F-4D97-AF65-F5344CB8AC3E}">
        <p14:creationId xmlns:p14="http://schemas.microsoft.com/office/powerpoint/2010/main" val="724221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972B8-1E5B-B489-0AE9-0CE4243275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5177" y="1631681"/>
            <a:ext cx="6002394" cy="3140929"/>
          </a:xfrm>
          <a:prstGeom prst="rect">
            <a:avLst/>
          </a:prstGeom>
        </p:spPr>
      </p:pic>
      <p:sp>
        <p:nvSpPr>
          <p:cNvPr id="2" name="タイトル 1">
            <a:extLst>
              <a:ext uri="{FF2B5EF4-FFF2-40B4-BE49-F238E27FC236}">
                <a16:creationId xmlns:a16="http://schemas.microsoft.com/office/drawing/2014/main" id="{DF75C9BB-2CC2-4911-94C7-2C9EC19EABBA}"/>
              </a:ext>
            </a:extLst>
          </p:cNvPr>
          <p:cNvSpPr>
            <a:spLocks noGrp="1"/>
          </p:cNvSpPr>
          <p:nvPr>
            <p:ph type="title"/>
          </p:nvPr>
        </p:nvSpPr>
        <p:spPr/>
        <p:txBody>
          <a:bodyPr>
            <a:normAutofit/>
          </a:bodyPr>
          <a:lstStyle/>
          <a:p>
            <a:r>
              <a:rPr lang="ja-JP" altLang="en-US" kern="0" dirty="0">
                <a:latin typeface="+mn-ea"/>
              </a:rPr>
              <a:t>ポータルテンプレート</a:t>
            </a:r>
            <a:r>
              <a:rPr lang="ja-JP" altLang="en-US" sz="3200" kern="0" dirty="0">
                <a:latin typeface="+mn-ea"/>
              </a:rPr>
              <a:t> </a:t>
            </a:r>
            <a:endParaRPr kumimoji="1" lang="ja-JP" altLang="en-US" dirty="0"/>
          </a:p>
        </p:txBody>
      </p:sp>
      <p:sp>
        <p:nvSpPr>
          <p:cNvPr id="3" name="テキスト プレースホルダー 2">
            <a:extLst>
              <a:ext uri="{FF2B5EF4-FFF2-40B4-BE49-F238E27FC236}">
                <a16:creationId xmlns:a16="http://schemas.microsoft.com/office/drawing/2014/main" id="{EC078185-9D52-46F4-A233-1ACF3C4ECDA8}"/>
              </a:ext>
            </a:extLst>
          </p:cNvPr>
          <p:cNvSpPr>
            <a:spLocks noGrp="1"/>
          </p:cNvSpPr>
          <p:nvPr>
            <p:ph type="body" sz="quarter" idx="10"/>
          </p:nvPr>
        </p:nvSpPr>
        <p:spPr>
          <a:xfrm>
            <a:off x="720000" y="900002"/>
            <a:ext cx="10159097" cy="2747438"/>
          </a:xfrm>
        </p:spPr>
        <p:txBody>
          <a:bodyPr>
            <a:normAutofit/>
          </a:bodyPr>
          <a:lstStyle/>
          <a:p>
            <a:pPr marL="0" indent="0">
              <a:buNone/>
            </a:pPr>
            <a:r>
              <a:rPr lang="ja-JP" altLang="en-US" sz="1600" kern="0" dirty="0">
                <a:solidFill>
                  <a:srgbClr val="414141"/>
                </a:solidFill>
                <a:latin typeface="+mn-ea"/>
                <a:ea typeface="+mn-ea"/>
                <a:sym typeface="Gill Sans Light" charset="0"/>
              </a:rPr>
              <a:t>ポータルの管理画面に用意された、豊富な「ポータル テンプレート」を、自社に合わせてカスタマイズし、公開できます。各ポータルの詳細や詳しい設定方法は「ポータルギャラリー」</a:t>
            </a:r>
            <a:r>
              <a:rPr lang="en-US" altLang="ja-JP" sz="1000" kern="0" dirty="0">
                <a:solidFill>
                  <a:srgbClr val="414141"/>
                </a:solidFill>
                <a:latin typeface="+mn-ea"/>
                <a:ea typeface="+mn-ea"/>
                <a:sym typeface="Gill Sans Light" charset="0"/>
              </a:rPr>
              <a:t>※</a:t>
            </a:r>
            <a:r>
              <a:rPr lang="ja-JP" altLang="en-US" sz="1600" kern="0" dirty="0">
                <a:solidFill>
                  <a:srgbClr val="414141"/>
                </a:solidFill>
                <a:latin typeface="+mn-ea"/>
                <a:ea typeface="+mn-ea"/>
                <a:sym typeface="Gill Sans Light" charset="0"/>
              </a:rPr>
              <a:t>で確認できます。</a:t>
            </a:r>
          </a:p>
        </p:txBody>
      </p:sp>
      <p:sp>
        <p:nvSpPr>
          <p:cNvPr id="20" name="角丸四角形 15">
            <a:extLst>
              <a:ext uri="{FF2B5EF4-FFF2-40B4-BE49-F238E27FC236}">
                <a16:creationId xmlns:a16="http://schemas.microsoft.com/office/drawing/2014/main" id="{7A3266F9-9B5D-49A1-80CB-E43F2431C2D9}"/>
              </a:ext>
            </a:extLst>
          </p:cNvPr>
          <p:cNvSpPr/>
          <p:nvPr/>
        </p:nvSpPr>
        <p:spPr>
          <a:xfrm>
            <a:off x="5520939" y="1630558"/>
            <a:ext cx="1289050" cy="212009"/>
          </a:xfrm>
          <a:prstGeom prst="roundRect">
            <a:avLst>
              <a:gd name="adj" fmla="val 5181"/>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050" b="1" dirty="0">
                <a:solidFill>
                  <a:schemeClr val="bg1"/>
                </a:solidFill>
              </a:rPr>
              <a:t>管理機能 </a:t>
            </a:r>
          </a:p>
        </p:txBody>
      </p:sp>
      <p:sp>
        <p:nvSpPr>
          <p:cNvPr id="19" name="角丸四角形吹き出し 8">
            <a:extLst>
              <a:ext uri="{FF2B5EF4-FFF2-40B4-BE49-F238E27FC236}">
                <a16:creationId xmlns:a16="http://schemas.microsoft.com/office/drawing/2014/main" id="{4A605F4E-F221-4111-A7C7-1779918C709D}"/>
              </a:ext>
            </a:extLst>
          </p:cNvPr>
          <p:cNvSpPr/>
          <p:nvPr/>
        </p:nvSpPr>
        <p:spPr>
          <a:xfrm>
            <a:off x="1030463" y="4972468"/>
            <a:ext cx="2003703" cy="706036"/>
          </a:xfrm>
          <a:prstGeom prst="wedgeRoundRectCallout">
            <a:avLst>
              <a:gd name="adj1" fmla="val -31027"/>
              <a:gd name="adj2" fmla="val -71160"/>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lvl1pPr>
              <a:defRPr kumimoji="1" sz="3100">
                <a:solidFill>
                  <a:srgbClr val="414141"/>
                </a:solidFill>
                <a:latin typeface="Gill Sans Light" charset="0"/>
                <a:ea typeface="ＭＳ Ｐゴシック" panose="020B0600070205080204" pitchFamily="50" charset="-128"/>
                <a:sym typeface="Gill Sans Light" charset="0"/>
              </a:defRPr>
            </a:lvl1pPr>
            <a:lvl2pPr marL="742950" indent="-285750">
              <a:defRPr kumimoji="1" sz="3100">
                <a:solidFill>
                  <a:srgbClr val="414141"/>
                </a:solidFill>
                <a:latin typeface="Gill Sans Light" charset="0"/>
                <a:ea typeface="ＭＳ Ｐゴシック" panose="020B0600070205080204" pitchFamily="50" charset="-128"/>
                <a:sym typeface="Gill Sans Light" charset="0"/>
              </a:defRPr>
            </a:lvl2pPr>
            <a:lvl3pPr marL="1143000" indent="-228600">
              <a:defRPr kumimoji="1" sz="3100">
                <a:solidFill>
                  <a:srgbClr val="414141"/>
                </a:solidFill>
                <a:latin typeface="Gill Sans Light" charset="0"/>
                <a:ea typeface="ＭＳ Ｐゴシック" panose="020B0600070205080204" pitchFamily="50" charset="-128"/>
                <a:sym typeface="Gill Sans Light" charset="0"/>
              </a:defRPr>
            </a:lvl3pPr>
            <a:lvl4pPr marL="1600200" indent="-228600">
              <a:defRPr kumimoji="1" sz="3100">
                <a:solidFill>
                  <a:srgbClr val="414141"/>
                </a:solidFill>
                <a:latin typeface="Gill Sans Light" charset="0"/>
                <a:ea typeface="ＭＳ Ｐゴシック" panose="020B0600070205080204" pitchFamily="50" charset="-128"/>
                <a:sym typeface="Gill Sans Light" charset="0"/>
              </a:defRPr>
            </a:lvl4pPr>
            <a:lvl5pPr marL="2057400" indent="-228600">
              <a:defRPr kumimoji="1" sz="3100">
                <a:solidFill>
                  <a:srgbClr val="414141"/>
                </a:solidFill>
                <a:latin typeface="Gill Sans Light" charset="0"/>
                <a:ea typeface="ＭＳ Ｐゴシック" panose="020B0600070205080204" pitchFamily="50" charset="-128"/>
                <a:sym typeface="Gill Sans Light" charset="0"/>
              </a:defRPr>
            </a:lvl5pPr>
            <a:lvl6pPr marL="25146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6pPr>
            <a:lvl7pPr marL="29718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7pPr>
            <a:lvl8pPr marL="34290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8pPr>
            <a:lvl9pPr marL="38862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9pPr>
          </a:lstStyle>
          <a:p>
            <a:pPr algn="ctr" eaLnBrk="1" hangingPunct="1">
              <a:defRPr/>
            </a:pPr>
            <a:r>
              <a:rPr lang="ja-JP" altLang="en-US" sz="1200" b="1" dirty="0">
                <a:solidFill>
                  <a:schemeClr val="bg1"/>
                </a:solidFill>
                <a:latin typeface="Yu Gothic Medium" panose="020B0400000000000000" pitchFamily="34" charset="-128"/>
                <a:ea typeface="Yu Gothic Medium" panose="020B0400000000000000" pitchFamily="34" charset="-128"/>
                <a:cs typeface="メイリオ" panose="020B0604030504040204" pitchFamily="50" charset="-128"/>
              </a:rPr>
              <a:t>テンプレートの中から、用途に応じて選択します。</a:t>
            </a:r>
          </a:p>
        </p:txBody>
      </p:sp>
      <p:sp>
        <p:nvSpPr>
          <p:cNvPr id="18" name="角丸四角形吹き出し 8">
            <a:extLst>
              <a:ext uri="{FF2B5EF4-FFF2-40B4-BE49-F238E27FC236}">
                <a16:creationId xmlns:a16="http://schemas.microsoft.com/office/drawing/2014/main" id="{DDA5F562-DE43-4650-A381-20980F93D48C}"/>
              </a:ext>
            </a:extLst>
          </p:cNvPr>
          <p:cNvSpPr/>
          <p:nvPr/>
        </p:nvSpPr>
        <p:spPr>
          <a:xfrm>
            <a:off x="8205137" y="6041528"/>
            <a:ext cx="3565775" cy="360643"/>
          </a:xfrm>
          <a:prstGeom prst="wedgeRoundRectCallout">
            <a:avLst>
              <a:gd name="adj1" fmla="val 7107"/>
              <a:gd name="adj2" fmla="val -106643"/>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lvl1pPr>
              <a:defRPr kumimoji="1" sz="3100">
                <a:solidFill>
                  <a:srgbClr val="414141"/>
                </a:solidFill>
                <a:latin typeface="Gill Sans Light" charset="0"/>
                <a:ea typeface="ＭＳ Ｐゴシック" panose="020B0600070205080204" pitchFamily="50" charset="-128"/>
                <a:sym typeface="Gill Sans Light" charset="0"/>
              </a:defRPr>
            </a:lvl1pPr>
            <a:lvl2pPr marL="742950" indent="-285750">
              <a:defRPr kumimoji="1" sz="3100">
                <a:solidFill>
                  <a:srgbClr val="414141"/>
                </a:solidFill>
                <a:latin typeface="Gill Sans Light" charset="0"/>
                <a:ea typeface="ＭＳ Ｐゴシック" panose="020B0600070205080204" pitchFamily="50" charset="-128"/>
                <a:sym typeface="Gill Sans Light" charset="0"/>
              </a:defRPr>
            </a:lvl2pPr>
            <a:lvl3pPr marL="1143000" indent="-228600">
              <a:defRPr kumimoji="1" sz="3100">
                <a:solidFill>
                  <a:srgbClr val="414141"/>
                </a:solidFill>
                <a:latin typeface="Gill Sans Light" charset="0"/>
                <a:ea typeface="ＭＳ Ｐゴシック" panose="020B0600070205080204" pitchFamily="50" charset="-128"/>
                <a:sym typeface="Gill Sans Light" charset="0"/>
              </a:defRPr>
            </a:lvl3pPr>
            <a:lvl4pPr marL="1600200" indent="-228600">
              <a:defRPr kumimoji="1" sz="3100">
                <a:solidFill>
                  <a:srgbClr val="414141"/>
                </a:solidFill>
                <a:latin typeface="Gill Sans Light" charset="0"/>
                <a:ea typeface="ＭＳ Ｐゴシック" panose="020B0600070205080204" pitchFamily="50" charset="-128"/>
                <a:sym typeface="Gill Sans Light" charset="0"/>
              </a:defRPr>
            </a:lvl4pPr>
            <a:lvl5pPr marL="2057400" indent="-228600">
              <a:defRPr kumimoji="1" sz="3100">
                <a:solidFill>
                  <a:srgbClr val="414141"/>
                </a:solidFill>
                <a:latin typeface="Gill Sans Light" charset="0"/>
                <a:ea typeface="ＭＳ Ｐゴシック" panose="020B0600070205080204" pitchFamily="50" charset="-128"/>
                <a:sym typeface="Gill Sans Light" charset="0"/>
              </a:defRPr>
            </a:lvl5pPr>
            <a:lvl6pPr marL="25146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6pPr>
            <a:lvl7pPr marL="29718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7pPr>
            <a:lvl8pPr marL="34290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8pPr>
            <a:lvl9pPr marL="38862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9pPr>
          </a:lstStyle>
          <a:p>
            <a:pPr algn="ctr" eaLnBrk="1" hangingPunct="1">
              <a:defRPr/>
            </a:pPr>
            <a:r>
              <a:rPr lang="ja-JP" altLang="en-US" sz="1200" b="1" dirty="0">
                <a:solidFill>
                  <a:schemeClr val="bg1"/>
                </a:solidFill>
                <a:latin typeface="Yu Gothic Medium" panose="020B0400000000000000" pitchFamily="34" charset="-128"/>
                <a:ea typeface="Yu Gothic Medium" panose="020B0400000000000000" pitchFamily="34" charset="-128"/>
                <a:cs typeface="メイリオ" panose="020B0604030504040204" pitchFamily="50" charset="-128"/>
              </a:rPr>
              <a:t>予めレイアウトされたポータルが表示されます</a:t>
            </a:r>
          </a:p>
        </p:txBody>
      </p:sp>
      <p:sp>
        <p:nvSpPr>
          <p:cNvPr id="22" name="正方形/長方形 21">
            <a:extLst>
              <a:ext uri="{FF2B5EF4-FFF2-40B4-BE49-F238E27FC236}">
                <a16:creationId xmlns:a16="http://schemas.microsoft.com/office/drawing/2014/main" id="{53A4A34B-A0F6-4FB8-B0B0-7A6D8D0953AB}"/>
              </a:ext>
              <a:ext uri="{C183D7F6-B498-43B3-948B-1728B52AA6E4}">
                <adec:decorative xmlns:adec="http://schemas.microsoft.com/office/drawing/2017/decorative" val="1"/>
              </a:ext>
            </a:extLst>
          </p:cNvPr>
          <p:cNvSpPr/>
          <p:nvPr/>
        </p:nvSpPr>
        <p:spPr>
          <a:xfrm>
            <a:off x="853890" y="2729721"/>
            <a:ext cx="611474" cy="21240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0" dirty="0">
              <a:latin typeface="Yu Gothic" panose="020B0400000000000000" pitchFamily="34" charset="-128"/>
              <a:ea typeface="Yu Gothic" panose="020B0400000000000000" pitchFamily="34" charset="-128"/>
            </a:endParaRPr>
          </a:p>
        </p:txBody>
      </p:sp>
      <p:grpSp>
        <p:nvGrpSpPr>
          <p:cNvPr id="13" name="グループ化 12">
            <a:extLst>
              <a:ext uri="{FF2B5EF4-FFF2-40B4-BE49-F238E27FC236}">
                <a16:creationId xmlns:a16="http://schemas.microsoft.com/office/drawing/2014/main" id="{C65F5A55-DF1E-4327-9401-EE201A47B4C3}"/>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14" name="正方形/長方形 13">
              <a:extLst>
                <a:ext uri="{FF2B5EF4-FFF2-40B4-BE49-F238E27FC236}">
                  <a16:creationId xmlns:a16="http://schemas.microsoft.com/office/drawing/2014/main" id="{165587E7-6232-40BB-8DD5-671133C23DA9}"/>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17" name="図 16">
              <a:extLst>
                <a:ext uri="{FF2B5EF4-FFF2-40B4-BE49-F238E27FC236}">
                  <a16:creationId xmlns:a16="http://schemas.microsoft.com/office/drawing/2014/main" id="{4187B3F6-0091-4EF5-932E-A574F827C42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23" name="テキスト ボックス 22">
              <a:extLst>
                <a:ext uri="{FF2B5EF4-FFF2-40B4-BE49-F238E27FC236}">
                  <a16:creationId xmlns:a16="http://schemas.microsoft.com/office/drawing/2014/main" id="{0893B9C0-4EC5-4DC6-90CE-171D5F094C5C}"/>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dirty="0">
                  <a:solidFill>
                    <a:srgbClr val="003399"/>
                  </a:solidFill>
                  <a:latin typeface="+mn-ea"/>
                  <a:ea typeface="+mn-ea"/>
                </a:rPr>
                <a:t>クラウド</a:t>
              </a:r>
            </a:p>
          </p:txBody>
        </p:sp>
      </p:grpSp>
      <p:sp>
        <p:nvSpPr>
          <p:cNvPr id="24" name="テキスト ボックス 23">
            <a:extLst>
              <a:ext uri="{FF2B5EF4-FFF2-40B4-BE49-F238E27FC236}">
                <a16:creationId xmlns:a16="http://schemas.microsoft.com/office/drawing/2014/main" id="{3534A1B1-817E-4423-A820-E194083239B7}"/>
              </a:ext>
            </a:extLst>
          </p:cNvPr>
          <p:cNvSpPr txBox="1"/>
          <p:nvPr/>
        </p:nvSpPr>
        <p:spPr>
          <a:xfrm>
            <a:off x="335360" y="5849574"/>
            <a:ext cx="4713618" cy="553998"/>
          </a:xfrm>
          <a:prstGeom prst="rect">
            <a:avLst/>
          </a:prstGeom>
          <a:noFill/>
        </p:spPr>
        <p:txBody>
          <a:bodyPr wrap="square">
            <a:spAutoFit/>
          </a:bodyPr>
          <a:lstStyle/>
          <a:p>
            <a:r>
              <a:rPr lang="en-US" altLang="ja-JP" sz="1400" dirty="0"/>
              <a:t>※ </a:t>
            </a:r>
            <a:r>
              <a:rPr lang="ja-JP" altLang="en-US" sz="1400" dirty="0"/>
              <a:t>ポータルギャラリーはこちらをご覧ください。</a:t>
            </a:r>
            <a:endParaRPr lang="en-US" altLang="ja-JP" sz="1400" dirty="0"/>
          </a:p>
          <a:p>
            <a:r>
              <a:rPr lang="ja-JP" altLang="en-US" sz="1600" dirty="0"/>
              <a:t>　 </a:t>
            </a:r>
            <a:r>
              <a:rPr lang="en-US" altLang="ja-JP" sz="1600" dirty="0">
                <a:hlinkClick r:id="rId4"/>
              </a:rPr>
              <a:t>https://garoon.cybozu.co.jp/lp/portal-gallery/</a:t>
            </a:r>
            <a:endParaRPr lang="ja-JP" altLang="en-US" sz="1600" dirty="0"/>
          </a:p>
        </p:txBody>
      </p:sp>
      <p:pic>
        <p:nvPicPr>
          <p:cNvPr id="5" name="Picture 4">
            <a:extLst>
              <a:ext uri="{FF2B5EF4-FFF2-40B4-BE49-F238E27FC236}">
                <a16:creationId xmlns:a16="http://schemas.microsoft.com/office/drawing/2014/main" id="{8C8AA299-24C9-BC85-DF4D-CA22790083AA}"/>
              </a:ext>
            </a:extLst>
          </p:cNvPr>
          <p:cNvPicPr>
            <a:picLocks noChangeAspect="1"/>
          </p:cNvPicPr>
          <p:nvPr/>
        </p:nvPicPr>
        <p:blipFill>
          <a:blip r:embed="rId5"/>
          <a:stretch>
            <a:fillRect/>
          </a:stretch>
        </p:blipFill>
        <p:spPr>
          <a:xfrm>
            <a:off x="5707437" y="2541953"/>
            <a:ext cx="6227459" cy="3222478"/>
          </a:xfrm>
          <a:prstGeom prst="rect">
            <a:avLst/>
          </a:prstGeom>
        </p:spPr>
      </p:pic>
      <p:sp>
        <p:nvSpPr>
          <p:cNvPr id="16" name="円弧 15">
            <a:extLst>
              <a:ext uri="{FF2B5EF4-FFF2-40B4-BE49-F238E27FC236}">
                <a16:creationId xmlns:a16="http://schemas.microsoft.com/office/drawing/2014/main" id="{B69C01AE-A7FB-4F4A-A618-5D60FD334E41}"/>
              </a:ext>
              <a:ext uri="{C183D7F6-B498-43B3-948B-1728B52AA6E4}">
                <adec:decorative xmlns:adec="http://schemas.microsoft.com/office/drawing/2017/decorative" val="1"/>
              </a:ext>
            </a:extLst>
          </p:cNvPr>
          <p:cNvSpPr/>
          <p:nvPr/>
        </p:nvSpPr>
        <p:spPr bwMode="auto">
          <a:xfrm rot="3029056" flipV="1">
            <a:off x="-469413" y="-342510"/>
            <a:ext cx="7735761" cy="4463674"/>
          </a:xfrm>
          <a:prstGeom prst="arc">
            <a:avLst>
              <a:gd name="adj1" fmla="val 15778628"/>
              <a:gd name="adj2" fmla="val 62501"/>
            </a:avLst>
          </a:prstGeom>
          <a:noFill/>
          <a:ln w="19050" cap="flat" cmpd="sng" algn="ctr">
            <a:solidFill>
              <a:srgbClr val="003399"/>
            </a:solidFill>
            <a:prstDash val="solid"/>
            <a:round/>
            <a:headEnd type="none" w="med" len="med"/>
            <a:tailEnd type="arrow" w="med" len="med"/>
          </a:ln>
          <a:effectLst/>
        </p:spPr>
        <p:txBody>
          <a:bodyPr wrap="none" anchor="ctr"/>
          <a:lstStyle/>
          <a:p>
            <a:pPr algn="ctr" eaLnBrk="1" hangingPunct="1">
              <a:defRPr/>
            </a:pPr>
            <a:endParaRPr lang="ja-JP" altLang="en-US">
              <a:latin typeface="Arial" charset="0"/>
            </a:endParaRPr>
          </a:p>
        </p:txBody>
      </p:sp>
      <p:sp>
        <p:nvSpPr>
          <p:cNvPr id="21" name="角丸四角形 15">
            <a:extLst>
              <a:ext uri="{FF2B5EF4-FFF2-40B4-BE49-F238E27FC236}">
                <a16:creationId xmlns:a16="http://schemas.microsoft.com/office/drawing/2014/main" id="{0C60A386-AC1D-4459-AB9F-5750F06142BA}"/>
              </a:ext>
            </a:extLst>
          </p:cNvPr>
          <p:cNvSpPr/>
          <p:nvPr/>
        </p:nvSpPr>
        <p:spPr>
          <a:xfrm>
            <a:off x="10662181" y="2543767"/>
            <a:ext cx="1289050" cy="212009"/>
          </a:xfrm>
          <a:prstGeom prst="roundRect">
            <a:avLst>
              <a:gd name="adj" fmla="val 5181"/>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050" b="1" dirty="0">
                <a:solidFill>
                  <a:schemeClr val="bg1"/>
                </a:solidFill>
              </a:rPr>
              <a:t>管理機能 </a:t>
            </a:r>
          </a:p>
        </p:txBody>
      </p:sp>
    </p:spTree>
    <p:extLst>
      <p:ext uri="{BB962C8B-B14F-4D97-AF65-F5344CB8AC3E}">
        <p14:creationId xmlns:p14="http://schemas.microsoft.com/office/powerpoint/2010/main" val="3664296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F3DB2481-152A-4B1B-8AA2-B6B111DAD661}"/>
              </a:ext>
            </a:extLst>
          </p:cNvPr>
          <p:cNvSpPr>
            <a:spLocks noGrp="1"/>
          </p:cNvSpPr>
          <p:nvPr>
            <p:ph type="title"/>
          </p:nvPr>
        </p:nvSpPr>
        <p:spPr/>
        <p:txBody>
          <a:bodyPr>
            <a:normAutofit/>
          </a:bodyPr>
          <a:lstStyle/>
          <a:p>
            <a:pPr eaLnBrk="1" hangingPunct="1">
              <a:defRPr/>
            </a:pPr>
            <a:r>
              <a:rPr lang="ja-JP" altLang="en-US" dirty="0"/>
              <a:t>プラグイン</a:t>
            </a:r>
          </a:p>
        </p:txBody>
      </p:sp>
      <p:sp>
        <p:nvSpPr>
          <p:cNvPr id="10" name="コンテンツ プレースホルダー 1">
            <a:extLst>
              <a:ext uri="{FF2B5EF4-FFF2-40B4-BE49-F238E27FC236}">
                <a16:creationId xmlns:a16="http://schemas.microsoft.com/office/drawing/2014/main" id="{2FDBA0FC-8153-49B2-8330-453C525940FC}"/>
              </a:ext>
            </a:extLst>
          </p:cNvPr>
          <p:cNvSpPr txBox="1">
            <a:spLocks/>
          </p:cNvSpPr>
          <p:nvPr/>
        </p:nvSpPr>
        <p:spPr bwMode="auto">
          <a:xfrm>
            <a:off x="720000" y="899999"/>
            <a:ext cx="10356972" cy="1924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0975" indent="-180975" algn="l" rtl="0" eaLnBrk="1" fontAlgn="base" hangingPunct="1">
              <a:lnSpc>
                <a:spcPct val="130000"/>
              </a:lnSpc>
              <a:spcBef>
                <a:spcPct val="50000"/>
              </a:spcBef>
              <a:spcAft>
                <a:spcPct val="0"/>
              </a:spcAft>
              <a:buClr>
                <a:srgbClr val="003399"/>
              </a:buClr>
              <a:buSzPct val="100000"/>
              <a:buFont typeface="Arial" panose="020B0604020202020204" pitchFamily="34" charset="0"/>
              <a:buChar char="▐"/>
              <a:defRPr kumimoji="1" sz="1800" baseline="0">
                <a:solidFill>
                  <a:schemeClr val="tx1"/>
                </a:solidFill>
                <a:latin typeface="+mn-ea"/>
                <a:ea typeface="+mn-ea"/>
                <a:cs typeface="YuGothic Medium"/>
              </a:defRPr>
            </a:lvl1pPr>
            <a:lvl2pPr marL="446088" indent="-177800" algn="l" rtl="0" eaLnBrk="1" fontAlgn="base" hangingPunct="1">
              <a:lnSpc>
                <a:spcPct val="130000"/>
              </a:lnSpc>
              <a:spcBef>
                <a:spcPct val="50000"/>
              </a:spcBef>
              <a:spcAft>
                <a:spcPct val="0"/>
              </a:spcAft>
              <a:buClr>
                <a:srgbClr val="003399"/>
              </a:buClr>
              <a:buFont typeface="Wingdings" panose="05000000000000000000" pitchFamily="2" charset="2"/>
              <a:buChar char="n"/>
              <a:defRPr kumimoji="1" sz="1400">
                <a:solidFill>
                  <a:schemeClr val="tx1"/>
                </a:solidFill>
                <a:latin typeface="+mn-ea"/>
                <a:ea typeface="+mn-ea"/>
                <a:cs typeface="YuGothic Medium"/>
              </a:defRPr>
            </a:lvl2pPr>
            <a:lvl3pPr marL="625475" indent="-179388" algn="l" rtl="0" eaLnBrk="1" fontAlgn="base" hangingPunct="1">
              <a:lnSpc>
                <a:spcPct val="130000"/>
              </a:lnSpc>
              <a:spcBef>
                <a:spcPct val="50000"/>
              </a:spcBef>
              <a:spcAft>
                <a:spcPct val="0"/>
              </a:spcAft>
              <a:buClr>
                <a:srgbClr val="003399"/>
              </a:buClr>
              <a:buSzPct val="70000"/>
              <a:buFont typeface="Arial" panose="020B0604020202020204" pitchFamily="34" charset="0"/>
              <a:buChar char="▐"/>
              <a:defRPr kumimoji="1" sz="1200">
                <a:solidFill>
                  <a:schemeClr val="tx1"/>
                </a:solidFill>
                <a:latin typeface="+mn-ea"/>
                <a:ea typeface="+mn-ea"/>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buNone/>
              <a:defRPr/>
            </a:pPr>
            <a:r>
              <a:rPr lang="en-US" altLang="ja-JP" sz="1600" dirty="0"/>
              <a:t>ZIP</a:t>
            </a:r>
            <a:r>
              <a:rPr lang="ja-JP" altLang="en-US" sz="1600" dirty="0"/>
              <a:t>形式のプラグインファイルの読み込みと</a:t>
            </a:r>
            <a:r>
              <a:rPr lang="en-US" altLang="ja-JP" sz="1600" dirty="0"/>
              <a:t>GUI</a:t>
            </a:r>
            <a:r>
              <a:rPr lang="ja-JP" altLang="en-US" sz="1600" dirty="0"/>
              <a:t>での設定だけで機能拡張や他製品との連携が可能になります。プラグインを追加することで様々な機能拡張ができます。</a:t>
            </a:r>
            <a:r>
              <a:rPr lang="en-US" altLang="ja-JP" sz="1000" dirty="0"/>
              <a:t>※</a:t>
            </a:r>
          </a:p>
          <a:p>
            <a:pPr marL="0" indent="0">
              <a:buNone/>
              <a:defRPr/>
            </a:pPr>
            <a:endParaRPr lang="en-US" altLang="ja-JP" sz="1400" dirty="0"/>
          </a:p>
          <a:p>
            <a:pPr marL="0" indent="0">
              <a:buNone/>
              <a:defRPr/>
            </a:pPr>
            <a:endParaRPr lang="en-US" altLang="ja-JP" sz="1400" dirty="0"/>
          </a:p>
          <a:p>
            <a:pPr marL="0" indent="0">
              <a:buNone/>
              <a:defRPr/>
            </a:pPr>
            <a:endParaRPr lang="en-US" altLang="ja-JP" sz="1400" dirty="0"/>
          </a:p>
          <a:p>
            <a:pPr marL="0" indent="0">
              <a:buNone/>
              <a:defRPr/>
            </a:pPr>
            <a:endParaRPr lang="en-US" altLang="ja-JP" sz="1400" dirty="0"/>
          </a:p>
          <a:p>
            <a:pPr marL="0" indent="0">
              <a:buNone/>
              <a:defRPr/>
            </a:pPr>
            <a:endParaRPr lang="en-US" altLang="ja-JP" sz="1400" dirty="0"/>
          </a:p>
          <a:p>
            <a:pPr marL="0" indent="0">
              <a:buNone/>
              <a:defRPr/>
            </a:pPr>
            <a:endParaRPr lang="en-US" altLang="ja-JP" sz="1400" dirty="0"/>
          </a:p>
          <a:p>
            <a:pPr marL="0" indent="0">
              <a:buNone/>
              <a:defRPr/>
            </a:pPr>
            <a:endParaRPr lang="en-US" altLang="ja-JP" sz="1400" dirty="0"/>
          </a:p>
          <a:p>
            <a:pPr marL="0" indent="0">
              <a:buNone/>
              <a:defRPr/>
            </a:pPr>
            <a:endParaRPr lang="en-US" altLang="ja-JP" sz="1400" dirty="0"/>
          </a:p>
          <a:p>
            <a:pPr marL="0" indent="0">
              <a:buNone/>
              <a:defRPr/>
            </a:pPr>
            <a:endParaRPr lang="ja-JP" altLang="en-US" sz="1400" dirty="0"/>
          </a:p>
          <a:p>
            <a:pPr marL="3175" indent="0">
              <a:buNone/>
              <a:defRPr/>
            </a:pPr>
            <a:r>
              <a:rPr lang="en-US" altLang="ja-JP" sz="900" dirty="0">
                <a:latin typeface="游ゴシック"/>
                <a:ea typeface="游ゴシック"/>
              </a:rPr>
              <a:t>    </a:t>
            </a:r>
            <a:r>
              <a:rPr lang="en-US" altLang="ja-JP" sz="1000" dirty="0">
                <a:latin typeface="游ゴシック"/>
                <a:ea typeface="游ゴシック"/>
              </a:rPr>
              <a:t>※</a:t>
            </a:r>
            <a:r>
              <a:rPr lang="ja-JP" altLang="en-US" sz="1000" dirty="0">
                <a:latin typeface="游ゴシック"/>
                <a:ea typeface="游ゴシック"/>
              </a:rPr>
              <a:t>カスタマイズは、</a:t>
            </a:r>
            <a:r>
              <a:rPr lang="en-US" altLang="ja-JP" sz="1000" dirty="0">
                <a:latin typeface="游ゴシック"/>
                <a:ea typeface="游ゴシック"/>
              </a:rPr>
              <a:t>PC</a:t>
            </a:r>
            <a:r>
              <a:rPr lang="ja-JP" altLang="en-US" sz="1000" dirty="0">
                <a:latin typeface="游ゴシック"/>
                <a:ea typeface="游ゴシック"/>
              </a:rPr>
              <a:t>表示にのみ対応しています。</a:t>
            </a:r>
            <a:br>
              <a:rPr lang="en-US" altLang="ja-JP" sz="1000" dirty="0">
                <a:latin typeface="游ゴシック"/>
                <a:ea typeface="游ゴシック"/>
              </a:rPr>
            </a:br>
            <a:r>
              <a:rPr lang="ja-JP" altLang="en-US" sz="1000" dirty="0">
                <a:latin typeface="游ゴシック"/>
                <a:ea typeface="游ゴシック"/>
              </a:rPr>
              <a:t>　　スマートフォン画面、モバイルアプリには対応していません。</a:t>
            </a:r>
            <a:br>
              <a:rPr lang="en-US" altLang="ja-JP" sz="1000" dirty="0">
                <a:latin typeface="游ゴシック"/>
                <a:ea typeface="游ゴシック"/>
              </a:rPr>
            </a:br>
            <a:r>
              <a:rPr lang="ja-JP" altLang="en-US" sz="1000" dirty="0">
                <a:latin typeface="游ゴシック"/>
                <a:ea typeface="游ゴシック"/>
              </a:rPr>
              <a:t>　</a:t>
            </a:r>
            <a:r>
              <a:rPr lang="en-US" altLang="ja-JP" sz="1000" dirty="0">
                <a:latin typeface="游ゴシック"/>
                <a:ea typeface="游ゴシック"/>
              </a:rPr>
              <a:t>※</a:t>
            </a:r>
            <a:r>
              <a:rPr lang="ja-JP" altLang="en-US" sz="1000" dirty="0"/>
              <a:t>複数のプラグインを使用する場合は競合する可能性がありますので、</a:t>
            </a:r>
            <a:br>
              <a:rPr lang="en-US" altLang="ja-JP" sz="1000" dirty="0"/>
            </a:br>
            <a:r>
              <a:rPr lang="ja-JP" altLang="en-US" sz="1000" dirty="0"/>
              <a:t>　　十分に検証を行った後に本運用を開始してください。</a:t>
            </a:r>
          </a:p>
          <a:p>
            <a:pPr marL="3175" indent="0">
              <a:buNone/>
              <a:defRPr/>
            </a:pPr>
            <a:endParaRPr lang="ja-JP" altLang="en-US" sz="800" dirty="0"/>
          </a:p>
          <a:p>
            <a:pPr marL="0" indent="0">
              <a:buNone/>
              <a:defRPr/>
            </a:pPr>
            <a:endParaRPr lang="en-US" altLang="ja-JP" sz="1050" dirty="0"/>
          </a:p>
        </p:txBody>
      </p:sp>
      <p:sp>
        <p:nvSpPr>
          <p:cNvPr id="13" name="テキスト ボックス 12">
            <a:extLst>
              <a:ext uri="{FF2B5EF4-FFF2-40B4-BE49-F238E27FC236}">
                <a16:creationId xmlns:a16="http://schemas.microsoft.com/office/drawing/2014/main" id="{E6A7A1BE-A866-4E9F-A2DA-3FFFDFBEAEA2}"/>
              </a:ext>
            </a:extLst>
          </p:cNvPr>
          <p:cNvSpPr txBox="1"/>
          <p:nvPr/>
        </p:nvSpPr>
        <p:spPr>
          <a:xfrm>
            <a:off x="6445448" y="5037718"/>
            <a:ext cx="3683000" cy="307975"/>
          </a:xfrm>
          <a:prstGeom prst="rect">
            <a:avLst/>
          </a:prstGeom>
          <a:noFill/>
        </p:spPr>
        <p:txBody>
          <a:bodyPr>
            <a:spAutoFit/>
          </a:bodyPr>
          <a:lstStyle/>
          <a:p>
            <a:pPr>
              <a:defRPr/>
            </a:pPr>
            <a:r>
              <a:rPr lang="ja-JP" altLang="en-US" sz="1400" b="1" dirty="0">
                <a:solidFill>
                  <a:srgbClr val="003399"/>
                </a:solidFill>
                <a:latin typeface="+mn-ea"/>
              </a:rPr>
              <a:t>プラグインに関する詳細はこちら</a:t>
            </a:r>
            <a:endParaRPr lang="ja-JP" altLang="en-US" sz="1000" b="1" dirty="0">
              <a:solidFill>
                <a:srgbClr val="003399"/>
              </a:solidFill>
              <a:latin typeface="+mn-ea"/>
            </a:endParaRPr>
          </a:p>
        </p:txBody>
      </p:sp>
      <p:sp>
        <p:nvSpPr>
          <p:cNvPr id="6" name="テキスト ボックス 5">
            <a:extLst>
              <a:ext uri="{FF2B5EF4-FFF2-40B4-BE49-F238E27FC236}">
                <a16:creationId xmlns:a16="http://schemas.microsoft.com/office/drawing/2014/main" id="{F0CFB5AE-C2CB-4A5D-B36E-9882844CD08A}"/>
              </a:ext>
            </a:extLst>
          </p:cNvPr>
          <p:cNvSpPr txBox="1"/>
          <p:nvPr/>
        </p:nvSpPr>
        <p:spPr>
          <a:xfrm>
            <a:off x="6446838" y="5311344"/>
            <a:ext cx="3683000" cy="307975"/>
          </a:xfrm>
          <a:prstGeom prst="rect">
            <a:avLst/>
          </a:prstGeom>
          <a:noFill/>
        </p:spPr>
        <p:txBody>
          <a:bodyPr>
            <a:spAutoFit/>
          </a:bodyPr>
          <a:lstStyle/>
          <a:p>
            <a:pPr>
              <a:defRPr/>
            </a:pPr>
            <a:r>
              <a:rPr lang="ja-JP" altLang="en-US" sz="1400" b="1" dirty="0">
                <a:latin typeface="+mn-ea"/>
                <a:ea typeface="ＭＳ Ｐゴシック" panose="020B0600070205080204" pitchFamily="50" charset="-128"/>
              </a:rPr>
              <a:t>▼</a:t>
            </a:r>
            <a:r>
              <a:rPr lang="en-US" altLang="ja-JP" sz="1400" b="1" dirty="0">
                <a:latin typeface="+mn-ea"/>
                <a:ea typeface="ＭＳ Ｐゴシック" panose="020B0600070205080204" pitchFamily="50" charset="-128"/>
              </a:rPr>
              <a:t> </a:t>
            </a:r>
            <a:r>
              <a:rPr lang="en-US" altLang="ja-JP" sz="1400" b="1" dirty="0" err="1">
                <a:latin typeface="+mn-ea"/>
              </a:rPr>
              <a:t>Garoon</a:t>
            </a:r>
            <a:r>
              <a:rPr lang="en-US" altLang="ja-JP" sz="1400" b="1" dirty="0">
                <a:latin typeface="+mn-ea"/>
              </a:rPr>
              <a:t> </a:t>
            </a:r>
            <a:r>
              <a:rPr lang="ja-JP" altLang="en-US" sz="1400" b="1" dirty="0">
                <a:latin typeface="+mn-ea"/>
              </a:rPr>
              <a:t>プラグイン一覧</a:t>
            </a:r>
            <a:endParaRPr lang="ja-JP" altLang="en-US" sz="1000" b="1" dirty="0">
              <a:latin typeface="+mn-ea"/>
            </a:endParaRPr>
          </a:p>
        </p:txBody>
      </p:sp>
      <p:sp>
        <p:nvSpPr>
          <p:cNvPr id="14" name="テキスト ボックス 13">
            <a:extLst>
              <a:ext uri="{FF2B5EF4-FFF2-40B4-BE49-F238E27FC236}">
                <a16:creationId xmlns:a16="http://schemas.microsoft.com/office/drawing/2014/main" id="{A80AF9E9-5FA7-4183-AC82-1CB83B4AA3E6}"/>
              </a:ext>
            </a:extLst>
          </p:cNvPr>
          <p:cNvSpPr txBox="1"/>
          <p:nvPr/>
        </p:nvSpPr>
        <p:spPr>
          <a:xfrm>
            <a:off x="6454775" y="5598603"/>
            <a:ext cx="4226178" cy="246221"/>
          </a:xfrm>
          <a:prstGeom prst="rect">
            <a:avLst/>
          </a:prstGeom>
          <a:noFill/>
        </p:spPr>
        <p:txBody>
          <a:bodyPr wrap="square" rtlCol="0">
            <a:spAutoFit/>
          </a:bodyPr>
          <a:lstStyle/>
          <a:p>
            <a:pPr marL="3175">
              <a:defRPr/>
            </a:pPr>
            <a:r>
              <a:rPr lang="en-US" altLang="ja-JP" sz="1000" kern="0" dirty="0">
                <a:latin typeface="Yu Gothic Medium" panose="020B0500000000000000" pitchFamily="50" charset="-128"/>
                <a:ea typeface="Yu Gothic Medium" panose="020B0500000000000000" pitchFamily="50" charset="-128"/>
                <a:hlinkClick r:id="rId2"/>
              </a:rPr>
              <a:t>https://garoon.cybozu.co.jp/function/expand/?page=all&amp;all=plugin</a:t>
            </a:r>
            <a:endParaRPr lang="en-US" altLang="ja-JP" sz="1000" kern="0" dirty="0">
              <a:latin typeface="Yu Gothic Medium" panose="020B0500000000000000" pitchFamily="50" charset="-128"/>
              <a:ea typeface="Yu Gothic Medium" panose="020B0500000000000000" pitchFamily="50" charset="-128"/>
            </a:endParaRPr>
          </a:p>
        </p:txBody>
      </p:sp>
      <p:sp>
        <p:nvSpPr>
          <p:cNvPr id="7" name="テキスト ボックス 6">
            <a:extLst>
              <a:ext uri="{FF2B5EF4-FFF2-40B4-BE49-F238E27FC236}">
                <a16:creationId xmlns:a16="http://schemas.microsoft.com/office/drawing/2014/main" id="{0E5F9CB4-4F8F-4F78-BF98-84FA37A91512}"/>
              </a:ext>
            </a:extLst>
          </p:cNvPr>
          <p:cNvSpPr txBox="1"/>
          <p:nvPr/>
        </p:nvSpPr>
        <p:spPr>
          <a:xfrm>
            <a:off x="6446839" y="5878081"/>
            <a:ext cx="3844925" cy="307975"/>
          </a:xfrm>
          <a:prstGeom prst="rect">
            <a:avLst/>
          </a:prstGeom>
          <a:noFill/>
        </p:spPr>
        <p:txBody>
          <a:bodyPr>
            <a:spAutoFit/>
          </a:bodyPr>
          <a:lstStyle/>
          <a:p>
            <a:pPr>
              <a:defRPr/>
            </a:pPr>
            <a:r>
              <a:rPr lang="ja-JP" altLang="en-US" sz="1400" b="1" dirty="0">
                <a:latin typeface="+mn-ea"/>
                <a:ea typeface="ＭＳ Ｐゴシック" panose="020B0600070205080204" pitchFamily="50" charset="-128"/>
              </a:rPr>
              <a:t>▼</a:t>
            </a:r>
            <a:r>
              <a:rPr lang="en-US" altLang="ja-JP" sz="1400" b="1" dirty="0">
                <a:latin typeface="+mn-ea"/>
                <a:ea typeface="ＭＳ Ｐゴシック" panose="020B0600070205080204" pitchFamily="50" charset="-128"/>
              </a:rPr>
              <a:t> </a:t>
            </a:r>
            <a:r>
              <a:rPr lang="en-US" altLang="ja-JP" sz="1400" b="1" dirty="0" err="1">
                <a:latin typeface="+mn-ea"/>
              </a:rPr>
              <a:t>Garoon</a:t>
            </a:r>
            <a:r>
              <a:rPr lang="ja-JP" altLang="en-US" sz="1400" b="1" dirty="0">
                <a:latin typeface="Yu Gothic Medium" panose="020B0500000000000000" pitchFamily="50" charset="-128"/>
                <a:ea typeface="Yu Gothic Medium" panose="020B0500000000000000" pitchFamily="50" charset="-128"/>
              </a:rPr>
              <a:t>プラグインの開発手順</a:t>
            </a:r>
            <a:endParaRPr lang="ja-JP" altLang="en-US" sz="1400" b="1" dirty="0">
              <a:latin typeface="+mn-ea"/>
            </a:endParaRPr>
          </a:p>
        </p:txBody>
      </p:sp>
      <p:sp>
        <p:nvSpPr>
          <p:cNvPr id="15" name="テキスト ボックス 14">
            <a:extLst>
              <a:ext uri="{FF2B5EF4-FFF2-40B4-BE49-F238E27FC236}">
                <a16:creationId xmlns:a16="http://schemas.microsoft.com/office/drawing/2014/main" id="{E14ECF40-B58B-4946-8163-C466598B828F}"/>
              </a:ext>
            </a:extLst>
          </p:cNvPr>
          <p:cNvSpPr txBox="1"/>
          <p:nvPr/>
        </p:nvSpPr>
        <p:spPr>
          <a:xfrm>
            <a:off x="6454775" y="6182516"/>
            <a:ext cx="5022814" cy="246221"/>
          </a:xfrm>
          <a:prstGeom prst="rect">
            <a:avLst/>
          </a:prstGeom>
          <a:noFill/>
        </p:spPr>
        <p:txBody>
          <a:bodyPr wrap="square" lIns="91440" tIns="45720" rIns="91440" bIns="45720" rtlCol="0" anchor="t">
            <a:spAutoFit/>
          </a:bodyPr>
          <a:lstStyle/>
          <a:p>
            <a:pPr marL="3175">
              <a:defRPr/>
            </a:pPr>
            <a:r>
              <a:rPr lang="en-US" altLang="ja-JP" sz="1000" kern="0" dirty="0">
                <a:latin typeface="Yu Gothic Medium"/>
                <a:ea typeface="Yu Gothic Medium"/>
                <a:hlinkClick r:id="rId3"/>
              </a:rPr>
              <a:t>https://cybozu.dev/ja/garoon/tips/customize/other/development-garoon-plugin/</a:t>
            </a:r>
          </a:p>
        </p:txBody>
      </p:sp>
      <p:pic>
        <p:nvPicPr>
          <p:cNvPr id="16" name="図 15">
            <a:extLst>
              <a:ext uri="{FF2B5EF4-FFF2-40B4-BE49-F238E27FC236}">
                <a16:creationId xmlns:a16="http://schemas.microsoft.com/office/drawing/2014/main" id="{5D07FBE4-93EB-4F30-B968-3C649EB3A7B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882" y="1981176"/>
            <a:ext cx="6800239" cy="2895651"/>
          </a:xfrm>
          <a:prstGeom prst="rect">
            <a:avLst/>
          </a:prstGeom>
          <a:ln>
            <a:noFill/>
          </a:ln>
          <a:effectLst>
            <a:outerShdw blurRad="50800" dist="38100" dir="2700000" algn="tl" rotWithShape="0">
              <a:prstClr val="black">
                <a:alpha val="40000"/>
              </a:prstClr>
            </a:outerShdw>
          </a:effectLst>
        </p:spPr>
      </p:pic>
      <p:grpSp>
        <p:nvGrpSpPr>
          <p:cNvPr id="12" name="グループ化 11">
            <a:extLst>
              <a:ext uri="{FF2B5EF4-FFF2-40B4-BE49-F238E27FC236}">
                <a16:creationId xmlns:a16="http://schemas.microsoft.com/office/drawing/2014/main" id="{2A21268D-2679-4069-A9A7-C5BBDFDE0F9F}"/>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17" name="正方形/長方形 16">
              <a:extLst>
                <a:ext uri="{FF2B5EF4-FFF2-40B4-BE49-F238E27FC236}">
                  <a16:creationId xmlns:a16="http://schemas.microsoft.com/office/drawing/2014/main" id="{0F8C4A41-0957-42C2-8D7E-3CA6F383C8C2}"/>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18" name="図 17">
              <a:extLst>
                <a:ext uri="{FF2B5EF4-FFF2-40B4-BE49-F238E27FC236}">
                  <a16:creationId xmlns:a16="http://schemas.microsoft.com/office/drawing/2014/main" id="{39AAC384-503E-4B6F-A839-D68BBB1D45E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9" name="テキスト ボックス 18">
              <a:extLst>
                <a:ext uri="{FF2B5EF4-FFF2-40B4-BE49-F238E27FC236}">
                  <a16:creationId xmlns:a16="http://schemas.microsoft.com/office/drawing/2014/main" id="{6B7C71C5-9F06-410C-807B-7979601273B2}"/>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dirty="0">
                  <a:solidFill>
                    <a:srgbClr val="003399"/>
                  </a:solidFill>
                  <a:latin typeface="+mn-ea"/>
                  <a:ea typeface="+mn-ea"/>
                </a:rPr>
                <a:t>クラウド</a:t>
              </a:r>
            </a:p>
          </p:txBody>
        </p:sp>
      </p:grpSp>
    </p:spTree>
    <p:extLst>
      <p:ext uri="{BB962C8B-B14F-4D97-AF65-F5344CB8AC3E}">
        <p14:creationId xmlns:p14="http://schemas.microsoft.com/office/powerpoint/2010/main" val="13334700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タイトル 3">
            <a:extLst>
              <a:ext uri="{FF2B5EF4-FFF2-40B4-BE49-F238E27FC236}">
                <a16:creationId xmlns:a16="http://schemas.microsoft.com/office/drawing/2014/main" id="{E5B49E0F-8912-41E2-9A8A-22DF0E525387}"/>
              </a:ext>
            </a:extLst>
          </p:cNvPr>
          <p:cNvSpPr>
            <a:spLocks noGrp="1" noChangeArrowheads="1"/>
          </p:cNvSpPr>
          <p:nvPr>
            <p:ph type="title"/>
          </p:nvPr>
        </p:nvSpPr>
        <p:spPr/>
        <p:txBody>
          <a:bodyPr>
            <a:normAutofit/>
          </a:bodyPr>
          <a:lstStyle/>
          <a:p>
            <a:r>
              <a:rPr lang="en-US" altLang="ja-JP" dirty="0" err="1">
                <a:latin typeface="+mn-ea"/>
                <a:ea typeface="+mn-ea"/>
              </a:rPr>
              <a:t>kintone</a:t>
            </a:r>
            <a:r>
              <a:rPr lang="ja-JP" altLang="en-US" dirty="0">
                <a:latin typeface="+mn-ea"/>
                <a:ea typeface="+mn-ea"/>
              </a:rPr>
              <a:t> 連携</a:t>
            </a:r>
          </a:p>
        </p:txBody>
      </p:sp>
      <p:sp>
        <p:nvSpPr>
          <p:cNvPr id="13" name="テキスト ボックス 12">
            <a:extLst>
              <a:ext uri="{FF2B5EF4-FFF2-40B4-BE49-F238E27FC236}">
                <a16:creationId xmlns:a16="http://schemas.microsoft.com/office/drawing/2014/main" id="{D1E6BC93-43EC-4679-A5F9-2193EF0594E9}"/>
              </a:ext>
            </a:extLst>
          </p:cNvPr>
          <p:cNvSpPr txBox="1"/>
          <p:nvPr/>
        </p:nvSpPr>
        <p:spPr>
          <a:xfrm>
            <a:off x="1913151" y="839017"/>
            <a:ext cx="8488665" cy="584775"/>
          </a:xfrm>
          <a:prstGeom prst="rect">
            <a:avLst/>
          </a:prstGeom>
          <a:noFill/>
        </p:spPr>
        <p:txBody>
          <a:bodyPr wrap="square">
            <a:spAutoFit/>
          </a:bodyPr>
          <a:lstStyle/>
          <a:p>
            <a:pPr defTabSz="914400" eaLnBrk="0" fontAlgn="base" hangingPunct="0">
              <a:spcBef>
                <a:spcPct val="0"/>
              </a:spcBef>
              <a:spcAft>
                <a:spcPct val="0"/>
              </a:spcAft>
              <a:defRPr/>
            </a:pPr>
            <a:r>
              <a:rPr kumimoji="1" lang="ja-JP" altLang="en-US" sz="1600" dirty="0">
                <a:solidFill>
                  <a:srgbClr val="333333"/>
                </a:solidFill>
                <a:latin typeface="+mn-ea"/>
              </a:rPr>
              <a:t>クラウド版 </a:t>
            </a:r>
            <a:r>
              <a:rPr kumimoji="1" lang="en-US" altLang="ja-JP" sz="1600" dirty="0" err="1">
                <a:solidFill>
                  <a:srgbClr val="333333"/>
                </a:solidFill>
                <a:latin typeface="+mn-ea"/>
              </a:rPr>
              <a:t>Garoon</a:t>
            </a:r>
            <a:r>
              <a:rPr kumimoji="1" lang="ja-JP" altLang="en-US" sz="1600" dirty="0">
                <a:solidFill>
                  <a:srgbClr val="333333"/>
                </a:solidFill>
                <a:latin typeface="+mn-ea"/>
              </a:rPr>
              <a:t>ではサイボウズのビジネスアプリ開発サービス </a:t>
            </a:r>
            <a:r>
              <a:rPr kumimoji="1" lang="en-US" altLang="ja-JP" sz="1600" dirty="0" err="1">
                <a:solidFill>
                  <a:srgbClr val="333333"/>
                </a:solidFill>
                <a:latin typeface="+mn-ea"/>
              </a:rPr>
              <a:t>kintone</a:t>
            </a:r>
            <a:r>
              <a:rPr kumimoji="1" lang="en-US" altLang="ja-JP" sz="1600" dirty="0">
                <a:solidFill>
                  <a:srgbClr val="333333"/>
                </a:solidFill>
                <a:latin typeface="+mn-ea"/>
              </a:rPr>
              <a:t> (</a:t>
            </a:r>
            <a:r>
              <a:rPr kumimoji="1" lang="ja-JP" altLang="en-US" sz="1600" dirty="0">
                <a:solidFill>
                  <a:srgbClr val="333333"/>
                </a:solidFill>
                <a:latin typeface="+mn-ea"/>
              </a:rPr>
              <a:t>キントーン</a:t>
            </a:r>
            <a:r>
              <a:rPr kumimoji="1" lang="en-US" altLang="ja-JP" sz="1600" dirty="0">
                <a:solidFill>
                  <a:srgbClr val="333333"/>
                </a:solidFill>
                <a:latin typeface="+mn-ea"/>
              </a:rPr>
              <a:t>)</a:t>
            </a:r>
            <a:r>
              <a:rPr kumimoji="1" lang="ja-JP" altLang="en-US" sz="1600" dirty="0">
                <a:solidFill>
                  <a:srgbClr val="333333"/>
                </a:solidFill>
                <a:latin typeface="+mn-ea"/>
              </a:rPr>
              <a:t>と</a:t>
            </a:r>
            <a:r>
              <a:rPr kumimoji="1" lang="en-US" altLang="ja-JP" sz="1600" dirty="0" err="1">
                <a:solidFill>
                  <a:srgbClr val="333333"/>
                </a:solidFill>
                <a:latin typeface="+mn-ea"/>
              </a:rPr>
              <a:t>Garoon</a:t>
            </a:r>
            <a:r>
              <a:rPr kumimoji="1" lang="ja-JP" altLang="en-US" sz="1600" dirty="0">
                <a:solidFill>
                  <a:srgbClr val="333333"/>
                </a:solidFill>
                <a:latin typeface="+mn-ea"/>
              </a:rPr>
              <a:t>を連携して利用できます。</a:t>
            </a:r>
            <a:r>
              <a:rPr kumimoji="1" lang="en-US" altLang="ja-JP" sz="1600" dirty="0" err="1">
                <a:solidFill>
                  <a:srgbClr val="333333"/>
                </a:solidFill>
                <a:latin typeface="+mn-ea"/>
              </a:rPr>
              <a:t>kintone</a:t>
            </a:r>
            <a:r>
              <a:rPr kumimoji="1" lang="ja-JP" altLang="en-US" sz="1600" dirty="0">
                <a:solidFill>
                  <a:srgbClr val="333333"/>
                </a:solidFill>
                <a:latin typeface="+mn-ea"/>
              </a:rPr>
              <a:t>と連携するには次の方法があります。</a:t>
            </a:r>
            <a:endParaRPr kumimoji="1" lang="en-US" altLang="ja-JP" sz="1600" dirty="0">
              <a:solidFill>
                <a:srgbClr val="333333"/>
              </a:solidFill>
              <a:latin typeface="+mn-ea"/>
            </a:endParaRPr>
          </a:p>
        </p:txBody>
      </p:sp>
      <p:sp>
        <p:nvSpPr>
          <p:cNvPr id="48" name="正方形/長方形 47">
            <a:extLst>
              <a:ext uri="{FF2B5EF4-FFF2-40B4-BE49-F238E27FC236}">
                <a16:creationId xmlns:a16="http://schemas.microsoft.com/office/drawing/2014/main" id="{EB2DABC3-CF44-48B8-931E-68AF545A26CE}"/>
              </a:ext>
            </a:extLst>
          </p:cNvPr>
          <p:cNvSpPr/>
          <p:nvPr/>
        </p:nvSpPr>
        <p:spPr bwMode="auto">
          <a:xfrm>
            <a:off x="2385733" y="1573469"/>
            <a:ext cx="292100" cy="379413"/>
          </a:xfrm>
          <a:prstGeom prst="rect">
            <a:avLst/>
          </a:prstGeom>
          <a:noFill/>
          <a:ln w="28575">
            <a:solidFill>
              <a:srgbClr val="003399"/>
            </a:solidFill>
          </a:ln>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kumimoji="1" lang="ja-JP" altLang="en-US" sz="1050" b="1" dirty="0">
                <a:solidFill>
                  <a:srgbClr val="003399"/>
                </a:solidFill>
                <a:latin typeface="+mn-ea"/>
              </a:rPr>
              <a:t>１</a:t>
            </a:r>
          </a:p>
        </p:txBody>
      </p:sp>
      <p:sp>
        <p:nvSpPr>
          <p:cNvPr id="44" name="正方形/長方形 43">
            <a:extLst>
              <a:ext uri="{FF2B5EF4-FFF2-40B4-BE49-F238E27FC236}">
                <a16:creationId xmlns:a16="http://schemas.microsoft.com/office/drawing/2014/main" id="{B6C66C7A-52EE-48F3-AA1C-EB8E8FC86C7E}"/>
              </a:ext>
            </a:extLst>
          </p:cNvPr>
          <p:cNvSpPr/>
          <p:nvPr/>
        </p:nvSpPr>
        <p:spPr bwMode="auto">
          <a:xfrm>
            <a:off x="2758948" y="1594559"/>
            <a:ext cx="5970369" cy="37623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defTabSz="914400" eaLnBrk="0" fontAlgn="base" hangingPunct="0">
              <a:spcBef>
                <a:spcPct val="0"/>
              </a:spcBef>
              <a:spcAft>
                <a:spcPct val="0"/>
              </a:spcAft>
              <a:defRPr/>
            </a:pPr>
            <a:r>
              <a:rPr kumimoji="1" lang="ja-JP" altLang="en-US" b="1" dirty="0">
                <a:solidFill>
                  <a:srgbClr val="003399"/>
                </a:solidFill>
                <a:latin typeface="+mn-ea"/>
              </a:rPr>
              <a:t>標準搭載されている連携機能を使う</a:t>
            </a:r>
          </a:p>
        </p:txBody>
      </p:sp>
      <p:sp>
        <p:nvSpPr>
          <p:cNvPr id="49" name="正方形/長方形 48">
            <a:extLst>
              <a:ext uri="{FF2B5EF4-FFF2-40B4-BE49-F238E27FC236}">
                <a16:creationId xmlns:a16="http://schemas.microsoft.com/office/drawing/2014/main" id="{A3DBF3E3-FC3C-4A36-AEBE-6C58C77A811A}"/>
              </a:ext>
            </a:extLst>
          </p:cNvPr>
          <p:cNvSpPr/>
          <p:nvPr/>
        </p:nvSpPr>
        <p:spPr bwMode="auto">
          <a:xfrm>
            <a:off x="2385733" y="2114565"/>
            <a:ext cx="292100" cy="379413"/>
          </a:xfrm>
          <a:prstGeom prst="rect">
            <a:avLst/>
          </a:prstGeom>
          <a:noFill/>
          <a:ln w="28575">
            <a:solidFill>
              <a:srgbClr val="003399"/>
            </a:solidFill>
          </a:ln>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kumimoji="1" lang="ja-JP" altLang="en-US" sz="1050" b="1" dirty="0">
                <a:solidFill>
                  <a:srgbClr val="003399"/>
                </a:solidFill>
                <a:latin typeface="+mn-ea"/>
              </a:rPr>
              <a:t>２</a:t>
            </a:r>
          </a:p>
        </p:txBody>
      </p:sp>
      <p:sp>
        <p:nvSpPr>
          <p:cNvPr id="46" name="正方形/長方形 45">
            <a:extLst>
              <a:ext uri="{FF2B5EF4-FFF2-40B4-BE49-F238E27FC236}">
                <a16:creationId xmlns:a16="http://schemas.microsoft.com/office/drawing/2014/main" id="{B07C6BDA-9440-4C80-8AF0-827DB9AC1F01}"/>
              </a:ext>
            </a:extLst>
          </p:cNvPr>
          <p:cNvSpPr/>
          <p:nvPr/>
        </p:nvSpPr>
        <p:spPr bwMode="auto">
          <a:xfrm>
            <a:off x="2758947" y="2153740"/>
            <a:ext cx="4534498" cy="37623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defTabSz="914400" eaLnBrk="0" fontAlgn="base" hangingPunct="0">
              <a:spcBef>
                <a:spcPct val="0"/>
              </a:spcBef>
              <a:spcAft>
                <a:spcPct val="0"/>
              </a:spcAft>
              <a:defRPr/>
            </a:pPr>
            <a:r>
              <a:rPr kumimoji="1" lang="ja-JP" altLang="en-US" b="1" dirty="0">
                <a:solidFill>
                  <a:srgbClr val="003399"/>
                </a:solidFill>
                <a:latin typeface="+mn-ea"/>
              </a:rPr>
              <a:t>プラグインを使う</a:t>
            </a:r>
          </a:p>
        </p:txBody>
      </p:sp>
      <p:sp>
        <p:nvSpPr>
          <p:cNvPr id="50" name="正方形/長方形 49">
            <a:extLst>
              <a:ext uri="{FF2B5EF4-FFF2-40B4-BE49-F238E27FC236}">
                <a16:creationId xmlns:a16="http://schemas.microsoft.com/office/drawing/2014/main" id="{7D4B97A7-1177-4847-89E8-30681707631E}"/>
              </a:ext>
            </a:extLst>
          </p:cNvPr>
          <p:cNvSpPr/>
          <p:nvPr/>
        </p:nvSpPr>
        <p:spPr bwMode="auto">
          <a:xfrm>
            <a:off x="2385733" y="2655661"/>
            <a:ext cx="292100" cy="379413"/>
          </a:xfrm>
          <a:prstGeom prst="rect">
            <a:avLst/>
          </a:prstGeom>
          <a:noFill/>
          <a:ln w="28575">
            <a:solidFill>
              <a:srgbClr val="003399"/>
            </a:solidFill>
          </a:ln>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kumimoji="1" lang="ja-JP" altLang="en-US" sz="1050" b="1" dirty="0">
                <a:solidFill>
                  <a:srgbClr val="003399"/>
                </a:solidFill>
                <a:latin typeface="+mn-ea"/>
              </a:rPr>
              <a:t>３</a:t>
            </a:r>
          </a:p>
        </p:txBody>
      </p:sp>
      <p:sp>
        <p:nvSpPr>
          <p:cNvPr id="47" name="正方形/長方形 46">
            <a:extLst>
              <a:ext uri="{FF2B5EF4-FFF2-40B4-BE49-F238E27FC236}">
                <a16:creationId xmlns:a16="http://schemas.microsoft.com/office/drawing/2014/main" id="{68344320-73C9-4A8D-B196-EF4FB40BC434}"/>
              </a:ext>
            </a:extLst>
          </p:cNvPr>
          <p:cNvSpPr/>
          <p:nvPr/>
        </p:nvSpPr>
        <p:spPr bwMode="auto">
          <a:xfrm>
            <a:off x="2758948" y="2706846"/>
            <a:ext cx="6882569" cy="37623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defTabSz="914400" eaLnBrk="0" fontAlgn="base" hangingPunct="0">
              <a:spcBef>
                <a:spcPct val="0"/>
              </a:spcBef>
              <a:spcAft>
                <a:spcPct val="0"/>
              </a:spcAft>
              <a:defRPr/>
            </a:pPr>
            <a:r>
              <a:rPr kumimoji="1" lang="en-US" altLang="ja-JP" b="1" dirty="0">
                <a:solidFill>
                  <a:srgbClr val="003399"/>
                </a:solidFill>
                <a:latin typeface="+mn-ea"/>
              </a:rPr>
              <a:t>API</a:t>
            </a:r>
            <a:r>
              <a:rPr kumimoji="1" lang="ja-JP" altLang="en-US" b="1" dirty="0">
                <a:solidFill>
                  <a:srgbClr val="003399"/>
                </a:solidFill>
                <a:latin typeface="+mn-ea"/>
              </a:rPr>
              <a:t>を利用してカスタマイズ開発を行う</a:t>
            </a:r>
          </a:p>
        </p:txBody>
      </p:sp>
      <p:sp>
        <p:nvSpPr>
          <p:cNvPr id="4" name="四角形: 角を丸くする 3">
            <a:extLst>
              <a:ext uri="{FF2B5EF4-FFF2-40B4-BE49-F238E27FC236}">
                <a16:creationId xmlns:a16="http://schemas.microsoft.com/office/drawing/2014/main" id="{1D67465C-C9B1-4CAF-A8E2-6C4CA9FDA507}"/>
              </a:ext>
              <a:ext uri="{C183D7F6-B498-43B3-948B-1728B52AA6E4}">
                <adec:decorative xmlns:adec="http://schemas.microsoft.com/office/drawing/2017/decorative" val="1"/>
              </a:ext>
            </a:extLst>
          </p:cNvPr>
          <p:cNvSpPr/>
          <p:nvPr/>
        </p:nvSpPr>
        <p:spPr bwMode="auto">
          <a:xfrm>
            <a:off x="2011758" y="3797779"/>
            <a:ext cx="8168484" cy="2557866"/>
          </a:xfrm>
          <a:prstGeom prst="roundRect">
            <a:avLst>
              <a:gd name="adj" fmla="val 6535"/>
            </a:avLst>
          </a:prstGeom>
          <a:solidFill>
            <a:srgbClr val="DEEBF7"/>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defRPr/>
            </a:pPr>
            <a:endParaRPr kumimoji="1" lang="ja-JP" altLang="en-US" sz="1400" dirty="0">
              <a:solidFill>
                <a:srgbClr val="333333"/>
              </a:solidFill>
              <a:latin typeface="+mn-ea"/>
            </a:endParaRPr>
          </a:p>
        </p:txBody>
      </p:sp>
      <p:sp>
        <p:nvSpPr>
          <p:cNvPr id="5" name="テキスト ボックス 4">
            <a:extLst>
              <a:ext uri="{FF2B5EF4-FFF2-40B4-BE49-F238E27FC236}">
                <a16:creationId xmlns:a16="http://schemas.microsoft.com/office/drawing/2014/main" id="{D755B2BF-4186-48C7-902E-0F57A9F5B5AC}"/>
              </a:ext>
            </a:extLst>
          </p:cNvPr>
          <p:cNvSpPr txBox="1"/>
          <p:nvPr/>
        </p:nvSpPr>
        <p:spPr>
          <a:xfrm>
            <a:off x="2348129" y="4780097"/>
            <a:ext cx="3863930" cy="1323439"/>
          </a:xfrm>
          <a:prstGeom prst="rect">
            <a:avLst/>
          </a:prstGeom>
          <a:noFill/>
        </p:spPr>
        <p:txBody>
          <a:bodyPr wrap="square" rtlCol="0">
            <a:spAutoFit/>
          </a:bodyPr>
          <a:lstStyle/>
          <a:p>
            <a:pPr defTabSz="914400" eaLnBrk="0" fontAlgn="base" hangingPunct="0">
              <a:spcBef>
                <a:spcPct val="0"/>
              </a:spcBef>
              <a:spcAft>
                <a:spcPct val="0"/>
              </a:spcAft>
              <a:defRPr/>
            </a:pPr>
            <a:r>
              <a:rPr kumimoji="1" lang="ja-JP" altLang="en-US" sz="1600" dirty="0">
                <a:solidFill>
                  <a:srgbClr val="333333"/>
                </a:solidFill>
                <a:latin typeface="+mn-ea"/>
              </a:rPr>
              <a:t>業務に合わせたシステムを誰でも</a:t>
            </a:r>
            <a:br>
              <a:rPr kumimoji="1" lang="en-US" altLang="ja-JP" sz="1600" dirty="0">
                <a:solidFill>
                  <a:srgbClr val="333333"/>
                </a:solidFill>
                <a:latin typeface="+mn-ea"/>
              </a:rPr>
            </a:br>
            <a:r>
              <a:rPr kumimoji="1" lang="ja-JP" altLang="en-US" sz="1600" dirty="0">
                <a:solidFill>
                  <a:srgbClr val="333333"/>
                </a:solidFill>
                <a:latin typeface="+mn-ea"/>
              </a:rPr>
              <a:t>簡単に作成できるサービスです。</a:t>
            </a:r>
            <a:endParaRPr kumimoji="1" lang="en-US" altLang="ja-JP" sz="1600" dirty="0">
              <a:solidFill>
                <a:srgbClr val="333333"/>
              </a:solidFill>
              <a:latin typeface="+mn-ea"/>
            </a:endParaRPr>
          </a:p>
          <a:p>
            <a:pPr defTabSz="914400" eaLnBrk="0" fontAlgn="base" hangingPunct="0">
              <a:spcBef>
                <a:spcPct val="0"/>
              </a:spcBef>
              <a:spcAft>
                <a:spcPct val="0"/>
              </a:spcAft>
              <a:defRPr/>
            </a:pPr>
            <a:r>
              <a:rPr kumimoji="1" lang="ja-JP" altLang="en-US" sz="1600" dirty="0">
                <a:solidFill>
                  <a:srgbClr val="333333"/>
                </a:solidFill>
                <a:latin typeface="+mn-ea"/>
              </a:rPr>
              <a:t>プログラミングの知識がなくても、</a:t>
            </a:r>
            <a:br>
              <a:rPr kumimoji="1" lang="en-US" altLang="ja-JP" sz="1600" dirty="0">
                <a:solidFill>
                  <a:srgbClr val="333333"/>
                </a:solidFill>
                <a:latin typeface="+mn-ea"/>
              </a:rPr>
            </a:br>
            <a:r>
              <a:rPr kumimoji="1" lang="ja-JP" altLang="en-US" sz="1600" dirty="0">
                <a:solidFill>
                  <a:srgbClr val="333333"/>
                </a:solidFill>
                <a:latin typeface="+mn-ea"/>
              </a:rPr>
              <a:t>マウス操作でシステムを開発する</a:t>
            </a:r>
            <a:br>
              <a:rPr kumimoji="1" lang="en-US" altLang="ja-JP" sz="1600" dirty="0">
                <a:solidFill>
                  <a:srgbClr val="333333"/>
                </a:solidFill>
                <a:latin typeface="+mn-ea"/>
              </a:rPr>
            </a:br>
            <a:r>
              <a:rPr kumimoji="1" lang="ja-JP" altLang="en-US" sz="1600" dirty="0">
                <a:solidFill>
                  <a:srgbClr val="333333"/>
                </a:solidFill>
                <a:latin typeface="+mn-ea"/>
              </a:rPr>
              <a:t>ことができます。</a:t>
            </a:r>
          </a:p>
        </p:txBody>
      </p:sp>
      <p:grpSp>
        <p:nvGrpSpPr>
          <p:cNvPr id="6" name="グループ化 5">
            <a:extLst>
              <a:ext uri="{FF2B5EF4-FFF2-40B4-BE49-F238E27FC236}">
                <a16:creationId xmlns:a16="http://schemas.microsoft.com/office/drawing/2014/main" id="{41BA7733-4316-4CF0-8DA5-66EEFF45DD2A}"/>
              </a:ext>
              <a:ext uri="{C183D7F6-B498-43B3-948B-1728B52AA6E4}">
                <adec:decorative xmlns:adec="http://schemas.microsoft.com/office/drawing/2017/decorative" val="1"/>
              </a:ext>
            </a:extLst>
          </p:cNvPr>
          <p:cNvGrpSpPr/>
          <p:nvPr/>
        </p:nvGrpSpPr>
        <p:grpSpPr>
          <a:xfrm>
            <a:off x="5869921" y="3970992"/>
            <a:ext cx="4024501" cy="2211439"/>
            <a:chOff x="338138" y="1102519"/>
            <a:chExt cx="8467725" cy="4652963"/>
          </a:xfrm>
        </p:grpSpPr>
        <p:pic>
          <p:nvPicPr>
            <p:cNvPr id="72" name="図 71">
              <a:extLst>
                <a:ext uri="{FF2B5EF4-FFF2-40B4-BE49-F238E27FC236}">
                  <a16:creationId xmlns:a16="http://schemas.microsoft.com/office/drawing/2014/main" id="{32B14A96-8F0B-4B9A-962A-62128A26221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8138" y="1102519"/>
              <a:ext cx="846772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図 72">
              <a:extLst>
                <a:ext uri="{FF2B5EF4-FFF2-40B4-BE49-F238E27FC236}">
                  <a16:creationId xmlns:a16="http://schemas.microsoft.com/office/drawing/2014/main" id="{AABDEA5A-73BD-4635-A0F5-255A78519E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326" y="2159794"/>
              <a:ext cx="825817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4" name="図 73">
            <a:extLst>
              <a:ext uri="{FF2B5EF4-FFF2-40B4-BE49-F238E27FC236}">
                <a16:creationId xmlns:a16="http://schemas.microsoft.com/office/drawing/2014/main" id="{66EFBC99-CE5D-44B2-9805-C7944E3B7FF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1154" y="4104539"/>
            <a:ext cx="1996164" cy="449982"/>
          </a:xfrm>
          <a:prstGeom prst="rect">
            <a:avLst/>
          </a:prstGeom>
        </p:spPr>
      </p:pic>
      <p:grpSp>
        <p:nvGrpSpPr>
          <p:cNvPr id="16" name="グループ化 15">
            <a:extLst>
              <a:ext uri="{FF2B5EF4-FFF2-40B4-BE49-F238E27FC236}">
                <a16:creationId xmlns:a16="http://schemas.microsoft.com/office/drawing/2014/main" id="{04A315A2-25B0-4176-AEBD-F69A43217814}"/>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17" name="正方形/長方形 16">
              <a:extLst>
                <a:ext uri="{FF2B5EF4-FFF2-40B4-BE49-F238E27FC236}">
                  <a16:creationId xmlns:a16="http://schemas.microsoft.com/office/drawing/2014/main" id="{4CBF824E-8D13-4612-89C7-3728F63CE899}"/>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18" name="図 17">
              <a:extLst>
                <a:ext uri="{FF2B5EF4-FFF2-40B4-BE49-F238E27FC236}">
                  <a16:creationId xmlns:a16="http://schemas.microsoft.com/office/drawing/2014/main" id="{2080623C-4B5F-4811-B73C-0C7E2816742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9" name="テキスト ボックス 18">
              <a:extLst>
                <a:ext uri="{FF2B5EF4-FFF2-40B4-BE49-F238E27FC236}">
                  <a16:creationId xmlns:a16="http://schemas.microsoft.com/office/drawing/2014/main" id="{AD51B36B-43F3-448C-92ED-8ED59271D3DD}"/>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dirty="0">
                  <a:solidFill>
                    <a:srgbClr val="003399"/>
                  </a:solidFill>
                  <a:latin typeface="+mn-ea"/>
                  <a:ea typeface="+mn-ea"/>
                </a:rPr>
                <a:t>クラウド</a:t>
              </a:r>
            </a:p>
          </p:txBody>
        </p:sp>
      </p:grpSp>
      <p:sp>
        <p:nvSpPr>
          <p:cNvPr id="20" name="テキスト ボックス 19">
            <a:extLst>
              <a:ext uri="{FF2B5EF4-FFF2-40B4-BE49-F238E27FC236}">
                <a16:creationId xmlns:a16="http://schemas.microsoft.com/office/drawing/2014/main" id="{E41090B9-1DA0-41AD-8B3D-C416B39B8775}"/>
              </a:ext>
            </a:extLst>
          </p:cNvPr>
          <p:cNvSpPr txBox="1"/>
          <p:nvPr/>
        </p:nvSpPr>
        <p:spPr>
          <a:xfrm>
            <a:off x="2243359" y="3123627"/>
            <a:ext cx="8050411" cy="584775"/>
          </a:xfrm>
          <a:prstGeom prst="rect">
            <a:avLst/>
          </a:prstGeom>
          <a:noFill/>
        </p:spPr>
        <p:txBody>
          <a:bodyPr wrap="square">
            <a:spAutoFit/>
          </a:bodyPr>
          <a:lstStyle/>
          <a:p>
            <a:pPr defTabSz="914400" eaLnBrk="0" fontAlgn="base" hangingPunct="0">
              <a:spcBef>
                <a:spcPct val="0"/>
              </a:spcBef>
              <a:spcAft>
                <a:spcPct val="0"/>
              </a:spcAft>
              <a:defRPr/>
            </a:pPr>
            <a:r>
              <a:rPr lang="ja-JP" altLang="en-US" sz="1600" dirty="0">
                <a:latin typeface="+mn-ea"/>
              </a:rPr>
              <a:t>詳細</a:t>
            </a:r>
            <a:r>
              <a:rPr lang="en-US" altLang="ja-JP" sz="1600" dirty="0">
                <a:latin typeface="+mn-ea"/>
              </a:rPr>
              <a:t> </a:t>
            </a:r>
            <a:r>
              <a:rPr lang="ja-JP" altLang="en-US" sz="1600" dirty="0">
                <a:latin typeface="+mn-ea"/>
              </a:rPr>
              <a:t>はこちらのページをご確認くだい。</a:t>
            </a:r>
            <a:br>
              <a:rPr lang="en-US" altLang="ja-JP" sz="1600" dirty="0">
                <a:latin typeface="+mn-ea"/>
              </a:rPr>
            </a:br>
            <a:r>
              <a:rPr lang="en-US" altLang="ja-JP" sz="1600" dirty="0">
                <a:latin typeface="+mn-ea"/>
              </a:rPr>
              <a:t>https://garoon.cybozu.co.jp/kintone/expand/</a:t>
            </a:r>
            <a:endParaRPr kumimoji="1" lang="en-US" altLang="ja-JP" sz="1600" dirty="0">
              <a:solidFill>
                <a:srgbClr val="333333"/>
              </a:solidFill>
              <a:latin typeface="+mn-ea"/>
            </a:endParaRPr>
          </a:p>
        </p:txBody>
      </p:sp>
    </p:spTree>
    <p:extLst>
      <p:ext uri="{BB962C8B-B14F-4D97-AF65-F5344CB8AC3E}">
        <p14:creationId xmlns:p14="http://schemas.microsoft.com/office/powerpoint/2010/main" val="236281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四角形: 角を丸くする 40">
            <a:extLst>
              <a:ext uri="{FF2B5EF4-FFF2-40B4-BE49-F238E27FC236}">
                <a16:creationId xmlns:a16="http://schemas.microsoft.com/office/drawing/2014/main" id="{54C3C8C7-D6F2-4791-8241-ACBF6F1E4D6A}"/>
              </a:ext>
              <a:ext uri="{C183D7F6-B498-43B3-948B-1728B52AA6E4}">
                <adec:decorative xmlns:adec="http://schemas.microsoft.com/office/drawing/2017/decorative" val="1"/>
              </a:ext>
            </a:extLst>
          </p:cNvPr>
          <p:cNvSpPr/>
          <p:nvPr/>
        </p:nvSpPr>
        <p:spPr bwMode="auto">
          <a:xfrm>
            <a:off x="2862358" y="5719364"/>
            <a:ext cx="7249030" cy="689829"/>
          </a:xfrm>
          <a:prstGeom prst="roundRect">
            <a:avLst>
              <a:gd name="adj" fmla="val 14584"/>
            </a:avLst>
          </a:prstGeom>
          <a:solidFill>
            <a:srgbClr val="DEEBF7"/>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sp>
        <p:nvSpPr>
          <p:cNvPr id="3" name="タイトル 2">
            <a:extLst>
              <a:ext uri="{FF2B5EF4-FFF2-40B4-BE49-F238E27FC236}">
                <a16:creationId xmlns:a16="http://schemas.microsoft.com/office/drawing/2014/main" id="{C26CBBDB-655F-4B2C-A71B-272CAB4A420F}"/>
              </a:ext>
            </a:extLst>
          </p:cNvPr>
          <p:cNvSpPr>
            <a:spLocks noGrp="1"/>
          </p:cNvSpPr>
          <p:nvPr>
            <p:ph type="title"/>
          </p:nvPr>
        </p:nvSpPr>
        <p:spPr/>
        <p:txBody>
          <a:bodyPr>
            <a:normAutofit/>
          </a:bodyPr>
          <a:lstStyle/>
          <a:p>
            <a:r>
              <a:rPr lang="en-US" altLang="ja-JP" dirty="0">
                <a:latin typeface="+mn-ea"/>
                <a:ea typeface="+mn-ea"/>
              </a:rPr>
              <a:t>kintone </a:t>
            </a:r>
            <a:r>
              <a:rPr lang="ja-JP" altLang="en-US" dirty="0">
                <a:latin typeface="+mn-ea"/>
                <a:ea typeface="+mn-ea"/>
              </a:rPr>
              <a:t>連携　</a:t>
            </a:r>
            <a:r>
              <a:rPr lang="ja-JP" altLang="en-US" sz="2000" dirty="0">
                <a:latin typeface="+mn-ea"/>
                <a:ea typeface="+mn-ea"/>
              </a:rPr>
              <a:t>ー標準搭載の連携機能（スケジュール）ー</a:t>
            </a:r>
            <a:endParaRPr kumimoji="1" lang="ja-JP" altLang="en-US" sz="2000" dirty="0">
              <a:latin typeface="+mn-ea"/>
              <a:ea typeface="+mn-ea"/>
            </a:endParaRPr>
          </a:p>
        </p:txBody>
      </p:sp>
      <p:sp>
        <p:nvSpPr>
          <p:cNvPr id="15" name="テキスト ボックス 14">
            <a:extLst>
              <a:ext uri="{FF2B5EF4-FFF2-40B4-BE49-F238E27FC236}">
                <a16:creationId xmlns:a16="http://schemas.microsoft.com/office/drawing/2014/main" id="{DB36A716-86DB-45D4-A9D8-535CDFF59ED3}"/>
              </a:ext>
            </a:extLst>
          </p:cNvPr>
          <p:cNvSpPr txBox="1"/>
          <p:nvPr/>
        </p:nvSpPr>
        <p:spPr>
          <a:xfrm>
            <a:off x="1996543" y="800734"/>
            <a:ext cx="9178105" cy="584775"/>
          </a:xfrm>
          <a:prstGeom prst="rect">
            <a:avLst/>
          </a:prstGeom>
          <a:noFill/>
        </p:spPr>
        <p:txBody>
          <a:bodyPr wrap="square">
            <a:spAutoFit/>
          </a:bodyPr>
          <a:lstStyle/>
          <a:p>
            <a:pPr>
              <a:defRPr/>
            </a:pPr>
            <a:r>
              <a:rPr lang="en-US" altLang="ja-JP" sz="1600" dirty="0" err="1">
                <a:latin typeface="+mn-ea"/>
              </a:rPr>
              <a:t>Garoon</a:t>
            </a:r>
            <a:r>
              <a:rPr lang="ja-JP" altLang="en-US" sz="1600" dirty="0">
                <a:latin typeface="+mn-ea"/>
              </a:rPr>
              <a:t>に登録した予定と、</a:t>
            </a:r>
            <a:r>
              <a:rPr lang="en-US" altLang="ja-JP" sz="1600" dirty="0">
                <a:latin typeface="+mn-ea"/>
              </a:rPr>
              <a:t>kintone</a:t>
            </a:r>
            <a:r>
              <a:rPr lang="ja-JP" altLang="en-US" sz="1600" dirty="0">
                <a:latin typeface="+mn-ea"/>
              </a:rPr>
              <a:t>のアプリで管理している情報を紐づけられます。</a:t>
            </a:r>
          </a:p>
          <a:p>
            <a:pPr>
              <a:defRPr/>
            </a:pPr>
            <a:r>
              <a:rPr lang="ja-JP" altLang="en-US" sz="1600" dirty="0">
                <a:latin typeface="+mn-ea"/>
              </a:rPr>
              <a:t>案件管理アプリと連携すれば簡易的な</a:t>
            </a:r>
            <a:r>
              <a:rPr lang="en-US" altLang="ja-JP" sz="1600" dirty="0">
                <a:latin typeface="+mn-ea"/>
              </a:rPr>
              <a:t>SFA</a:t>
            </a:r>
            <a:r>
              <a:rPr lang="ja-JP" altLang="en-US" sz="1600" dirty="0">
                <a:latin typeface="+mn-ea"/>
              </a:rPr>
              <a:t>として利用できます。</a:t>
            </a:r>
            <a:endParaRPr lang="en-US" altLang="ja-JP" sz="1600" dirty="0">
              <a:latin typeface="+mn-ea"/>
            </a:endParaRPr>
          </a:p>
        </p:txBody>
      </p:sp>
      <p:sp>
        <p:nvSpPr>
          <p:cNvPr id="43" name="テキスト ボックス 42">
            <a:extLst>
              <a:ext uri="{FF2B5EF4-FFF2-40B4-BE49-F238E27FC236}">
                <a16:creationId xmlns:a16="http://schemas.microsoft.com/office/drawing/2014/main" id="{82E8DB36-012E-4D17-BCDE-645AF48E1504}"/>
              </a:ext>
            </a:extLst>
          </p:cNvPr>
          <p:cNvSpPr txBox="1"/>
          <p:nvPr/>
        </p:nvSpPr>
        <p:spPr>
          <a:xfrm>
            <a:off x="3367455" y="5892483"/>
            <a:ext cx="6500574" cy="400110"/>
          </a:xfrm>
          <a:prstGeom prst="rect">
            <a:avLst/>
          </a:prstGeom>
          <a:noFill/>
        </p:spPr>
        <p:txBody>
          <a:bodyPr wrap="square">
            <a:spAutoFit/>
          </a:bodyPr>
          <a:lstStyle/>
          <a:p>
            <a:pPr>
              <a:defRPr/>
            </a:pPr>
            <a:r>
              <a:rPr lang="ja-JP" altLang="en-US" sz="2000" b="1">
                <a:solidFill>
                  <a:srgbClr val="003399"/>
                </a:solidFill>
                <a:latin typeface="+mn-ea"/>
              </a:rPr>
              <a:t>簡易的な</a:t>
            </a:r>
            <a:r>
              <a:rPr lang="en-US" altLang="ja-JP" sz="2000" b="1" dirty="0">
                <a:solidFill>
                  <a:srgbClr val="003399"/>
                </a:solidFill>
                <a:latin typeface="+mn-ea"/>
              </a:rPr>
              <a:t>SFA</a:t>
            </a:r>
            <a:r>
              <a:rPr lang="ja-JP" altLang="en-US" sz="2000" b="1">
                <a:solidFill>
                  <a:srgbClr val="003399"/>
                </a:solidFill>
                <a:latin typeface="+mn-ea"/>
              </a:rPr>
              <a:t>として、顧客管理と訪問管理ができる！</a:t>
            </a:r>
            <a:endParaRPr lang="en-US" altLang="ja-JP" sz="2000" b="1" dirty="0">
              <a:solidFill>
                <a:srgbClr val="003399"/>
              </a:solidFill>
              <a:latin typeface="+mn-ea"/>
            </a:endParaRPr>
          </a:p>
        </p:txBody>
      </p:sp>
      <p:grpSp>
        <p:nvGrpSpPr>
          <p:cNvPr id="47" name="グループ化 46">
            <a:extLst>
              <a:ext uri="{FF2B5EF4-FFF2-40B4-BE49-F238E27FC236}">
                <a16:creationId xmlns:a16="http://schemas.microsoft.com/office/drawing/2014/main" id="{61A3C82C-6D1A-4E89-A78E-0253F0F27412}"/>
              </a:ext>
              <a:ext uri="{C183D7F6-B498-43B3-948B-1728B52AA6E4}">
                <adec:decorative xmlns:adec="http://schemas.microsoft.com/office/drawing/2017/decorative" val="1"/>
              </a:ext>
            </a:extLst>
          </p:cNvPr>
          <p:cNvGrpSpPr/>
          <p:nvPr/>
        </p:nvGrpSpPr>
        <p:grpSpPr>
          <a:xfrm>
            <a:off x="1898005" y="5621509"/>
            <a:ext cx="876805" cy="876805"/>
            <a:chOff x="601799" y="5690451"/>
            <a:chExt cx="876805" cy="876805"/>
          </a:xfrm>
        </p:grpSpPr>
        <p:sp>
          <p:nvSpPr>
            <p:cNvPr id="46" name="楕円 45">
              <a:extLst>
                <a:ext uri="{FF2B5EF4-FFF2-40B4-BE49-F238E27FC236}">
                  <a16:creationId xmlns:a16="http://schemas.microsoft.com/office/drawing/2014/main" id="{4D7B65F3-9355-462C-B86A-6A279E6E21A3}"/>
                </a:ext>
              </a:extLst>
            </p:cNvPr>
            <p:cNvSpPr/>
            <p:nvPr/>
          </p:nvSpPr>
          <p:spPr bwMode="auto">
            <a:xfrm>
              <a:off x="769910" y="5859519"/>
              <a:ext cx="563502" cy="547401"/>
            </a:xfrm>
            <a:prstGeom prst="ellipse">
              <a:avLst/>
            </a:prstGeom>
            <a:solidFill>
              <a:srgbClr val="DEEBF7"/>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pic>
          <p:nvPicPr>
            <p:cNvPr id="45" name="図 44">
              <a:extLst>
                <a:ext uri="{FF2B5EF4-FFF2-40B4-BE49-F238E27FC236}">
                  <a16:creationId xmlns:a16="http://schemas.microsoft.com/office/drawing/2014/main" id="{4238987B-9C9C-45FE-BDF5-A846D064E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799" y="5690451"/>
              <a:ext cx="876805" cy="876805"/>
            </a:xfrm>
            <a:prstGeom prst="rect">
              <a:avLst/>
            </a:prstGeom>
          </p:spPr>
        </p:pic>
      </p:grpSp>
      <p:pic>
        <p:nvPicPr>
          <p:cNvPr id="6" name="図 5">
            <a:extLst>
              <a:ext uri="{FF2B5EF4-FFF2-40B4-BE49-F238E27FC236}">
                <a16:creationId xmlns:a16="http://schemas.microsoft.com/office/drawing/2014/main" id="{4D2A7226-1109-4DB2-950D-C522B608CADC}"/>
              </a:ext>
            </a:extLst>
          </p:cNvPr>
          <p:cNvPicPr>
            <a:picLocks noChangeAspect="1"/>
          </p:cNvPicPr>
          <p:nvPr/>
        </p:nvPicPr>
        <p:blipFill>
          <a:blip r:embed="rId4"/>
          <a:stretch>
            <a:fillRect/>
          </a:stretch>
        </p:blipFill>
        <p:spPr>
          <a:xfrm>
            <a:off x="2107104" y="1392400"/>
            <a:ext cx="7977792" cy="3868385"/>
          </a:xfrm>
          <a:prstGeom prst="rect">
            <a:avLst/>
          </a:prstGeom>
        </p:spPr>
      </p:pic>
      <p:sp>
        <p:nvSpPr>
          <p:cNvPr id="32" name="テキスト ボックス 31">
            <a:extLst>
              <a:ext uri="{FF2B5EF4-FFF2-40B4-BE49-F238E27FC236}">
                <a16:creationId xmlns:a16="http://schemas.microsoft.com/office/drawing/2014/main" id="{DFE049F6-F236-476B-9F83-B8143EC068E1}"/>
              </a:ext>
            </a:extLst>
          </p:cNvPr>
          <p:cNvSpPr txBox="1"/>
          <p:nvPr/>
        </p:nvSpPr>
        <p:spPr>
          <a:xfrm>
            <a:off x="4089530" y="5258651"/>
            <a:ext cx="6613860" cy="461665"/>
          </a:xfrm>
          <a:prstGeom prst="rect">
            <a:avLst/>
          </a:prstGeom>
          <a:noFill/>
        </p:spPr>
        <p:txBody>
          <a:bodyPr wrap="square">
            <a:spAutoFit/>
          </a:bodyPr>
          <a:lstStyle/>
          <a:p>
            <a:r>
              <a:rPr lang="en-US" altLang="ja-JP" sz="1200" dirty="0"/>
              <a:t>※</a:t>
            </a:r>
            <a:r>
              <a:rPr lang="ja-JP" altLang="en-US" sz="1200" dirty="0"/>
              <a:t>この連携機能は</a:t>
            </a:r>
            <a:r>
              <a:rPr lang="en-US" altLang="ja-JP" sz="1200" dirty="0"/>
              <a:t>kintone</a:t>
            </a:r>
            <a:r>
              <a:rPr lang="ja-JP" altLang="en-US" sz="1200" dirty="0"/>
              <a:t>のスタンダードコースをご契約の方のみご利用いただけます。</a:t>
            </a:r>
            <a:endParaRPr lang="en-US" altLang="ja-JP" sz="1200" dirty="0"/>
          </a:p>
          <a:p>
            <a:r>
              <a:rPr lang="ja-JP" altLang="en-US" sz="1200" dirty="0"/>
              <a:t>　コースの詳細はこちらをご覧ください。</a:t>
            </a:r>
            <a:r>
              <a:rPr lang="en-US" altLang="ja-JP" sz="1200" dirty="0">
                <a:hlinkClick r:id="rId5"/>
              </a:rPr>
              <a:t>https://kintone.cybozu.co.jp/price/</a:t>
            </a:r>
            <a:endParaRPr lang="ja-JP" altLang="en-US" sz="1200" dirty="0"/>
          </a:p>
        </p:txBody>
      </p:sp>
      <p:grpSp>
        <p:nvGrpSpPr>
          <p:cNvPr id="8" name="グループ化 15">
            <a:extLst>
              <a:ext uri="{FF2B5EF4-FFF2-40B4-BE49-F238E27FC236}">
                <a16:creationId xmlns:a16="http://schemas.microsoft.com/office/drawing/2014/main" id="{9C9389D9-70FA-B366-6B1A-E426989F425D}"/>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4" name="正方形/長方形 16">
              <a:extLst>
                <a:ext uri="{FF2B5EF4-FFF2-40B4-BE49-F238E27FC236}">
                  <a16:creationId xmlns:a16="http://schemas.microsoft.com/office/drawing/2014/main" id="{20A6BB9E-A8FF-4486-2E03-D974AA7F79F7}"/>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5" name="図 17">
              <a:extLst>
                <a:ext uri="{FF2B5EF4-FFF2-40B4-BE49-F238E27FC236}">
                  <a16:creationId xmlns:a16="http://schemas.microsoft.com/office/drawing/2014/main" id="{F8B21747-BBAA-77B5-E963-1B2990D2776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7" name="テキスト ボックス 18">
              <a:extLst>
                <a:ext uri="{FF2B5EF4-FFF2-40B4-BE49-F238E27FC236}">
                  <a16:creationId xmlns:a16="http://schemas.microsoft.com/office/drawing/2014/main" id="{9CC59298-A068-0597-565F-22B9063CFD7C}"/>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dirty="0">
                  <a:solidFill>
                    <a:srgbClr val="003399"/>
                  </a:solidFill>
                  <a:latin typeface="+mn-ea"/>
                  <a:ea typeface="+mn-ea"/>
                </a:rPr>
                <a:t>クラウド</a:t>
              </a:r>
            </a:p>
          </p:txBody>
        </p:sp>
      </p:grpSp>
    </p:spTree>
    <p:extLst>
      <p:ext uri="{BB962C8B-B14F-4D97-AF65-F5344CB8AC3E}">
        <p14:creationId xmlns:p14="http://schemas.microsoft.com/office/powerpoint/2010/main" val="55755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hlinkClick r:id="rId2"/>
            <a:extLst>
              <a:ext uri="{FF2B5EF4-FFF2-40B4-BE49-F238E27FC236}">
                <a16:creationId xmlns:a16="http://schemas.microsoft.com/office/drawing/2014/main" id="{AA90A261-61E8-4416-A272-2E70B7C16794}"/>
              </a:ext>
            </a:extLst>
          </p:cNvPr>
          <p:cNvPicPr>
            <a:picLocks noChangeAspect="1"/>
          </p:cNvPicPr>
          <p:nvPr/>
        </p:nvPicPr>
        <p:blipFill rotWithShape="1">
          <a:blip r:embed="rId3">
            <a:extLst>
              <a:ext uri="{28A0092B-C50C-407E-A947-70E740481C1C}">
                <a14:useLocalDpi xmlns:a14="http://schemas.microsoft.com/office/drawing/2010/main" val="0"/>
              </a:ext>
            </a:extLst>
          </a:blip>
          <a:srcRect b="17373"/>
          <a:stretch/>
        </p:blipFill>
        <p:spPr>
          <a:xfrm>
            <a:off x="830704" y="1998801"/>
            <a:ext cx="3041043" cy="3212509"/>
          </a:xfrm>
          <a:prstGeom prst="rect">
            <a:avLst/>
          </a:prstGeom>
        </p:spPr>
      </p:pic>
      <p:pic>
        <p:nvPicPr>
          <p:cNvPr id="8" name="図 7" descr="グラフィカル ユーザー インターフェイス, テキスト, アプリケーション&#10;&#10;自動的に生成された説明">
            <a:hlinkClick r:id="rId4"/>
            <a:extLst>
              <a:ext uri="{FF2B5EF4-FFF2-40B4-BE49-F238E27FC236}">
                <a16:creationId xmlns:a16="http://schemas.microsoft.com/office/drawing/2014/main" id="{6DE7EE1D-550F-4115-952A-EE2FB5284BD4}"/>
              </a:ext>
            </a:extLst>
          </p:cNvPr>
          <p:cNvPicPr>
            <a:picLocks noChangeAspect="1"/>
          </p:cNvPicPr>
          <p:nvPr/>
        </p:nvPicPr>
        <p:blipFill rotWithShape="1">
          <a:blip r:embed="rId5">
            <a:extLst>
              <a:ext uri="{28A0092B-C50C-407E-A947-70E740481C1C}">
                <a14:useLocalDpi xmlns:a14="http://schemas.microsoft.com/office/drawing/2010/main" val="0"/>
              </a:ext>
            </a:extLst>
          </a:blip>
          <a:srcRect b="15854"/>
          <a:stretch/>
        </p:blipFill>
        <p:spPr>
          <a:xfrm>
            <a:off x="4663011" y="1939723"/>
            <a:ext cx="2998373" cy="3271587"/>
          </a:xfrm>
          <a:prstGeom prst="rect">
            <a:avLst/>
          </a:prstGeom>
        </p:spPr>
      </p:pic>
      <p:pic>
        <p:nvPicPr>
          <p:cNvPr id="10" name="図 9" descr="グラフィカル ユーザー インターフェイス, アプリケーション&#10;&#10;自動的に生成された説明">
            <a:hlinkClick r:id="rId6"/>
            <a:extLst>
              <a:ext uri="{FF2B5EF4-FFF2-40B4-BE49-F238E27FC236}">
                <a16:creationId xmlns:a16="http://schemas.microsoft.com/office/drawing/2014/main" id="{CBEDBB49-5F47-40A1-BF80-75B356CB8BB1}"/>
              </a:ext>
            </a:extLst>
          </p:cNvPr>
          <p:cNvPicPr>
            <a:picLocks noChangeAspect="1"/>
          </p:cNvPicPr>
          <p:nvPr/>
        </p:nvPicPr>
        <p:blipFill rotWithShape="1">
          <a:blip r:embed="rId7">
            <a:extLst>
              <a:ext uri="{28A0092B-C50C-407E-A947-70E740481C1C}">
                <a14:useLocalDpi xmlns:a14="http://schemas.microsoft.com/office/drawing/2010/main" val="0"/>
              </a:ext>
            </a:extLst>
          </a:blip>
          <a:srcRect b="17373"/>
          <a:stretch/>
        </p:blipFill>
        <p:spPr>
          <a:xfrm>
            <a:off x="8441842" y="1998801"/>
            <a:ext cx="2977059" cy="3212509"/>
          </a:xfrm>
          <a:prstGeom prst="rect">
            <a:avLst/>
          </a:prstGeom>
        </p:spPr>
      </p:pic>
      <p:sp>
        <p:nvSpPr>
          <p:cNvPr id="3" name="タイトル 2">
            <a:extLst>
              <a:ext uri="{FF2B5EF4-FFF2-40B4-BE49-F238E27FC236}">
                <a16:creationId xmlns:a16="http://schemas.microsoft.com/office/drawing/2014/main" id="{C26CBBDB-655F-4B2C-A71B-272CAB4A420F}"/>
              </a:ext>
            </a:extLst>
          </p:cNvPr>
          <p:cNvSpPr>
            <a:spLocks noGrp="1"/>
          </p:cNvSpPr>
          <p:nvPr>
            <p:ph type="title"/>
          </p:nvPr>
        </p:nvSpPr>
        <p:spPr/>
        <p:txBody>
          <a:bodyPr>
            <a:normAutofit/>
          </a:bodyPr>
          <a:lstStyle/>
          <a:p>
            <a:r>
              <a:rPr lang="en-US" altLang="ja-JP" dirty="0">
                <a:latin typeface="+mn-ea"/>
                <a:ea typeface="+mn-ea"/>
              </a:rPr>
              <a:t>kintone </a:t>
            </a:r>
            <a:r>
              <a:rPr lang="ja-JP" altLang="en-US" dirty="0">
                <a:latin typeface="+mn-ea"/>
                <a:ea typeface="+mn-ea"/>
              </a:rPr>
              <a:t>連携　</a:t>
            </a:r>
            <a:r>
              <a:rPr lang="ja-JP" altLang="en-US" sz="2000" dirty="0">
                <a:latin typeface="+mn-ea"/>
                <a:ea typeface="+mn-ea"/>
              </a:rPr>
              <a:t>ー標準搭載の連携機能（ポータル・スペース・ユーザー情報）ー</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F583FA24-1672-414C-9ADD-8EFE8167DF77}"/>
              </a:ext>
            </a:extLst>
          </p:cNvPr>
          <p:cNvSpPr txBox="1"/>
          <p:nvPr/>
        </p:nvSpPr>
        <p:spPr>
          <a:xfrm>
            <a:off x="830704" y="886930"/>
            <a:ext cx="10374108" cy="584775"/>
          </a:xfrm>
          <a:prstGeom prst="rect">
            <a:avLst/>
          </a:prstGeom>
          <a:noFill/>
        </p:spPr>
        <p:txBody>
          <a:bodyPr wrap="square">
            <a:spAutoFit/>
          </a:bodyPr>
          <a:lstStyle/>
          <a:p>
            <a:pPr>
              <a:defRPr/>
            </a:pPr>
            <a:r>
              <a:rPr lang="en-US" altLang="ja-JP" sz="1600" dirty="0">
                <a:latin typeface="+mn-ea"/>
              </a:rPr>
              <a:t> Garoon </a:t>
            </a:r>
            <a:r>
              <a:rPr lang="ja-JP" altLang="en-US" sz="1600" dirty="0">
                <a:latin typeface="+mn-ea"/>
              </a:rPr>
              <a:t>のポータルとスペースにそれぞれ </a:t>
            </a:r>
            <a:r>
              <a:rPr lang="en-US" altLang="ja-JP" sz="1600" dirty="0">
                <a:latin typeface="+mn-ea"/>
              </a:rPr>
              <a:t>kintone </a:t>
            </a:r>
            <a:r>
              <a:rPr lang="ja-JP" altLang="en-US" sz="1600" dirty="0">
                <a:latin typeface="+mn-ea"/>
              </a:rPr>
              <a:t>のアプリを表示させることができます。</a:t>
            </a:r>
            <a:endParaRPr lang="en-US" altLang="ja-JP" sz="1600" dirty="0">
              <a:latin typeface="+mn-ea"/>
            </a:endParaRPr>
          </a:p>
          <a:p>
            <a:pPr>
              <a:defRPr/>
            </a:pPr>
            <a:r>
              <a:rPr lang="ja-JP" altLang="en-US" sz="1600" dirty="0">
                <a:latin typeface="+mn-ea"/>
              </a:rPr>
              <a:t> 詳細はこちらをご覧ください。</a:t>
            </a:r>
            <a:r>
              <a:rPr lang="en-US" altLang="ja-JP" sz="1600" dirty="0">
                <a:latin typeface="+mn-ea"/>
              </a:rPr>
              <a:t>https://garoon.cybozu.co.jp/kintone/expand/</a:t>
            </a:r>
            <a:endParaRPr kumimoji="1" lang="en-US" altLang="ja-JP" sz="1600" dirty="0">
              <a:solidFill>
                <a:srgbClr val="333333"/>
              </a:solidFill>
              <a:latin typeface="+mn-ea"/>
            </a:endParaRPr>
          </a:p>
        </p:txBody>
      </p:sp>
      <p:sp>
        <p:nvSpPr>
          <p:cNvPr id="41" name="四角形: 角を丸くする 40">
            <a:extLst>
              <a:ext uri="{FF2B5EF4-FFF2-40B4-BE49-F238E27FC236}">
                <a16:creationId xmlns:a16="http://schemas.microsoft.com/office/drawing/2014/main" id="{DAEA7EF2-0C91-491C-8882-89A9F5ED618B}"/>
              </a:ext>
              <a:ext uri="{C183D7F6-B498-43B3-948B-1728B52AA6E4}">
                <adec:decorative xmlns:adec="http://schemas.microsoft.com/office/drawing/2017/decorative" val="1"/>
              </a:ext>
            </a:extLst>
          </p:cNvPr>
          <p:cNvSpPr/>
          <p:nvPr/>
        </p:nvSpPr>
        <p:spPr bwMode="auto">
          <a:xfrm>
            <a:off x="3090153" y="5546604"/>
            <a:ext cx="7249030" cy="885663"/>
          </a:xfrm>
          <a:prstGeom prst="roundRect">
            <a:avLst>
              <a:gd name="adj" fmla="val 14584"/>
            </a:avLst>
          </a:prstGeom>
          <a:solidFill>
            <a:srgbClr val="DEEBF7"/>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sp>
        <p:nvSpPr>
          <p:cNvPr id="42" name="テキスト ボックス 41">
            <a:extLst>
              <a:ext uri="{FF2B5EF4-FFF2-40B4-BE49-F238E27FC236}">
                <a16:creationId xmlns:a16="http://schemas.microsoft.com/office/drawing/2014/main" id="{8928C5C3-D48F-4C12-B259-45A540D713DB}"/>
              </a:ext>
            </a:extLst>
          </p:cNvPr>
          <p:cNvSpPr txBox="1"/>
          <p:nvPr/>
        </p:nvSpPr>
        <p:spPr>
          <a:xfrm>
            <a:off x="3535664" y="5664760"/>
            <a:ext cx="6500574" cy="707886"/>
          </a:xfrm>
          <a:prstGeom prst="rect">
            <a:avLst/>
          </a:prstGeom>
          <a:noFill/>
        </p:spPr>
        <p:txBody>
          <a:bodyPr wrap="square">
            <a:spAutoFit/>
          </a:bodyPr>
          <a:lstStyle/>
          <a:p>
            <a:pPr>
              <a:defRPr/>
            </a:pPr>
            <a:r>
              <a:rPr lang="ja-JP" altLang="en-US" sz="2000" b="1" dirty="0">
                <a:solidFill>
                  <a:srgbClr val="003399"/>
                </a:solidFill>
                <a:latin typeface="+mn-ea"/>
              </a:rPr>
              <a:t>データの管理は </a:t>
            </a:r>
            <a:r>
              <a:rPr lang="en-US" altLang="ja-JP" sz="2000" b="1" dirty="0" err="1">
                <a:solidFill>
                  <a:srgbClr val="003399"/>
                </a:solidFill>
                <a:latin typeface="+mn-ea"/>
              </a:rPr>
              <a:t>kintone</a:t>
            </a:r>
            <a:r>
              <a:rPr lang="ja-JP" altLang="en-US" sz="2000" b="1" dirty="0" err="1">
                <a:solidFill>
                  <a:srgbClr val="003399"/>
                </a:solidFill>
                <a:latin typeface="+mn-ea"/>
              </a:rPr>
              <a:t>、</a:t>
            </a:r>
            <a:r>
              <a:rPr lang="ja-JP" altLang="en-US" sz="2000" b="1" dirty="0">
                <a:solidFill>
                  <a:srgbClr val="003399"/>
                </a:solidFill>
                <a:latin typeface="+mn-ea"/>
              </a:rPr>
              <a:t>情報共有は</a:t>
            </a:r>
            <a:r>
              <a:rPr lang="en-US" altLang="ja-JP" sz="2000" b="1" dirty="0">
                <a:solidFill>
                  <a:srgbClr val="003399"/>
                </a:solidFill>
                <a:latin typeface="+mn-ea"/>
              </a:rPr>
              <a:t> Garoon </a:t>
            </a:r>
            <a:r>
              <a:rPr lang="ja-JP" altLang="en-US" sz="2000" b="1" dirty="0">
                <a:solidFill>
                  <a:srgbClr val="003399"/>
                </a:solidFill>
                <a:latin typeface="+mn-ea"/>
              </a:rPr>
              <a:t>など</a:t>
            </a:r>
            <a:endParaRPr lang="en-US" altLang="ja-JP" sz="2000" b="1" dirty="0">
              <a:solidFill>
                <a:srgbClr val="003399"/>
              </a:solidFill>
              <a:latin typeface="+mn-ea"/>
            </a:endParaRPr>
          </a:p>
          <a:p>
            <a:pPr>
              <a:defRPr/>
            </a:pPr>
            <a:r>
              <a:rPr lang="ja-JP" altLang="en-US" sz="2000" b="1" dirty="0">
                <a:solidFill>
                  <a:srgbClr val="003399"/>
                </a:solidFill>
                <a:latin typeface="+mn-ea"/>
              </a:rPr>
              <a:t>ツールの特性に合わせた使い分けができる！</a:t>
            </a:r>
            <a:endParaRPr lang="en-US" altLang="ja-JP" sz="2000" b="1" dirty="0">
              <a:solidFill>
                <a:srgbClr val="003399"/>
              </a:solidFill>
              <a:latin typeface="+mn-ea"/>
            </a:endParaRPr>
          </a:p>
        </p:txBody>
      </p:sp>
      <p:grpSp>
        <p:nvGrpSpPr>
          <p:cNvPr id="43" name="グループ化 42">
            <a:extLst>
              <a:ext uri="{FF2B5EF4-FFF2-40B4-BE49-F238E27FC236}">
                <a16:creationId xmlns:a16="http://schemas.microsoft.com/office/drawing/2014/main" id="{7D121FC5-D81E-46D5-A3C2-F7A5B321ADD4}"/>
              </a:ext>
              <a:ext uri="{C183D7F6-B498-43B3-948B-1728B52AA6E4}">
                <adec:decorative xmlns:adec="http://schemas.microsoft.com/office/drawing/2017/decorative" val="1"/>
              </a:ext>
            </a:extLst>
          </p:cNvPr>
          <p:cNvGrpSpPr/>
          <p:nvPr/>
        </p:nvGrpSpPr>
        <p:grpSpPr>
          <a:xfrm>
            <a:off x="2125800" y="5480951"/>
            <a:ext cx="876805" cy="876805"/>
            <a:chOff x="601799" y="5690451"/>
            <a:chExt cx="876805" cy="876805"/>
          </a:xfrm>
        </p:grpSpPr>
        <p:sp>
          <p:nvSpPr>
            <p:cNvPr id="44" name="楕円 43">
              <a:extLst>
                <a:ext uri="{FF2B5EF4-FFF2-40B4-BE49-F238E27FC236}">
                  <a16:creationId xmlns:a16="http://schemas.microsoft.com/office/drawing/2014/main" id="{CEEFBBCB-681A-4ABC-91C7-1596C16222C8}"/>
                </a:ext>
              </a:extLst>
            </p:cNvPr>
            <p:cNvSpPr/>
            <p:nvPr/>
          </p:nvSpPr>
          <p:spPr bwMode="auto">
            <a:xfrm>
              <a:off x="769910" y="5859519"/>
              <a:ext cx="563502" cy="547401"/>
            </a:xfrm>
            <a:prstGeom prst="ellipse">
              <a:avLst/>
            </a:prstGeom>
            <a:solidFill>
              <a:srgbClr val="DEEBF7"/>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pic>
          <p:nvPicPr>
            <p:cNvPr id="45" name="図 44">
              <a:extLst>
                <a:ext uri="{FF2B5EF4-FFF2-40B4-BE49-F238E27FC236}">
                  <a16:creationId xmlns:a16="http://schemas.microsoft.com/office/drawing/2014/main" id="{9C311F6A-3FDA-42D1-B998-10A60C7200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1799" y="5690451"/>
              <a:ext cx="876805" cy="876805"/>
            </a:xfrm>
            <a:prstGeom prst="rect">
              <a:avLst/>
            </a:prstGeom>
          </p:spPr>
        </p:pic>
      </p:grpSp>
      <p:sp>
        <p:nvSpPr>
          <p:cNvPr id="55" name="正方形/長方形 54">
            <a:extLst>
              <a:ext uri="{FF2B5EF4-FFF2-40B4-BE49-F238E27FC236}">
                <a16:creationId xmlns:a16="http://schemas.microsoft.com/office/drawing/2014/main" id="{551F2135-71EE-4370-B3FD-76206CC34A46}"/>
              </a:ext>
            </a:extLst>
          </p:cNvPr>
          <p:cNvSpPr/>
          <p:nvPr/>
        </p:nvSpPr>
        <p:spPr bwMode="auto">
          <a:xfrm>
            <a:off x="1166788" y="1715717"/>
            <a:ext cx="2368876" cy="320445"/>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kumimoji="1" lang="ja-JP" altLang="en-US" b="1" dirty="0">
                <a:solidFill>
                  <a:srgbClr val="003399"/>
                </a:solidFill>
                <a:latin typeface="+mn-ea"/>
              </a:rPr>
              <a:t>ポータル連携</a:t>
            </a:r>
          </a:p>
        </p:txBody>
      </p:sp>
      <p:sp>
        <p:nvSpPr>
          <p:cNvPr id="56" name="正方形/長方形 55">
            <a:extLst>
              <a:ext uri="{FF2B5EF4-FFF2-40B4-BE49-F238E27FC236}">
                <a16:creationId xmlns:a16="http://schemas.microsoft.com/office/drawing/2014/main" id="{B03E1A88-A594-4237-A1AA-34B8F4101EA3}"/>
              </a:ext>
            </a:extLst>
          </p:cNvPr>
          <p:cNvSpPr/>
          <p:nvPr/>
        </p:nvSpPr>
        <p:spPr bwMode="auto">
          <a:xfrm>
            <a:off x="4926841" y="1697122"/>
            <a:ext cx="2368875" cy="329984"/>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kumimoji="1" lang="ja-JP" altLang="en-US" b="1" dirty="0">
                <a:solidFill>
                  <a:srgbClr val="003399"/>
                </a:solidFill>
                <a:latin typeface="+mn-ea"/>
              </a:rPr>
              <a:t>スペース連携</a:t>
            </a:r>
          </a:p>
        </p:txBody>
      </p:sp>
      <p:sp>
        <p:nvSpPr>
          <p:cNvPr id="61" name="正方形/長方形 60">
            <a:extLst>
              <a:ext uri="{FF2B5EF4-FFF2-40B4-BE49-F238E27FC236}">
                <a16:creationId xmlns:a16="http://schemas.microsoft.com/office/drawing/2014/main" id="{08CF33BC-4D43-447F-89D8-75341A206EC6}"/>
              </a:ext>
            </a:extLst>
          </p:cNvPr>
          <p:cNvSpPr/>
          <p:nvPr/>
        </p:nvSpPr>
        <p:spPr bwMode="auto">
          <a:xfrm>
            <a:off x="8720319" y="1715717"/>
            <a:ext cx="2368875" cy="311390"/>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kumimoji="1" lang="ja-JP" altLang="en-US" b="1" dirty="0">
                <a:solidFill>
                  <a:srgbClr val="003399"/>
                </a:solidFill>
                <a:latin typeface="+mn-ea"/>
              </a:rPr>
              <a:t>ユーザー連携</a:t>
            </a:r>
          </a:p>
        </p:txBody>
      </p:sp>
      <p:grpSp>
        <p:nvGrpSpPr>
          <p:cNvPr id="9" name="グループ化 15">
            <a:extLst>
              <a:ext uri="{FF2B5EF4-FFF2-40B4-BE49-F238E27FC236}">
                <a16:creationId xmlns:a16="http://schemas.microsoft.com/office/drawing/2014/main" id="{B7B7AF10-3FFF-42C8-24EF-9AD6587758FA}"/>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4" name="正方形/長方形 16">
              <a:extLst>
                <a:ext uri="{FF2B5EF4-FFF2-40B4-BE49-F238E27FC236}">
                  <a16:creationId xmlns:a16="http://schemas.microsoft.com/office/drawing/2014/main" id="{A10A39F1-AB46-9032-7BE2-CCEF12A645F1}"/>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5" name="図 17">
              <a:extLst>
                <a:ext uri="{FF2B5EF4-FFF2-40B4-BE49-F238E27FC236}">
                  <a16:creationId xmlns:a16="http://schemas.microsoft.com/office/drawing/2014/main" id="{892CC372-6250-AE50-8D62-ACCFE1B42CBC}"/>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7" name="テキスト ボックス 18">
              <a:extLst>
                <a:ext uri="{FF2B5EF4-FFF2-40B4-BE49-F238E27FC236}">
                  <a16:creationId xmlns:a16="http://schemas.microsoft.com/office/drawing/2014/main" id="{3BF4622F-FCF9-01E4-E191-C641305E6016}"/>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dirty="0">
                  <a:solidFill>
                    <a:srgbClr val="003399"/>
                  </a:solidFill>
                  <a:latin typeface="+mn-ea"/>
                  <a:ea typeface="+mn-ea"/>
                </a:rPr>
                <a:t>クラウド</a:t>
              </a:r>
            </a:p>
          </p:txBody>
        </p:sp>
      </p:grpSp>
    </p:spTree>
    <p:extLst>
      <p:ext uri="{BB962C8B-B14F-4D97-AF65-F5344CB8AC3E}">
        <p14:creationId xmlns:p14="http://schemas.microsoft.com/office/powerpoint/2010/main" val="901189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6CBBDB-655F-4B2C-A71B-272CAB4A420F}"/>
              </a:ext>
            </a:extLst>
          </p:cNvPr>
          <p:cNvSpPr>
            <a:spLocks noGrp="1"/>
          </p:cNvSpPr>
          <p:nvPr>
            <p:ph type="title"/>
          </p:nvPr>
        </p:nvSpPr>
        <p:spPr/>
        <p:txBody>
          <a:bodyPr>
            <a:normAutofit/>
          </a:bodyPr>
          <a:lstStyle/>
          <a:p>
            <a:r>
              <a:rPr lang="en-US" altLang="ja-JP" dirty="0">
                <a:latin typeface="+mn-ea"/>
                <a:ea typeface="+mn-ea"/>
              </a:rPr>
              <a:t>kintone </a:t>
            </a:r>
            <a:r>
              <a:rPr lang="ja-JP" altLang="en-US" dirty="0">
                <a:latin typeface="+mn-ea"/>
                <a:ea typeface="+mn-ea"/>
              </a:rPr>
              <a:t>連携　</a:t>
            </a:r>
            <a:r>
              <a:rPr lang="ja-JP" altLang="en-US" sz="2000" dirty="0">
                <a:latin typeface="+mn-ea"/>
                <a:ea typeface="+mn-ea"/>
              </a:rPr>
              <a:t>ープラグインー</a:t>
            </a:r>
            <a:endParaRPr kumimoji="1" lang="ja-JP" altLang="en-US" sz="2000" dirty="0">
              <a:latin typeface="+mn-ea"/>
              <a:ea typeface="+mn-ea"/>
            </a:endParaRPr>
          </a:p>
        </p:txBody>
      </p:sp>
      <p:sp>
        <p:nvSpPr>
          <p:cNvPr id="15" name="テキスト ボックス 14">
            <a:extLst>
              <a:ext uri="{FF2B5EF4-FFF2-40B4-BE49-F238E27FC236}">
                <a16:creationId xmlns:a16="http://schemas.microsoft.com/office/drawing/2014/main" id="{DB36A716-86DB-45D4-A9D8-535CDFF59ED3}"/>
              </a:ext>
            </a:extLst>
          </p:cNvPr>
          <p:cNvSpPr txBox="1"/>
          <p:nvPr/>
        </p:nvSpPr>
        <p:spPr>
          <a:xfrm>
            <a:off x="1084093" y="752824"/>
            <a:ext cx="10388512" cy="1323439"/>
          </a:xfrm>
          <a:prstGeom prst="rect">
            <a:avLst/>
          </a:prstGeom>
          <a:noFill/>
        </p:spPr>
        <p:txBody>
          <a:bodyPr wrap="square">
            <a:spAutoFit/>
          </a:bodyPr>
          <a:lstStyle/>
          <a:p>
            <a:pPr>
              <a:defRPr/>
            </a:pPr>
            <a:r>
              <a:rPr lang="ja-JP" altLang="en-US" sz="1600" b="0" i="0" dirty="0">
                <a:solidFill>
                  <a:srgbClr val="000000"/>
                </a:solidFill>
                <a:effectLst/>
                <a:latin typeface="Hiragino Kaku Gothic Pro"/>
              </a:rPr>
              <a:t>プラグイン機能を利用すれば、プログラミングや</a:t>
            </a:r>
            <a:r>
              <a:rPr lang="en-US" altLang="ja-JP" sz="1600" b="0" i="0" dirty="0">
                <a:solidFill>
                  <a:srgbClr val="000000"/>
                </a:solidFill>
                <a:effectLst/>
                <a:latin typeface="Hiragino Kaku Gothic Pro"/>
              </a:rPr>
              <a:t>API</a:t>
            </a:r>
            <a:r>
              <a:rPr lang="ja-JP" altLang="en-US" sz="1600" b="0" i="0" dirty="0">
                <a:solidFill>
                  <a:srgbClr val="000000"/>
                </a:solidFill>
                <a:effectLst/>
                <a:latin typeface="Hiragino Kaku Gothic Pro"/>
              </a:rPr>
              <a:t>の知識がなくても、プラグインファイルを読み込むだけで、</a:t>
            </a:r>
            <a:r>
              <a:rPr lang="en-US" altLang="ja-JP" sz="1600" b="0" i="0" dirty="0" err="1">
                <a:solidFill>
                  <a:srgbClr val="000000"/>
                </a:solidFill>
                <a:effectLst/>
                <a:latin typeface="Hiragino Kaku Gothic Pro"/>
              </a:rPr>
              <a:t>Garoon</a:t>
            </a:r>
            <a:r>
              <a:rPr lang="en-US" altLang="ja-JP" sz="1600" b="0" i="0" dirty="0">
                <a:solidFill>
                  <a:srgbClr val="000000"/>
                </a:solidFill>
                <a:effectLst/>
                <a:latin typeface="Hiragino Kaku Gothic Pro"/>
              </a:rPr>
              <a:t> </a:t>
            </a:r>
            <a:r>
              <a:rPr lang="ja-JP" altLang="en-US" sz="1600" b="0" i="0" dirty="0">
                <a:solidFill>
                  <a:srgbClr val="000000"/>
                </a:solidFill>
                <a:effectLst/>
                <a:latin typeface="Hiragino Kaku Gothic Pro"/>
              </a:rPr>
              <a:t>の機能拡張を実現できます。</a:t>
            </a:r>
            <a:r>
              <a:rPr lang="ja-JP" altLang="en-US" sz="1600" dirty="0">
                <a:latin typeface="+mn-ea"/>
              </a:rPr>
              <a:t>サイボウズをはじめ、各社から連携用のプラグインが提供されています。</a:t>
            </a:r>
            <a:endParaRPr lang="en-US" altLang="ja-JP" sz="1600" dirty="0">
              <a:latin typeface="+mn-ea"/>
            </a:endParaRPr>
          </a:p>
          <a:p>
            <a:pPr>
              <a:defRPr/>
            </a:pPr>
            <a:r>
              <a:rPr lang="ja-JP" altLang="en-US" sz="1600" dirty="0">
                <a:latin typeface="+mn-ea"/>
              </a:rPr>
              <a:t>詳細はこちらをご覧ください。</a:t>
            </a:r>
            <a:r>
              <a:rPr lang="en-US" altLang="ja-JP" sz="1600" dirty="0">
                <a:latin typeface="+mn-ea"/>
              </a:rPr>
              <a:t> </a:t>
            </a:r>
          </a:p>
          <a:p>
            <a:pPr>
              <a:defRPr/>
            </a:pPr>
            <a:r>
              <a:rPr lang="ja-JP" altLang="en-US" sz="1600" dirty="0">
                <a:latin typeface="+mn-ea"/>
              </a:rPr>
              <a:t>　製品サイト：</a:t>
            </a:r>
            <a:r>
              <a:rPr lang="en-US" altLang="ja-JP" sz="1600" dirty="0">
                <a:latin typeface="+mn-ea"/>
                <a:hlinkClick r:id="rId3"/>
              </a:rPr>
              <a:t>https://garoon.cybozu.co.jp/function/expand/search/?function=function1&amp;expansion=plugin</a:t>
            </a:r>
            <a:endParaRPr lang="en-US" altLang="ja-JP" sz="1600" dirty="0">
              <a:latin typeface="+mn-ea"/>
            </a:endParaRPr>
          </a:p>
          <a:p>
            <a:pPr>
              <a:defRPr/>
            </a:pPr>
            <a:r>
              <a:rPr lang="ja-JP" altLang="en-US" sz="1600" dirty="0">
                <a:latin typeface="+mn-ea"/>
              </a:rPr>
              <a:t>　ヘルプ：</a:t>
            </a:r>
            <a:r>
              <a:rPr lang="en-US" altLang="ja-JP" sz="1600" dirty="0">
                <a:latin typeface="+mn-ea"/>
                <a:hlinkClick r:id="rId4"/>
              </a:rPr>
              <a:t>https://jp.cybozu.help/g/ja/admin/system/plugin.html</a:t>
            </a:r>
            <a:endParaRPr lang="ja-JP" altLang="en-US" sz="1600" dirty="0">
              <a:latin typeface="+mn-ea"/>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5AD9B96E-376A-4D78-AFC5-DE4B2A6EB4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024" y="2308836"/>
            <a:ext cx="9277951" cy="4171009"/>
          </a:xfrm>
          <a:prstGeom prst="rect">
            <a:avLst/>
          </a:prstGeom>
        </p:spPr>
      </p:pic>
      <p:grpSp>
        <p:nvGrpSpPr>
          <p:cNvPr id="8" name="グループ化 15">
            <a:extLst>
              <a:ext uri="{FF2B5EF4-FFF2-40B4-BE49-F238E27FC236}">
                <a16:creationId xmlns:a16="http://schemas.microsoft.com/office/drawing/2014/main" id="{109C8E17-642D-845E-A461-C94F6469F2DA}"/>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5" name="正方形/長方形 16">
              <a:extLst>
                <a:ext uri="{FF2B5EF4-FFF2-40B4-BE49-F238E27FC236}">
                  <a16:creationId xmlns:a16="http://schemas.microsoft.com/office/drawing/2014/main" id="{DEC3E2F6-340F-F633-AD01-3E6F54054AA3}"/>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6" name="図 17">
              <a:extLst>
                <a:ext uri="{FF2B5EF4-FFF2-40B4-BE49-F238E27FC236}">
                  <a16:creationId xmlns:a16="http://schemas.microsoft.com/office/drawing/2014/main" id="{A4B356E2-4DD2-CA09-232E-5468CB45B29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7" name="テキスト ボックス 18">
              <a:extLst>
                <a:ext uri="{FF2B5EF4-FFF2-40B4-BE49-F238E27FC236}">
                  <a16:creationId xmlns:a16="http://schemas.microsoft.com/office/drawing/2014/main" id="{CA69A1E9-B508-1859-F0F1-B8F89A10A5F0}"/>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dirty="0">
                  <a:solidFill>
                    <a:srgbClr val="003399"/>
                  </a:solidFill>
                  <a:latin typeface="+mn-ea"/>
                  <a:ea typeface="+mn-ea"/>
                </a:rPr>
                <a:t>クラウド</a:t>
              </a:r>
            </a:p>
          </p:txBody>
        </p:sp>
      </p:grpSp>
    </p:spTree>
    <p:extLst>
      <p:ext uri="{BB962C8B-B14F-4D97-AF65-F5344CB8AC3E}">
        <p14:creationId xmlns:p14="http://schemas.microsoft.com/office/powerpoint/2010/main" val="790377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6CBBDB-655F-4B2C-A71B-272CAB4A420F}"/>
              </a:ext>
            </a:extLst>
          </p:cNvPr>
          <p:cNvSpPr>
            <a:spLocks noGrp="1"/>
          </p:cNvSpPr>
          <p:nvPr>
            <p:ph type="title"/>
          </p:nvPr>
        </p:nvSpPr>
        <p:spPr/>
        <p:txBody>
          <a:bodyPr>
            <a:normAutofit/>
          </a:bodyPr>
          <a:lstStyle/>
          <a:p>
            <a:r>
              <a:rPr lang="en-US" altLang="ja-JP" dirty="0">
                <a:latin typeface="+mn-ea"/>
                <a:ea typeface="+mn-ea"/>
              </a:rPr>
              <a:t>kintone </a:t>
            </a:r>
            <a:r>
              <a:rPr lang="ja-JP" altLang="en-US" dirty="0">
                <a:latin typeface="+mn-ea"/>
                <a:ea typeface="+mn-ea"/>
              </a:rPr>
              <a:t>連携　</a:t>
            </a:r>
            <a:r>
              <a:rPr lang="ja-JP" altLang="en-US" sz="2000" dirty="0">
                <a:latin typeface="+mn-ea"/>
                <a:ea typeface="+mn-ea"/>
              </a:rPr>
              <a:t>ー</a:t>
            </a:r>
            <a:r>
              <a:rPr lang="en-US" altLang="ja-JP" sz="2000" dirty="0">
                <a:latin typeface="+mn-ea"/>
                <a:ea typeface="+mn-ea"/>
              </a:rPr>
              <a:t>API</a:t>
            </a:r>
            <a:r>
              <a:rPr lang="ja-JP" altLang="en-US" sz="2000" dirty="0">
                <a:latin typeface="+mn-ea"/>
                <a:ea typeface="+mn-ea"/>
              </a:rPr>
              <a:t>を利用したカスタマイズ開発ー</a:t>
            </a:r>
            <a:endParaRPr kumimoji="1" lang="ja-JP" altLang="en-US" sz="2000" dirty="0">
              <a:latin typeface="+mn-ea"/>
              <a:ea typeface="+mn-ea"/>
            </a:endParaRPr>
          </a:p>
        </p:txBody>
      </p:sp>
      <p:sp>
        <p:nvSpPr>
          <p:cNvPr id="9" name="テキスト ボックス 8">
            <a:extLst>
              <a:ext uri="{FF2B5EF4-FFF2-40B4-BE49-F238E27FC236}">
                <a16:creationId xmlns:a16="http://schemas.microsoft.com/office/drawing/2014/main" id="{E75FC81D-773A-4000-9541-91AB92547DB1}"/>
              </a:ext>
            </a:extLst>
          </p:cNvPr>
          <p:cNvSpPr txBox="1"/>
          <p:nvPr/>
        </p:nvSpPr>
        <p:spPr>
          <a:xfrm>
            <a:off x="1421883" y="831700"/>
            <a:ext cx="10050722" cy="1077218"/>
          </a:xfrm>
          <a:prstGeom prst="rect">
            <a:avLst/>
          </a:prstGeom>
          <a:noFill/>
        </p:spPr>
        <p:txBody>
          <a:bodyPr wrap="square">
            <a:spAutoFit/>
          </a:bodyPr>
          <a:lstStyle/>
          <a:p>
            <a:pPr>
              <a:defRPr/>
            </a:pPr>
            <a:r>
              <a:rPr lang="en-US" altLang="ja-JP" sz="1600" dirty="0" err="1">
                <a:latin typeface="+mn-ea"/>
              </a:rPr>
              <a:t>Garoon</a:t>
            </a:r>
            <a:r>
              <a:rPr lang="en-US" altLang="ja-JP" sz="1600" dirty="0">
                <a:latin typeface="+mn-ea"/>
              </a:rPr>
              <a:t> </a:t>
            </a:r>
            <a:r>
              <a:rPr lang="ja-JP" altLang="en-US" sz="1600" dirty="0">
                <a:latin typeface="+mn-ea"/>
              </a:rPr>
              <a:t>と </a:t>
            </a:r>
            <a:r>
              <a:rPr lang="en-US" altLang="ja-JP" sz="1600" dirty="0">
                <a:latin typeface="+mn-ea"/>
              </a:rPr>
              <a:t>kintone </a:t>
            </a:r>
            <a:r>
              <a:rPr lang="ja-JP" altLang="en-US" sz="1600" dirty="0">
                <a:latin typeface="+mn-ea"/>
              </a:rPr>
              <a:t>の </a:t>
            </a:r>
            <a:r>
              <a:rPr lang="en-US" altLang="ja-JP" sz="1600" dirty="0">
                <a:latin typeface="+mn-ea"/>
              </a:rPr>
              <a:t>API </a:t>
            </a:r>
            <a:r>
              <a:rPr lang="ja-JP" altLang="en-US" sz="1600" dirty="0">
                <a:latin typeface="+mn-ea"/>
              </a:rPr>
              <a:t>を使って、それぞれのデータを連携させるカスタマイズが可能です。</a:t>
            </a:r>
            <a:br>
              <a:rPr lang="en-US" altLang="ja-JP" sz="1600" dirty="0">
                <a:latin typeface="+mn-ea"/>
              </a:rPr>
            </a:br>
            <a:r>
              <a:rPr lang="en-US" altLang="ja-JP" sz="1600" dirty="0">
                <a:latin typeface="+mn-ea"/>
              </a:rPr>
              <a:t>JavaScript / CSS</a:t>
            </a:r>
            <a:r>
              <a:rPr lang="ja-JP" altLang="en-US" sz="1600" dirty="0">
                <a:latin typeface="+mn-ea"/>
              </a:rPr>
              <a:t>カスタマイズなど、用途に合わせた連携ができます。</a:t>
            </a:r>
            <a:endParaRPr lang="en-US" altLang="ja-JP" sz="1600" dirty="0">
              <a:latin typeface="+mn-ea"/>
            </a:endParaRPr>
          </a:p>
          <a:p>
            <a:pPr>
              <a:defRPr/>
            </a:pPr>
            <a:r>
              <a:rPr lang="en-US" altLang="ja-JP" sz="1600" dirty="0">
                <a:latin typeface="+mn-ea"/>
              </a:rPr>
              <a:t> API </a:t>
            </a:r>
            <a:r>
              <a:rPr lang="ja-JP" altLang="en-US" sz="1600" dirty="0">
                <a:latin typeface="+mn-ea"/>
              </a:rPr>
              <a:t>の詳細やカスタマイズの</a:t>
            </a:r>
            <a:r>
              <a:rPr lang="en-US" altLang="ja-JP" sz="1600" dirty="0">
                <a:latin typeface="+mn-ea"/>
              </a:rPr>
              <a:t>Tips</a:t>
            </a:r>
            <a:r>
              <a:rPr lang="ja-JP" altLang="en-US" sz="1600" dirty="0">
                <a:latin typeface="+mn-ea"/>
              </a:rPr>
              <a:t>は</a:t>
            </a:r>
            <a:r>
              <a:rPr lang="en-US" altLang="ja-JP" sz="1600" dirty="0">
                <a:latin typeface="+mn-ea"/>
              </a:rPr>
              <a:t>developer network</a:t>
            </a:r>
            <a:r>
              <a:rPr lang="ja-JP" altLang="en-US" sz="1600" dirty="0">
                <a:latin typeface="+mn-ea"/>
              </a:rPr>
              <a:t>で公開しています。</a:t>
            </a:r>
            <a:endParaRPr lang="en-US" altLang="ja-JP" sz="1600" dirty="0">
              <a:latin typeface="+mn-ea"/>
            </a:endParaRPr>
          </a:p>
          <a:p>
            <a:pPr>
              <a:defRPr/>
            </a:pPr>
            <a:r>
              <a:rPr lang="en-US" altLang="ja-JP" sz="1600" dirty="0">
                <a:solidFill>
                  <a:srgbClr val="003399"/>
                </a:solidFill>
                <a:latin typeface="+mn-ea"/>
                <a:hlinkClick r:id="rId2"/>
              </a:rPr>
              <a:t>https://cybozu.dev/ja/</a:t>
            </a:r>
            <a:endParaRPr kumimoji="1" lang="ja-JP" altLang="en-US" sz="1600" dirty="0">
              <a:solidFill>
                <a:srgbClr val="003399"/>
              </a:solidFill>
              <a:latin typeface="+mn-ea"/>
            </a:endParaRPr>
          </a:p>
        </p:txBody>
      </p:sp>
      <p:grpSp>
        <p:nvGrpSpPr>
          <p:cNvPr id="7" name="グループ化 15">
            <a:extLst>
              <a:ext uri="{FF2B5EF4-FFF2-40B4-BE49-F238E27FC236}">
                <a16:creationId xmlns:a16="http://schemas.microsoft.com/office/drawing/2014/main" id="{0CA45DAA-7464-C3CE-A8D9-9306ACDBACDF}"/>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4" name="正方形/長方形 16">
              <a:extLst>
                <a:ext uri="{FF2B5EF4-FFF2-40B4-BE49-F238E27FC236}">
                  <a16:creationId xmlns:a16="http://schemas.microsoft.com/office/drawing/2014/main" id="{9E243D27-8CA4-7155-2F8A-42BA406AF061}"/>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5" name="図 17">
              <a:extLst>
                <a:ext uri="{FF2B5EF4-FFF2-40B4-BE49-F238E27FC236}">
                  <a16:creationId xmlns:a16="http://schemas.microsoft.com/office/drawing/2014/main" id="{4C3EE656-DE08-5D03-22FE-9FF879687F9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6" name="テキスト ボックス 18">
              <a:extLst>
                <a:ext uri="{FF2B5EF4-FFF2-40B4-BE49-F238E27FC236}">
                  <a16:creationId xmlns:a16="http://schemas.microsoft.com/office/drawing/2014/main" id="{A42497D5-752C-D4F4-E880-405DE862EFB1}"/>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dirty="0">
                  <a:solidFill>
                    <a:srgbClr val="003399"/>
                  </a:solidFill>
                  <a:latin typeface="+mn-ea"/>
                  <a:ea typeface="+mn-ea"/>
                </a:rPr>
                <a:t>クラウド</a:t>
              </a:r>
            </a:p>
          </p:txBody>
        </p:sp>
      </p:grpSp>
      <p:pic>
        <p:nvPicPr>
          <p:cNvPr id="11" name="図 10">
            <a:extLst>
              <a:ext uri="{FF2B5EF4-FFF2-40B4-BE49-F238E27FC236}">
                <a16:creationId xmlns:a16="http://schemas.microsoft.com/office/drawing/2014/main" id="{DF3D01A6-FC4B-E563-6DCB-313EC1FF1BB4}"/>
              </a:ext>
            </a:extLst>
          </p:cNvPr>
          <p:cNvPicPr>
            <a:picLocks noChangeAspect="1"/>
          </p:cNvPicPr>
          <p:nvPr/>
        </p:nvPicPr>
        <p:blipFill>
          <a:blip r:embed="rId4"/>
          <a:stretch>
            <a:fillRect/>
          </a:stretch>
        </p:blipFill>
        <p:spPr>
          <a:xfrm>
            <a:off x="1561966" y="2348697"/>
            <a:ext cx="9144792" cy="3292125"/>
          </a:xfrm>
          <a:prstGeom prst="rect">
            <a:avLst/>
          </a:prstGeom>
        </p:spPr>
      </p:pic>
    </p:spTree>
    <p:extLst>
      <p:ext uri="{BB962C8B-B14F-4D97-AF65-F5344CB8AC3E}">
        <p14:creationId xmlns:p14="http://schemas.microsoft.com/office/powerpoint/2010/main" val="1165101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lstStyle/>
          <a:p>
            <a:r>
              <a:rPr lang="ja-JP" altLang="en-US" dirty="0"/>
              <a:t>５</a:t>
            </a:r>
            <a:r>
              <a:rPr lang="en-US" altLang="ja-JP" cap="none" dirty="0"/>
              <a:t>. </a:t>
            </a:r>
            <a:r>
              <a:rPr lang="ja-JP" altLang="en-US" cap="none" dirty="0"/>
              <a:t> クラウド版への移行</a:t>
            </a:r>
          </a:p>
        </p:txBody>
      </p:sp>
    </p:spTree>
    <p:extLst>
      <p:ext uri="{BB962C8B-B14F-4D97-AF65-F5344CB8AC3E}">
        <p14:creationId xmlns:p14="http://schemas.microsoft.com/office/powerpoint/2010/main" val="152340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22023-E0B2-476F-B5F3-F91979EC1F6F}"/>
              </a:ext>
            </a:extLst>
          </p:cNvPr>
          <p:cNvSpPr>
            <a:spLocks noGrp="1"/>
          </p:cNvSpPr>
          <p:nvPr>
            <p:ph type="title"/>
          </p:nvPr>
        </p:nvSpPr>
        <p:spPr/>
        <p:txBody>
          <a:bodyPr>
            <a:normAutofit/>
          </a:bodyPr>
          <a:lstStyle/>
          <a:p>
            <a:r>
              <a:rPr lang="ja-JP" altLang="en-US" dirty="0"/>
              <a:t>本文書の取り扱いと商標について</a:t>
            </a:r>
            <a:endParaRPr kumimoji="1" lang="ja-JP" altLang="en-US" dirty="0"/>
          </a:p>
        </p:txBody>
      </p:sp>
      <p:sp>
        <p:nvSpPr>
          <p:cNvPr id="5" name="テキスト プレースホルダー 4">
            <a:extLst>
              <a:ext uri="{FF2B5EF4-FFF2-40B4-BE49-F238E27FC236}">
                <a16:creationId xmlns:a16="http://schemas.microsoft.com/office/drawing/2014/main" id="{89B445BB-5FAA-4D3F-8C26-DC4915D93976}"/>
              </a:ext>
            </a:extLst>
          </p:cNvPr>
          <p:cNvSpPr>
            <a:spLocks noGrp="1"/>
          </p:cNvSpPr>
          <p:nvPr>
            <p:ph type="body" sz="quarter" idx="10"/>
          </p:nvPr>
        </p:nvSpPr>
        <p:spPr>
          <a:xfrm>
            <a:off x="750345" y="911292"/>
            <a:ext cx="11215100" cy="4956761"/>
          </a:xfrm>
        </p:spPr>
        <p:txBody>
          <a:bodyPr>
            <a:normAutofit fontScale="77500" lnSpcReduction="20000"/>
          </a:bodyPr>
          <a:lstStyle/>
          <a:p>
            <a:pPr eaLnBrk="1" hangingPunct="1">
              <a:defRPr/>
            </a:pPr>
            <a:r>
              <a:rPr lang="ja-JP" altLang="en-US" sz="2600" b="1" dirty="0">
                <a:latin typeface="+mn-ea"/>
                <a:ea typeface="+mn-ea"/>
              </a:rPr>
              <a:t>本文書の取り扱いについて</a:t>
            </a:r>
            <a:br>
              <a:rPr lang="en-US" altLang="ja-JP" dirty="0">
                <a:latin typeface="+mn-ea"/>
                <a:ea typeface="+mn-ea"/>
              </a:rPr>
            </a:br>
            <a:endParaRPr lang="en-US" altLang="ja-JP" dirty="0">
              <a:latin typeface="+mn-ea"/>
              <a:ea typeface="+mn-ea"/>
            </a:endParaRPr>
          </a:p>
          <a:p>
            <a:pPr marL="0" indent="0">
              <a:spcBef>
                <a:spcPts val="0"/>
              </a:spcBef>
              <a:buNone/>
              <a:defRPr/>
            </a:pPr>
            <a:r>
              <a:rPr lang="ja-JP" altLang="en-US" sz="2000" dirty="0">
                <a:latin typeface="+mn-ea"/>
                <a:ea typeface="+mn-ea"/>
              </a:rPr>
              <a:t>この文書内における掲載情報の二次利用においては、ご自身の判断と責任の下に行ってください。</a:t>
            </a:r>
            <a:endParaRPr lang="en-US" altLang="ja-JP" sz="2000" dirty="0">
              <a:latin typeface="+mn-ea"/>
              <a:ea typeface="+mn-ea"/>
            </a:endParaRPr>
          </a:p>
          <a:p>
            <a:pPr marL="0" indent="0">
              <a:spcBef>
                <a:spcPts val="0"/>
              </a:spcBef>
              <a:buNone/>
              <a:defRPr/>
            </a:pPr>
            <a:r>
              <a:rPr lang="ja-JP" altLang="en-US" sz="2000" dirty="0">
                <a:latin typeface="+mn-ea"/>
                <a:ea typeface="+mn-ea"/>
              </a:rPr>
              <a:t>サイボウズ株式会社は、それらの情報をご利用になることにより発生したあらゆる商業的損害・損失を含め一切の直接的、間接的、特殊的、付随的または結果的損失、損害について責任を負いません。</a:t>
            </a:r>
            <a:br>
              <a:rPr lang="en-US" altLang="ja-JP" sz="2000" dirty="0">
                <a:latin typeface="+mn-ea"/>
                <a:ea typeface="+mn-ea"/>
              </a:rPr>
            </a:br>
            <a:endParaRPr lang="en-US" altLang="ja-JP" sz="2000" dirty="0">
              <a:latin typeface="+mn-ea"/>
              <a:ea typeface="+mn-ea"/>
            </a:endParaRPr>
          </a:p>
          <a:p>
            <a:pPr marL="0" indent="0">
              <a:spcBef>
                <a:spcPts val="0"/>
              </a:spcBef>
              <a:buNone/>
              <a:defRPr/>
            </a:pPr>
            <a:r>
              <a:rPr lang="ja-JP" altLang="en-US" sz="2000" dirty="0">
                <a:latin typeface="+mn-ea"/>
                <a:ea typeface="+mn-ea"/>
              </a:rPr>
              <a:t>本文書を一部引用して作成した文書には、次のような当社の著作権表示文を記載してください。</a:t>
            </a:r>
            <a:endParaRPr lang="en-US" altLang="ja-JP" sz="2000" dirty="0">
              <a:latin typeface="+mn-ea"/>
              <a:ea typeface="+mn-ea"/>
            </a:endParaRPr>
          </a:p>
          <a:p>
            <a:pPr marL="0" indent="0">
              <a:spcBef>
                <a:spcPts val="0"/>
              </a:spcBef>
              <a:buNone/>
              <a:defRPr/>
            </a:pPr>
            <a:r>
              <a:rPr lang="ja-JP" altLang="en-US" sz="2000" dirty="0">
                <a:latin typeface="+mn-ea"/>
                <a:ea typeface="+mn-ea"/>
              </a:rPr>
              <a:t>「この文書は、サイボウズ株式会社による</a:t>
            </a:r>
            <a:r>
              <a:rPr lang="en-US" altLang="ja-JP" sz="2000" dirty="0">
                <a:latin typeface="+mn-ea"/>
                <a:ea typeface="+mn-ea"/>
              </a:rPr>
              <a:t>『Garoon </a:t>
            </a:r>
            <a:r>
              <a:rPr lang="ja-JP" altLang="en-US" sz="2000" dirty="0">
                <a:latin typeface="+mn-ea"/>
                <a:ea typeface="+mn-ea"/>
              </a:rPr>
              <a:t>クラウド版</a:t>
            </a:r>
            <a:r>
              <a:rPr lang="en-US" altLang="ja-JP" sz="2000" dirty="0">
                <a:latin typeface="+mn-ea"/>
                <a:ea typeface="+mn-ea"/>
              </a:rPr>
              <a:t>/</a:t>
            </a:r>
            <a:r>
              <a:rPr lang="ja-JP" altLang="en-US" sz="2000" dirty="0">
                <a:latin typeface="+mn-ea"/>
                <a:ea typeface="+mn-ea"/>
              </a:rPr>
              <a:t>パッケージ版比較資料</a:t>
            </a:r>
            <a:r>
              <a:rPr lang="en-US" altLang="ja-JP" sz="2000" dirty="0">
                <a:latin typeface="+mn-ea"/>
                <a:ea typeface="+mn-ea"/>
              </a:rPr>
              <a:t>』</a:t>
            </a:r>
            <a:r>
              <a:rPr lang="ja-JP" altLang="en-US" sz="2000" dirty="0">
                <a:latin typeface="+mn-ea"/>
                <a:ea typeface="+mn-ea"/>
              </a:rPr>
              <a:t>を一部引用しています。」</a:t>
            </a:r>
            <a:br>
              <a:rPr lang="en-US" altLang="ja-JP" sz="2000" dirty="0">
                <a:latin typeface="+mn-ea"/>
                <a:ea typeface="+mn-ea"/>
              </a:rPr>
            </a:br>
            <a:endParaRPr lang="ja-JP" altLang="en-US" sz="2000" dirty="0">
              <a:latin typeface="+mn-ea"/>
              <a:ea typeface="+mn-ea"/>
            </a:endParaRPr>
          </a:p>
          <a:p>
            <a:pPr marL="0" indent="0">
              <a:spcBef>
                <a:spcPts val="0"/>
              </a:spcBef>
              <a:buNone/>
              <a:defRPr/>
            </a:pPr>
            <a:r>
              <a:rPr lang="ja-JP" altLang="en-US" sz="2000" dirty="0">
                <a:latin typeface="+mn-ea"/>
                <a:ea typeface="+mn-ea"/>
              </a:rPr>
              <a:t>また、本ファイルに編集を加えて二次利用する場合には、次のように修正箇所と修正者を明記してください。</a:t>
            </a:r>
            <a:endParaRPr lang="en-US" altLang="ja-JP" sz="2000" dirty="0">
              <a:latin typeface="+mn-ea"/>
              <a:ea typeface="+mn-ea"/>
            </a:endParaRPr>
          </a:p>
          <a:p>
            <a:pPr marL="0" indent="0">
              <a:spcBef>
                <a:spcPts val="0"/>
              </a:spcBef>
              <a:buNone/>
              <a:defRPr/>
            </a:pPr>
            <a:r>
              <a:rPr lang="ja-JP" altLang="en-US" sz="2000" dirty="0">
                <a:latin typeface="+mn-ea"/>
                <a:ea typeface="+mn-ea"/>
              </a:rPr>
              <a:t>「本ファイルの（修正箇所）は、（修正者）が編集しました。」 </a:t>
            </a:r>
            <a:endParaRPr lang="en-US" altLang="ja-JP" sz="2000" dirty="0">
              <a:latin typeface="+mn-ea"/>
              <a:ea typeface="+mn-ea"/>
            </a:endParaRPr>
          </a:p>
          <a:p>
            <a:pPr marL="0" indent="0">
              <a:spcBef>
                <a:spcPts val="0"/>
              </a:spcBef>
              <a:buNone/>
              <a:defRPr/>
            </a:pPr>
            <a:endParaRPr lang="en-US" altLang="ja-JP" dirty="0">
              <a:latin typeface="+mn-ea"/>
              <a:ea typeface="+mn-ea"/>
            </a:endParaRPr>
          </a:p>
          <a:p>
            <a:pPr eaLnBrk="1" hangingPunct="1">
              <a:defRPr/>
            </a:pPr>
            <a:r>
              <a:rPr lang="ja-JP" altLang="en-US" sz="2600" b="1" dirty="0">
                <a:latin typeface="+mn-ea"/>
                <a:ea typeface="+mn-ea"/>
              </a:rPr>
              <a:t>商標について</a:t>
            </a:r>
            <a:br>
              <a:rPr lang="en-US" altLang="ja-JP" dirty="0">
                <a:latin typeface="+mn-ea"/>
                <a:ea typeface="+mn-ea"/>
              </a:rPr>
            </a:br>
            <a:endParaRPr lang="en-US" altLang="ja-JP" dirty="0">
              <a:latin typeface="+mn-ea"/>
              <a:ea typeface="+mn-ea"/>
            </a:endParaRPr>
          </a:p>
          <a:p>
            <a:pPr marL="0" indent="0">
              <a:spcBef>
                <a:spcPts val="0"/>
              </a:spcBef>
              <a:buNone/>
              <a:defRPr/>
            </a:pPr>
            <a:r>
              <a:rPr lang="ja-JP" altLang="en-US" sz="2000" dirty="0">
                <a:solidFill>
                  <a:srgbClr val="333333"/>
                </a:solidFill>
                <a:latin typeface="+mn-ea"/>
                <a:ea typeface="+mn-ea"/>
              </a:rPr>
              <a:t>記載された商品名、各製品名は各社の登録商標または商標です。また、当社製品には他社の著作物が含まれていることがあります。個別の商標･著作物に関する注記については、弊社の</a:t>
            </a:r>
            <a:r>
              <a:rPr lang="en-US" altLang="ja-JP" sz="2000" dirty="0">
                <a:solidFill>
                  <a:srgbClr val="333333"/>
                </a:solidFill>
                <a:latin typeface="+mn-ea"/>
                <a:ea typeface="+mn-ea"/>
              </a:rPr>
              <a:t>Web</a:t>
            </a:r>
            <a:r>
              <a:rPr lang="ja-JP" altLang="en-US" sz="2000" dirty="0">
                <a:solidFill>
                  <a:srgbClr val="333333"/>
                </a:solidFill>
                <a:latin typeface="+mn-ea"/>
                <a:ea typeface="+mn-ea"/>
              </a:rPr>
              <a:t>サイトを参照してください。</a:t>
            </a:r>
          </a:p>
          <a:p>
            <a:pPr marL="0" indent="0">
              <a:spcBef>
                <a:spcPts val="0"/>
              </a:spcBef>
              <a:buNone/>
              <a:defRPr/>
            </a:pPr>
            <a:r>
              <a:rPr lang="en" altLang="ja-JP" sz="2000" u="sng" dirty="0">
                <a:latin typeface="+mn-ea"/>
                <a:ea typeface="+mn-ea"/>
                <a:hlinkClick r:id="rId2"/>
              </a:rPr>
              <a:t>https://cybozu.co.jp/logotypes/other-trademark/</a:t>
            </a:r>
            <a:endParaRPr lang="ja-JP" altLang="en-US" sz="2000" dirty="0">
              <a:latin typeface="+mn-ea"/>
              <a:ea typeface="+mn-ea"/>
            </a:endParaRPr>
          </a:p>
        </p:txBody>
      </p:sp>
    </p:spTree>
    <p:extLst>
      <p:ext uri="{BB962C8B-B14F-4D97-AF65-F5344CB8AC3E}">
        <p14:creationId xmlns:p14="http://schemas.microsoft.com/office/powerpoint/2010/main" val="1735231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0B2313-B89B-466B-8202-063846CE608B}"/>
              </a:ext>
            </a:extLst>
          </p:cNvPr>
          <p:cNvSpPr>
            <a:spLocks noGrp="1"/>
          </p:cNvSpPr>
          <p:nvPr>
            <p:ph type="title"/>
          </p:nvPr>
        </p:nvSpPr>
        <p:spPr/>
        <p:txBody>
          <a:bodyPr>
            <a:normAutofit/>
          </a:bodyPr>
          <a:lstStyle/>
          <a:p>
            <a:r>
              <a:rPr lang="ja-JP" altLang="en-US" dirty="0"/>
              <a:t>パッケージ版からクラウド版への移行</a:t>
            </a:r>
            <a:endParaRPr kumimoji="1" lang="ja-JP" altLang="en-US" dirty="0"/>
          </a:p>
        </p:txBody>
      </p:sp>
      <p:sp>
        <p:nvSpPr>
          <p:cNvPr id="5" name="テキスト プレースホルダー 4">
            <a:extLst>
              <a:ext uri="{FF2B5EF4-FFF2-40B4-BE49-F238E27FC236}">
                <a16:creationId xmlns:a16="http://schemas.microsoft.com/office/drawing/2014/main" id="{027D95FE-8611-40E1-89A1-13AC6C9371A9}"/>
              </a:ext>
            </a:extLst>
          </p:cNvPr>
          <p:cNvSpPr>
            <a:spLocks noGrp="1"/>
          </p:cNvSpPr>
          <p:nvPr>
            <p:ph type="body" sz="quarter" idx="10"/>
          </p:nvPr>
        </p:nvSpPr>
        <p:spPr>
          <a:xfrm>
            <a:off x="977026" y="1023648"/>
            <a:ext cx="10417431" cy="1191982"/>
          </a:xfrm>
        </p:spPr>
        <p:txBody>
          <a:bodyPr vert="horz" lIns="91440" tIns="45720" rIns="91440" bIns="45720" rtlCol="0" anchor="t">
            <a:normAutofit fontScale="85000" lnSpcReduction="20000"/>
          </a:bodyPr>
          <a:lstStyle/>
          <a:p>
            <a:pPr marL="0" indent="0">
              <a:buNone/>
            </a:pPr>
            <a:r>
              <a:rPr lang="ja-JP" sz="1600">
                <a:latin typeface="游ゴシック"/>
                <a:ea typeface="游ゴシック"/>
              </a:rPr>
              <a:t>パッケージ版のサイボウズ製品 サイボウズ Office / Garoon に蓄積されたデータは</a:t>
            </a:r>
            <a:r>
              <a:rPr lang="ja-JP" altLang="en-US" sz="1600">
                <a:latin typeface="游ゴシック"/>
                <a:ea typeface="游ゴシック"/>
              </a:rPr>
              <a:t>、</a:t>
            </a:r>
            <a:r>
              <a:rPr lang="ja-JP" sz="1600">
                <a:latin typeface="游ゴシック"/>
                <a:ea typeface="游ゴシック"/>
              </a:rPr>
              <a:t>クラウド版の Garoon に移行することができます。</a:t>
            </a:r>
            <a:r>
              <a:rPr lang="ja-JP" altLang="en-US" sz="1600">
                <a:latin typeface="游ゴシック"/>
                <a:ea typeface="游ゴシック"/>
              </a:rPr>
              <a:t>サイボウズ オフィシャルパートナーとともにクラウド移行をご支援します。</a:t>
            </a:r>
            <a:endParaRPr lang="ja-JP" sz="1850"/>
          </a:p>
          <a:p>
            <a:pPr marL="0" indent="0">
              <a:buNone/>
            </a:pPr>
            <a:r>
              <a:rPr lang="ja-JP" altLang="en-US" sz="1600">
                <a:latin typeface="游ゴシック"/>
                <a:ea typeface="游ゴシック"/>
              </a:rPr>
              <a:t>パッケージ版 </a:t>
            </a:r>
            <a:r>
              <a:rPr lang="en-US" altLang="ja-JP" sz="1600" dirty="0" err="1">
                <a:latin typeface="游ゴシック"/>
                <a:ea typeface="游ゴシック"/>
              </a:rPr>
              <a:t>Garoon</a:t>
            </a:r>
            <a:r>
              <a:rPr lang="en-US" altLang="ja-JP" sz="1600" dirty="0">
                <a:latin typeface="游ゴシック"/>
                <a:ea typeface="游ゴシック"/>
              </a:rPr>
              <a:t> </a:t>
            </a:r>
            <a:r>
              <a:rPr lang="ja-JP" altLang="en-US" sz="1600">
                <a:latin typeface="游ゴシック"/>
                <a:ea typeface="游ゴシック"/>
              </a:rPr>
              <a:t>からクラウド版 </a:t>
            </a:r>
            <a:r>
              <a:rPr lang="en-US" altLang="ja-JP" sz="1600" dirty="0" err="1">
                <a:latin typeface="游ゴシック"/>
                <a:ea typeface="游ゴシック"/>
              </a:rPr>
              <a:t>Garoon</a:t>
            </a:r>
            <a:r>
              <a:rPr lang="en-US" altLang="ja-JP" sz="1600" dirty="0">
                <a:latin typeface="游ゴシック"/>
                <a:ea typeface="游ゴシック"/>
              </a:rPr>
              <a:t> </a:t>
            </a:r>
            <a:r>
              <a:rPr lang="ja-JP" altLang="en-US" sz="1600">
                <a:latin typeface="游ゴシック"/>
                <a:ea typeface="游ゴシック"/>
              </a:rPr>
              <a:t>へのデータの移行について次のページで詳しくご紹介しています。 </a:t>
            </a:r>
            <a:r>
              <a:rPr lang="en-US" altLang="ja-JP" sz="1600" dirty="0">
                <a:latin typeface="游ゴシック"/>
                <a:ea typeface="游ゴシック"/>
                <a:hlinkClick r:id="rId2"/>
              </a:rPr>
              <a:t>https://garoon.cybozu.co.jp/support/package/migration/</a:t>
            </a:r>
            <a:endParaRPr lang="ja-JP" altLang="en-US" sz="1600" dirty="0">
              <a:latin typeface="游ゴシック"/>
              <a:ea typeface="游ゴシック"/>
            </a:endParaRPr>
          </a:p>
        </p:txBody>
      </p:sp>
      <p:pic>
        <p:nvPicPr>
          <p:cNvPr id="6" name="Picture 5">
            <a:extLst>
              <a:ext uri="{FF2B5EF4-FFF2-40B4-BE49-F238E27FC236}">
                <a16:creationId xmlns:a16="http://schemas.microsoft.com/office/drawing/2014/main" id="{24153867-4DFC-EF24-3862-1C391DD834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5171" y="2904861"/>
            <a:ext cx="8180624" cy="2757629"/>
          </a:xfrm>
          <a:prstGeom prst="rect">
            <a:avLst/>
          </a:prstGeom>
        </p:spPr>
      </p:pic>
    </p:spTree>
    <p:extLst>
      <p:ext uri="{BB962C8B-B14F-4D97-AF65-F5344CB8AC3E}">
        <p14:creationId xmlns:p14="http://schemas.microsoft.com/office/powerpoint/2010/main" val="175501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lstStyle/>
          <a:p>
            <a:r>
              <a:rPr lang="ja-JP" altLang="en-US" cap="none" dirty="0"/>
              <a:t>６</a:t>
            </a:r>
            <a:r>
              <a:rPr lang="en-US" altLang="ja-JP" cap="none" dirty="0"/>
              <a:t>. </a:t>
            </a:r>
            <a:r>
              <a:rPr lang="ja-JP" altLang="en-US" cap="none" dirty="0"/>
              <a:t> ライセンスと価格</a:t>
            </a:r>
          </a:p>
        </p:txBody>
      </p:sp>
    </p:spTree>
    <p:extLst>
      <p:ext uri="{BB962C8B-B14F-4D97-AF65-F5344CB8AC3E}">
        <p14:creationId xmlns:p14="http://schemas.microsoft.com/office/powerpoint/2010/main" val="151867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3F81B3-8F9E-4577-807B-045B3BA8C293}"/>
              </a:ext>
            </a:extLst>
          </p:cNvPr>
          <p:cNvSpPr>
            <a:spLocks noGrp="1"/>
          </p:cNvSpPr>
          <p:nvPr>
            <p:ph type="title"/>
          </p:nvPr>
        </p:nvSpPr>
        <p:spPr/>
        <p:txBody>
          <a:bodyPr>
            <a:normAutofit/>
          </a:bodyPr>
          <a:lstStyle/>
          <a:p>
            <a:r>
              <a:rPr kumimoji="1" lang="ja-JP" altLang="en-US" dirty="0"/>
              <a:t>ライセンス価格</a:t>
            </a:r>
            <a:r>
              <a:rPr kumimoji="1" lang="en-US" altLang="ja-JP" dirty="0"/>
              <a:t>(</a:t>
            </a:r>
            <a:r>
              <a:rPr kumimoji="1" lang="ja-JP" altLang="en-US" dirty="0"/>
              <a:t>クラウド版</a:t>
            </a:r>
            <a:r>
              <a:rPr kumimoji="1" lang="en-US" altLang="ja-JP" dirty="0"/>
              <a:t>)</a:t>
            </a:r>
            <a:endParaRPr kumimoji="1" lang="ja-JP" altLang="en-US" dirty="0"/>
          </a:p>
        </p:txBody>
      </p:sp>
      <p:sp>
        <p:nvSpPr>
          <p:cNvPr id="5" name="テキスト プレースホルダー 4">
            <a:extLst>
              <a:ext uri="{FF2B5EF4-FFF2-40B4-BE49-F238E27FC236}">
                <a16:creationId xmlns:a16="http://schemas.microsoft.com/office/drawing/2014/main" id="{C547E6DB-61A4-4887-A1FB-2958E56876BD}"/>
              </a:ext>
            </a:extLst>
          </p:cNvPr>
          <p:cNvSpPr>
            <a:spLocks noGrp="1"/>
          </p:cNvSpPr>
          <p:nvPr>
            <p:ph type="body" sz="quarter" idx="10"/>
          </p:nvPr>
        </p:nvSpPr>
        <p:spPr>
          <a:xfrm>
            <a:off x="1080000" y="828000"/>
            <a:ext cx="5868837" cy="429791"/>
          </a:xfrm>
        </p:spPr>
        <p:txBody>
          <a:bodyPr>
            <a:normAutofit/>
          </a:bodyPr>
          <a:lstStyle/>
          <a:p>
            <a:pPr marL="0" indent="0">
              <a:buNone/>
            </a:pPr>
            <a:r>
              <a:rPr lang="ja-JP" altLang="en-US" sz="1600" dirty="0">
                <a:latin typeface="+mn-ea"/>
                <a:ea typeface="+mn-ea"/>
              </a:rPr>
              <a:t>クラウド版 </a:t>
            </a:r>
            <a:r>
              <a:rPr lang="en-US" altLang="ja-JP" sz="1600" dirty="0">
                <a:latin typeface="+mn-ea"/>
                <a:ea typeface="+mn-ea"/>
              </a:rPr>
              <a:t>Garoon </a:t>
            </a:r>
            <a:r>
              <a:rPr lang="ja-JP" altLang="en-US" sz="1600" dirty="0">
                <a:latin typeface="+mn-ea"/>
                <a:ea typeface="+mn-ea"/>
              </a:rPr>
              <a:t>は月額利用料のみでご利用いただけます。</a:t>
            </a:r>
            <a:endParaRPr lang="en-US" altLang="ja-JP" sz="1600" dirty="0">
              <a:latin typeface="+mn-ea"/>
              <a:ea typeface="+mn-ea"/>
            </a:endParaRPr>
          </a:p>
        </p:txBody>
      </p:sp>
      <p:graphicFrame>
        <p:nvGraphicFramePr>
          <p:cNvPr id="7" name="表 3">
            <a:extLst>
              <a:ext uri="{FF2B5EF4-FFF2-40B4-BE49-F238E27FC236}">
                <a16:creationId xmlns:a16="http://schemas.microsoft.com/office/drawing/2014/main" id="{A018E6C8-22C2-41F0-8319-FE1F7F9DE376}"/>
              </a:ext>
            </a:extLst>
          </p:cNvPr>
          <p:cNvGraphicFramePr>
            <a:graphicFrameLocks noGrp="1"/>
          </p:cNvGraphicFramePr>
          <p:nvPr>
            <p:extLst>
              <p:ext uri="{D42A27DB-BD31-4B8C-83A1-F6EECF244321}">
                <p14:modId xmlns:p14="http://schemas.microsoft.com/office/powerpoint/2010/main" val="3086566923"/>
              </p:ext>
            </p:extLst>
          </p:nvPr>
        </p:nvGraphicFramePr>
        <p:xfrm>
          <a:off x="5703454" y="1435677"/>
          <a:ext cx="6143499" cy="2351516"/>
        </p:xfrm>
        <a:graphic>
          <a:graphicData uri="http://schemas.openxmlformats.org/drawingml/2006/table">
            <a:tbl>
              <a:tblPr firstRow="1" bandRow="1">
                <a:tableStyleId>{21E4AEA4-8DFA-4A89-87EB-49C32662AFE0}</a:tableStyleId>
              </a:tblPr>
              <a:tblGrid>
                <a:gridCol w="2017547">
                  <a:extLst>
                    <a:ext uri="{9D8B030D-6E8A-4147-A177-3AD203B41FA5}">
                      <a16:colId xmlns:a16="http://schemas.microsoft.com/office/drawing/2014/main" val="1483208860"/>
                    </a:ext>
                  </a:extLst>
                </a:gridCol>
                <a:gridCol w="2007220">
                  <a:extLst>
                    <a:ext uri="{9D8B030D-6E8A-4147-A177-3AD203B41FA5}">
                      <a16:colId xmlns:a16="http://schemas.microsoft.com/office/drawing/2014/main" val="1324004334"/>
                    </a:ext>
                  </a:extLst>
                </a:gridCol>
                <a:gridCol w="2118732">
                  <a:extLst>
                    <a:ext uri="{9D8B030D-6E8A-4147-A177-3AD203B41FA5}">
                      <a16:colId xmlns:a16="http://schemas.microsoft.com/office/drawing/2014/main" val="2382625408"/>
                    </a:ext>
                  </a:extLst>
                </a:gridCol>
              </a:tblGrid>
              <a:tr h="511679">
                <a:tc>
                  <a:txBody>
                    <a:bodyPr/>
                    <a:lstStyle/>
                    <a:p>
                      <a:pPr algn="ctr"/>
                      <a:r>
                        <a:rPr kumimoji="1" lang="ja-JP" altLang="en-US" sz="1400" dirty="0">
                          <a:latin typeface="+mn-ea"/>
                          <a:ea typeface="+mn-ea"/>
                        </a:rPr>
                        <a:t>ご契約人数</a:t>
                      </a:r>
                    </a:p>
                  </a:txBody>
                  <a:tcPr anchor="ctr"/>
                </a:tc>
                <a:tc>
                  <a:txBody>
                    <a:bodyPr/>
                    <a:lstStyle/>
                    <a:p>
                      <a:pPr algn="ctr"/>
                      <a:r>
                        <a:rPr kumimoji="1" lang="ja-JP" altLang="en-US" sz="1400" dirty="0">
                          <a:latin typeface="+mn-ea"/>
                          <a:ea typeface="+mn-ea"/>
                        </a:rPr>
                        <a:t>月額</a:t>
                      </a:r>
                    </a:p>
                  </a:txBody>
                  <a:tcPr anchor="ctr"/>
                </a:tc>
                <a:tc>
                  <a:txBody>
                    <a:bodyPr/>
                    <a:lstStyle/>
                    <a:p>
                      <a:pPr algn="ctr"/>
                      <a:r>
                        <a:rPr kumimoji="1" lang="ja-JP" altLang="en-US" sz="1400" dirty="0">
                          <a:latin typeface="+mn-ea"/>
                          <a:ea typeface="+mn-ea"/>
                        </a:rPr>
                        <a:t>年額</a:t>
                      </a:r>
                    </a:p>
                  </a:txBody>
                  <a:tcPr anchor="ctr"/>
                </a:tc>
                <a:extLst>
                  <a:ext uri="{0D108BD9-81ED-4DB2-BD59-A6C34878D82A}">
                    <a16:rowId xmlns:a16="http://schemas.microsoft.com/office/drawing/2014/main" val="4046872666"/>
                  </a:ext>
                </a:extLst>
              </a:tr>
              <a:tr h="511679">
                <a:tc>
                  <a:txBody>
                    <a:bodyPr/>
                    <a:lstStyle/>
                    <a:p>
                      <a:pPr algn="ctr"/>
                      <a:r>
                        <a:rPr kumimoji="1" lang="en-US" altLang="ja-JP" sz="1400" dirty="0">
                          <a:latin typeface="+mn-ea"/>
                          <a:ea typeface="+mn-ea"/>
                        </a:rPr>
                        <a:t>〜300</a:t>
                      </a:r>
                      <a:r>
                        <a:rPr kumimoji="1" lang="ja-JP" altLang="en-US" sz="1400" dirty="0">
                          <a:latin typeface="+mn-ea"/>
                          <a:ea typeface="+mn-ea"/>
                        </a:rPr>
                        <a:t>ユーザー</a:t>
                      </a:r>
                    </a:p>
                  </a:txBody>
                  <a:tcPr anchor="ctr"/>
                </a:tc>
                <a:tc>
                  <a:txBody>
                    <a:bodyPr/>
                    <a:lstStyle/>
                    <a:p>
                      <a:pPr algn="ctr"/>
                      <a:r>
                        <a:rPr kumimoji="1" lang="en-US" altLang="ja-JP" sz="1400" dirty="0">
                          <a:latin typeface="+mn-ea"/>
                          <a:ea typeface="+mn-ea"/>
                        </a:rPr>
                        <a:t>845</a:t>
                      </a:r>
                      <a:r>
                        <a:rPr kumimoji="1" lang="ja-JP" altLang="en-US" sz="1400" dirty="0">
                          <a:latin typeface="+mn-ea"/>
                          <a:ea typeface="+mn-ea"/>
                        </a:rPr>
                        <a:t>円 </a:t>
                      </a:r>
                      <a:r>
                        <a:rPr kumimoji="1" lang="en-US" altLang="ja-JP" sz="1400" dirty="0">
                          <a:latin typeface="+mn-ea"/>
                          <a:ea typeface="+mn-ea"/>
                        </a:rPr>
                        <a:t>/ </a:t>
                      </a:r>
                      <a:r>
                        <a:rPr kumimoji="1" lang="en-US" altLang="ja-JP" sz="1200" dirty="0">
                          <a:latin typeface="+mn-ea"/>
                          <a:ea typeface="+mn-ea"/>
                        </a:rPr>
                        <a:t>1</a:t>
                      </a:r>
                      <a:r>
                        <a:rPr kumimoji="1" lang="ja-JP" altLang="en-US" sz="1200" dirty="0">
                          <a:latin typeface="+mn-ea"/>
                          <a:ea typeface="+mn-ea"/>
                        </a:rPr>
                        <a:t>ユーザー</a:t>
                      </a:r>
                    </a:p>
                  </a:txBody>
                  <a:tcPr anchor="ctr"/>
                </a:tc>
                <a:tc>
                  <a:txBody>
                    <a:bodyPr/>
                    <a:lstStyle/>
                    <a:p>
                      <a:pPr algn="ctr"/>
                      <a:r>
                        <a:rPr kumimoji="1" lang="en-US" altLang="ja-JP" sz="1400" dirty="0">
                          <a:latin typeface="+mn-ea"/>
                          <a:ea typeface="+mn-ea"/>
                        </a:rPr>
                        <a:t>9,935</a:t>
                      </a:r>
                      <a:r>
                        <a:rPr kumimoji="1" lang="ja-JP" altLang="en-US" sz="1400" dirty="0">
                          <a:latin typeface="+mn-ea"/>
                          <a:ea typeface="+mn-ea"/>
                        </a:rPr>
                        <a:t>円 </a:t>
                      </a:r>
                      <a:r>
                        <a:rPr kumimoji="1" lang="en-US" altLang="ja-JP" sz="1400" dirty="0">
                          <a:latin typeface="+mn-ea"/>
                          <a:ea typeface="+mn-ea"/>
                        </a:rPr>
                        <a:t>/ </a:t>
                      </a:r>
                      <a:r>
                        <a:rPr kumimoji="1" lang="en-US" altLang="ja-JP" sz="1200" dirty="0">
                          <a:latin typeface="+mn-ea"/>
                          <a:ea typeface="+mn-ea"/>
                        </a:rPr>
                        <a:t>1</a:t>
                      </a:r>
                      <a:r>
                        <a:rPr kumimoji="1" lang="ja-JP" altLang="en-US" sz="1200" dirty="0">
                          <a:latin typeface="+mn-ea"/>
                          <a:ea typeface="+mn-ea"/>
                        </a:rPr>
                        <a:t>ユーザー</a:t>
                      </a:r>
                    </a:p>
                  </a:txBody>
                  <a:tcPr anchor="ctr"/>
                </a:tc>
                <a:extLst>
                  <a:ext uri="{0D108BD9-81ED-4DB2-BD59-A6C34878D82A}">
                    <a16:rowId xmlns:a16="http://schemas.microsoft.com/office/drawing/2014/main" val="3594127180"/>
                  </a:ext>
                </a:extLst>
              </a:tr>
              <a:tr h="511679">
                <a:tc>
                  <a:txBody>
                    <a:bodyPr/>
                    <a:lstStyle/>
                    <a:p>
                      <a:pPr algn="ctr"/>
                      <a:r>
                        <a:rPr kumimoji="1" lang="en-US" altLang="ja-JP" sz="1400" dirty="0">
                          <a:latin typeface="+mn-ea"/>
                          <a:ea typeface="+mn-ea"/>
                        </a:rPr>
                        <a:t>301〜1,000</a:t>
                      </a:r>
                      <a:r>
                        <a:rPr kumimoji="1" lang="ja-JP" altLang="en-US" sz="1400" dirty="0">
                          <a:latin typeface="+mn-ea"/>
                          <a:ea typeface="+mn-ea"/>
                        </a:rPr>
                        <a:t>ユーザー</a:t>
                      </a:r>
                    </a:p>
                  </a:txBody>
                  <a:tcPr anchor="ctr"/>
                </a:tc>
                <a:tc>
                  <a:txBody>
                    <a:bodyPr/>
                    <a:lstStyle/>
                    <a:p>
                      <a:pPr algn="ctr"/>
                      <a:r>
                        <a:rPr kumimoji="1" lang="en-US" altLang="ja-JP" sz="1400" dirty="0">
                          <a:latin typeface="+mn-ea"/>
                          <a:ea typeface="+mn-ea"/>
                        </a:rPr>
                        <a:t>800</a:t>
                      </a:r>
                      <a:r>
                        <a:rPr kumimoji="1" lang="ja-JP" altLang="en-US" sz="1400" dirty="0">
                          <a:latin typeface="+mn-ea"/>
                          <a:ea typeface="+mn-ea"/>
                        </a:rPr>
                        <a:t>円 </a:t>
                      </a:r>
                      <a:r>
                        <a:rPr kumimoji="1" lang="en-US" altLang="ja-JP" sz="1400" dirty="0">
                          <a:latin typeface="+mn-ea"/>
                          <a:ea typeface="+mn-ea"/>
                        </a:rPr>
                        <a:t>/ </a:t>
                      </a:r>
                      <a:r>
                        <a:rPr kumimoji="1" lang="en-US" altLang="ja-JP" sz="1200" dirty="0">
                          <a:latin typeface="+mn-ea"/>
                          <a:ea typeface="+mn-ea"/>
                        </a:rPr>
                        <a:t>1</a:t>
                      </a:r>
                      <a:r>
                        <a:rPr kumimoji="1" lang="ja-JP" altLang="en-US" sz="1200" dirty="0">
                          <a:latin typeface="+mn-ea"/>
                          <a:ea typeface="+mn-ea"/>
                        </a:rPr>
                        <a:t>ユーザー</a:t>
                      </a:r>
                    </a:p>
                  </a:txBody>
                  <a:tcPr anchor="ctr"/>
                </a:tc>
                <a:tc>
                  <a:txBody>
                    <a:bodyPr/>
                    <a:lstStyle/>
                    <a:p>
                      <a:pPr algn="ctr"/>
                      <a:r>
                        <a:rPr kumimoji="1" lang="en-US" altLang="ja-JP" sz="1400" dirty="0">
                          <a:latin typeface="+mn-ea"/>
                          <a:ea typeface="+mn-ea"/>
                        </a:rPr>
                        <a:t>9,405</a:t>
                      </a:r>
                      <a:r>
                        <a:rPr kumimoji="1" lang="ja-JP" altLang="en-US" sz="1400" dirty="0">
                          <a:latin typeface="+mn-ea"/>
                          <a:ea typeface="+mn-ea"/>
                        </a:rPr>
                        <a:t>円 </a:t>
                      </a:r>
                      <a:r>
                        <a:rPr kumimoji="1" lang="en-US" altLang="ja-JP" sz="1400" dirty="0">
                          <a:latin typeface="+mn-ea"/>
                          <a:ea typeface="+mn-ea"/>
                        </a:rPr>
                        <a:t>/ </a:t>
                      </a:r>
                      <a:r>
                        <a:rPr kumimoji="1" lang="en-US" altLang="ja-JP" sz="1200" dirty="0">
                          <a:latin typeface="+mn-ea"/>
                          <a:ea typeface="+mn-ea"/>
                        </a:rPr>
                        <a:t>1</a:t>
                      </a:r>
                      <a:r>
                        <a:rPr kumimoji="1" lang="ja-JP" altLang="en-US" sz="1200" dirty="0">
                          <a:latin typeface="+mn-ea"/>
                          <a:ea typeface="+mn-ea"/>
                        </a:rPr>
                        <a:t>ユーザー</a:t>
                      </a:r>
                    </a:p>
                  </a:txBody>
                  <a:tcPr anchor="ctr"/>
                </a:tc>
                <a:extLst>
                  <a:ext uri="{0D108BD9-81ED-4DB2-BD59-A6C34878D82A}">
                    <a16:rowId xmlns:a16="http://schemas.microsoft.com/office/drawing/2014/main" val="3587597755"/>
                  </a:ext>
                </a:extLst>
              </a:tr>
              <a:tr h="511679">
                <a:tc>
                  <a:txBody>
                    <a:bodyPr/>
                    <a:lstStyle/>
                    <a:p>
                      <a:pPr algn="ctr"/>
                      <a:r>
                        <a:rPr kumimoji="1" lang="en-US" altLang="ja-JP" sz="1400" dirty="0">
                          <a:latin typeface="+mn-ea"/>
                          <a:ea typeface="+mn-ea"/>
                        </a:rPr>
                        <a:t>1,001〜3,000</a:t>
                      </a:r>
                      <a:r>
                        <a:rPr kumimoji="1" lang="ja-JP" altLang="en-US" sz="1400" dirty="0">
                          <a:latin typeface="+mn-ea"/>
                          <a:ea typeface="+mn-ea"/>
                        </a:rPr>
                        <a:t>ユーザー</a:t>
                      </a:r>
                    </a:p>
                  </a:txBody>
                  <a:tcPr anchor="ctr"/>
                </a:tc>
                <a:tc rowSpan="2" gridSpan="2">
                  <a:txBody>
                    <a:bodyPr/>
                    <a:lstStyle/>
                    <a:p>
                      <a:pPr algn="ctr"/>
                      <a:r>
                        <a:rPr kumimoji="1" lang="ja-JP" altLang="en-US" sz="1400" dirty="0">
                          <a:latin typeface="+mn-ea"/>
                          <a:ea typeface="+mn-ea"/>
                        </a:rPr>
                        <a:t>お問い合わせください</a:t>
                      </a:r>
                    </a:p>
                  </a:txBody>
                  <a:tcPr anchor="ctr"/>
                </a:tc>
                <a:tc rowSpan="2" hMerge="1">
                  <a:txBody>
                    <a:bodyPr/>
                    <a:lstStyle/>
                    <a:p>
                      <a:endParaRPr kumimoji="1" lang="ja-JP" altLang="en-US" sz="1400" dirty="0">
                        <a:latin typeface="+mn-ea"/>
                        <a:ea typeface="+mn-ea"/>
                      </a:endParaRPr>
                    </a:p>
                  </a:txBody>
                  <a:tcPr/>
                </a:tc>
                <a:extLst>
                  <a:ext uri="{0D108BD9-81ED-4DB2-BD59-A6C34878D82A}">
                    <a16:rowId xmlns:a16="http://schemas.microsoft.com/office/drawing/2014/main" val="1502424398"/>
                  </a:ext>
                </a:extLst>
              </a:tr>
              <a:tr h="301625">
                <a:tc>
                  <a:txBody>
                    <a:bodyPr/>
                    <a:lstStyle/>
                    <a:p>
                      <a:pPr algn="ctr"/>
                      <a:r>
                        <a:rPr kumimoji="1" lang="en-US" altLang="ja-JP" sz="1400" dirty="0">
                          <a:latin typeface="+mn-ea"/>
                          <a:ea typeface="+mn-ea"/>
                        </a:rPr>
                        <a:t>3,001</a:t>
                      </a:r>
                      <a:r>
                        <a:rPr kumimoji="1" lang="ja-JP" altLang="en-US" sz="1400" dirty="0">
                          <a:latin typeface="+mn-ea"/>
                          <a:ea typeface="+mn-ea"/>
                        </a:rPr>
                        <a:t>ユーザー</a:t>
                      </a:r>
                    </a:p>
                  </a:txBody>
                  <a:tcPr anchor="ctr"/>
                </a:tc>
                <a:tc gridSpan="2" vMerge="1">
                  <a:txBody>
                    <a:bodyPr/>
                    <a:lstStyle/>
                    <a:p>
                      <a:endParaRPr kumimoji="1" lang="ja-JP" altLang="en-US" sz="1400">
                        <a:latin typeface="+mn-ea"/>
                        <a:ea typeface="+mn-ea"/>
                      </a:endParaRPr>
                    </a:p>
                  </a:txBody>
                  <a:tcPr/>
                </a:tc>
                <a:tc hMerge="1" vMerge="1">
                  <a:txBody>
                    <a:bodyPr/>
                    <a:lstStyle/>
                    <a:p>
                      <a:endParaRPr kumimoji="1" lang="ja-JP" altLang="en-US" sz="1400" dirty="0">
                        <a:latin typeface="+mn-ea"/>
                        <a:ea typeface="+mn-ea"/>
                      </a:endParaRPr>
                    </a:p>
                  </a:txBody>
                  <a:tcPr/>
                </a:tc>
                <a:extLst>
                  <a:ext uri="{0D108BD9-81ED-4DB2-BD59-A6C34878D82A}">
                    <a16:rowId xmlns:a16="http://schemas.microsoft.com/office/drawing/2014/main" val="1000784309"/>
                  </a:ext>
                </a:extLst>
              </a:tr>
            </a:tbl>
          </a:graphicData>
        </a:graphic>
      </p:graphicFrame>
      <p:sp>
        <p:nvSpPr>
          <p:cNvPr id="4" name="正方形/長方形 3">
            <a:extLst>
              <a:ext uri="{FF2B5EF4-FFF2-40B4-BE49-F238E27FC236}">
                <a16:creationId xmlns:a16="http://schemas.microsoft.com/office/drawing/2014/main" id="{C2874D52-8EB6-437B-9442-B717201E54D4}"/>
              </a:ext>
            </a:extLst>
          </p:cNvPr>
          <p:cNvSpPr/>
          <p:nvPr/>
        </p:nvSpPr>
        <p:spPr>
          <a:xfrm>
            <a:off x="2286000" y="3879135"/>
            <a:ext cx="7617462" cy="1898022"/>
          </a:xfrm>
          <a:prstGeom prst="rect">
            <a:avLst/>
          </a:prstGeom>
        </p:spPr>
        <p:txBody>
          <a:bodyPr wrap="square">
            <a:spAutoFit/>
          </a:bodyPr>
          <a:lstStyle/>
          <a:p>
            <a:pPr>
              <a:lnSpc>
                <a:spcPct val="130000"/>
              </a:lnSpc>
            </a:pPr>
            <a:r>
              <a:rPr kumimoji="1" lang="en-US" altLang="ja-JP" sz="1000" dirty="0">
                <a:latin typeface="Yu Gothic" panose="020B0400000000000000" pitchFamily="34" charset="-128"/>
                <a:ea typeface="Yu Gothic" panose="020B0400000000000000" pitchFamily="34" charset="-128"/>
              </a:rPr>
              <a:t>※</a:t>
            </a:r>
            <a:r>
              <a:rPr kumimoji="1" lang="ja-JP" altLang="en-US" sz="1000" dirty="0">
                <a:latin typeface="Yu Gothic" panose="020B0400000000000000" pitchFamily="34" charset="-128"/>
                <a:ea typeface="Yu Gothic" panose="020B0400000000000000" pitchFamily="34" charset="-128"/>
              </a:rPr>
              <a:t>価格に消費税は含みません。</a:t>
            </a:r>
            <a:endParaRPr kumimoji="1" lang="en-US" altLang="ja-JP" sz="1000" dirty="0">
              <a:latin typeface="Yu Gothic" panose="020B0400000000000000" pitchFamily="34" charset="-128"/>
              <a:ea typeface="Yu Gothic" panose="020B0400000000000000" pitchFamily="34" charset="-128"/>
            </a:endParaRPr>
          </a:p>
          <a:p>
            <a:pPr>
              <a:lnSpc>
                <a:spcPct val="130000"/>
              </a:lnSpc>
            </a:pPr>
            <a:r>
              <a:rPr kumimoji="1" lang="en-US" altLang="ja-JP" sz="1000" dirty="0">
                <a:latin typeface="Yu Gothic" panose="020B0400000000000000" pitchFamily="34" charset="-128"/>
                <a:ea typeface="Yu Gothic" panose="020B0400000000000000" pitchFamily="34" charset="-128"/>
              </a:rPr>
              <a:t>※</a:t>
            </a:r>
            <a:r>
              <a:rPr kumimoji="1" lang="ja-JP" altLang="en-US" sz="1000" dirty="0">
                <a:latin typeface="Yu Gothic" panose="020B0400000000000000" pitchFamily="34" charset="-128"/>
                <a:ea typeface="Yu Gothic" panose="020B0400000000000000" pitchFamily="34" charset="-128"/>
              </a:rPr>
              <a:t>初期費用は</a:t>
            </a:r>
            <a:r>
              <a:rPr kumimoji="1" lang="en-US" altLang="ja-JP" sz="1000" dirty="0">
                <a:latin typeface="Yu Gothic" panose="020B0400000000000000" pitchFamily="34" charset="-128"/>
                <a:ea typeface="Yu Gothic" panose="020B0400000000000000" pitchFamily="34" charset="-128"/>
              </a:rPr>
              <a:t>0</a:t>
            </a:r>
            <a:r>
              <a:rPr kumimoji="1" lang="ja-JP" altLang="en-US" sz="1000" dirty="0">
                <a:latin typeface="Yu Gothic" panose="020B0400000000000000" pitchFamily="34" charset="-128"/>
                <a:ea typeface="Yu Gothic" panose="020B0400000000000000" pitchFamily="34" charset="-128"/>
              </a:rPr>
              <a:t>円です。サーバーの構築費用などは一切不要です。</a:t>
            </a:r>
            <a:endParaRPr kumimoji="1" lang="en-US" altLang="ja-JP" sz="1000" dirty="0">
              <a:latin typeface="Yu Gothic" panose="020B0400000000000000" pitchFamily="34" charset="-128"/>
              <a:ea typeface="Yu Gothic" panose="020B0400000000000000" pitchFamily="34" charset="-128"/>
            </a:endParaRPr>
          </a:p>
          <a:p>
            <a:pPr>
              <a:lnSpc>
                <a:spcPct val="130000"/>
              </a:lnSpc>
            </a:pPr>
            <a:r>
              <a:rPr kumimoji="1" lang="en-US" altLang="ja-JP" sz="1000" dirty="0">
                <a:latin typeface="Yu Gothic" panose="020B0400000000000000" pitchFamily="34" charset="-128"/>
                <a:ea typeface="Yu Gothic" panose="020B0400000000000000" pitchFamily="34" charset="-128"/>
              </a:rPr>
              <a:t>※</a:t>
            </a:r>
            <a:r>
              <a:rPr kumimoji="1" lang="ja-JP" altLang="en-US" sz="1000" dirty="0">
                <a:latin typeface="Yu Gothic" panose="020B0400000000000000" pitchFamily="34" charset="-128"/>
                <a:ea typeface="Yu Gothic" panose="020B0400000000000000" pitchFamily="34" charset="-128"/>
              </a:rPr>
              <a:t>最短契約期間は</a:t>
            </a:r>
            <a:r>
              <a:rPr kumimoji="1" lang="en-US" altLang="ja-JP" sz="1000" dirty="0">
                <a:latin typeface="Yu Gothic" panose="020B0400000000000000" pitchFamily="34" charset="-128"/>
                <a:ea typeface="Yu Gothic" panose="020B0400000000000000" pitchFamily="34" charset="-128"/>
              </a:rPr>
              <a:t>1</a:t>
            </a:r>
            <a:r>
              <a:rPr kumimoji="1" lang="ja-JP" altLang="en-US" sz="1000" dirty="0">
                <a:latin typeface="Yu Gothic" panose="020B0400000000000000" pitchFamily="34" charset="-128"/>
                <a:ea typeface="Yu Gothic" panose="020B0400000000000000" pitchFamily="34" charset="-128"/>
              </a:rPr>
              <a:t>か月～、最低ご利用人数は</a:t>
            </a:r>
            <a:r>
              <a:rPr kumimoji="1" lang="en-US" altLang="ja-JP" sz="1000" dirty="0">
                <a:latin typeface="Yu Gothic" panose="020B0400000000000000" pitchFamily="34" charset="-128"/>
                <a:ea typeface="Yu Gothic" panose="020B0400000000000000" pitchFamily="34" charset="-128"/>
              </a:rPr>
              <a:t>10</a:t>
            </a:r>
            <a:r>
              <a:rPr kumimoji="1" lang="ja-JP" altLang="en-US" sz="1000" dirty="0">
                <a:latin typeface="Yu Gothic" panose="020B0400000000000000" pitchFamily="34" charset="-128"/>
                <a:ea typeface="Yu Gothic" panose="020B0400000000000000" pitchFamily="34" charset="-128"/>
              </a:rPr>
              <a:t>ユーザー～ご利用いただけます。</a:t>
            </a:r>
          </a:p>
          <a:p>
            <a:pPr>
              <a:lnSpc>
                <a:spcPct val="130000"/>
              </a:lnSpc>
            </a:pPr>
            <a:r>
              <a:rPr kumimoji="1" lang="en-US" altLang="ja-JP" sz="1000" dirty="0">
                <a:latin typeface="Yu Gothic" panose="020B0400000000000000" pitchFamily="34" charset="-128"/>
                <a:ea typeface="Yu Gothic" panose="020B0400000000000000" pitchFamily="34" charset="-128"/>
              </a:rPr>
              <a:t>※</a:t>
            </a:r>
            <a:r>
              <a:rPr kumimoji="1" lang="ja-JP" altLang="en-US" sz="1000" dirty="0">
                <a:latin typeface="Yu Gothic" panose="020B0400000000000000" pitchFamily="34" charset="-128"/>
                <a:ea typeface="Yu Gothic" panose="020B0400000000000000" pitchFamily="34" charset="-128"/>
              </a:rPr>
              <a:t> 「</a:t>
            </a:r>
            <a:r>
              <a:rPr kumimoji="1" lang="en-US" altLang="ja-JP" sz="1000" dirty="0">
                <a:latin typeface="Yu Gothic" panose="020B0400000000000000" pitchFamily="34" charset="-128"/>
                <a:ea typeface="Yu Gothic" panose="020B0400000000000000" pitchFamily="34" charset="-128"/>
              </a:rPr>
              <a:t>5GB×</a:t>
            </a:r>
            <a:r>
              <a:rPr kumimoji="1" lang="ja-JP" altLang="en-US" sz="1000" dirty="0">
                <a:latin typeface="Yu Gothic" panose="020B0400000000000000" pitchFamily="34" charset="-128"/>
                <a:ea typeface="Yu Gothic" panose="020B0400000000000000" pitchFamily="34" charset="-128"/>
              </a:rPr>
              <a:t>ユーザー数」のディスク容量を無料でご利用いただけます。</a:t>
            </a:r>
            <a:endParaRPr kumimoji="1" lang="en-US" altLang="ja-JP" sz="1000" dirty="0">
              <a:latin typeface="Yu Gothic" panose="020B0400000000000000" pitchFamily="34" charset="-128"/>
              <a:ea typeface="Yu Gothic" panose="020B0400000000000000" pitchFamily="34" charset="-128"/>
            </a:endParaRPr>
          </a:p>
          <a:p>
            <a:pPr>
              <a:lnSpc>
                <a:spcPct val="130000"/>
              </a:lnSpc>
            </a:pPr>
            <a:r>
              <a:rPr kumimoji="1" lang="en-US" altLang="ja-JP" sz="1000" dirty="0">
                <a:latin typeface="Yu Gothic" panose="020B0400000000000000" pitchFamily="34" charset="-128"/>
                <a:ea typeface="Yu Gothic" panose="020B0400000000000000" pitchFamily="34" charset="-128"/>
              </a:rPr>
              <a:t>※</a:t>
            </a:r>
            <a:r>
              <a:rPr kumimoji="1" lang="ja-JP" altLang="en-US" sz="1000" dirty="0">
                <a:latin typeface="Yu Gothic" panose="020B0400000000000000" pitchFamily="34" charset="-128"/>
                <a:ea typeface="Yu Gothic" panose="020B0400000000000000" pitchFamily="34" charset="-128"/>
              </a:rPr>
              <a:t>クラウド版とパッケージ版は別契約となります。</a:t>
            </a:r>
          </a:p>
          <a:p>
            <a:pPr>
              <a:lnSpc>
                <a:spcPct val="130000"/>
              </a:lnSpc>
            </a:pPr>
            <a:r>
              <a:rPr kumimoji="1" lang="ja-JP" altLang="en-US" sz="1000" dirty="0">
                <a:latin typeface="Yu Gothic" panose="020B0400000000000000" pitchFamily="34" charset="-128"/>
                <a:ea typeface="Yu Gothic" panose="020B0400000000000000" pitchFamily="34" charset="-128"/>
              </a:rPr>
              <a:t>　パッケージ版のサービスライセンス有効期限をクラウド版へ引き継ぐことはできません。</a:t>
            </a:r>
          </a:p>
          <a:p>
            <a:pPr>
              <a:lnSpc>
                <a:spcPct val="130000"/>
              </a:lnSpc>
            </a:pPr>
            <a:r>
              <a:rPr kumimoji="1" lang="ja-JP" altLang="en-US" sz="1000" dirty="0">
                <a:latin typeface="Yu Gothic" panose="020B0400000000000000" pitchFamily="34" charset="-128"/>
                <a:ea typeface="Yu Gothic" panose="020B0400000000000000" pitchFamily="34" charset="-128"/>
              </a:rPr>
              <a:t>　また、クラウド版をご契約後もパッケージ版の使用権は消滅いたしません。</a:t>
            </a:r>
            <a:endParaRPr kumimoji="1" lang="en-US" altLang="ja-JP" sz="1000" dirty="0">
              <a:latin typeface="Yu Gothic" panose="020B0400000000000000" pitchFamily="34" charset="-128"/>
              <a:ea typeface="Yu Gothic" panose="020B0400000000000000" pitchFamily="34" charset="-128"/>
            </a:endParaRPr>
          </a:p>
          <a:p>
            <a:pPr>
              <a:lnSpc>
                <a:spcPct val="130000"/>
              </a:lnSpc>
            </a:pPr>
            <a:r>
              <a:rPr kumimoji="1" lang="en-US" altLang="ja-JP" sz="1000" dirty="0">
                <a:latin typeface="Yu Gothic" panose="020B0400000000000000" pitchFamily="34" charset="-128"/>
                <a:ea typeface="Yu Gothic" panose="020B0400000000000000" pitchFamily="34" charset="-128"/>
              </a:rPr>
              <a:t>※</a:t>
            </a:r>
            <a:r>
              <a:rPr kumimoji="1" lang="ja-JP" altLang="en-US" sz="1000" dirty="0">
                <a:latin typeface="Yu Gothic" panose="020B0400000000000000" pitchFamily="34" charset="-128"/>
                <a:ea typeface="Yu Gothic" panose="020B0400000000000000" pitchFamily="34" charset="-128"/>
              </a:rPr>
              <a:t>サイボウズのクラウドサービス（</a:t>
            </a:r>
            <a:r>
              <a:rPr kumimoji="1" lang="en-US" altLang="ja-JP" sz="1000" dirty="0">
                <a:latin typeface="Yu Gothic" panose="020B0400000000000000" pitchFamily="34" charset="-128"/>
                <a:ea typeface="Yu Gothic" panose="020B0400000000000000" pitchFamily="34" charset="-128"/>
              </a:rPr>
              <a:t>cybozu.com</a:t>
            </a:r>
            <a:r>
              <a:rPr kumimoji="1" lang="ja-JP" altLang="en-US" sz="1000" dirty="0">
                <a:latin typeface="Yu Gothic" panose="020B0400000000000000" pitchFamily="34" charset="-128"/>
                <a:ea typeface="Yu Gothic" panose="020B0400000000000000" pitchFamily="34" charset="-128"/>
              </a:rPr>
              <a:t>）のライセンスの考え方はリンク先をご覧ください。</a:t>
            </a:r>
          </a:p>
          <a:p>
            <a:pPr>
              <a:lnSpc>
                <a:spcPct val="130000"/>
              </a:lnSpc>
            </a:pPr>
            <a:r>
              <a:rPr kumimoji="1" lang="ja-JP" altLang="en-US" sz="1000" dirty="0">
                <a:latin typeface="Yu Gothic" panose="020B0400000000000000" pitchFamily="34" charset="-128"/>
                <a:ea typeface="Yu Gothic" panose="020B0400000000000000" pitchFamily="34" charset="-128"/>
              </a:rPr>
              <a:t>　</a:t>
            </a:r>
            <a:r>
              <a:rPr kumimoji="1" lang="en-US" altLang="ja-JP" sz="1000" dirty="0">
                <a:latin typeface="Yu Gothic" panose="020B0400000000000000" pitchFamily="34" charset="-128"/>
                <a:ea typeface="Yu Gothic" panose="020B0400000000000000" pitchFamily="34" charset="-128"/>
                <a:hlinkClick r:id="rId2"/>
              </a:rPr>
              <a:t>https://cybozu.co.jp/products/license/cloud/</a:t>
            </a:r>
            <a:endParaRPr kumimoji="1" lang="ja-JP" altLang="en-US" sz="1000" dirty="0">
              <a:latin typeface="Yu Gothic" panose="020B0400000000000000" pitchFamily="34" charset="-128"/>
              <a:ea typeface="Yu Gothic" panose="020B0400000000000000" pitchFamily="34" charset="-128"/>
            </a:endParaRPr>
          </a:p>
        </p:txBody>
      </p:sp>
      <p:sp>
        <p:nvSpPr>
          <p:cNvPr id="9" name="テキスト ボックス 8">
            <a:extLst>
              <a:ext uri="{FF2B5EF4-FFF2-40B4-BE49-F238E27FC236}">
                <a16:creationId xmlns:a16="http://schemas.microsoft.com/office/drawing/2014/main" id="{AD55E3F5-647E-2791-F5DE-E6D488D7181D}"/>
              </a:ext>
            </a:extLst>
          </p:cNvPr>
          <p:cNvSpPr txBox="1"/>
          <p:nvPr/>
        </p:nvSpPr>
        <p:spPr>
          <a:xfrm>
            <a:off x="2403461" y="5773966"/>
            <a:ext cx="6600825" cy="261610"/>
          </a:xfrm>
          <a:prstGeom prst="rect">
            <a:avLst/>
          </a:prstGeom>
          <a:noFill/>
        </p:spPr>
        <p:txBody>
          <a:bodyPr wrap="square" rtlCol="0">
            <a:spAutoFit/>
          </a:bodyPr>
          <a:lstStyle/>
          <a:p>
            <a:r>
              <a:rPr kumimoji="1" lang="ja-JP" altLang="en-US" sz="1100" dirty="0">
                <a:latin typeface="+mn-ea"/>
              </a:rPr>
              <a:t>ライセンス価格の詳細はこちら：</a:t>
            </a:r>
            <a:r>
              <a:rPr lang="en" altLang="ja-JP" sz="1100" dirty="0">
                <a:latin typeface="+mn-ea"/>
              </a:rPr>
              <a:t> </a:t>
            </a:r>
            <a:r>
              <a:rPr lang="en-US" altLang="ja-JP" sz="1100" dirty="0">
                <a:solidFill>
                  <a:schemeClr val="accent2"/>
                </a:solidFill>
                <a:latin typeface="+mn-ea"/>
                <a:hlinkClick r:id="rId3">
                  <a:extLst>
                    <a:ext uri="{A12FA001-AC4F-418D-AE19-62706E023703}">
                      <ahyp:hlinkClr xmlns:ahyp="http://schemas.microsoft.com/office/drawing/2018/hyperlinkcolor" val="tx"/>
                    </a:ext>
                  </a:extLst>
                </a:hlinkClick>
              </a:rPr>
              <a:t>https://garoon.cybozu.co.jp/price/</a:t>
            </a:r>
            <a:endParaRPr lang="en" altLang="ja-JP" sz="1100" dirty="0">
              <a:solidFill>
                <a:schemeClr val="accent2"/>
              </a:solidFill>
              <a:latin typeface="+mn-ea"/>
            </a:endParaRPr>
          </a:p>
        </p:txBody>
      </p:sp>
      <p:pic>
        <p:nvPicPr>
          <p:cNvPr id="8" name="図 7">
            <a:extLst>
              <a:ext uri="{FF2B5EF4-FFF2-40B4-BE49-F238E27FC236}">
                <a16:creationId xmlns:a16="http://schemas.microsoft.com/office/drawing/2014/main" id="{38A40B38-D6BF-DEAA-1F45-CE08E186C383}"/>
              </a:ext>
            </a:extLst>
          </p:cNvPr>
          <p:cNvPicPr>
            <a:picLocks noChangeAspect="1"/>
          </p:cNvPicPr>
          <p:nvPr/>
        </p:nvPicPr>
        <p:blipFill>
          <a:blip r:embed="rId4"/>
          <a:stretch>
            <a:fillRect/>
          </a:stretch>
        </p:blipFill>
        <p:spPr>
          <a:xfrm>
            <a:off x="91105" y="1649573"/>
            <a:ext cx="5509083" cy="1837779"/>
          </a:xfrm>
          <a:prstGeom prst="rect">
            <a:avLst/>
          </a:prstGeom>
        </p:spPr>
      </p:pic>
    </p:spTree>
    <p:extLst>
      <p:ext uri="{BB962C8B-B14F-4D97-AF65-F5344CB8AC3E}">
        <p14:creationId xmlns:p14="http://schemas.microsoft.com/office/powerpoint/2010/main" val="366890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a:extLst>
              <a:ext uri="{FF2B5EF4-FFF2-40B4-BE49-F238E27FC236}">
                <a16:creationId xmlns:a16="http://schemas.microsoft.com/office/drawing/2014/main" id="{C9355CD4-2E4D-423E-9E7A-66C91644987A}"/>
              </a:ext>
            </a:extLst>
          </p:cNvPr>
          <p:cNvSpPr>
            <a:spLocks noGrp="1"/>
          </p:cNvSpPr>
          <p:nvPr>
            <p:ph type="title"/>
          </p:nvPr>
        </p:nvSpPr>
        <p:spPr/>
        <p:txBody>
          <a:bodyPr>
            <a:normAutofit/>
          </a:bodyPr>
          <a:lstStyle/>
          <a:p>
            <a:r>
              <a:rPr lang="ja-JP" altLang="en-US" dirty="0"/>
              <a:t>ライセンス </a:t>
            </a:r>
            <a:r>
              <a:rPr lang="en-US" altLang="ja-JP" dirty="0"/>
              <a:t>(</a:t>
            </a:r>
            <a:r>
              <a:rPr lang="ja-JP" altLang="en-US" dirty="0"/>
              <a:t>パッケージ版）</a:t>
            </a:r>
          </a:p>
        </p:txBody>
      </p:sp>
      <p:sp>
        <p:nvSpPr>
          <p:cNvPr id="43011" name="コンテンツ プレースホルダー 2">
            <a:extLst>
              <a:ext uri="{FF2B5EF4-FFF2-40B4-BE49-F238E27FC236}">
                <a16:creationId xmlns:a16="http://schemas.microsoft.com/office/drawing/2014/main" id="{9A16553A-AE9A-4EE7-AE8A-2A7885503F3C}"/>
              </a:ext>
            </a:extLst>
          </p:cNvPr>
          <p:cNvSpPr>
            <a:spLocks noGrp="1"/>
          </p:cNvSpPr>
          <p:nvPr>
            <p:ph type="body" sz="quarter" idx="10"/>
          </p:nvPr>
        </p:nvSpPr>
        <p:spPr>
          <a:xfrm>
            <a:off x="1080000" y="828000"/>
            <a:ext cx="9074653" cy="1510031"/>
          </a:xfrm>
        </p:spPr>
        <p:txBody>
          <a:bodyPr>
            <a:normAutofit/>
          </a:bodyPr>
          <a:lstStyle/>
          <a:p>
            <a:pPr marL="0" indent="0">
              <a:buNone/>
            </a:pPr>
            <a:r>
              <a:rPr lang="ja-JP" altLang="en-US" sz="1600" dirty="0">
                <a:latin typeface="+mn-ea"/>
                <a:ea typeface="+mn-ea"/>
              </a:rPr>
              <a:t>パッケージ版 </a:t>
            </a:r>
            <a:r>
              <a:rPr lang="en-US" altLang="ja-JP" sz="1600" dirty="0">
                <a:latin typeface="+mn-ea"/>
                <a:ea typeface="+mn-ea"/>
              </a:rPr>
              <a:t>Garoon </a:t>
            </a:r>
            <a:r>
              <a:rPr lang="ja-JP" altLang="en-US" sz="1600" dirty="0">
                <a:latin typeface="+mn-ea"/>
                <a:ea typeface="+mn-ea"/>
              </a:rPr>
              <a:t>を利用するために、初年度は「新規ユーザーライセンス」、</a:t>
            </a:r>
            <a:r>
              <a:rPr lang="en-US" altLang="ja-JP" sz="1600" dirty="0">
                <a:latin typeface="+mn-ea"/>
                <a:ea typeface="+mn-ea"/>
              </a:rPr>
              <a:t>2</a:t>
            </a:r>
            <a:r>
              <a:rPr lang="ja-JP" altLang="en-US" sz="1600" dirty="0">
                <a:latin typeface="+mn-ea"/>
                <a:ea typeface="+mn-ea"/>
              </a:rPr>
              <a:t>年目以降は「継続サービスライセンス」が必要です。各種追加アプリケーション、テクニカルサポート等のサービスは「継続サービスライセンス」を購入いただいたお客様がご利用いただけます。</a:t>
            </a:r>
          </a:p>
        </p:txBody>
      </p:sp>
      <p:sp>
        <p:nvSpPr>
          <p:cNvPr id="11" name="正方形/長方形 10">
            <a:extLst>
              <a:ext uri="{FF2B5EF4-FFF2-40B4-BE49-F238E27FC236}">
                <a16:creationId xmlns:a16="http://schemas.microsoft.com/office/drawing/2014/main" id="{A5CFB0DE-AF69-4F0D-9AE6-63AD7B7AEC39}"/>
              </a:ext>
              <a:ext uri="{C183D7F6-B498-43B3-948B-1728B52AA6E4}">
                <adec:decorative xmlns:adec="http://schemas.microsoft.com/office/drawing/2017/decorative" val="1"/>
              </a:ext>
            </a:extLst>
          </p:cNvPr>
          <p:cNvSpPr/>
          <p:nvPr/>
        </p:nvSpPr>
        <p:spPr bwMode="auto">
          <a:xfrm>
            <a:off x="8244054" y="2313656"/>
            <a:ext cx="992475" cy="323681"/>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400" dirty="0">
                <a:solidFill>
                  <a:schemeClr val="tx1"/>
                </a:solidFill>
              </a:rPr>
              <a:t>・・・</a:t>
            </a:r>
            <a:endParaRPr kumimoji="1" lang="ja-JP" altLang="en-US" sz="1400" dirty="0">
              <a:solidFill>
                <a:schemeClr val="tx1"/>
              </a:solidFill>
            </a:endParaRPr>
          </a:p>
        </p:txBody>
      </p:sp>
      <p:cxnSp>
        <p:nvCxnSpPr>
          <p:cNvPr id="5" name="直線矢印コネクタ 4">
            <a:extLst>
              <a:ext uri="{FF2B5EF4-FFF2-40B4-BE49-F238E27FC236}">
                <a16:creationId xmlns:a16="http://schemas.microsoft.com/office/drawing/2014/main" id="{1E086D54-4752-450F-8E5F-D9416EB6DD9F}"/>
              </a:ext>
              <a:ext uri="{C183D7F6-B498-43B3-948B-1728B52AA6E4}">
                <adec:decorative xmlns:adec="http://schemas.microsoft.com/office/drawing/2017/decorative" val="1"/>
              </a:ext>
            </a:extLst>
          </p:cNvPr>
          <p:cNvCxnSpPr>
            <a:cxnSpLocks/>
          </p:cNvCxnSpPr>
          <p:nvPr/>
        </p:nvCxnSpPr>
        <p:spPr bwMode="auto">
          <a:xfrm>
            <a:off x="1071665" y="2793607"/>
            <a:ext cx="8059667" cy="0"/>
          </a:xfrm>
          <a:prstGeom prst="straightConnector1">
            <a:avLst/>
          </a:prstGeom>
          <a:gradFill rotWithShape="1">
            <a:gsLst>
              <a:gs pos="0">
                <a:schemeClr val="bg1">
                  <a:alpha val="70000"/>
                </a:schemeClr>
              </a:gs>
              <a:gs pos="100000">
                <a:schemeClr val="bg2">
                  <a:alpha val="13000"/>
                </a:schemeClr>
              </a:gs>
            </a:gsLst>
            <a:lin ang="5400000" scaled="1"/>
          </a:gradFill>
          <a:ln w="28575">
            <a:solidFill>
              <a:srgbClr val="003399"/>
            </a:solidFill>
            <a:headEnd type="none" w="med" len="med"/>
            <a:tailEnd type="arrow"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正方形/長方形 1">
            <a:extLst>
              <a:ext uri="{FF2B5EF4-FFF2-40B4-BE49-F238E27FC236}">
                <a16:creationId xmlns:a16="http://schemas.microsoft.com/office/drawing/2014/main" id="{B11994F3-5E2A-4F4C-901B-751270C08676}"/>
              </a:ext>
            </a:extLst>
          </p:cNvPr>
          <p:cNvSpPr/>
          <p:nvPr/>
        </p:nvSpPr>
        <p:spPr bwMode="auto">
          <a:xfrm>
            <a:off x="1201138" y="2306954"/>
            <a:ext cx="2249587" cy="323681"/>
          </a:xfrm>
          <a:prstGeom prst="rect">
            <a:avLst/>
          </a:prstGeom>
          <a:solidFill>
            <a:srgbClr val="003399"/>
          </a:solidFill>
          <a:ln w="6350">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1400" b="1" dirty="0">
                <a:solidFill>
                  <a:schemeClr val="bg1"/>
                </a:solidFill>
              </a:rPr>
              <a:t>初年度</a:t>
            </a:r>
          </a:p>
        </p:txBody>
      </p:sp>
      <p:sp>
        <p:nvSpPr>
          <p:cNvPr id="3" name="四角形: 角を丸くする 2">
            <a:extLst>
              <a:ext uri="{FF2B5EF4-FFF2-40B4-BE49-F238E27FC236}">
                <a16:creationId xmlns:a16="http://schemas.microsoft.com/office/drawing/2014/main" id="{C8FED0C0-6304-4181-BC38-CFFF7E623EC1}"/>
              </a:ext>
            </a:extLst>
          </p:cNvPr>
          <p:cNvSpPr/>
          <p:nvPr/>
        </p:nvSpPr>
        <p:spPr bwMode="auto">
          <a:xfrm>
            <a:off x="1201138" y="2963540"/>
            <a:ext cx="2249586" cy="1027689"/>
          </a:xfrm>
          <a:prstGeom prst="roundRect">
            <a:avLst>
              <a:gd name="adj" fmla="val 8793"/>
            </a:avLst>
          </a:prstGeom>
          <a:solidFill>
            <a:schemeClr val="bg2">
              <a:lumMod val="90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1400" b="1" dirty="0">
                <a:solidFill>
                  <a:schemeClr val="tx1"/>
                </a:solidFill>
              </a:rPr>
              <a:t>新規ユーザー</a:t>
            </a:r>
            <a:endParaRPr kumimoji="1" lang="en-US" altLang="ja-JP" sz="1400" b="1" dirty="0">
              <a:solidFill>
                <a:schemeClr val="tx1"/>
              </a:solidFill>
            </a:endParaRPr>
          </a:p>
          <a:p>
            <a:pPr algn="ctr"/>
            <a:r>
              <a:rPr kumimoji="1" lang="ja-JP" altLang="en-US" sz="1400" b="1" dirty="0">
                <a:solidFill>
                  <a:schemeClr val="tx1"/>
                </a:solidFill>
              </a:rPr>
              <a:t>ライセンス</a:t>
            </a:r>
          </a:p>
        </p:txBody>
      </p:sp>
      <p:sp>
        <p:nvSpPr>
          <p:cNvPr id="18" name="吹き出し: 四角形 17">
            <a:extLst>
              <a:ext uri="{FF2B5EF4-FFF2-40B4-BE49-F238E27FC236}">
                <a16:creationId xmlns:a16="http://schemas.microsoft.com/office/drawing/2014/main" id="{B0A49445-FAE0-47C4-AD60-DF7491595485}"/>
              </a:ext>
            </a:extLst>
          </p:cNvPr>
          <p:cNvSpPr/>
          <p:nvPr/>
        </p:nvSpPr>
        <p:spPr bwMode="auto">
          <a:xfrm>
            <a:off x="1201138" y="4219807"/>
            <a:ext cx="2249586" cy="1177398"/>
          </a:xfrm>
          <a:prstGeom prst="wedgeRectCallout">
            <a:avLst>
              <a:gd name="adj1" fmla="val 3708"/>
              <a:gd name="adj2" fmla="val -64738"/>
            </a:avLst>
          </a:prstGeom>
          <a:solidFill>
            <a:schemeClr val="bg1">
              <a:lumMod val="95000"/>
            </a:schemeClr>
          </a:solidFill>
          <a:ln w="6350">
            <a:solidFill>
              <a:schemeClr val="bg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ja-JP" altLang="en-US" sz="1400" b="1" dirty="0">
                <a:solidFill>
                  <a:schemeClr val="tx1"/>
                </a:solidFill>
              </a:rPr>
              <a:t>初期費用</a:t>
            </a:r>
            <a:endParaRPr lang="en-US" altLang="ja-JP" sz="1400" b="1" dirty="0">
              <a:solidFill>
                <a:schemeClr val="tx1"/>
              </a:solidFill>
            </a:endParaRPr>
          </a:p>
          <a:p>
            <a:pPr marL="285750" indent="-285750">
              <a:buFont typeface="Arial" panose="020B0604020202020204" pitchFamily="34" charset="0"/>
              <a:buChar char="•"/>
            </a:pPr>
            <a:r>
              <a:rPr lang="ja-JP" altLang="en-US" sz="1400" b="1" dirty="0">
                <a:solidFill>
                  <a:schemeClr val="tx1"/>
                </a:solidFill>
              </a:rPr>
              <a:t>初年度の</a:t>
            </a:r>
            <a:br>
              <a:rPr lang="en-US" altLang="ja-JP" sz="1400" b="1" dirty="0">
                <a:solidFill>
                  <a:schemeClr val="tx1"/>
                </a:solidFill>
              </a:rPr>
            </a:br>
            <a:r>
              <a:rPr lang="ja-JP" altLang="en-US" sz="1400" b="1" dirty="0">
                <a:solidFill>
                  <a:schemeClr val="tx1"/>
                </a:solidFill>
              </a:rPr>
              <a:t>サービスライセンス</a:t>
            </a:r>
            <a:endParaRPr lang="en-US" altLang="ja-JP" sz="1000" b="1" dirty="0">
              <a:solidFill>
                <a:schemeClr val="tx1"/>
              </a:solidFill>
            </a:endParaRPr>
          </a:p>
        </p:txBody>
      </p:sp>
      <p:sp>
        <p:nvSpPr>
          <p:cNvPr id="9" name="正方形/長方形 8">
            <a:extLst>
              <a:ext uri="{FF2B5EF4-FFF2-40B4-BE49-F238E27FC236}">
                <a16:creationId xmlns:a16="http://schemas.microsoft.com/office/drawing/2014/main" id="{AC515C05-C109-4C25-8BDF-06744D74400F}"/>
              </a:ext>
            </a:extLst>
          </p:cNvPr>
          <p:cNvSpPr/>
          <p:nvPr/>
        </p:nvSpPr>
        <p:spPr bwMode="auto">
          <a:xfrm>
            <a:off x="3684992" y="2306954"/>
            <a:ext cx="2249587" cy="323681"/>
          </a:xfrm>
          <a:prstGeom prst="rect">
            <a:avLst/>
          </a:prstGeom>
          <a:solidFill>
            <a:srgbClr val="003399"/>
          </a:solidFill>
          <a:ln w="6350">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400" b="1" dirty="0">
                <a:solidFill>
                  <a:schemeClr val="bg1"/>
                </a:solidFill>
              </a:rPr>
              <a:t>2</a:t>
            </a:r>
            <a:r>
              <a:rPr kumimoji="1" lang="ja-JP" altLang="en-US" sz="1400" b="1" dirty="0">
                <a:solidFill>
                  <a:schemeClr val="bg1"/>
                </a:solidFill>
              </a:rPr>
              <a:t>年目</a:t>
            </a:r>
          </a:p>
        </p:txBody>
      </p:sp>
      <p:sp>
        <p:nvSpPr>
          <p:cNvPr id="10" name="正方形/長方形 9">
            <a:extLst>
              <a:ext uri="{FF2B5EF4-FFF2-40B4-BE49-F238E27FC236}">
                <a16:creationId xmlns:a16="http://schemas.microsoft.com/office/drawing/2014/main" id="{21120DB8-A3AF-4FFA-970A-E2A4E3B49921}"/>
              </a:ext>
            </a:extLst>
          </p:cNvPr>
          <p:cNvSpPr/>
          <p:nvPr/>
        </p:nvSpPr>
        <p:spPr bwMode="auto">
          <a:xfrm>
            <a:off x="6168847" y="2306954"/>
            <a:ext cx="2249587" cy="323681"/>
          </a:xfrm>
          <a:prstGeom prst="rect">
            <a:avLst/>
          </a:prstGeom>
          <a:solidFill>
            <a:srgbClr val="003399"/>
          </a:solidFill>
          <a:ln w="6350">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400" b="1" dirty="0">
                <a:solidFill>
                  <a:schemeClr val="bg1"/>
                </a:solidFill>
              </a:rPr>
              <a:t>3</a:t>
            </a:r>
            <a:r>
              <a:rPr kumimoji="1" lang="ja-JP" altLang="en-US" sz="1400" b="1" dirty="0">
                <a:solidFill>
                  <a:schemeClr val="bg1"/>
                </a:solidFill>
              </a:rPr>
              <a:t>年目</a:t>
            </a:r>
          </a:p>
        </p:txBody>
      </p:sp>
      <p:sp>
        <p:nvSpPr>
          <p:cNvPr id="13" name="四角形: 角を丸くする 12">
            <a:extLst>
              <a:ext uri="{FF2B5EF4-FFF2-40B4-BE49-F238E27FC236}">
                <a16:creationId xmlns:a16="http://schemas.microsoft.com/office/drawing/2014/main" id="{22398174-3170-434D-ABE7-DDA5E7E3B1EC}"/>
              </a:ext>
            </a:extLst>
          </p:cNvPr>
          <p:cNvSpPr/>
          <p:nvPr/>
        </p:nvSpPr>
        <p:spPr bwMode="auto">
          <a:xfrm>
            <a:off x="3726400" y="2957449"/>
            <a:ext cx="4884892" cy="1027689"/>
          </a:xfrm>
          <a:prstGeom prst="roundRect">
            <a:avLst>
              <a:gd name="adj" fmla="val 8793"/>
            </a:avLst>
          </a:prstGeom>
          <a:solidFill>
            <a:schemeClr val="bg2">
              <a:lumMod val="90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400" b="1" dirty="0">
                <a:latin typeface="メイリオ" panose="020B0604030504040204" pitchFamily="50" charset="-128"/>
              </a:rPr>
              <a:t>継続サービスライセンス</a:t>
            </a:r>
            <a:endParaRPr kumimoji="1" lang="ja-JP" altLang="en-US" sz="1400" b="1" dirty="0">
              <a:solidFill>
                <a:schemeClr val="tx1"/>
              </a:solidFill>
            </a:endParaRPr>
          </a:p>
        </p:txBody>
      </p:sp>
      <p:sp>
        <p:nvSpPr>
          <p:cNvPr id="7" name="吹き出し: 四角形 6">
            <a:extLst>
              <a:ext uri="{FF2B5EF4-FFF2-40B4-BE49-F238E27FC236}">
                <a16:creationId xmlns:a16="http://schemas.microsoft.com/office/drawing/2014/main" id="{04C10D99-66A4-4B81-ACFF-434F5E40390E}"/>
              </a:ext>
            </a:extLst>
          </p:cNvPr>
          <p:cNvSpPr/>
          <p:nvPr/>
        </p:nvSpPr>
        <p:spPr bwMode="auto">
          <a:xfrm>
            <a:off x="3726401" y="4213717"/>
            <a:ext cx="4884893" cy="1177398"/>
          </a:xfrm>
          <a:prstGeom prst="wedgeRectCallout">
            <a:avLst>
              <a:gd name="adj1" fmla="val 3708"/>
              <a:gd name="adj2" fmla="val -64738"/>
            </a:avLst>
          </a:prstGeom>
          <a:solidFill>
            <a:schemeClr val="bg1">
              <a:lumMod val="95000"/>
            </a:schemeClr>
          </a:solidFill>
          <a:ln w="6350">
            <a:solidFill>
              <a:schemeClr val="bg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ja-JP" altLang="en-US" sz="1400" b="1" dirty="0">
                <a:solidFill>
                  <a:schemeClr val="tx1"/>
                </a:solidFill>
              </a:rPr>
              <a:t>無償バージョンアップライセンス</a:t>
            </a:r>
            <a:endParaRPr lang="en-US" altLang="ja-JP" sz="1400" b="1" dirty="0">
              <a:solidFill>
                <a:schemeClr val="tx1"/>
              </a:solidFill>
            </a:endParaRPr>
          </a:p>
          <a:p>
            <a:pPr marL="285750" indent="-285750">
              <a:buFont typeface="Arial" panose="020B0604020202020204" pitchFamily="34" charset="0"/>
              <a:buChar char="•"/>
            </a:pPr>
            <a:r>
              <a:rPr lang="ja-JP" altLang="en-US" sz="1400" b="1" dirty="0">
                <a:solidFill>
                  <a:schemeClr val="tx1"/>
                </a:solidFill>
              </a:rPr>
              <a:t>サポートサービス</a:t>
            </a:r>
            <a:endParaRPr lang="en-US" altLang="ja-JP" sz="1400" b="1" dirty="0">
              <a:solidFill>
                <a:schemeClr val="tx1"/>
              </a:solidFill>
            </a:endParaRPr>
          </a:p>
          <a:p>
            <a:pPr marL="285750" indent="-285750">
              <a:buFont typeface="Arial" panose="020B0604020202020204" pitchFamily="34" charset="0"/>
              <a:buChar char="•"/>
            </a:pPr>
            <a:r>
              <a:rPr kumimoji="1" lang="ja-JP" altLang="en-US" sz="1400" b="1" dirty="0">
                <a:solidFill>
                  <a:schemeClr val="tx1"/>
                </a:solidFill>
                <a:ea typeface="游ゴシック"/>
              </a:rPr>
              <a:t>追加アプリケーションの利用権限</a:t>
            </a:r>
            <a:br>
              <a:rPr kumimoji="1" lang="en-US" altLang="ja-JP" sz="1400" b="1" dirty="0">
                <a:solidFill>
                  <a:schemeClr val="tx1"/>
                </a:solidFill>
              </a:rPr>
            </a:br>
            <a:r>
              <a:rPr kumimoji="1" lang="ja-JP" altLang="en-US" sz="1000" b="1" dirty="0">
                <a:solidFill>
                  <a:schemeClr val="tx1"/>
                </a:solidFill>
                <a:ea typeface="游ゴシック"/>
              </a:rPr>
              <a:t>ワークフロー</a:t>
            </a:r>
            <a:r>
              <a:rPr kumimoji="1" lang="en-US" altLang="ja-JP" sz="1000" b="1" dirty="0">
                <a:solidFill>
                  <a:schemeClr val="tx1"/>
                </a:solidFill>
                <a:ea typeface="游ゴシック"/>
              </a:rPr>
              <a:t>/</a:t>
            </a:r>
            <a:r>
              <a:rPr kumimoji="1" lang="ja-JP" altLang="en-US" sz="1000" b="1" dirty="0">
                <a:solidFill>
                  <a:schemeClr val="tx1"/>
                </a:solidFill>
                <a:ea typeface="游ゴシック"/>
              </a:rPr>
              <a:t>マルチレポート</a:t>
            </a:r>
            <a:r>
              <a:rPr kumimoji="1" lang="en-US" altLang="ja-JP" sz="1000" b="1" dirty="0">
                <a:solidFill>
                  <a:schemeClr val="tx1"/>
                </a:solidFill>
                <a:ea typeface="游ゴシック"/>
              </a:rPr>
              <a:t>/</a:t>
            </a:r>
            <a:r>
              <a:rPr kumimoji="1" lang="ja-JP" altLang="en-US" sz="1000" b="1" dirty="0">
                <a:solidFill>
                  <a:schemeClr val="tx1"/>
                </a:solidFill>
                <a:ea typeface="游ゴシック"/>
              </a:rPr>
              <a:t>モバイルビュー/</a:t>
            </a:r>
            <a:endParaRPr kumimoji="1" lang="en-US" altLang="ja-JP" sz="1000" b="1" dirty="0">
              <a:solidFill>
                <a:schemeClr val="tx1"/>
              </a:solidFill>
              <a:ea typeface="游ゴシック"/>
            </a:endParaRPr>
          </a:p>
          <a:p>
            <a:r>
              <a:rPr kumimoji="1" lang="en-US" altLang="ja-JP" sz="1000" b="1" dirty="0">
                <a:solidFill>
                  <a:schemeClr val="tx1"/>
                </a:solidFill>
                <a:ea typeface="游ゴシック"/>
              </a:rPr>
              <a:t>　　</a:t>
            </a:r>
            <a:r>
              <a:rPr kumimoji="1" lang="en-US" altLang="ja-JP" sz="1000" b="1" dirty="0" err="1">
                <a:solidFill>
                  <a:schemeClr val="tx1"/>
                </a:solidFill>
                <a:ea typeface="游ゴシック"/>
              </a:rPr>
              <a:t>モバイルアプリ</a:t>
            </a:r>
            <a:r>
              <a:rPr kumimoji="1" lang="en-US" altLang="ja-JP" sz="1000" b="1" dirty="0">
                <a:solidFill>
                  <a:schemeClr val="tx1"/>
                </a:solidFill>
                <a:ea typeface="游ゴシック"/>
              </a:rPr>
              <a:t>/</a:t>
            </a:r>
            <a:r>
              <a:rPr kumimoji="1" lang="ja-JP" altLang="en-US" sz="1000" b="1" dirty="0">
                <a:solidFill>
                  <a:schemeClr val="tx1"/>
                </a:solidFill>
                <a:ea typeface="游ゴシック"/>
              </a:rPr>
              <a:t>デスクトップリマインダー</a:t>
            </a:r>
            <a:r>
              <a:rPr kumimoji="1" lang="en-US" altLang="ja-JP" sz="1000" b="1" dirty="0">
                <a:solidFill>
                  <a:schemeClr val="tx1"/>
                </a:solidFill>
                <a:ea typeface="游ゴシック"/>
              </a:rPr>
              <a:t>/API</a:t>
            </a:r>
            <a:endParaRPr lang="en-US" altLang="ja-JP" sz="1000" b="1" dirty="0">
              <a:solidFill>
                <a:schemeClr val="tx1"/>
              </a:solidFill>
              <a:ea typeface="游ゴシック"/>
              <a:cs typeface="Calibri"/>
            </a:endParaRPr>
          </a:p>
        </p:txBody>
      </p:sp>
      <p:sp>
        <p:nvSpPr>
          <p:cNvPr id="15" name="テキスト ボックス 14">
            <a:extLst>
              <a:ext uri="{FF2B5EF4-FFF2-40B4-BE49-F238E27FC236}">
                <a16:creationId xmlns:a16="http://schemas.microsoft.com/office/drawing/2014/main" id="{2D6549CB-90DB-4DCD-80C7-735C3A891762}"/>
              </a:ext>
            </a:extLst>
          </p:cNvPr>
          <p:cNvSpPr txBox="1"/>
          <p:nvPr/>
        </p:nvSpPr>
        <p:spPr>
          <a:xfrm>
            <a:off x="1191389" y="5589365"/>
            <a:ext cx="3521364" cy="400110"/>
          </a:xfrm>
          <a:prstGeom prst="rect">
            <a:avLst/>
          </a:prstGeom>
          <a:noFill/>
        </p:spPr>
        <p:txBody>
          <a:bodyPr wrap="square" rtlCol="0">
            <a:spAutoFit/>
          </a:bodyPr>
          <a:lstStyle/>
          <a:p>
            <a:r>
              <a:rPr lang="ja-JP" altLang="en-US" sz="1000" dirty="0">
                <a:latin typeface="+mn-ea"/>
              </a:rPr>
              <a:t>▼基本ユーザーライセンスの詳細はこちら</a:t>
            </a:r>
            <a:endParaRPr lang="en-US" altLang="ja-JP" sz="1000" dirty="0">
              <a:latin typeface="+mn-ea"/>
            </a:endParaRPr>
          </a:p>
          <a:p>
            <a:r>
              <a:rPr lang="en-US" altLang="ja-JP" sz="1000" dirty="0">
                <a:latin typeface="+mn-ea"/>
                <a:hlinkClick r:id="rId3"/>
              </a:rPr>
              <a:t>https://garoon.cybozu.co.jp/price/package/</a:t>
            </a:r>
            <a:endParaRPr lang="en-US" altLang="ja-JP" sz="1000" dirty="0">
              <a:latin typeface="+mn-ea"/>
            </a:endParaRPr>
          </a:p>
        </p:txBody>
      </p:sp>
      <p:sp>
        <p:nvSpPr>
          <p:cNvPr id="14" name="テキスト ボックス 13">
            <a:extLst>
              <a:ext uri="{FF2B5EF4-FFF2-40B4-BE49-F238E27FC236}">
                <a16:creationId xmlns:a16="http://schemas.microsoft.com/office/drawing/2014/main" id="{D9348213-D717-4BE5-9308-2D8A924F1A6D}"/>
              </a:ext>
            </a:extLst>
          </p:cNvPr>
          <p:cNvSpPr txBox="1"/>
          <p:nvPr/>
        </p:nvSpPr>
        <p:spPr>
          <a:xfrm>
            <a:off x="4529049" y="5587681"/>
            <a:ext cx="4204048" cy="400110"/>
          </a:xfrm>
          <a:prstGeom prst="rect">
            <a:avLst/>
          </a:prstGeom>
          <a:noFill/>
        </p:spPr>
        <p:txBody>
          <a:bodyPr wrap="square" rtlCol="0">
            <a:spAutoFit/>
          </a:bodyPr>
          <a:lstStyle/>
          <a:p>
            <a:r>
              <a:rPr kumimoji="1" lang="ja-JP" altLang="en-US" sz="1000" dirty="0">
                <a:latin typeface="+mn-ea"/>
              </a:rPr>
              <a:t>▼継続サービスライセンスの詳細はこちら</a:t>
            </a:r>
            <a:endParaRPr kumimoji="1" lang="en-US" altLang="ja-JP" sz="1000" dirty="0">
              <a:latin typeface="+mn-ea"/>
            </a:endParaRPr>
          </a:p>
          <a:p>
            <a:r>
              <a:rPr lang="en-US" altLang="ja-JP" sz="1000" dirty="0">
                <a:latin typeface="+mn-ea"/>
                <a:hlinkClick r:id="rId4"/>
              </a:rPr>
              <a:t>https://garoon.cybozu.co.jp/price/package/user.html</a:t>
            </a:r>
            <a:endParaRPr lang="en-US" altLang="ja-JP" sz="1000" dirty="0">
              <a:latin typeface="+mn-ea"/>
            </a:endParaRPr>
          </a:p>
        </p:txBody>
      </p:sp>
      <p:pic>
        <p:nvPicPr>
          <p:cNvPr id="4" name="図 3">
            <a:extLst>
              <a:ext uri="{FF2B5EF4-FFF2-40B4-BE49-F238E27FC236}">
                <a16:creationId xmlns:a16="http://schemas.microsoft.com/office/drawing/2014/main" id="{6C8125DB-8A08-6008-A8A0-6724A67BF112}"/>
              </a:ext>
            </a:extLst>
          </p:cNvPr>
          <p:cNvPicPr>
            <a:picLocks noChangeAspect="1"/>
          </p:cNvPicPr>
          <p:nvPr/>
        </p:nvPicPr>
        <p:blipFill>
          <a:blip r:embed="rId5"/>
          <a:stretch>
            <a:fillRect/>
          </a:stretch>
        </p:blipFill>
        <p:spPr>
          <a:xfrm>
            <a:off x="8740291" y="3028780"/>
            <a:ext cx="3245777" cy="2431382"/>
          </a:xfrm>
          <a:prstGeom prst="rect">
            <a:avLst/>
          </a:prstGeom>
        </p:spPr>
      </p:pic>
    </p:spTree>
    <p:extLst>
      <p:ext uri="{BB962C8B-B14F-4D97-AF65-F5344CB8AC3E}">
        <p14:creationId xmlns:p14="http://schemas.microsoft.com/office/powerpoint/2010/main" val="104374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21B3F2-378B-407C-B576-4F44F521239D}"/>
              </a:ext>
            </a:extLst>
          </p:cNvPr>
          <p:cNvSpPr>
            <a:spLocks noGrp="1"/>
          </p:cNvSpPr>
          <p:nvPr>
            <p:ph type="title"/>
          </p:nvPr>
        </p:nvSpPr>
        <p:spPr/>
        <p:txBody>
          <a:bodyPr>
            <a:normAutofit/>
          </a:bodyPr>
          <a:lstStyle/>
          <a:p>
            <a:r>
              <a:rPr kumimoji="1" lang="ja-JP" altLang="en-US" dirty="0"/>
              <a:t>ライセンス価格 </a:t>
            </a:r>
            <a:r>
              <a:rPr kumimoji="1" lang="en-US" altLang="ja-JP" dirty="0"/>
              <a:t>(</a:t>
            </a:r>
            <a:r>
              <a:rPr kumimoji="1" lang="ja-JP" altLang="en-US" dirty="0"/>
              <a:t>パッケージ版</a:t>
            </a:r>
            <a:r>
              <a:rPr kumimoji="1" lang="en-US" altLang="ja-JP" dirty="0"/>
              <a:t>)</a:t>
            </a:r>
            <a:endParaRPr kumimoji="1" lang="ja-JP" altLang="en-US" dirty="0"/>
          </a:p>
        </p:txBody>
      </p:sp>
      <p:sp>
        <p:nvSpPr>
          <p:cNvPr id="12" name="テキスト ボックス 2">
            <a:extLst>
              <a:ext uri="{FF2B5EF4-FFF2-40B4-BE49-F238E27FC236}">
                <a16:creationId xmlns:a16="http://schemas.microsoft.com/office/drawing/2014/main" id="{C0247F2F-F8A2-480A-B132-920DAB7A61DA}"/>
              </a:ext>
            </a:extLst>
          </p:cNvPr>
          <p:cNvSpPr txBox="1">
            <a:spLocks noChangeArrowheads="1"/>
          </p:cNvSpPr>
          <p:nvPr/>
        </p:nvSpPr>
        <p:spPr bwMode="auto">
          <a:xfrm>
            <a:off x="1775521" y="5132801"/>
            <a:ext cx="92344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defTabSz="914400" eaLnBrk="1" hangingPunct="1">
              <a:defRPr/>
            </a:pPr>
            <a:r>
              <a:rPr lang="en-US" altLang="ja-JP" sz="1000" i="0" dirty="0">
                <a:solidFill>
                  <a:srgbClr val="333333"/>
                </a:solidFill>
                <a:latin typeface="+mn-ea"/>
                <a:ea typeface="+mn-ea"/>
              </a:rPr>
              <a:t>※</a:t>
            </a:r>
            <a:r>
              <a:rPr lang="ja-JP" altLang="en-US" sz="1000" i="0" dirty="0">
                <a:solidFill>
                  <a:srgbClr val="333333"/>
                </a:solidFill>
                <a:latin typeface="+mn-ea"/>
                <a:ea typeface="+mn-ea"/>
              </a:rPr>
              <a:t>新規基本ユーザーライセンス：ソフトウェアの使用許諾と、</a:t>
            </a:r>
            <a:r>
              <a:rPr lang="en-US" altLang="ja-JP" sz="1000" i="0" dirty="0">
                <a:solidFill>
                  <a:srgbClr val="333333"/>
                </a:solidFill>
                <a:latin typeface="+mn-ea"/>
                <a:ea typeface="+mn-ea"/>
              </a:rPr>
              <a:t>1</a:t>
            </a:r>
            <a:r>
              <a:rPr lang="ja-JP" altLang="en-US" sz="1000" i="0" dirty="0">
                <a:solidFill>
                  <a:srgbClr val="333333"/>
                </a:solidFill>
                <a:latin typeface="+mn-ea"/>
                <a:ea typeface="+mn-ea"/>
              </a:rPr>
              <a:t>年分のサービスライセンスが含まれています。</a:t>
            </a:r>
            <a:endParaRPr lang="en-US" altLang="ja-JP" sz="1000" i="0" dirty="0">
              <a:solidFill>
                <a:srgbClr val="333333"/>
              </a:solidFill>
              <a:latin typeface="+mn-ea"/>
              <a:ea typeface="+mn-ea"/>
            </a:endParaRPr>
          </a:p>
          <a:p>
            <a:pPr defTabSz="914400" eaLnBrk="1" hangingPunct="1">
              <a:defRPr/>
            </a:pPr>
            <a:r>
              <a:rPr lang="en-US" altLang="ja-JP" sz="1000" i="0" dirty="0">
                <a:solidFill>
                  <a:srgbClr val="333333"/>
                </a:solidFill>
                <a:latin typeface="+mn-ea"/>
                <a:ea typeface="+mn-ea"/>
              </a:rPr>
              <a:t>※</a:t>
            </a:r>
            <a:r>
              <a:rPr lang="ja-JP" altLang="en-US" sz="1000" i="0" dirty="0">
                <a:solidFill>
                  <a:srgbClr val="333333"/>
                </a:solidFill>
                <a:latin typeface="+mn-ea"/>
                <a:ea typeface="+mn-ea"/>
              </a:rPr>
              <a:t>乗換ユーザーライセンス：「サイボウズ </a:t>
            </a:r>
            <a:r>
              <a:rPr lang="en-US" altLang="ja-JP" sz="1000" i="0" dirty="0">
                <a:solidFill>
                  <a:srgbClr val="333333"/>
                </a:solidFill>
                <a:latin typeface="+mn-ea"/>
                <a:ea typeface="+mn-ea"/>
              </a:rPr>
              <a:t>Office</a:t>
            </a:r>
            <a:r>
              <a:rPr lang="ja-JP" altLang="en-US" sz="1000" i="0" dirty="0">
                <a:solidFill>
                  <a:srgbClr val="333333"/>
                </a:solidFill>
                <a:latin typeface="+mn-ea"/>
                <a:ea typeface="+mn-ea"/>
              </a:rPr>
              <a:t>」から乗り換えるお客様用のライセンスです。</a:t>
            </a:r>
            <a:endParaRPr lang="en-US" altLang="ja-JP" sz="1000" i="0" dirty="0">
              <a:solidFill>
                <a:srgbClr val="333333"/>
              </a:solidFill>
              <a:latin typeface="+mn-ea"/>
              <a:ea typeface="+mn-ea"/>
            </a:endParaRPr>
          </a:p>
          <a:p>
            <a:pPr defTabSz="914400" eaLnBrk="1" hangingPunct="1">
              <a:defRPr/>
            </a:pPr>
            <a:r>
              <a:rPr lang="en-US" altLang="ja-JP" sz="1000" i="0" dirty="0">
                <a:solidFill>
                  <a:srgbClr val="333333"/>
                </a:solidFill>
                <a:latin typeface="+mn-ea"/>
                <a:ea typeface="+mn-ea"/>
              </a:rPr>
              <a:t>※</a:t>
            </a:r>
            <a:r>
              <a:rPr lang="ja-JP" altLang="en-US" sz="1000" i="0" dirty="0">
                <a:solidFill>
                  <a:srgbClr val="333333"/>
                </a:solidFill>
                <a:latin typeface="+mn-ea"/>
                <a:ea typeface="+mn-ea"/>
              </a:rPr>
              <a:t>アカデミック</a:t>
            </a:r>
            <a:r>
              <a:rPr lang="en-US" altLang="ja-JP" sz="1000" i="0" dirty="0">
                <a:solidFill>
                  <a:srgbClr val="333333"/>
                </a:solidFill>
                <a:latin typeface="+mn-ea"/>
                <a:ea typeface="+mn-ea"/>
              </a:rPr>
              <a:t>/</a:t>
            </a:r>
            <a:r>
              <a:rPr lang="ja-JP" altLang="en-US" sz="1000" i="0" dirty="0">
                <a:solidFill>
                  <a:srgbClr val="333333"/>
                </a:solidFill>
                <a:latin typeface="+mn-ea"/>
                <a:ea typeface="+mn-ea"/>
              </a:rPr>
              <a:t>ガバメントライセンス：学校法人、公共法人での利用を目的として導入する場合に適用されます。</a:t>
            </a:r>
            <a:endParaRPr lang="en-US" altLang="ja-JP" sz="1000" i="0" dirty="0">
              <a:solidFill>
                <a:srgbClr val="333333"/>
              </a:solidFill>
              <a:latin typeface="+mn-ea"/>
              <a:ea typeface="+mn-ea"/>
            </a:endParaRPr>
          </a:p>
          <a:p>
            <a:pPr defTabSz="914400" eaLnBrk="1" hangingPunct="1">
              <a:defRPr/>
            </a:pPr>
            <a:r>
              <a:rPr lang="en-US" altLang="ja-JP" sz="1000" i="0" dirty="0">
                <a:solidFill>
                  <a:srgbClr val="333333"/>
                </a:solidFill>
                <a:latin typeface="+mn-ea"/>
                <a:ea typeface="+mn-ea"/>
              </a:rPr>
              <a:t>※</a:t>
            </a:r>
            <a:r>
              <a:rPr lang="ja-JP" altLang="en-US" sz="1000" i="0" dirty="0">
                <a:solidFill>
                  <a:srgbClr val="333333"/>
                </a:solidFill>
                <a:latin typeface="+mn-ea"/>
                <a:ea typeface="+mn-ea"/>
              </a:rPr>
              <a:t>継続</a:t>
            </a:r>
            <a:r>
              <a:rPr lang="ja-JP" altLang="en-US" sz="1000" i="0" dirty="0">
                <a:solidFill>
                  <a:schemeClr val="tx1">
                    <a:lumMod val="50000"/>
                  </a:schemeClr>
                </a:solidFill>
                <a:latin typeface="+mn-ea"/>
                <a:ea typeface="+mn-ea"/>
              </a:rPr>
              <a:t>サービスライセンス：</a:t>
            </a:r>
            <a:r>
              <a:rPr lang="en-US" altLang="ja-JP" sz="1000" i="0" dirty="0" err="1">
                <a:solidFill>
                  <a:schemeClr val="tx1">
                    <a:lumMod val="50000"/>
                  </a:schemeClr>
                </a:solidFill>
                <a:latin typeface="+mn-ea"/>
                <a:ea typeface="+mn-ea"/>
              </a:rPr>
              <a:t>Garoon</a:t>
            </a:r>
            <a:r>
              <a:rPr lang="en-US" altLang="ja-JP" sz="1000" i="0" dirty="0">
                <a:solidFill>
                  <a:schemeClr val="tx1">
                    <a:lumMod val="50000"/>
                  </a:schemeClr>
                </a:solidFill>
                <a:latin typeface="+mn-ea"/>
                <a:ea typeface="+mn-ea"/>
              </a:rPr>
              <a:t> </a:t>
            </a:r>
            <a:r>
              <a:rPr lang="ja-JP" altLang="en-US" sz="1000" i="0" dirty="0">
                <a:solidFill>
                  <a:schemeClr val="tx1">
                    <a:lumMod val="50000"/>
                  </a:schemeClr>
                </a:solidFill>
                <a:latin typeface="+mn-ea"/>
                <a:ea typeface="+mn-ea"/>
              </a:rPr>
              <a:t>をより安心・便利にご活用</a:t>
            </a:r>
            <a:r>
              <a:rPr lang="ja-JP" altLang="en-US" sz="1000" i="0" dirty="0">
                <a:solidFill>
                  <a:srgbClr val="333333"/>
                </a:solidFill>
                <a:latin typeface="+mn-ea"/>
                <a:ea typeface="+mn-ea"/>
              </a:rPr>
              <a:t>にいただくための保守を含むサービスです。ユーザー向けの追加アプリケーションサービスや、システム管理者向けの幅広いサポートサービスを提供します。複数年パックもございます。</a:t>
            </a:r>
            <a:endParaRPr lang="en-US" altLang="ja-JP" sz="1000" i="0" dirty="0">
              <a:solidFill>
                <a:srgbClr val="333333"/>
              </a:solidFill>
              <a:latin typeface="+mn-ea"/>
              <a:ea typeface="+mn-ea"/>
            </a:endParaRPr>
          </a:p>
          <a:p>
            <a:pPr defTabSz="914400" eaLnBrk="1" hangingPunct="1">
              <a:defRPr/>
            </a:pPr>
            <a:r>
              <a:rPr lang="en-US" altLang="ja-JP" sz="1000" i="0" dirty="0">
                <a:solidFill>
                  <a:srgbClr val="333333"/>
                </a:solidFill>
                <a:latin typeface="+mn-ea"/>
                <a:ea typeface="+mn-ea"/>
                <a:sym typeface="Gill Sans Light" charset="0"/>
              </a:rPr>
              <a:t>※</a:t>
            </a:r>
            <a:r>
              <a:rPr lang="ja-JP" altLang="en-US" sz="1000" i="0" dirty="0">
                <a:solidFill>
                  <a:srgbClr val="333333"/>
                </a:solidFill>
                <a:latin typeface="+mn-ea"/>
                <a:ea typeface="+mn-ea"/>
                <a:sym typeface="Gill Sans Light" charset="0"/>
              </a:rPr>
              <a:t>表示価格は税抜です。</a:t>
            </a:r>
            <a:endParaRPr lang="en-US" altLang="ja-JP" sz="1000" i="0" dirty="0">
              <a:solidFill>
                <a:srgbClr val="333333"/>
              </a:solidFill>
              <a:latin typeface="+mn-ea"/>
              <a:ea typeface="+mn-ea"/>
            </a:endParaRPr>
          </a:p>
          <a:p>
            <a:pPr defTabSz="914400" eaLnBrk="1" hangingPunct="1">
              <a:defRPr/>
            </a:pPr>
            <a:r>
              <a:rPr lang="en-US" altLang="ja-JP" sz="1000" i="0" dirty="0">
                <a:solidFill>
                  <a:srgbClr val="333333"/>
                </a:solidFill>
                <a:latin typeface="+mn-ea"/>
                <a:ea typeface="+mn-ea"/>
                <a:hlinkClick r:id="rId2"/>
              </a:rPr>
              <a:t>https://garoon.cybozu.co.jp/price/package/</a:t>
            </a:r>
            <a:endParaRPr lang="ja-JP" altLang="en-US" sz="1000" i="0" dirty="0">
              <a:solidFill>
                <a:srgbClr val="333333"/>
              </a:solidFill>
              <a:latin typeface="+mn-ea"/>
              <a:ea typeface="+mn-ea"/>
            </a:endParaRPr>
          </a:p>
        </p:txBody>
      </p:sp>
      <p:graphicFrame>
        <p:nvGraphicFramePr>
          <p:cNvPr id="5" name="表 2">
            <a:extLst>
              <a:ext uri="{FF2B5EF4-FFF2-40B4-BE49-F238E27FC236}">
                <a16:creationId xmlns:a16="http://schemas.microsoft.com/office/drawing/2014/main" id="{A5D252A2-F288-4052-A860-90BD476CA527}"/>
              </a:ext>
            </a:extLst>
          </p:cNvPr>
          <p:cNvGraphicFramePr>
            <a:graphicFrameLocks noGrp="1"/>
          </p:cNvGraphicFramePr>
          <p:nvPr>
            <p:extLst>
              <p:ext uri="{D42A27DB-BD31-4B8C-83A1-F6EECF244321}">
                <p14:modId xmlns:p14="http://schemas.microsoft.com/office/powerpoint/2010/main" val="116100225"/>
              </p:ext>
            </p:extLst>
          </p:nvPr>
        </p:nvGraphicFramePr>
        <p:xfrm>
          <a:off x="1775521" y="995440"/>
          <a:ext cx="8640961" cy="3980285"/>
        </p:xfrm>
        <a:graphic>
          <a:graphicData uri="http://schemas.openxmlformats.org/drawingml/2006/table">
            <a:tbl>
              <a:tblPr firstRow="1" bandRow="1">
                <a:tableStyleId>{21E4AEA4-8DFA-4A89-87EB-49C32662AFE0}</a:tableStyleId>
              </a:tblPr>
              <a:tblGrid>
                <a:gridCol w="1234423">
                  <a:extLst>
                    <a:ext uri="{9D8B030D-6E8A-4147-A177-3AD203B41FA5}">
                      <a16:colId xmlns:a16="http://schemas.microsoft.com/office/drawing/2014/main" val="3794163829"/>
                    </a:ext>
                  </a:extLst>
                </a:gridCol>
                <a:gridCol w="1234423">
                  <a:extLst>
                    <a:ext uri="{9D8B030D-6E8A-4147-A177-3AD203B41FA5}">
                      <a16:colId xmlns:a16="http://schemas.microsoft.com/office/drawing/2014/main" val="3258925140"/>
                    </a:ext>
                  </a:extLst>
                </a:gridCol>
                <a:gridCol w="1234423">
                  <a:extLst>
                    <a:ext uri="{9D8B030D-6E8A-4147-A177-3AD203B41FA5}">
                      <a16:colId xmlns:a16="http://schemas.microsoft.com/office/drawing/2014/main" val="3762936718"/>
                    </a:ext>
                  </a:extLst>
                </a:gridCol>
                <a:gridCol w="1234423">
                  <a:extLst>
                    <a:ext uri="{9D8B030D-6E8A-4147-A177-3AD203B41FA5}">
                      <a16:colId xmlns:a16="http://schemas.microsoft.com/office/drawing/2014/main" val="3626498857"/>
                    </a:ext>
                  </a:extLst>
                </a:gridCol>
                <a:gridCol w="1234423">
                  <a:extLst>
                    <a:ext uri="{9D8B030D-6E8A-4147-A177-3AD203B41FA5}">
                      <a16:colId xmlns:a16="http://schemas.microsoft.com/office/drawing/2014/main" val="67184695"/>
                    </a:ext>
                  </a:extLst>
                </a:gridCol>
                <a:gridCol w="1234423">
                  <a:extLst>
                    <a:ext uri="{9D8B030D-6E8A-4147-A177-3AD203B41FA5}">
                      <a16:colId xmlns:a16="http://schemas.microsoft.com/office/drawing/2014/main" val="2556216424"/>
                    </a:ext>
                  </a:extLst>
                </a:gridCol>
                <a:gridCol w="1234423">
                  <a:extLst>
                    <a:ext uri="{9D8B030D-6E8A-4147-A177-3AD203B41FA5}">
                      <a16:colId xmlns:a16="http://schemas.microsoft.com/office/drawing/2014/main" val="1007367272"/>
                    </a:ext>
                  </a:extLst>
                </a:gridCol>
              </a:tblGrid>
              <a:tr h="1069941">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rgbClr val="FFFFFF"/>
                        </a:solidFill>
                        <a:effectLst/>
                        <a:latin typeface="+mn-ea"/>
                        <a:ea typeface="+mn-ea"/>
                        <a:cs typeface="メイリオ" panose="020B0604030504040204" pitchFamily="50" charset="-128"/>
                      </a:endParaRPr>
                    </a:p>
                  </a:txBody>
                  <a:tcPr marL="91442" marR="91442" marT="45735" marB="45735"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購入ユーザー</a:t>
                      </a:r>
                      <a:endParaRPr kumimoji="1" lang="en-US" altLang="ja-JP" sz="1000"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ライセンス数</a:t>
                      </a:r>
                      <a:endParaRPr kumimoji="1" lang="en-US" altLang="ja-JP" sz="1000" b="1" i="0" u="none" strike="noStrike" cap="none" normalizeH="0" baseline="0" dirty="0">
                        <a:ln>
                          <a:noFill/>
                        </a:ln>
                        <a:solidFill>
                          <a:schemeClr val="bg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基本ユーザー</a:t>
                      </a:r>
                      <a:endParaRPr kumimoji="1" lang="en-US" altLang="ja-JP" sz="1000"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ライセンス</a:t>
                      </a:r>
                      <a:endParaRPr kumimoji="1" lang="en-US" altLang="ja-JP" sz="1000"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（新規・追加）</a:t>
                      </a:r>
                      <a:endParaRPr kumimoji="1" lang="ja-JP" altLang="en-US" sz="1000" b="1" i="0" u="none" strike="noStrike" cap="none" normalizeH="0" baseline="0" dirty="0">
                        <a:ln>
                          <a:noFill/>
                        </a:ln>
                        <a:solidFill>
                          <a:schemeClr val="bg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乗換ユーザー</a:t>
                      </a:r>
                      <a:endParaRPr kumimoji="1" lang="en-US" altLang="ja-JP" sz="1000"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ライセンス</a:t>
                      </a:r>
                      <a:endParaRPr kumimoji="1" lang="ja-JP" altLang="en-US" sz="1000" b="1" i="0" u="none" strike="noStrike" cap="none" normalizeH="0" baseline="0" dirty="0">
                        <a:ln>
                          <a:noFill/>
                        </a:ln>
                        <a:solidFill>
                          <a:schemeClr val="bg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アカデミック</a:t>
                      </a:r>
                      <a:r>
                        <a:rPr kumimoji="1" lang="en-US" altLang="ja-JP" sz="1000" u="none" strike="noStrike" cap="none" normalizeH="0" baseline="0" dirty="0">
                          <a:ln>
                            <a:noFill/>
                          </a:ln>
                          <a:solidFill>
                            <a:schemeClr val="bg1"/>
                          </a:solidFill>
                          <a:effectLst/>
                          <a:latin typeface="+mn-ea"/>
                          <a:ea typeface="+mn-ea"/>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ガバメント</a:t>
                      </a:r>
                      <a:endParaRPr kumimoji="1" lang="en-US" altLang="ja-JP" sz="1000"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新規ユーザーライセンス</a:t>
                      </a:r>
                      <a:endParaRPr kumimoji="1" lang="ja-JP" altLang="en-US" sz="1000" b="1" i="0" u="none" strike="noStrike" cap="none" normalizeH="0" baseline="0" dirty="0">
                        <a:ln>
                          <a:noFill/>
                        </a:ln>
                        <a:solidFill>
                          <a:schemeClr val="bg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継続サービス</a:t>
                      </a:r>
                      <a:endParaRPr kumimoji="1" lang="en-US" altLang="ja-JP" sz="1000"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ライセンス</a:t>
                      </a:r>
                      <a:endParaRPr kumimoji="1" lang="en-US" altLang="ja-JP" sz="1000"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n-ea"/>
                          <a:ea typeface="+mn-ea"/>
                          <a:cs typeface="メイリオ" panose="020B0604030504040204" pitchFamily="50" charset="-128"/>
                        </a:rPr>
                        <a:t>（</a:t>
                      </a:r>
                      <a:r>
                        <a:rPr kumimoji="1" lang="en-US" altLang="ja-JP" sz="1000" b="1" i="0" u="none" strike="noStrike" cap="none" normalizeH="0" baseline="0" dirty="0">
                          <a:ln>
                            <a:noFill/>
                          </a:ln>
                          <a:solidFill>
                            <a:schemeClr val="bg1"/>
                          </a:solidFill>
                          <a:effectLst/>
                          <a:latin typeface="+mn-ea"/>
                          <a:ea typeface="+mn-ea"/>
                          <a:cs typeface="メイリオ" panose="020B0604030504040204" pitchFamily="50" charset="-128"/>
                        </a:rPr>
                        <a:t>1</a:t>
                      </a:r>
                      <a:r>
                        <a:rPr kumimoji="1" lang="ja-JP" altLang="en-US" sz="1000" b="1" i="0" u="none" strike="noStrike" cap="none" normalizeH="0" baseline="0" dirty="0">
                          <a:ln>
                            <a:noFill/>
                          </a:ln>
                          <a:solidFill>
                            <a:schemeClr val="bg1"/>
                          </a:solidFill>
                          <a:effectLst/>
                          <a:latin typeface="+mn-ea"/>
                          <a:ea typeface="+mn-ea"/>
                          <a:cs typeface="メイリオ" panose="020B0604030504040204" pitchFamily="50" charset="-128"/>
                        </a:rPr>
                        <a:t>年）</a:t>
                      </a:r>
                    </a:p>
                  </a:txBody>
                  <a:tcPr marL="91427" marR="91427" marT="45725" marB="4572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アカデミック</a:t>
                      </a:r>
                      <a:r>
                        <a:rPr kumimoji="1" lang="en-US" altLang="ja-JP" sz="1000" u="none" strike="noStrike" cap="none" normalizeH="0" baseline="0" dirty="0">
                          <a:ln>
                            <a:noFill/>
                          </a:ln>
                          <a:solidFill>
                            <a:schemeClr val="bg1"/>
                          </a:solidFill>
                          <a:effectLst/>
                          <a:latin typeface="+mn-ea"/>
                          <a:ea typeface="+mn-ea"/>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ガバメント</a:t>
                      </a:r>
                      <a:endParaRPr kumimoji="1" lang="en-US" altLang="ja-JP" sz="1000"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継続サービス</a:t>
                      </a:r>
                      <a:endParaRPr kumimoji="1" lang="en-US" altLang="ja-JP" sz="1000" u="none" strike="noStrike" cap="none" normalizeH="0" baseline="0" dirty="0">
                        <a:ln>
                          <a:noFill/>
                        </a:ln>
                        <a:solidFill>
                          <a:schemeClr val="bg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u="none" strike="noStrike" cap="none" normalizeH="0" baseline="0" dirty="0">
                          <a:ln>
                            <a:noFill/>
                          </a:ln>
                          <a:solidFill>
                            <a:schemeClr val="bg1"/>
                          </a:solidFill>
                          <a:effectLst/>
                          <a:latin typeface="+mn-ea"/>
                          <a:ea typeface="+mn-ea"/>
                        </a:rPr>
                        <a:t>ライセンス</a:t>
                      </a:r>
                      <a:endParaRPr kumimoji="1" lang="ja-JP" altLang="en-US" sz="1000" b="1" i="0" u="none" strike="noStrike" cap="none" normalizeH="0" baseline="0" dirty="0">
                        <a:ln>
                          <a:noFill/>
                        </a:ln>
                        <a:solidFill>
                          <a:schemeClr val="bg1"/>
                        </a:solidFill>
                        <a:effectLst/>
                        <a:latin typeface="+mn-ea"/>
                        <a:ea typeface="+mn-ea"/>
                        <a:cs typeface="メイリオ" panose="020B0604030504040204" pitchFamily="50" charset="-128"/>
                      </a:endParaRPr>
                    </a:p>
                  </a:txBody>
                  <a:tcPr marL="91427" marR="91427" marT="45725" marB="45725" anchor="ctr" horzOverflow="overflow"/>
                </a:tc>
                <a:extLst>
                  <a:ext uri="{0D108BD9-81ED-4DB2-BD59-A6C34878D82A}">
                    <a16:rowId xmlns:a16="http://schemas.microsoft.com/office/drawing/2014/main" val="3182426381"/>
                  </a:ext>
                </a:extLst>
              </a:tr>
              <a:tr h="0">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A</a:t>
                      </a:r>
                      <a:r>
                        <a:rPr kumimoji="1" lang="ja-JP" altLang="en-US" sz="1100" u="none" strike="noStrike" cap="none" normalizeH="0" baseline="0" dirty="0">
                          <a:ln>
                            <a:noFill/>
                          </a:ln>
                          <a:effectLst/>
                          <a:latin typeface="+mn-ea"/>
                          <a:ea typeface="+mn-ea"/>
                        </a:rPr>
                        <a:t>ランク</a:t>
                      </a:r>
                      <a:endParaRPr kumimoji="1" lang="ja-JP" altLang="en-US" sz="1100" b="0" i="0" u="none" strike="noStrike" cap="none" normalizeH="0" baseline="0" dirty="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50</a:t>
                      </a:r>
                      <a:endParaRPr kumimoji="1" lang="ja-JP" altLang="en-US" sz="1100" b="0" i="0" u="none" strike="noStrike" cap="none" normalizeH="0" baseline="0" dirty="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\600,000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u="none" strike="noStrike" cap="none" normalizeH="0" baseline="0" dirty="0">
                          <a:ln>
                            <a:noFill/>
                          </a:ln>
                          <a:effectLst/>
                          <a:latin typeface="+mn-ea"/>
                          <a:ea typeface="+mn-ea"/>
                        </a:rPr>
                        <a:t>/50</a:t>
                      </a:r>
                      <a:r>
                        <a:rPr kumimoji="1" lang="ja-JP" altLang="en-US" sz="800" u="none" strike="noStrike" cap="none" normalizeH="0" baseline="0" dirty="0">
                          <a:ln>
                            <a:noFill/>
                          </a:ln>
                          <a:effectLst/>
                          <a:latin typeface="+mn-ea"/>
                          <a:ea typeface="+mn-ea"/>
                        </a:rPr>
                        <a:t>ユーザー</a:t>
                      </a:r>
                      <a:endParaRPr kumimoji="1" lang="en-US" altLang="ja-JP" sz="8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\420,000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u="none" strike="noStrike" cap="none" normalizeH="0" baseline="0" dirty="0">
                          <a:ln>
                            <a:noFill/>
                          </a:ln>
                          <a:effectLst/>
                          <a:latin typeface="+mn-ea"/>
                          <a:ea typeface="+mn-ea"/>
                        </a:rPr>
                        <a:t>/50</a:t>
                      </a:r>
                      <a:r>
                        <a:rPr kumimoji="1" lang="ja-JP" altLang="en-US" sz="800" u="none" strike="noStrike" cap="none" normalizeH="0" baseline="0" dirty="0">
                          <a:ln>
                            <a:noFill/>
                          </a:ln>
                          <a:effectLst/>
                          <a:latin typeface="+mn-ea"/>
                          <a:ea typeface="+mn-ea"/>
                        </a:rPr>
                        <a:t>ユーザー</a:t>
                      </a:r>
                      <a:endParaRPr kumimoji="1" lang="en-US" altLang="ja-JP" sz="8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\360,000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u="none" strike="noStrike" cap="none" normalizeH="0" baseline="0" dirty="0">
                          <a:ln>
                            <a:noFill/>
                          </a:ln>
                          <a:effectLst/>
                          <a:latin typeface="+mn-ea"/>
                          <a:ea typeface="+mn-ea"/>
                        </a:rPr>
                        <a:t>/50</a:t>
                      </a:r>
                      <a:r>
                        <a:rPr kumimoji="1" lang="ja-JP" altLang="en-US" sz="800" u="none" strike="noStrike" cap="none" normalizeH="0" baseline="0" dirty="0">
                          <a:ln>
                            <a:noFill/>
                          </a:ln>
                          <a:effectLst/>
                          <a:latin typeface="+mn-ea"/>
                          <a:ea typeface="+mn-ea"/>
                        </a:rPr>
                        <a:t>ユーザー</a:t>
                      </a:r>
                      <a:endParaRPr kumimoji="1" lang="en-US" altLang="ja-JP" sz="8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\120,000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u="none" strike="noStrike" cap="none" normalizeH="0" baseline="0" dirty="0">
                          <a:ln>
                            <a:noFill/>
                          </a:ln>
                          <a:effectLst/>
                          <a:latin typeface="+mn-ea"/>
                          <a:ea typeface="+mn-ea"/>
                        </a:rPr>
                        <a:t>/50</a:t>
                      </a:r>
                      <a:r>
                        <a:rPr kumimoji="1" lang="ja-JP" altLang="en-US" sz="800" u="none" strike="noStrike" cap="none" normalizeH="0" baseline="0" dirty="0">
                          <a:ln>
                            <a:noFill/>
                          </a:ln>
                          <a:effectLst/>
                          <a:latin typeface="+mn-ea"/>
                          <a:ea typeface="+mn-ea"/>
                        </a:rPr>
                        <a:t>ユーザー</a:t>
                      </a:r>
                      <a:endParaRPr kumimoji="1" lang="en-US" altLang="ja-JP" sz="8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\72,000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u="none" strike="noStrike" cap="none" normalizeH="0" baseline="0" dirty="0">
                          <a:ln>
                            <a:noFill/>
                          </a:ln>
                          <a:effectLst/>
                          <a:latin typeface="+mn-ea"/>
                          <a:ea typeface="+mn-ea"/>
                        </a:rPr>
                        <a:t>/50</a:t>
                      </a:r>
                      <a:r>
                        <a:rPr kumimoji="1" lang="ja-JP" altLang="en-US" sz="800" u="none" strike="noStrike" cap="none" normalizeH="0" baseline="0" dirty="0">
                          <a:ln>
                            <a:noFill/>
                          </a:ln>
                          <a:effectLst/>
                          <a:latin typeface="+mn-ea"/>
                          <a:ea typeface="+mn-ea"/>
                        </a:rPr>
                        <a:t>ユーザー</a:t>
                      </a:r>
                      <a:endParaRPr kumimoji="1" lang="en-US" altLang="ja-JP" sz="8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extLst>
                  <a:ext uri="{0D108BD9-81ED-4DB2-BD59-A6C34878D82A}">
                    <a16:rowId xmlns:a16="http://schemas.microsoft.com/office/drawing/2014/main" val="3826368023"/>
                  </a:ext>
                </a:extLst>
              </a:tr>
              <a:tr h="3120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B</a:t>
                      </a:r>
                      <a:r>
                        <a:rPr kumimoji="1" lang="ja-JP" altLang="en-US" sz="1100" u="none" strike="noStrike" cap="none" normalizeH="0" baseline="0">
                          <a:ln>
                            <a:noFill/>
                          </a:ln>
                          <a:effectLst/>
                          <a:latin typeface="+mn-ea"/>
                          <a:ea typeface="+mn-ea"/>
                        </a:rPr>
                        <a:t>ランク</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51</a:t>
                      </a:r>
                      <a:r>
                        <a:rPr kumimoji="1" lang="ja-JP" altLang="en-US" sz="1100" u="none" strike="noStrike" cap="none" normalizeH="0" baseline="0" dirty="0">
                          <a:ln>
                            <a:noFill/>
                          </a:ln>
                          <a:effectLst/>
                          <a:latin typeface="+mn-ea"/>
                          <a:ea typeface="+mn-ea"/>
                        </a:rPr>
                        <a:t>～</a:t>
                      </a:r>
                      <a:r>
                        <a:rPr kumimoji="1" lang="en-US" altLang="ja-JP" sz="1100" u="none" strike="noStrike" cap="none" normalizeH="0" baseline="0" dirty="0">
                          <a:ln>
                            <a:noFill/>
                          </a:ln>
                          <a:effectLst/>
                          <a:latin typeface="+mn-ea"/>
                          <a:ea typeface="+mn-ea"/>
                        </a:rPr>
                        <a:t>249</a:t>
                      </a:r>
                      <a:endParaRPr kumimoji="1" lang="ja-JP" altLang="en-US" sz="1100" b="0" i="0" u="none" strike="noStrike" cap="none" normalizeH="0" baseline="0" dirty="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\11,000</a:t>
                      </a:r>
                      <a:r>
                        <a:rPr kumimoji="1" lang="ja-JP" altLang="en-US" sz="1100" u="none" strike="noStrike" cap="none" normalizeH="0" baseline="0">
                          <a:ln>
                            <a:noFill/>
                          </a:ln>
                          <a:effectLst/>
                          <a:latin typeface="+mn-ea"/>
                          <a:ea typeface="+mn-ea"/>
                        </a:rPr>
                        <a:t>　</a:t>
                      </a:r>
                      <a:endParaRPr kumimoji="1" lang="en-US" altLang="ja-JP" sz="11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8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u="none" strike="noStrike" cap="none" normalizeH="0" baseline="0" dirty="0">
                          <a:ln>
                            <a:noFill/>
                          </a:ln>
                          <a:effectLst/>
                          <a:latin typeface="+mn-ea"/>
                          <a:ea typeface="+mn-ea"/>
                        </a:rPr>
                        <a:t>\7,700</a:t>
                      </a:r>
                      <a:r>
                        <a:rPr kumimoji="1" lang="ja-JP" altLang="en-US" sz="1100" u="none" strike="noStrike" cap="none" normalizeH="0" baseline="0">
                          <a:ln>
                            <a:noFill/>
                          </a:ln>
                          <a:effectLst/>
                          <a:latin typeface="+mn-ea"/>
                          <a:ea typeface="+mn-ea"/>
                        </a:rPr>
                        <a:t>　</a:t>
                      </a:r>
                      <a:endParaRPr kumimoji="1" lang="en-US" altLang="ja-JP" sz="11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11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u="none" strike="noStrike" cap="none" normalizeH="0" baseline="0" dirty="0">
                          <a:ln>
                            <a:noFill/>
                          </a:ln>
                          <a:effectLst/>
                          <a:latin typeface="+mn-ea"/>
                          <a:ea typeface="+mn-ea"/>
                        </a:rPr>
                        <a:t>\6,600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u="none" strike="noStrike" cap="none" normalizeH="0" baseline="0" dirty="0">
                          <a:ln>
                            <a:noFill/>
                          </a:ln>
                          <a:effectLst/>
                          <a:latin typeface="+mn-ea"/>
                          <a:ea typeface="+mn-ea"/>
                        </a:rPr>
                        <a:t>/1</a:t>
                      </a:r>
                      <a:r>
                        <a:rPr kumimoji="1" lang="ja-JP" altLang="en-US" sz="700" u="none" strike="noStrike" cap="none" normalizeH="0" baseline="0" dirty="0">
                          <a:ln>
                            <a:noFill/>
                          </a:ln>
                          <a:effectLst/>
                          <a:latin typeface="+mn-ea"/>
                          <a:ea typeface="+mn-ea"/>
                        </a:rPr>
                        <a:t>ユーザー</a:t>
                      </a:r>
                      <a:endParaRPr kumimoji="1" lang="ja-JP" altLang="en-US" sz="11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u="none" strike="noStrike" cap="none" normalizeH="0" baseline="0" dirty="0">
                          <a:ln>
                            <a:noFill/>
                          </a:ln>
                          <a:effectLst/>
                          <a:latin typeface="+mn-ea"/>
                          <a:ea typeface="+mn-ea"/>
                        </a:rPr>
                        <a:t>\2,200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u="none" strike="noStrike" cap="none" normalizeH="0" baseline="0" dirty="0">
                          <a:ln>
                            <a:noFill/>
                          </a:ln>
                          <a:effectLst/>
                          <a:latin typeface="+mn-ea"/>
                          <a:ea typeface="+mn-ea"/>
                        </a:rPr>
                        <a:t>/1</a:t>
                      </a:r>
                      <a:r>
                        <a:rPr kumimoji="1" lang="ja-JP" altLang="en-US" sz="700" u="none" strike="noStrike" cap="none" normalizeH="0" baseline="0">
                          <a:ln>
                            <a:noFill/>
                          </a:ln>
                          <a:effectLst/>
                          <a:latin typeface="+mn-ea"/>
                          <a:ea typeface="+mn-ea"/>
                        </a:rPr>
                        <a:t>ユーザー</a:t>
                      </a:r>
                      <a:endParaRPr kumimoji="1" lang="ja-JP" altLang="en-US" sz="1100" b="0" i="0" u="none" strike="noStrike" cap="none" normalizeH="0" baseline="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u="none" strike="noStrike" cap="none" normalizeH="0" baseline="0" dirty="0">
                          <a:ln>
                            <a:noFill/>
                          </a:ln>
                          <a:effectLst/>
                          <a:latin typeface="+mn-ea"/>
                          <a:ea typeface="+mn-ea"/>
                        </a:rPr>
                        <a:t>\1,320</a:t>
                      </a:r>
                      <a:r>
                        <a:rPr kumimoji="1" lang="ja-JP" altLang="en-US" sz="1100" u="none" strike="noStrike" cap="none" normalizeH="0" baseline="0" dirty="0">
                          <a:ln>
                            <a:noFill/>
                          </a:ln>
                          <a:effectLst/>
                          <a:latin typeface="+mn-ea"/>
                          <a:ea typeface="+mn-ea"/>
                        </a:rPr>
                        <a:t>　</a:t>
                      </a:r>
                      <a:endParaRPr kumimoji="1" lang="en-US" altLang="ja-JP" sz="11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dirty="0">
                          <a:ln>
                            <a:noFill/>
                          </a:ln>
                          <a:effectLst/>
                          <a:latin typeface="+mn-ea"/>
                          <a:ea typeface="+mn-ea"/>
                        </a:rPr>
                        <a:t>ユーザー</a:t>
                      </a:r>
                      <a:endParaRPr kumimoji="1" lang="ja-JP" altLang="en-US" sz="11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extLst>
                  <a:ext uri="{0D108BD9-81ED-4DB2-BD59-A6C34878D82A}">
                    <a16:rowId xmlns:a16="http://schemas.microsoft.com/office/drawing/2014/main" val="758955073"/>
                  </a:ext>
                </a:extLst>
              </a:tr>
              <a:tr h="3120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C</a:t>
                      </a:r>
                      <a:r>
                        <a:rPr kumimoji="1" lang="ja-JP" altLang="en-US" sz="1100" u="none" strike="noStrike" cap="none" normalizeH="0" baseline="0">
                          <a:ln>
                            <a:noFill/>
                          </a:ln>
                          <a:effectLst/>
                          <a:latin typeface="+mn-ea"/>
                          <a:ea typeface="+mn-ea"/>
                        </a:rPr>
                        <a:t>ランク</a:t>
                      </a:r>
                      <a:endParaRPr kumimoji="1" lang="en-US" altLang="ja-JP" sz="1100" b="0" i="0" u="none" strike="noStrike" cap="none" normalizeH="0" baseline="0" dirty="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250</a:t>
                      </a:r>
                      <a:r>
                        <a:rPr kumimoji="1" lang="ja-JP" altLang="en-US" sz="1100" u="none" strike="noStrike" cap="none" normalizeH="0" baseline="0" dirty="0">
                          <a:ln>
                            <a:noFill/>
                          </a:ln>
                          <a:effectLst/>
                          <a:latin typeface="+mn-ea"/>
                          <a:ea typeface="+mn-ea"/>
                        </a:rPr>
                        <a:t>～</a:t>
                      </a:r>
                      <a:r>
                        <a:rPr kumimoji="1" lang="en-US" altLang="ja-JP" sz="1100" u="none" strike="noStrike" cap="none" normalizeH="0" baseline="0" dirty="0">
                          <a:ln>
                            <a:noFill/>
                          </a:ln>
                          <a:effectLst/>
                          <a:latin typeface="+mn-ea"/>
                          <a:ea typeface="+mn-ea"/>
                        </a:rPr>
                        <a:t>499</a:t>
                      </a:r>
                      <a:endParaRPr kumimoji="1" lang="ja-JP" altLang="en-US" sz="1100" b="0" i="0" u="none" strike="noStrike" cap="none" normalizeH="0" baseline="0" dirty="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\10,000</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8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\7,000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 /1</a:t>
                      </a:r>
                      <a:r>
                        <a:rPr kumimoji="1" lang="ja-JP" altLang="en-US" sz="800" u="none" strike="noStrike" cap="none" normalizeH="0" baseline="0">
                          <a:ln>
                            <a:noFill/>
                          </a:ln>
                          <a:effectLst/>
                          <a:latin typeface="+mn-ea"/>
                          <a:ea typeface="+mn-ea"/>
                        </a:rPr>
                        <a:t>ユーザー</a:t>
                      </a:r>
                      <a:endParaRPr kumimoji="1" lang="ja-JP" altLang="en-US" sz="11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\6,000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dirty="0">
                          <a:ln>
                            <a:noFill/>
                          </a:ln>
                          <a:effectLst/>
                          <a:latin typeface="+mn-ea"/>
                          <a:ea typeface="+mn-ea"/>
                        </a:rPr>
                        <a:t>ユーザー</a:t>
                      </a:r>
                      <a:endParaRPr kumimoji="1" lang="ja-JP" altLang="en-US" sz="11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\2,000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1100" b="0" i="0" u="none" strike="noStrike" cap="none" normalizeH="0" baseline="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\1,200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dirty="0">
                          <a:ln>
                            <a:noFill/>
                          </a:ln>
                          <a:effectLst/>
                          <a:latin typeface="+mn-ea"/>
                          <a:ea typeface="+mn-ea"/>
                        </a:rPr>
                        <a:t>ユーザー</a:t>
                      </a:r>
                      <a:endParaRPr kumimoji="1" lang="ja-JP" altLang="en-US" sz="11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extLst>
                  <a:ext uri="{0D108BD9-81ED-4DB2-BD59-A6C34878D82A}">
                    <a16:rowId xmlns:a16="http://schemas.microsoft.com/office/drawing/2014/main" val="1908473403"/>
                  </a:ext>
                </a:extLst>
              </a:tr>
              <a:tr h="3120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D</a:t>
                      </a:r>
                      <a:r>
                        <a:rPr kumimoji="1" lang="ja-JP" altLang="en-US" sz="1100" u="none" strike="noStrike" cap="none" normalizeH="0" baseline="0">
                          <a:ln>
                            <a:noFill/>
                          </a:ln>
                          <a:effectLst/>
                          <a:latin typeface="+mn-ea"/>
                          <a:ea typeface="+mn-ea"/>
                        </a:rPr>
                        <a:t>ランク</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500</a:t>
                      </a:r>
                      <a:r>
                        <a:rPr kumimoji="1" lang="ja-JP" altLang="en-US" sz="1100" u="none" strike="noStrike" cap="none" normalizeH="0" baseline="0">
                          <a:ln>
                            <a:noFill/>
                          </a:ln>
                          <a:effectLst/>
                          <a:latin typeface="+mn-ea"/>
                          <a:ea typeface="+mn-ea"/>
                        </a:rPr>
                        <a:t>～</a:t>
                      </a:r>
                      <a:r>
                        <a:rPr kumimoji="1" lang="en-US" altLang="ja-JP" sz="1100" u="none" strike="noStrike" cap="none" normalizeH="0" baseline="0" dirty="0">
                          <a:ln>
                            <a:noFill/>
                          </a:ln>
                          <a:effectLst/>
                          <a:latin typeface="+mn-ea"/>
                          <a:ea typeface="+mn-ea"/>
                        </a:rPr>
                        <a:t>999</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\9,000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11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\6,300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11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\5,400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dirty="0">
                          <a:ln>
                            <a:noFill/>
                          </a:ln>
                          <a:effectLst/>
                          <a:latin typeface="+mn-ea"/>
                          <a:ea typeface="+mn-ea"/>
                        </a:rPr>
                        <a:t>ユーザー</a:t>
                      </a:r>
                      <a:endParaRPr kumimoji="1" lang="ja-JP" altLang="en-US" sz="11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\1,800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1100" b="0" i="0" u="none" strike="noStrike" cap="none" normalizeH="0" baseline="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\1,080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1100" b="0" i="0" u="none" strike="noStrike" cap="none" normalizeH="0" baseline="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extLst>
                  <a:ext uri="{0D108BD9-81ED-4DB2-BD59-A6C34878D82A}">
                    <a16:rowId xmlns:a16="http://schemas.microsoft.com/office/drawing/2014/main" val="1545428739"/>
                  </a:ext>
                </a:extLst>
              </a:tr>
              <a:tr h="3120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E</a:t>
                      </a:r>
                      <a:r>
                        <a:rPr kumimoji="1" lang="ja-JP" altLang="en-US" sz="1100" u="none" strike="noStrike" cap="none" normalizeH="0" baseline="0">
                          <a:ln>
                            <a:noFill/>
                          </a:ln>
                          <a:effectLst/>
                          <a:latin typeface="+mn-ea"/>
                          <a:ea typeface="+mn-ea"/>
                        </a:rPr>
                        <a:t>ランク</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1,000</a:t>
                      </a:r>
                      <a:r>
                        <a:rPr kumimoji="1" lang="ja-JP" altLang="en-US" sz="1100" u="none" strike="noStrike" cap="none" normalizeH="0" baseline="0">
                          <a:ln>
                            <a:noFill/>
                          </a:ln>
                          <a:effectLst/>
                          <a:latin typeface="+mn-ea"/>
                          <a:ea typeface="+mn-ea"/>
                        </a:rPr>
                        <a:t>～</a:t>
                      </a:r>
                      <a:r>
                        <a:rPr kumimoji="1" lang="en-US" altLang="ja-JP" sz="1100" u="none" strike="noStrike" cap="none" normalizeH="0" baseline="0" dirty="0">
                          <a:ln>
                            <a:noFill/>
                          </a:ln>
                          <a:effectLst/>
                          <a:latin typeface="+mn-ea"/>
                          <a:ea typeface="+mn-ea"/>
                        </a:rPr>
                        <a:t>2,499</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\8,000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8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\5,600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8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\4,800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dirty="0">
                          <a:ln>
                            <a:noFill/>
                          </a:ln>
                          <a:effectLst/>
                          <a:latin typeface="+mn-ea"/>
                          <a:ea typeface="+mn-ea"/>
                        </a:rPr>
                        <a:t>ユーザー</a:t>
                      </a:r>
                      <a:endParaRPr kumimoji="1" lang="ja-JP" altLang="en-US" sz="8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\1,600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800" b="0" i="0" u="none" strike="noStrike" cap="none" normalizeH="0" baseline="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\960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1100" b="0" i="0" u="none" strike="noStrike" cap="none" normalizeH="0" baseline="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extLst>
                  <a:ext uri="{0D108BD9-81ED-4DB2-BD59-A6C34878D82A}">
                    <a16:rowId xmlns:a16="http://schemas.microsoft.com/office/drawing/2014/main" val="2918821120"/>
                  </a:ext>
                </a:extLst>
              </a:tr>
              <a:tr h="3120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F</a:t>
                      </a:r>
                      <a:r>
                        <a:rPr kumimoji="1" lang="ja-JP" altLang="en-US" sz="1100" u="none" strike="noStrike" cap="none" normalizeH="0" baseline="0">
                          <a:ln>
                            <a:noFill/>
                          </a:ln>
                          <a:effectLst/>
                          <a:latin typeface="+mn-ea"/>
                          <a:ea typeface="+mn-ea"/>
                        </a:rPr>
                        <a:t>ランク</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2,500</a:t>
                      </a:r>
                      <a:r>
                        <a:rPr kumimoji="1" lang="ja-JP" altLang="en-US" sz="1100" u="none" strike="noStrike" cap="none" normalizeH="0" baseline="0">
                          <a:ln>
                            <a:noFill/>
                          </a:ln>
                          <a:effectLst/>
                          <a:latin typeface="+mn-ea"/>
                          <a:ea typeface="+mn-ea"/>
                        </a:rPr>
                        <a:t>～</a:t>
                      </a:r>
                      <a:r>
                        <a:rPr kumimoji="1" lang="en-US" altLang="ja-JP" sz="1100" u="none" strike="noStrike" cap="none" normalizeH="0" baseline="0" dirty="0">
                          <a:ln>
                            <a:noFill/>
                          </a:ln>
                          <a:effectLst/>
                          <a:latin typeface="+mn-ea"/>
                          <a:ea typeface="+mn-ea"/>
                        </a:rPr>
                        <a:t>4,999</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\7,500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8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\5,250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800" b="0" i="0" u="none" strike="noStrike" cap="none" normalizeH="0" baseline="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\4,500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dirty="0">
                          <a:ln>
                            <a:noFill/>
                          </a:ln>
                          <a:effectLst/>
                          <a:latin typeface="+mn-ea"/>
                          <a:ea typeface="+mn-ea"/>
                        </a:rPr>
                        <a:t>ユーザー</a:t>
                      </a:r>
                      <a:endParaRPr kumimoji="1" lang="ja-JP" altLang="en-US" sz="8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\1,500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800" b="0" i="0" u="none" strike="noStrike" cap="none" normalizeH="0" baseline="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\900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u="none" strike="noStrike" cap="none" normalizeH="0" baseline="0" dirty="0">
                          <a:ln>
                            <a:noFill/>
                          </a:ln>
                          <a:effectLst/>
                          <a:latin typeface="+mn-ea"/>
                          <a:ea typeface="+mn-ea"/>
                        </a:rPr>
                        <a:t>/1</a:t>
                      </a:r>
                      <a:r>
                        <a:rPr kumimoji="1" lang="ja-JP" altLang="en-US" sz="800" u="none" strike="noStrike" cap="none" normalizeH="0" baseline="0">
                          <a:ln>
                            <a:noFill/>
                          </a:ln>
                          <a:effectLst/>
                          <a:latin typeface="+mn-ea"/>
                          <a:ea typeface="+mn-ea"/>
                        </a:rPr>
                        <a:t>ユーザー</a:t>
                      </a:r>
                      <a:endParaRPr kumimoji="1" lang="ja-JP" altLang="en-US" sz="800" b="0" i="0" u="none" strike="noStrike" cap="none" normalizeH="0" baseline="0">
                        <a:ln>
                          <a:noFill/>
                        </a:ln>
                        <a:solidFill>
                          <a:schemeClr val="tx1"/>
                        </a:solidFill>
                        <a:effectLst/>
                        <a:latin typeface="+mn-ea"/>
                        <a:ea typeface="+mn-ea"/>
                        <a:cs typeface="メイリオ" panose="020B0604030504040204" pitchFamily="50" charset="-128"/>
                      </a:endParaRPr>
                    </a:p>
                  </a:txBody>
                  <a:tcPr marL="91427" marR="91427" marT="45725" marB="45725" anchor="ctr" horzOverflow="overflow"/>
                </a:tc>
                <a:extLst>
                  <a:ext uri="{0D108BD9-81ED-4DB2-BD59-A6C34878D82A}">
                    <a16:rowId xmlns:a16="http://schemas.microsoft.com/office/drawing/2014/main" val="3636334440"/>
                  </a:ext>
                </a:extLst>
              </a:tr>
              <a:tr h="312082">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G</a:t>
                      </a:r>
                      <a:r>
                        <a:rPr kumimoji="1" lang="ja-JP" altLang="en-US" sz="1100" u="none" strike="noStrike" cap="none" normalizeH="0" baseline="0">
                          <a:ln>
                            <a:noFill/>
                          </a:ln>
                          <a:effectLst/>
                          <a:latin typeface="+mn-ea"/>
                          <a:ea typeface="+mn-ea"/>
                        </a:rPr>
                        <a:t>ランク</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5,000</a:t>
                      </a:r>
                      <a:r>
                        <a:rPr kumimoji="1" lang="ja-JP" altLang="en-US" sz="1100" u="none" strike="noStrike" cap="none" normalizeH="0" baseline="0">
                          <a:ln>
                            <a:noFill/>
                          </a:ln>
                          <a:effectLst/>
                          <a:latin typeface="+mn-ea"/>
                          <a:ea typeface="+mn-ea"/>
                        </a:rPr>
                        <a:t>～</a:t>
                      </a:r>
                      <a:r>
                        <a:rPr kumimoji="1" lang="en-US" altLang="ja-JP" sz="1100" u="none" strike="noStrike" cap="none" normalizeH="0" baseline="0" dirty="0">
                          <a:ln>
                            <a:noFill/>
                          </a:ln>
                          <a:effectLst/>
                          <a:latin typeface="+mn-ea"/>
                          <a:ea typeface="+mn-ea"/>
                        </a:rPr>
                        <a:t>9,999</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rowSpan="2" gridSpan="5">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u="none" strike="noStrike" cap="none" normalizeH="0" baseline="0" dirty="0">
                          <a:ln>
                            <a:noFill/>
                          </a:ln>
                          <a:effectLst/>
                          <a:latin typeface="+mn-ea"/>
                          <a:ea typeface="+mn-ea"/>
                        </a:rPr>
                        <a:t>ボリュームディスカウントについては、</a:t>
                      </a:r>
                      <a:endParaRPr kumimoji="1" lang="en-US" altLang="ja-JP" sz="1100" u="none" strike="noStrike" cap="none" normalizeH="0" baseline="0" dirty="0">
                        <a:ln>
                          <a:noFill/>
                        </a:ln>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u="none" strike="noStrike" cap="none" normalizeH="0" baseline="0" dirty="0">
                          <a:ln>
                            <a:noFill/>
                          </a:ln>
                          <a:effectLst/>
                          <a:latin typeface="+mn-ea"/>
                          <a:ea typeface="+mn-ea"/>
                        </a:rPr>
                        <a:t>別途ご相談ください。</a:t>
                      </a:r>
                      <a:endParaRPr kumimoji="1" lang="ja-JP" altLang="en-US" sz="1100" b="0" i="0" u="none" strike="noStrike" cap="none" normalizeH="0" baseline="0" dirty="0">
                        <a:ln>
                          <a:noFill/>
                        </a:ln>
                        <a:solidFill>
                          <a:schemeClr val="tx1"/>
                        </a:solidFill>
                        <a:effectLst/>
                        <a:latin typeface="+mn-ea"/>
                        <a:ea typeface="+mn-ea"/>
                        <a:cs typeface="メイリオ" panose="020B0604030504040204" pitchFamily="50" charset="-128"/>
                      </a:endParaRPr>
                    </a:p>
                  </a:txBody>
                  <a:tcPr marL="91442" marR="91442" marT="45735" marB="45735" anchor="ctr" horzOverflow="overflow"/>
                </a:tc>
                <a:tc rowSpan="2" hMerge="1">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tc>
                <a:tc rowSpan="2" hMerge="1">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tc>
                <a:tc rowSpan="2" hMerge="1">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29" marB="45729" anchor="ctr" horzOverflow="overflow"/>
                </a:tc>
                <a:tc rowSpan="2" hMerge="1">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29" marB="45729" anchor="ctr" horzOverflow="overflow"/>
                </a:tc>
                <a:extLst>
                  <a:ext uri="{0D108BD9-81ED-4DB2-BD59-A6C34878D82A}">
                    <a16:rowId xmlns:a16="http://schemas.microsoft.com/office/drawing/2014/main" val="3212177851"/>
                  </a:ext>
                </a:extLst>
              </a:tr>
              <a:tr h="31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H</a:t>
                      </a:r>
                      <a:r>
                        <a:rPr kumimoji="1" lang="ja-JP" altLang="en-US" sz="1100" u="none" strike="noStrike" cap="none" normalizeH="0" baseline="0">
                          <a:ln>
                            <a:noFill/>
                          </a:ln>
                          <a:effectLst/>
                          <a:latin typeface="+mn-ea"/>
                          <a:ea typeface="+mn-ea"/>
                        </a:rPr>
                        <a:t>ランク</a:t>
                      </a:r>
                      <a:endParaRPr kumimoji="1" lang="ja-JP" altLang="en-US" sz="1100" b="0" i="0" u="none" strike="noStrike" cap="none" normalizeH="0" baseline="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latin typeface="+mn-ea"/>
                          <a:ea typeface="+mn-ea"/>
                        </a:rPr>
                        <a:t>10,000</a:t>
                      </a:r>
                      <a:r>
                        <a:rPr kumimoji="1" lang="ja-JP" altLang="en-US" sz="1100" u="none" strike="noStrike" cap="none" normalizeH="0" baseline="0" dirty="0">
                          <a:ln>
                            <a:noFill/>
                          </a:ln>
                          <a:effectLst/>
                          <a:latin typeface="+mn-ea"/>
                          <a:ea typeface="+mn-ea"/>
                        </a:rPr>
                        <a:t>～</a:t>
                      </a:r>
                      <a:endParaRPr kumimoji="1" lang="ja-JP" altLang="en-US" sz="1100" b="0" i="0" u="none" strike="noStrike" cap="none" normalizeH="0" baseline="0" dirty="0">
                        <a:ln>
                          <a:noFill/>
                        </a:ln>
                        <a:solidFill>
                          <a:srgbClr val="333333"/>
                        </a:solidFill>
                        <a:effectLst/>
                        <a:latin typeface="+mn-ea"/>
                        <a:ea typeface="+mn-ea"/>
                        <a:cs typeface="メイリオ" panose="020B0604030504040204" pitchFamily="50" charset="-128"/>
                      </a:endParaRPr>
                    </a:p>
                  </a:txBody>
                  <a:tcPr marL="91442" marR="91442" marT="45735" marB="45735" anchor="ctr" horzOverflow="overflow"/>
                </a:tc>
                <a:tc gridSpan="5"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39" marB="45739" anchor="ctr" horzOverflow="overflow"/>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29" marB="45729" anchor="ctr" horzOverflow="overflow"/>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27" marR="91427" marT="45729" marB="45729" anchor="ctr" horzOverflow="overflow"/>
                </a:tc>
                <a:extLst>
                  <a:ext uri="{0D108BD9-81ED-4DB2-BD59-A6C34878D82A}">
                    <a16:rowId xmlns:a16="http://schemas.microsoft.com/office/drawing/2014/main" val="2678433520"/>
                  </a:ext>
                </a:extLst>
              </a:tr>
            </a:tbl>
          </a:graphicData>
        </a:graphic>
      </p:graphicFrame>
    </p:spTree>
    <p:extLst>
      <p:ext uri="{BB962C8B-B14F-4D97-AF65-F5344CB8AC3E}">
        <p14:creationId xmlns:p14="http://schemas.microsoft.com/office/powerpoint/2010/main" val="126153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a:extLst>
              <a:ext uri="{FF2B5EF4-FFF2-40B4-BE49-F238E27FC236}">
                <a16:creationId xmlns:a16="http://schemas.microsoft.com/office/drawing/2014/main" id="{3531658C-ADF5-4305-854B-927D1D9EFC16}"/>
              </a:ext>
            </a:extLst>
          </p:cNvPr>
          <p:cNvSpPr>
            <a:spLocks noGrp="1"/>
          </p:cNvSpPr>
          <p:nvPr>
            <p:ph type="title"/>
          </p:nvPr>
        </p:nvSpPr>
        <p:spPr/>
        <p:txBody>
          <a:bodyPr>
            <a:normAutofit/>
          </a:bodyPr>
          <a:lstStyle/>
          <a:p>
            <a:pPr eaLnBrk="1" hangingPunct="1"/>
            <a:r>
              <a:rPr lang="en-US" altLang="ja-JP" dirty="0"/>
              <a:t>Garoon </a:t>
            </a:r>
            <a:r>
              <a:rPr lang="ja-JP" altLang="en-US" dirty="0"/>
              <a:t>に関するお問い合わせ</a:t>
            </a:r>
          </a:p>
        </p:txBody>
      </p:sp>
      <p:sp>
        <p:nvSpPr>
          <p:cNvPr id="15" name="コンテンツ プレースホルダー 2">
            <a:extLst>
              <a:ext uri="{FF2B5EF4-FFF2-40B4-BE49-F238E27FC236}">
                <a16:creationId xmlns:a16="http://schemas.microsoft.com/office/drawing/2014/main" id="{FB9E79B4-813E-4884-8B08-EA105C19E5DF}"/>
              </a:ext>
            </a:extLst>
          </p:cNvPr>
          <p:cNvSpPr>
            <a:spLocks noGrp="1"/>
          </p:cNvSpPr>
          <p:nvPr>
            <p:ph type="body" sz="quarter" idx="10"/>
          </p:nvPr>
        </p:nvSpPr>
        <p:spPr>
          <a:xfrm>
            <a:off x="1080000" y="828000"/>
            <a:ext cx="8916109" cy="4956761"/>
          </a:xfrm>
        </p:spPr>
        <p:txBody>
          <a:bodyPr>
            <a:normAutofit/>
          </a:bodyPr>
          <a:lstStyle/>
          <a:p>
            <a:pPr marL="0" indent="0">
              <a:buNone/>
            </a:pPr>
            <a:r>
              <a:rPr lang="ja-JP" altLang="en-US" sz="1600" dirty="0">
                <a:latin typeface="+mn-ea"/>
                <a:ea typeface="+mn-ea"/>
              </a:rPr>
              <a:t>導入に関するお問い合わせは下記のページで受け付けております。お気軽にお問合せください。</a:t>
            </a:r>
          </a:p>
        </p:txBody>
      </p:sp>
      <p:sp>
        <p:nvSpPr>
          <p:cNvPr id="16" name="四角形: 角を丸くする 15">
            <a:extLst>
              <a:ext uri="{FF2B5EF4-FFF2-40B4-BE49-F238E27FC236}">
                <a16:creationId xmlns:a16="http://schemas.microsoft.com/office/drawing/2014/main" id="{EFA4B50F-61BC-4C52-B31C-1DA2A91C2087}"/>
              </a:ext>
            </a:extLst>
          </p:cNvPr>
          <p:cNvSpPr/>
          <p:nvPr/>
        </p:nvSpPr>
        <p:spPr bwMode="auto">
          <a:xfrm>
            <a:off x="2271712" y="1571667"/>
            <a:ext cx="7648575" cy="523875"/>
          </a:xfrm>
          <a:prstGeom prst="roundRect">
            <a:avLst/>
          </a:prstGeom>
          <a:solidFill>
            <a:schemeClr val="bg2">
              <a:lumMod val="90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2000" b="1" dirty="0">
                <a:solidFill>
                  <a:schemeClr val="tx1"/>
                </a:solidFill>
                <a:hlinkClick r:id="rId3"/>
              </a:rPr>
              <a:t>https://garoon.cybozu.co.jp/consult/</a:t>
            </a:r>
            <a:endParaRPr lang="en-US" altLang="ja-JP" sz="2000" b="1" dirty="0">
              <a:solidFill>
                <a:schemeClr val="tx1"/>
              </a:solidFill>
            </a:endParaRPr>
          </a:p>
        </p:txBody>
      </p:sp>
      <p:pic>
        <p:nvPicPr>
          <p:cNvPr id="2" name="図 1">
            <a:extLst>
              <a:ext uri="{FF2B5EF4-FFF2-40B4-BE49-F238E27FC236}">
                <a16:creationId xmlns:a16="http://schemas.microsoft.com/office/drawing/2014/main" id="{382A53FD-0251-48F4-9AF7-0512EC5D99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390" y="2489813"/>
            <a:ext cx="10089220" cy="2852653"/>
          </a:xfrm>
          <a:prstGeom prst="rect">
            <a:avLst/>
          </a:prstGeom>
        </p:spPr>
      </p:pic>
    </p:spTree>
    <p:extLst>
      <p:ext uri="{BB962C8B-B14F-4D97-AF65-F5344CB8AC3E}">
        <p14:creationId xmlns:p14="http://schemas.microsoft.com/office/powerpoint/2010/main" val="30535720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normAutofit/>
          </a:bodyPr>
          <a:lstStyle/>
          <a:p>
            <a:r>
              <a:rPr lang="en-US" altLang="ja-JP" dirty="0"/>
              <a:t>END</a:t>
            </a:r>
            <a:endParaRPr lang="ja-JP" altLang="en-US" dirty="0"/>
          </a:p>
        </p:txBody>
      </p:sp>
    </p:spTree>
    <p:extLst>
      <p:ext uri="{BB962C8B-B14F-4D97-AF65-F5344CB8AC3E}">
        <p14:creationId xmlns:p14="http://schemas.microsoft.com/office/powerpoint/2010/main" val="411350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E7F83F52-1C46-4706-82FB-A4484A5C9EA4}"/>
              </a:ext>
            </a:extLst>
          </p:cNvPr>
          <p:cNvSpPr>
            <a:spLocks noGrp="1" noChangeArrowheads="1"/>
          </p:cNvSpPr>
          <p:nvPr>
            <p:ph type="title"/>
          </p:nvPr>
        </p:nvSpPr>
        <p:spPr/>
        <p:txBody>
          <a:bodyPr>
            <a:normAutofit/>
          </a:bodyPr>
          <a:lstStyle/>
          <a:p>
            <a:pPr eaLnBrk="1" hangingPunct="1"/>
            <a:r>
              <a:rPr lang="ja-JP" altLang="en-US" dirty="0"/>
              <a:t>目次　</a:t>
            </a:r>
          </a:p>
        </p:txBody>
      </p:sp>
      <p:sp>
        <p:nvSpPr>
          <p:cNvPr id="7" name="テキスト プレースホルダー 6">
            <a:extLst>
              <a:ext uri="{FF2B5EF4-FFF2-40B4-BE49-F238E27FC236}">
                <a16:creationId xmlns:a16="http://schemas.microsoft.com/office/drawing/2014/main" id="{CEAECBEC-27C9-4246-9700-B028D671AAAB}"/>
              </a:ext>
            </a:extLst>
          </p:cNvPr>
          <p:cNvSpPr>
            <a:spLocks noGrp="1"/>
          </p:cNvSpPr>
          <p:nvPr>
            <p:ph type="body" sz="quarter" idx="10"/>
          </p:nvPr>
        </p:nvSpPr>
        <p:spPr>
          <a:xfrm>
            <a:off x="583200" y="1118937"/>
            <a:ext cx="8138854" cy="4956761"/>
          </a:xfrm>
        </p:spPr>
        <p:txBody>
          <a:bodyPr numCol="1"/>
          <a:lstStyle/>
          <a:p>
            <a:pPr defTabSz="919163">
              <a:lnSpc>
                <a:spcPts val="2400"/>
              </a:lnSpc>
            </a:pPr>
            <a:r>
              <a:rPr lang="en-US" altLang="ja-JP" dirty="0" err="1">
                <a:latin typeface="+mn-ea"/>
                <a:ea typeface="+mn-ea"/>
              </a:rPr>
              <a:t>Garoon</a:t>
            </a:r>
            <a:r>
              <a:rPr lang="ja-JP" altLang="en-US" dirty="0">
                <a:latin typeface="+mn-ea"/>
                <a:ea typeface="+mn-ea"/>
              </a:rPr>
              <a:t>の提供形態</a:t>
            </a:r>
            <a:r>
              <a:rPr lang="en-US" altLang="ja-JP" dirty="0">
                <a:latin typeface="+mn-ea"/>
                <a:ea typeface="+mn-ea"/>
              </a:rPr>
              <a:t>				</a:t>
            </a:r>
            <a:r>
              <a:rPr lang="en-US" altLang="ja-JP" dirty="0">
                <a:latin typeface="+mn-ea"/>
                <a:ea typeface="+mn-ea"/>
                <a:hlinkClick r:id="rId3" action="ppaction://hlinksldjump"/>
              </a:rPr>
              <a:t>p.5</a:t>
            </a:r>
            <a:endParaRPr lang="en-US" altLang="ja-JP" dirty="0">
              <a:latin typeface="+mn-ea"/>
              <a:ea typeface="+mn-ea"/>
            </a:endParaRPr>
          </a:p>
          <a:p>
            <a:pPr defTabSz="919163">
              <a:lnSpc>
                <a:spcPts val="2400"/>
              </a:lnSpc>
            </a:pPr>
            <a:r>
              <a:rPr lang="ja-JP" altLang="en-US" dirty="0">
                <a:latin typeface="+mn-ea"/>
                <a:ea typeface="+mn-ea"/>
              </a:rPr>
              <a:t>クラウド版とパッケージ版の違い</a:t>
            </a:r>
            <a:r>
              <a:rPr lang="en-US" altLang="ja-JP" dirty="0">
                <a:latin typeface="+mn-ea"/>
                <a:ea typeface="+mn-ea"/>
              </a:rPr>
              <a:t>		</a:t>
            </a:r>
            <a:r>
              <a:rPr lang="en-US" altLang="ja-JP" dirty="0">
                <a:latin typeface="+mn-ea"/>
                <a:ea typeface="+mn-ea"/>
                <a:hlinkClick r:id="rId4" action="ppaction://hlinksldjump"/>
              </a:rPr>
              <a:t>p.7</a:t>
            </a:r>
            <a:endParaRPr lang="en-US" altLang="ja-JP" dirty="0">
              <a:latin typeface="+mn-ea"/>
              <a:ea typeface="+mn-ea"/>
            </a:endParaRPr>
          </a:p>
          <a:p>
            <a:pPr defTabSz="919163">
              <a:lnSpc>
                <a:spcPts val="2400"/>
              </a:lnSpc>
            </a:pPr>
            <a:r>
              <a:rPr lang="ja-JP" altLang="en-US" dirty="0">
                <a:latin typeface="+mn-ea"/>
                <a:ea typeface="+mn-ea"/>
              </a:rPr>
              <a:t>クラウド版のメリット			</a:t>
            </a:r>
            <a:r>
              <a:rPr lang="en-US" altLang="ja-JP" dirty="0">
                <a:latin typeface="+mn-ea"/>
                <a:ea typeface="+mn-ea"/>
              </a:rPr>
              <a:t>	</a:t>
            </a:r>
            <a:r>
              <a:rPr lang="en-US" altLang="ja-JP" dirty="0">
                <a:latin typeface="+mn-ea"/>
                <a:ea typeface="+mn-ea"/>
                <a:hlinkClick r:id="rId5" action="ppaction://hlinksldjump"/>
              </a:rPr>
              <a:t>p.10</a:t>
            </a:r>
            <a:endParaRPr lang="en-US" altLang="ja-JP" dirty="0">
              <a:latin typeface="+mn-ea"/>
              <a:ea typeface="+mn-ea"/>
            </a:endParaRPr>
          </a:p>
          <a:p>
            <a:pPr defTabSz="919163">
              <a:lnSpc>
                <a:spcPts val="2400"/>
              </a:lnSpc>
            </a:pPr>
            <a:r>
              <a:rPr lang="ja-JP" altLang="en-US" dirty="0">
                <a:latin typeface="+mn-ea"/>
                <a:ea typeface="+mn-ea"/>
              </a:rPr>
              <a:t>クラウド版のみの機能</a:t>
            </a:r>
            <a:r>
              <a:rPr lang="en-US" altLang="ja-JP" dirty="0">
                <a:latin typeface="+mn-ea"/>
                <a:ea typeface="+mn-ea"/>
              </a:rPr>
              <a:t>				</a:t>
            </a:r>
            <a:r>
              <a:rPr lang="en-US" altLang="ja-JP" dirty="0">
                <a:latin typeface="+mn-ea"/>
                <a:ea typeface="+mn-ea"/>
                <a:hlinkClick r:id="rId6" action="ppaction://hlinksldjump"/>
              </a:rPr>
              <a:t>p.19</a:t>
            </a:r>
            <a:endParaRPr lang="en-US" altLang="ja-JP" dirty="0">
              <a:latin typeface="+mn-ea"/>
              <a:ea typeface="+mn-ea"/>
            </a:endParaRPr>
          </a:p>
          <a:p>
            <a:pPr defTabSz="919163">
              <a:lnSpc>
                <a:spcPts val="2400"/>
              </a:lnSpc>
            </a:pPr>
            <a:r>
              <a:rPr lang="ja-JP" altLang="en-US" dirty="0">
                <a:latin typeface="+mn-ea"/>
                <a:ea typeface="+mn-ea"/>
              </a:rPr>
              <a:t>クラウド版への移行			</a:t>
            </a:r>
            <a:r>
              <a:rPr lang="en-US" altLang="ja-JP" dirty="0">
                <a:latin typeface="+mn-ea"/>
                <a:ea typeface="+mn-ea"/>
              </a:rPr>
              <a:t>	</a:t>
            </a:r>
            <a:r>
              <a:rPr lang="en-US" altLang="ja-JP" dirty="0">
                <a:latin typeface="+mn-ea"/>
                <a:ea typeface="+mn-ea"/>
                <a:hlinkClick r:id="rId7" action="ppaction://hlinksldjump"/>
              </a:rPr>
              <a:t>p.27</a:t>
            </a:r>
            <a:endParaRPr lang="en-US" altLang="ja-JP" dirty="0">
              <a:latin typeface="+mn-ea"/>
              <a:ea typeface="+mn-ea"/>
            </a:endParaRPr>
          </a:p>
          <a:p>
            <a:pPr defTabSz="919163">
              <a:lnSpc>
                <a:spcPts val="2400"/>
              </a:lnSpc>
            </a:pPr>
            <a:r>
              <a:rPr lang="ja-JP" altLang="en-US" dirty="0">
                <a:latin typeface="+mn-ea"/>
                <a:ea typeface="+mn-ea"/>
              </a:rPr>
              <a:t>ライセンスと価格			</a:t>
            </a:r>
            <a:r>
              <a:rPr lang="en-US" altLang="ja-JP" dirty="0">
                <a:latin typeface="+mn-ea"/>
                <a:ea typeface="+mn-ea"/>
              </a:rPr>
              <a:t>	</a:t>
            </a:r>
            <a:r>
              <a:rPr lang="en-US" altLang="ja-JP" dirty="0">
                <a:latin typeface="+mn-ea"/>
                <a:ea typeface="+mn-ea"/>
                <a:hlinkClick r:id="rId8" action="ppaction://hlinksldjump"/>
              </a:rPr>
              <a:t>p.31</a:t>
            </a:r>
            <a:endParaRPr lang="ja-JP" altLang="en-US" dirty="0">
              <a:latin typeface="+mn-ea"/>
              <a:ea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lstStyle/>
          <a:p>
            <a:r>
              <a:rPr lang="en-US" altLang="ja-JP" cap="none" dirty="0"/>
              <a:t>1. </a:t>
            </a:r>
            <a:r>
              <a:rPr lang="ja-JP" altLang="en-US" cap="none" dirty="0"/>
              <a:t> </a:t>
            </a:r>
            <a:r>
              <a:rPr lang="en-US" altLang="ja-JP" cap="none" dirty="0"/>
              <a:t>Garoon </a:t>
            </a:r>
            <a:r>
              <a:rPr lang="ja-JP" altLang="en-US" cap="none" dirty="0"/>
              <a:t>の提供形態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A8B5809D-5A18-41F1-A6D1-96F1662256EB}"/>
              </a:ext>
            </a:extLst>
          </p:cNvPr>
          <p:cNvPicPr>
            <a:picLocks noChangeAspect="1"/>
          </p:cNvPicPr>
          <p:nvPr/>
        </p:nvPicPr>
        <p:blipFill>
          <a:blip r:embed="rId2"/>
          <a:stretch>
            <a:fillRect/>
          </a:stretch>
        </p:blipFill>
        <p:spPr>
          <a:xfrm>
            <a:off x="6672824" y="1294512"/>
            <a:ext cx="4365530" cy="3416078"/>
          </a:xfrm>
          <a:prstGeom prst="rect">
            <a:avLst/>
          </a:prstGeom>
          <a:noFill/>
        </p:spPr>
      </p:pic>
      <p:pic>
        <p:nvPicPr>
          <p:cNvPr id="2" name="図 1">
            <a:extLst>
              <a:ext uri="{FF2B5EF4-FFF2-40B4-BE49-F238E27FC236}">
                <a16:creationId xmlns:a16="http://schemas.microsoft.com/office/drawing/2014/main" id="{CF9F0813-3175-4B28-B1D3-0728F4C18912}"/>
              </a:ext>
            </a:extLst>
          </p:cNvPr>
          <p:cNvPicPr>
            <a:picLocks noChangeAspect="1"/>
          </p:cNvPicPr>
          <p:nvPr/>
        </p:nvPicPr>
        <p:blipFill>
          <a:blip r:embed="rId2">
            <a:duotone>
              <a:prstClr val="black"/>
              <a:schemeClr val="accent3">
                <a:tint val="45000"/>
                <a:satMod val="400000"/>
              </a:schemeClr>
            </a:duotone>
          </a:blip>
          <a:stretch>
            <a:fillRect/>
          </a:stretch>
        </p:blipFill>
        <p:spPr>
          <a:xfrm>
            <a:off x="1153647" y="1262800"/>
            <a:ext cx="4365530" cy="3416078"/>
          </a:xfrm>
          <a:prstGeom prst="rect">
            <a:avLst/>
          </a:prstGeom>
        </p:spPr>
      </p:pic>
      <p:sp>
        <p:nvSpPr>
          <p:cNvPr id="4" name="タイトル 3">
            <a:extLst>
              <a:ext uri="{FF2B5EF4-FFF2-40B4-BE49-F238E27FC236}">
                <a16:creationId xmlns:a16="http://schemas.microsoft.com/office/drawing/2014/main" id="{AA9E754D-DC04-4F53-A2DE-464D45ACD669}"/>
              </a:ext>
            </a:extLst>
          </p:cNvPr>
          <p:cNvSpPr>
            <a:spLocks noGrp="1"/>
          </p:cNvSpPr>
          <p:nvPr>
            <p:ph type="title"/>
          </p:nvPr>
        </p:nvSpPr>
        <p:spPr/>
        <p:txBody>
          <a:bodyPr>
            <a:normAutofit/>
          </a:bodyPr>
          <a:lstStyle/>
          <a:p>
            <a:r>
              <a:rPr kumimoji="1" lang="en-US" altLang="ja-JP" dirty="0"/>
              <a:t>Garoon </a:t>
            </a:r>
            <a:r>
              <a:rPr kumimoji="1" lang="ja-JP" altLang="en-US" dirty="0"/>
              <a:t>の提供方法</a:t>
            </a:r>
          </a:p>
        </p:txBody>
      </p:sp>
      <p:grpSp>
        <p:nvGrpSpPr>
          <p:cNvPr id="3" name="グループ化 2" descr="パッケージ版">
            <a:extLst>
              <a:ext uri="{FF2B5EF4-FFF2-40B4-BE49-F238E27FC236}">
                <a16:creationId xmlns:a16="http://schemas.microsoft.com/office/drawing/2014/main" id="{6EAA50D3-C790-47C1-9003-EF3D09233DA7}"/>
              </a:ext>
            </a:extLst>
          </p:cNvPr>
          <p:cNvGrpSpPr/>
          <p:nvPr/>
        </p:nvGrpSpPr>
        <p:grpSpPr>
          <a:xfrm>
            <a:off x="1434213" y="1844373"/>
            <a:ext cx="4010026" cy="914400"/>
            <a:chOff x="733716" y="1578183"/>
            <a:chExt cx="4010026" cy="914400"/>
          </a:xfrm>
        </p:grpSpPr>
        <p:pic>
          <p:nvPicPr>
            <p:cNvPr id="16" name="グラフィックス 15">
              <a:extLst>
                <a:ext uri="{FF2B5EF4-FFF2-40B4-BE49-F238E27FC236}">
                  <a16:creationId xmlns:a16="http://schemas.microsoft.com/office/drawing/2014/main" id="{DD167658-0324-486B-82DA-51B3B44072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3716" y="1578183"/>
              <a:ext cx="914400" cy="914400"/>
            </a:xfrm>
            <a:prstGeom prst="rect">
              <a:avLst/>
            </a:prstGeom>
          </p:spPr>
        </p:pic>
        <p:sp>
          <p:nvSpPr>
            <p:cNvPr id="8" name="テキスト ボックス 7">
              <a:extLst>
                <a:ext uri="{FF2B5EF4-FFF2-40B4-BE49-F238E27FC236}">
                  <a16:creationId xmlns:a16="http://schemas.microsoft.com/office/drawing/2014/main" id="{ACC07429-1780-4E01-BF00-A712F8A5379B}"/>
                </a:ext>
              </a:extLst>
            </p:cNvPr>
            <p:cNvSpPr txBox="1"/>
            <p:nvPr/>
          </p:nvSpPr>
          <p:spPr>
            <a:xfrm>
              <a:off x="805155" y="1773446"/>
              <a:ext cx="3938587" cy="461665"/>
            </a:xfrm>
            <a:prstGeom prst="rect">
              <a:avLst/>
            </a:prstGeom>
            <a:noFill/>
          </p:spPr>
          <p:txBody>
            <a:bodyPr wrap="square">
              <a:spAutoFit/>
            </a:bodyPr>
            <a:lstStyle/>
            <a:p>
              <a:pPr algn="ctr" defTabSz="914400" eaLnBrk="0" fontAlgn="base" hangingPunct="0">
                <a:spcBef>
                  <a:spcPct val="0"/>
                </a:spcBef>
                <a:spcAft>
                  <a:spcPct val="0"/>
                </a:spcAft>
                <a:defRPr/>
              </a:pPr>
              <a:r>
                <a:rPr lang="ja-JP" altLang="en-US" sz="2400" b="1" u="sng" kern="0" dirty="0">
                  <a:solidFill>
                    <a:srgbClr val="003399"/>
                  </a:solidFill>
                  <a:latin typeface="+mn-ea"/>
                </a:rPr>
                <a:t>パッケージ版</a:t>
              </a:r>
            </a:p>
          </p:txBody>
        </p:sp>
      </p:grpSp>
      <p:sp>
        <p:nvSpPr>
          <p:cNvPr id="20" name="テキスト ボックス 19">
            <a:extLst>
              <a:ext uri="{FF2B5EF4-FFF2-40B4-BE49-F238E27FC236}">
                <a16:creationId xmlns:a16="http://schemas.microsoft.com/office/drawing/2014/main" id="{FF89CDE8-4EBA-46CE-B0EA-18A5B40DC45B}"/>
              </a:ext>
            </a:extLst>
          </p:cNvPr>
          <p:cNvSpPr txBox="1"/>
          <p:nvPr/>
        </p:nvSpPr>
        <p:spPr>
          <a:xfrm>
            <a:off x="1434213" y="2959451"/>
            <a:ext cx="3981750"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b="1" dirty="0">
                <a:latin typeface="+mn-ea"/>
              </a:rPr>
              <a:t>自社サーバーにインストールして利用</a:t>
            </a:r>
            <a:endParaRPr kumimoji="1" lang="en-US" altLang="ja-JP" sz="1600" b="1" dirty="0">
              <a:latin typeface="+mn-ea"/>
            </a:endParaRPr>
          </a:p>
          <a:p>
            <a:pPr marL="285750" indent="-285750">
              <a:buFont typeface="Arial" panose="020B0604020202020204" pitchFamily="34" charset="0"/>
              <a:buChar char="•"/>
            </a:pPr>
            <a:r>
              <a:rPr lang="ja-JP" altLang="en-US" sz="1600" b="1" dirty="0">
                <a:latin typeface="+mn-ea"/>
              </a:rPr>
              <a:t>社内システムとの連携やカスタマイズなどの柔軟性が高い</a:t>
            </a:r>
            <a:endParaRPr lang="en-US" altLang="ja-JP" sz="1600" b="1" dirty="0">
              <a:latin typeface="+mn-ea"/>
            </a:endParaRPr>
          </a:p>
          <a:p>
            <a:pPr marL="285750" indent="-285750">
              <a:buFont typeface="Arial" panose="020B0604020202020204" pitchFamily="34" charset="0"/>
              <a:buChar char="•"/>
            </a:pPr>
            <a:r>
              <a:rPr lang="en-US" altLang="ja-JP" sz="1600" b="1" dirty="0">
                <a:latin typeface="+mn-ea"/>
              </a:rPr>
              <a:t>AWS</a:t>
            </a:r>
            <a:r>
              <a:rPr lang="ja-JP" altLang="en-US" sz="1600" b="1" dirty="0">
                <a:latin typeface="+mn-ea"/>
              </a:rPr>
              <a:t>などの</a:t>
            </a:r>
            <a:r>
              <a:rPr lang="en-US" altLang="ja-JP" sz="1600" b="1" dirty="0">
                <a:latin typeface="+mn-ea"/>
              </a:rPr>
              <a:t>IaaS</a:t>
            </a:r>
            <a:r>
              <a:rPr lang="ja-JP" altLang="en-US" sz="1600" b="1" dirty="0">
                <a:latin typeface="+mn-ea"/>
              </a:rPr>
              <a:t>基盤で利用することも可能</a:t>
            </a:r>
            <a:endParaRPr lang="en-US" altLang="ja-JP" sz="1600" b="1" dirty="0">
              <a:latin typeface="+mn-ea"/>
            </a:endParaRPr>
          </a:p>
        </p:txBody>
      </p:sp>
      <p:grpSp>
        <p:nvGrpSpPr>
          <p:cNvPr id="5" name="グループ化 4" descr="クラウド版">
            <a:extLst>
              <a:ext uri="{FF2B5EF4-FFF2-40B4-BE49-F238E27FC236}">
                <a16:creationId xmlns:a16="http://schemas.microsoft.com/office/drawing/2014/main" id="{9AD034A1-8351-4EE0-BFFF-4E62A00D4917}"/>
              </a:ext>
            </a:extLst>
          </p:cNvPr>
          <p:cNvGrpSpPr/>
          <p:nvPr/>
        </p:nvGrpSpPr>
        <p:grpSpPr>
          <a:xfrm>
            <a:off x="7002378" y="1903044"/>
            <a:ext cx="3343567" cy="914400"/>
            <a:chOff x="5176546" y="1553529"/>
            <a:chExt cx="3343567" cy="914400"/>
          </a:xfrm>
        </p:grpSpPr>
        <p:pic>
          <p:nvPicPr>
            <p:cNvPr id="18" name="グラフィックス 17">
              <a:extLst>
                <a:ext uri="{FF2B5EF4-FFF2-40B4-BE49-F238E27FC236}">
                  <a16:creationId xmlns:a16="http://schemas.microsoft.com/office/drawing/2014/main" id="{C586C053-5217-417D-8AED-DE2C22B64F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76546" y="1553529"/>
              <a:ext cx="914400" cy="914400"/>
            </a:xfrm>
            <a:prstGeom prst="rect">
              <a:avLst/>
            </a:prstGeom>
          </p:spPr>
        </p:pic>
        <p:sp>
          <p:nvSpPr>
            <p:cNvPr id="9" name="テキスト ボックス 8">
              <a:extLst>
                <a:ext uri="{FF2B5EF4-FFF2-40B4-BE49-F238E27FC236}">
                  <a16:creationId xmlns:a16="http://schemas.microsoft.com/office/drawing/2014/main" id="{74C897C2-83CC-4ED2-9509-F1A684BF84A0}"/>
                </a:ext>
              </a:extLst>
            </p:cNvPr>
            <p:cNvSpPr txBox="1"/>
            <p:nvPr/>
          </p:nvSpPr>
          <p:spPr>
            <a:xfrm>
              <a:off x="5739443" y="1749585"/>
              <a:ext cx="2780670" cy="461665"/>
            </a:xfrm>
            <a:prstGeom prst="rect">
              <a:avLst/>
            </a:prstGeom>
            <a:noFill/>
          </p:spPr>
          <p:txBody>
            <a:bodyPr wrap="square">
              <a:spAutoFit/>
            </a:bodyPr>
            <a:lstStyle/>
            <a:p>
              <a:pPr algn="ctr" defTabSz="914400" eaLnBrk="0" fontAlgn="base" hangingPunct="0">
                <a:spcBef>
                  <a:spcPct val="0"/>
                </a:spcBef>
                <a:spcAft>
                  <a:spcPct val="0"/>
                </a:spcAft>
                <a:defRPr/>
              </a:pPr>
              <a:r>
                <a:rPr lang="ja-JP" altLang="en-US" sz="2400" b="1" u="sng" kern="0" dirty="0">
                  <a:solidFill>
                    <a:srgbClr val="2EC0DD"/>
                  </a:solidFill>
                  <a:latin typeface="+mn-ea"/>
                </a:rPr>
                <a:t>クラウド版</a:t>
              </a:r>
            </a:p>
          </p:txBody>
        </p:sp>
      </p:grpSp>
      <p:sp>
        <p:nvSpPr>
          <p:cNvPr id="21" name="テキスト ボックス 20">
            <a:extLst>
              <a:ext uri="{FF2B5EF4-FFF2-40B4-BE49-F238E27FC236}">
                <a16:creationId xmlns:a16="http://schemas.microsoft.com/office/drawing/2014/main" id="{66AFA62D-7E61-486B-A87A-3DE1D80E7B13}"/>
              </a:ext>
            </a:extLst>
          </p:cNvPr>
          <p:cNvSpPr txBox="1"/>
          <p:nvPr/>
        </p:nvSpPr>
        <p:spPr>
          <a:xfrm>
            <a:off x="7002377" y="3013501"/>
            <a:ext cx="3507285"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b="1" dirty="0">
                <a:latin typeface="+mn-ea"/>
              </a:rPr>
              <a:t>月額利用料だけで手軽に利用</a:t>
            </a:r>
            <a:endParaRPr lang="en-US" altLang="ja-JP" sz="1600" b="1" dirty="0">
              <a:latin typeface="+mn-ea"/>
            </a:endParaRPr>
          </a:p>
          <a:p>
            <a:pPr marL="285750" indent="-285750">
              <a:buFont typeface="Arial" panose="020B0604020202020204" pitchFamily="34" charset="0"/>
              <a:buChar char="•"/>
            </a:pPr>
            <a:r>
              <a:rPr lang="ja-JP" altLang="en-US" sz="1600" b="1" dirty="0">
                <a:latin typeface="+mn-ea"/>
              </a:rPr>
              <a:t>バージョンアップや</a:t>
            </a:r>
            <a:r>
              <a:rPr lang="en-US" altLang="ja-JP" sz="1600" b="1" dirty="0">
                <a:latin typeface="+mn-ea"/>
              </a:rPr>
              <a:t>BCP</a:t>
            </a:r>
            <a:r>
              <a:rPr lang="ja-JP" altLang="en-US" sz="1600" b="1" dirty="0">
                <a:latin typeface="+mn-ea"/>
              </a:rPr>
              <a:t>などのシステム管理の運用負担を軽減</a:t>
            </a:r>
            <a:endParaRPr lang="en-US" altLang="ja-JP" sz="1600" b="1" dirty="0">
              <a:latin typeface="+mn-ea"/>
            </a:endParaRPr>
          </a:p>
        </p:txBody>
      </p:sp>
      <p:sp>
        <p:nvSpPr>
          <p:cNvPr id="12" name="テキスト ボックス 11">
            <a:extLst>
              <a:ext uri="{FF2B5EF4-FFF2-40B4-BE49-F238E27FC236}">
                <a16:creationId xmlns:a16="http://schemas.microsoft.com/office/drawing/2014/main" id="{5B070384-4B39-43D2-95CE-E2A4B69DDA2A}"/>
              </a:ext>
            </a:extLst>
          </p:cNvPr>
          <p:cNvSpPr txBox="1"/>
          <p:nvPr/>
        </p:nvSpPr>
        <p:spPr>
          <a:xfrm>
            <a:off x="2440659" y="5288899"/>
            <a:ext cx="7310681" cy="461665"/>
          </a:xfrm>
          <a:prstGeom prst="rect">
            <a:avLst/>
          </a:prstGeom>
          <a:noFill/>
        </p:spPr>
        <p:txBody>
          <a:bodyPr wrap="square">
            <a:spAutoFit/>
          </a:bodyPr>
          <a:lstStyle/>
          <a:p>
            <a:pPr algn="ctr" defTabSz="914400" eaLnBrk="0" fontAlgn="base" hangingPunct="0">
              <a:spcBef>
                <a:spcPct val="0"/>
              </a:spcBef>
              <a:spcAft>
                <a:spcPct val="0"/>
              </a:spcAft>
              <a:defRPr/>
            </a:pPr>
            <a:r>
              <a:rPr lang="ja-JP" altLang="en-US" sz="2400" b="1" kern="0" dirty="0">
                <a:solidFill>
                  <a:srgbClr val="333333"/>
                </a:solidFill>
                <a:latin typeface="+mn-ea"/>
              </a:rPr>
              <a:t>お客様の環境に合わせてお選びいただけます</a:t>
            </a:r>
          </a:p>
        </p:txBody>
      </p:sp>
    </p:spTree>
    <p:extLst>
      <p:ext uri="{BB962C8B-B14F-4D97-AF65-F5344CB8AC3E}">
        <p14:creationId xmlns:p14="http://schemas.microsoft.com/office/powerpoint/2010/main" val="55677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a:xfrm>
            <a:off x="637200" y="2658059"/>
            <a:ext cx="9026012" cy="1543263"/>
          </a:xfrm>
        </p:spPr>
        <p:txBody>
          <a:bodyPr/>
          <a:lstStyle/>
          <a:p>
            <a:r>
              <a:rPr lang="ja-JP" altLang="en-US" cap="none" dirty="0"/>
              <a:t>２</a:t>
            </a:r>
            <a:r>
              <a:rPr lang="en-US" altLang="ja-JP" cap="none" dirty="0"/>
              <a:t>. </a:t>
            </a:r>
            <a:r>
              <a:rPr lang="ja-JP" altLang="en-US" cap="none" dirty="0"/>
              <a:t> クラウド版とパッケージ版の違い</a:t>
            </a:r>
          </a:p>
        </p:txBody>
      </p:sp>
    </p:spTree>
    <p:extLst>
      <p:ext uri="{BB962C8B-B14F-4D97-AF65-F5344CB8AC3E}">
        <p14:creationId xmlns:p14="http://schemas.microsoft.com/office/powerpoint/2010/main" val="192063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B6E1C4-5A3D-460C-8BA6-C26D80CC7AB7}"/>
              </a:ext>
            </a:extLst>
          </p:cNvPr>
          <p:cNvSpPr>
            <a:spLocks noGrp="1"/>
          </p:cNvSpPr>
          <p:nvPr>
            <p:ph type="title"/>
          </p:nvPr>
        </p:nvSpPr>
        <p:spPr/>
        <p:txBody>
          <a:bodyPr>
            <a:normAutofit/>
          </a:bodyPr>
          <a:lstStyle/>
          <a:p>
            <a:r>
              <a:rPr kumimoji="1" lang="ja-JP" altLang="en-US" dirty="0"/>
              <a:t>パッケージ版とクラウド版の比較 </a:t>
            </a:r>
            <a:r>
              <a:rPr kumimoji="1" lang="en-US" altLang="ja-JP" dirty="0"/>
              <a:t>1</a:t>
            </a:r>
            <a:endParaRPr kumimoji="1" lang="ja-JP" altLang="en-US" dirty="0"/>
          </a:p>
        </p:txBody>
      </p:sp>
      <p:graphicFrame>
        <p:nvGraphicFramePr>
          <p:cNvPr id="11" name="表 10">
            <a:extLst>
              <a:ext uri="{FF2B5EF4-FFF2-40B4-BE49-F238E27FC236}">
                <a16:creationId xmlns:a16="http://schemas.microsoft.com/office/drawing/2014/main" id="{0F841A27-C765-4CBB-9BC2-7F039465A10A}"/>
              </a:ext>
            </a:extLst>
          </p:cNvPr>
          <p:cNvGraphicFramePr>
            <a:graphicFrameLocks noGrp="1"/>
          </p:cNvGraphicFramePr>
          <p:nvPr>
            <p:extLst>
              <p:ext uri="{D42A27DB-BD31-4B8C-83A1-F6EECF244321}">
                <p14:modId xmlns:p14="http://schemas.microsoft.com/office/powerpoint/2010/main" val="1391759791"/>
              </p:ext>
            </p:extLst>
          </p:nvPr>
        </p:nvGraphicFramePr>
        <p:xfrm>
          <a:off x="1071717" y="956472"/>
          <a:ext cx="10048567" cy="4787526"/>
        </p:xfrm>
        <a:graphic>
          <a:graphicData uri="http://schemas.openxmlformats.org/drawingml/2006/table">
            <a:tbl>
              <a:tblPr firstRow="1"/>
              <a:tblGrid>
                <a:gridCol w="4542502">
                  <a:extLst>
                    <a:ext uri="{9D8B030D-6E8A-4147-A177-3AD203B41FA5}">
                      <a16:colId xmlns:a16="http://schemas.microsoft.com/office/drawing/2014/main" val="4260115143"/>
                    </a:ext>
                  </a:extLst>
                </a:gridCol>
                <a:gridCol w="1011428">
                  <a:extLst>
                    <a:ext uri="{9D8B030D-6E8A-4147-A177-3AD203B41FA5}">
                      <a16:colId xmlns:a16="http://schemas.microsoft.com/office/drawing/2014/main" val="1360570164"/>
                    </a:ext>
                  </a:extLst>
                </a:gridCol>
                <a:gridCol w="4494637">
                  <a:extLst>
                    <a:ext uri="{9D8B030D-6E8A-4147-A177-3AD203B41FA5}">
                      <a16:colId xmlns:a16="http://schemas.microsoft.com/office/drawing/2014/main" val="2047100934"/>
                    </a:ext>
                  </a:extLst>
                </a:gridCol>
              </a:tblGrid>
              <a:tr h="758691">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800" b="1" dirty="0">
                          <a:solidFill>
                            <a:srgbClr val="003381"/>
                          </a:solidFill>
                          <a:effectLst/>
                          <a:latin typeface="+mn-ea"/>
                          <a:ea typeface="+mn-ea"/>
                        </a:rPr>
                        <a:t>パッケージ版</a:t>
                      </a:r>
                      <a:endParaRPr lang="en-US" altLang="ja-JP" sz="1800" b="1" dirty="0">
                        <a:solidFill>
                          <a:srgbClr val="003381"/>
                        </a:solidFill>
                        <a:effectLst/>
                        <a:latin typeface="+mn-ea"/>
                        <a:ea typeface="+mn-ea"/>
                      </a:endParaRPr>
                    </a:p>
                    <a:p>
                      <a:pPr algn="ctr" fontAlgn="t"/>
                      <a:r>
                        <a:rPr lang="ja-JP" altLang="en-US" sz="1400" dirty="0">
                          <a:effectLst/>
                          <a:latin typeface="+mn-ea"/>
                          <a:ea typeface="+mn-ea"/>
                        </a:rPr>
                        <a:t>自社運用で社内システムとの連携も</a:t>
                      </a:r>
                      <a:br>
                        <a:rPr lang="ja-JP" altLang="en-US" sz="1400" dirty="0">
                          <a:effectLst/>
                          <a:latin typeface="+mn-ea"/>
                          <a:ea typeface="+mn-ea"/>
                        </a:rPr>
                      </a:br>
                      <a:r>
                        <a:rPr lang="ja-JP" altLang="en-US" sz="1400" dirty="0">
                          <a:effectLst/>
                          <a:latin typeface="+mn-ea"/>
                          <a:ea typeface="+mn-ea"/>
                        </a:rPr>
                        <a:t>自由自在にコントロール。</a:t>
                      </a:r>
                    </a:p>
                  </a:txBody>
                  <a:tcPr marL="35068" marR="35068" marT="35068" marB="35068">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12700" cap="flat" cmpd="sng" algn="ctr">
                      <a:solidFill>
                        <a:srgbClr val="71A7D1">
                          <a:lumMod val="75000"/>
                        </a:srgbClr>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endParaRPr lang="ja-JP" altLang="en-US" sz="14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12700" cap="flat" cmpd="sng" algn="ctr">
                      <a:solidFill>
                        <a:srgbClr val="71A7D1">
                          <a:lumMod val="75000"/>
                        </a:srgbClr>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800" b="1" dirty="0">
                          <a:solidFill>
                            <a:srgbClr val="003381"/>
                          </a:solidFill>
                          <a:effectLst/>
                          <a:latin typeface="+mn-ea"/>
                          <a:ea typeface="+mn-ea"/>
                        </a:rPr>
                        <a:t>クラウド版</a:t>
                      </a:r>
                      <a:endParaRPr lang="en-US" altLang="ja-JP" sz="1800" b="1" dirty="0">
                        <a:solidFill>
                          <a:srgbClr val="003381"/>
                        </a:solidFill>
                        <a:effectLst/>
                        <a:latin typeface="+mn-ea"/>
                        <a:ea typeface="+mn-ea"/>
                      </a:endParaRPr>
                    </a:p>
                    <a:p>
                      <a:pPr algn="ctr" fontAlgn="t"/>
                      <a:r>
                        <a:rPr lang="ja-JP" altLang="en-US" sz="1400" dirty="0">
                          <a:effectLst/>
                          <a:latin typeface="+mn-ea"/>
                          <a:ea typeface="+mn-ea"/>
                        </a:rPr>
                        <a:t>ビジネスクラウドで</a:t>
                      </a:r>
                      <a:br>
                        <a:rPr lang="ja-JP" altLang="en-US" sz="1400" dirty="0">
                          <a:effectLst/>
                          <a:latin typeface="+mn-ea"/>
                          <a:ea typeface="+mn-ea"/>
                        </a:rPr>
                      </a:br>
                      <a:r>
                        <a:rPr lang="ja-JP" altLang="en-US" sz="1400" dirty="0">
                          <a:effectLst/>
                          <a:latin typeface="+mn-ea"/>
                          <a:ea typeface="+mn-ea"/>
                        </a:rPr>
                        <a:t>運用コストをかけずセキュアに利用。</a:t>
                      </a:r>
                    </a:p>
                  </a:txBody>
                  <a:tcPr marL="35068" marR="35068" marT="35068" marB="35068">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12700" cap="flat" cmpd="sng" algn="ctr">
                      <a:solidFill>
                        <a:srgbClr val="71A7D1">
                          <a:lumMod val="75000"/>
                        </a:srgbClr>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extLst>
                  <a:ext uri="{0D108BD9-81ED-4DB2-BD59-A6C34878D82A}">
                    <a16:rowId xmlns:a16="http://schemas.microsoft.com/office/drawing/2014/main" val="4254248857"/>
                  </a:ext>
                </a:extLst>
              </a:tr>
              <a:tr h="774492">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fontAlgn="t"/>
                      <a:r>
                        <a:rPr lang="ja-JP" altLang="en-US" sz="1200" b="1" dirty="0">
                          <a:effectLst/>
                          <a:latin typeface="+mn-ea"/>
                          <a:ea typeface="+mn-ea"/>
                        </a:rPr>
                        <a:t>自社で用意</a:t>
                      </a:r>
                      <a:r>
                        <a:rPr lang="ja-JP" altLang="en-US" sz="1200" dirty="0">
                          <a:effectLst/>
                          <a:latin typeface="+mn-ea"/>
                          <a:ea typeface="+mn-ea"/>
                        </a:rPr>
                        <a:t>したサーバーマシンに </a:t>
                      </a:r>
                      <a:r>
                        <a:rPr lang="en-US" altLang="ja-JP" sz="1200" dirty="0">
                          <a:effectLst/>
                          <a:latin typeface="+mn-ea"/>
                          <a:ea typeface="+mn-ea"/>
                        </a:rPr>
                        <a:t>Garoon </a:t>
                      </a:r>
                      <a:r>
                        <a:rPr lang="ja-JP" altLang="en-US" sz="1200" dirty="0">
                          <a:effectLst/>
                          <a:latin typeface="+mn-ea"/>
                          <a:ea typeface="+mn-ea"/>
                        </a:rPr>
                        <a:t>のプログラムを</a:t>
                      </a:r>
                      <a:endParaRPr lang="en-US" altLang="ja-JP" sz="1200" dirty="0">
                        <a:effectLst/>
                        <a:latin typeface="+mn-ea"/>
                        <a:ea typeface="+mn-ea"/>
                      </a:endParaRPr>
                    </a:p>
                    <a:p>
                      <a:pPr fontAlgn="t"/>
                      <a:r>
                        <a:rPr lang="ja-JP" altLang="en-US" sz="1200" dirty="0">
                          <a:effectLst/>
                          <a:latin typeface="+mn-ea"/>
                          <a:ea typeface="+mn-ea"/>
                        </a:rPr>
                        <a:t>インストールして利用します。</a:t>
                      </a:r>
                    </a:p>
                  </a:txBody>
                  <a:tcPr marL="108000" marR="72000" marT="35068" marB="35068">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400" dirty="0">
                          <a:effectLst/>
                          <a:latin typeface="+mn-ea"/>
                          <a:ea typeface="+mn-ea"/>
                        </a:rPr>
                        <a:t>導入方法</a:t>
                      </a:r>
                      <a:br>
                        <a:rPr lang="ja-JP" altLang="en-US" sz="1400" dirty="0">
                          <a:effectLst/>
                          <a:latin typeface="+mn-ea"/>
                          <a:ea typeface="+mn-ea"/>
                        </a:rPr>
                      </a:br>
                      <a:endParaRPr lang="ja-JP" altLang="en-US" sz="14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fontAlgn="t"/>
                      <a:r>
                        <a:rPr lang="ja-JP" altLang="en-US" sz="1200" b="1" dirty="0">
                          <a:effectLst/>
                          <a:latin typeface="+mn-ea"/>
                          <a:ea typeface="+mn-ea"/>
                        </a:rPr>
                        <a:t>インターネット上で提供</a:t>
                      </a:r>
                      <a:r>
                        <a:rPr lang="ja-JP" altLang="en-US" sz="1200" dirty="0">
                          <a:effectLst/>
                          <a:latin typeface="+mn-ea"/>
                          <a:ea typeface="+mn-ea"/>
                        </a:rPr>
                        <a:t>される </a:t>
                      </a:r>
                      <a:r>
                        <a:rPr lang="en-US" altLang="ja-JP" sz="1200" dirty="0">
                          <a:effectLst/>
                          <a:latin typeface="+mn-ea"/>
                          <a:ea typeface="+mn-ea"/>
                        </a:rPr>
                        <a:t>Garoon </a:t>
                      </a:r>
                      <a:r>
                        <a:rPr lang="ja-JP" altLang="en-US" sz="1200" dirty="0">
                          <a:effectLst/>
                          <a:latin typeface="+mn-ea"/>
                          <a:ea typeface="+mn-ea"/>
                        </a:rPr>
                        <a:t>を利用します。</a:t>
                      </a:r>
                      <a:endParaRPr lang="en-US" altLang="ja-JP" sz="1200" dirty="0">
                        <a:effectLst/>
                        <a:latin typeface="+mn-ea"/>
                        <a:ea typeface="+mn-ea"/>
                      </a:endParaRPr>
                    </a:p>
                    <a:p>
                      <a:pPr fontAlgn="t"/>
                      <a:r>
                        <a:rPr lang="ja-JP" altLang="en-US" sz="1200" dirty="0">
                          <a:effectLst/>
                          <a:latin typeface="+mn-ea"/>
                          <a:ea typeface="+mn-ea"/>
                        </a:rPr>
                        <a:t>インターネットにつながるパソコンがあればすぐに利用開始</a:t>
                      </a:r>
                      <a:endParaRPr lang="en-US" altLang="ja-JP" sz="1200" dirty="0">
                        <a:effectLst/>
                        <a:latin typeface="+mn-ea"/>
                        <a:ea typeface="+mn-ea"/>
                      </a:endParaRPr>
                    </a:p>
                    <a:p>
                      <a:pPr fontAlgn="t"/>
                      <a:r>
                        <a:rPr lang="ja-JP" altLang="en-US" sz="1200" dirty="0">
                          <a:effectLst/>
                          <a:latin typeface="+mn-ea"/>
                          <a:ea typeface="+mn-ea"/>
                        </a:rPr>
                        <a:t>できます。</a:t>
                      </a:r>
                    </a:p>
                  </a:txBody>
                  <a:tcPr marL="108000" marR="72000" marT="35068" marB="35068">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4088812"/>
                  </a:ext>
                </a:extLst>
              </a:tr>
              <a:tr h="1096466">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fontAlgn="t"/>
                      <a:r>
                        <a:rPr lang="ja-JP" altLang="en-US" sz="1200" dirty="0">
                          <a:effectLst/>
                          <a:latin typeface="+mn-ea"/>
                          <a:ea typeface="+mn-ea"/>
                        </a:rPr>
                        <a:t>バージョンアップやサーバーマシンのメンテナンスは、</a:t>
                      </a:r>
                      <a:r>
                        <a:rPr lang="ja-JP" altLang="en-US" sz="1200" b="1" dirty="0">
                          <a:effectLst/>
                          <a:latin typeface="+mn-ea"/>
                          <a:ea typeface="+mn-ea"/>
                        </a:rPr>
                        <a:t>お客様の希望するタイミングで実施可能</a:t>
                      </a:r>
                      <a:r>
                        <a:rPr lang="ja-JP" altLang="en-US" sz="1200" dirty="0">
                          <a:effectLst/>
                          <a:latin typeface="+mn-ea"/>
                          <a:ea typeface="+mn-ea"/>
                        </a:rPr>
                        <a:t>です。バックアップは、自社で求めるサービスレベル に応じてソリューションを利用できます。サイボウズ オフィシャルパートナーのソリューション利用することも可能です。</a:t>
                      </a:r>
                    </a:p>
                  </a:txBody>
                  <a:tcPr marL="108000" marR="72000" marT="35068" marB="35068">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400" dirty="0">
                          <a:effectLst/>
                          <a:latin typeface="+mn-ea"/>
                          <a:ea typeface="+mn-ea"/>
                        </a:rPr>
                        <a:t>運用管理</a:t>
                      </a:r>
                      <a:br>
                        <a:rPr lang="ja-JP" altLang="en-US" sz="1400" dirty="0">
                          <a:effectLst/>
                          <a:latin typeface="+mn-ea"/>
                          <a:ea typeface="+mn-ea"/>
                        </a:rPr>
                      </a:br>
                      <a:endParaRPr lang="ja-JP" altLang="en-US" sz="14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fontAlgn="t"/>
                      <a:r>
                        <a:rPr lang="ja-JP" altLang="en-US" sz="1200" dirty="0">
                          <a:effectLst/>
                          <a:latin typeface="+mn-ea"/>
                          <a:ea typeface="+mn-ea"/>
                        </a:rPr>
                        <a:t>バージョンアップ作業はサイボウズが実施するため、</a:t>
                      </a:r>
                      <a:r>
                        <a:rPr lang="ja-JP" altLang="en-US" sz="1200" b="1" dirty="0">
                          <a:effectLst/>
                          <a:latin typeface="+mn-ea"/>
                          <a:ea typeface="+mn-ea"/>
                        </a:rPr>
                        <a:t>常に最新版</a:t>
                      </a:r>
                      <a:r>
                        <a:rPr lang="ja-JP" altLang="en-US" sz="1200" dirty="0">
                          <a:effectLst/>
                          <a:latin typeface="+mn-ea"/>
                          <a:ea typeface="+mn-ea"/>
                        </a:rPr>
                        <a:t>をご利用いただけます。また安定したサービス提供のため、データ・ネットワークは冗長化され、データバックアップも毎日取得されています。</a:t>
                      </a:r>
                    </a:p>
                  </a:txBody>
                  <a:tcPr marL="108000" marR="72000" marT="35068" marB="35068">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3006782"/>
                  </a:ext>
                </a:extLst>
              </a:tr>
              <a:tr h="1009789">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fontAlgn="t"/>
                      <a:r>
                        <a:rPr lang="ja-JP" altLang="en-US" sz="1200">
                          <a:effectLst/>
                          <a:latin typeface="+mn-ea"/>
                          <a:ea typeface="+mn-ea"/>
                        </a:rPr>
                        <a:t>導入初年度は、ユーザー数に応じた基本ライセンスを購入いただきます。２年目以降はサービスライセンスを購入いただくことで、追加アプリケーションサービスやサポートサービスを引き続き利用いただけます。</a:t>
                      </a:r>
                    </a:p>
                  </a:txBody>
                  <a:tcPr marL="108000" marR="72000" marT="35068" marB="35068">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400" dirty="0">
                          <a:effectLst/>
                          <a:latin typeface="+mn-ea"/>
                          <a:ea typeface="+mn-ea"/>
                        </a:rPr>
                        <a:t>購入方法</a:t>
                      </a:r>
                      <a:br>
                        <a:rPr lang="ja-JP" altLang="en-US" sz="1400" dirty="0">
                          <a:effectLst/>
                          <a:latin typeface="+mn-ea"/>
                          <a:ea typeface="+mn-ea"/>
                        </a:rPr>
                      </a:br>
                      <a:endParaRPr lang="ja-JP" altLang="en-US" sz="14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fontAlgn="t"/>
                      <a:r>
                        <a:rPr lang="ja-JP" altLang="en-US" sz="1200" dirty="0">
                          <a:effectLst/>
                          <a:latin typeface="+mn-ea"/>
                          <a:ea typeface="+mn-ea"/>
                        </a:rPr>
                        <a:t>サービス利用にあたり初期費用は不要です。利用ユーザー数に応じたサービス利用料を</a:t>
                      </a:r>
                      <a:r>
                        <a:rPr lang="ja-JP" altLang="en-US" sz="1200" b="1" dirty="0">
                          <a:effectLst/>
                          <a:latin typeface="+mn-ea"/>
                          <a:ea typeface="+mn-ea"/>
                        </a:rPr>
                        <a:t>月額</a:t>
                      </a:r>
                      <a:r>
                        <a:rPr lang="ja-JP" altLang="en-US" sz="1200" dirty="0">
                          <a:effectLst/>
                          <a:latin typeface="+mn-ea"/>
                          <a:ea typeface="+mn-ea"/>
                        </a:rPr>
                        <a:t>または</a:t>
                      </a:r>
                      <a:r>
                        <a:rPr lang="ja-JP" altLang="en-US" sz="1200" b="1" dirty="0">
                          <a:effectLst/>
                          <a:latin typeface="+mn-ea"/>
                          <a:ea typeface="+mn-ea"/>
                        </a:rPr>
                        <a:t>年額</a:t>
                      </a:r>
                      <a:r>
                        <a:rPr lang="ja-JP" altLang="en-US" sz="1200" dirty="0">
                          <a:effectLst/>
                          <a:latin typeface="+mn-ea"/>
                          <a:ea typeface="+mn-ea"/>
                        </a:rPr>
                        <a:t>でお支払いただきます。</a:t>
                      </a:r>
                    </a:p>
                  </a:txBody>
                  <a:tcPr marL="108000" marR="72000" marT="35068" marB="35068">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52036864"/>
                  </a:ext>
                </a:extLst>
              </a:tr>
              <a:tr h="1135603">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fontAlgn="t"/>
                      <a:r>
                        <a:rPr lang="en-US" altLang="ja-JP" sz="1200" dirty="0">
                          <a:effectLst/>
                          <a:latin typeface="+mn-ea"/>
                          <a:ea typeface="+mn-ea"/>
                        </a:rPr>
                        <a:t>VPN</a:t>
                      </a:r>
                      <a:r>
                        <a:rPr lang="ja-JP" altLang="en-US" sz="1200" dirty="0">
                          <a:effectLst/>
                          <a:latin typeface="+mn-ea"/>
                          <a:ea typeface="+mn-ea"/>
                        </a:rPr>
                        <a:t>など外部アクセス環境を</a:t>
                      </a:r>
                      <a:r>
                        <a:rPr lang="ja-JP" altLang="en-US" sz="1200" b="1" dirty="0">
                          <a:effectLst/>
                          <a:latin typeface="+mn-ea"/>
                          <a:ea typeface="+mn-ea"/>
                        </a:rPr>
                        <a:t>構築</a:t>
                      </a:r>
                      <a:r>
                        <a:rPr lang="ja-JP" altLang="en-US" sz="1200" dirty="0">
                          <a:effectLst/>
                          <a:latin typeface="+mn-ea"/>
                          <a:ea typeface="+mn-ea"/>
                        </a:rPr>
                        <a:t>することで、モバイル端末や自宅などからアクセスすることができます。「サイボウズ リモートサービス」を使って、外部からのアクセスを手軽に実現することも可能です。</a:t>
                      </a:r>
                    </a:p>
                  </a:txBody>
                  <a:tcPr marL="108000" marR="72000" marT="35068" marB="35068">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12700" cap="flat" cmpd="sng" algn="ctr">
                      <a:solidFill>
                        <a:srgbClr val="71A7D1">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400" dirty="0">
                          <a:effectLst/>
                          <a:latin typeface="+mn-ea"/>
                          <a:ea typeface="+mn-ea"/>
                        </a:rPr>
                        <a:t>モバイル利用や外部アクセス</a:t>
                      </a:r>
                      <a:br>
                        <a:rPr lang="ja-JP" altLang="en-US" sz="1400" dirty="0">
                          <a:effectLst/>
                          <a:latin typeface="+mn-ea"/>
                          <a:ea typeface="+mn-ea"/>
                        </a:rPr>
                      </a:br>
                      <a:endParaRPr lang="ja-JP" altLang="en-US" sz="14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12700" cap="flat" cmpd="sng" algn="ctr">
                      <a:solidFill>
                        <a:srgbClr val="71A7D1">
                          <a:lumMod val="75000"/>
                        </a:srgbClr>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fontAlgn="t"/>
                      <a:r>
                        <a:rPr lang="ja-JP" altLang="en-US" sz="1200" dirty="0">
                          <a:effectLst/>
                          <a:latin typeface="+mn-ea"/>
                          <a:ea typeface="+mn-ea"/>
                        </a:rPr>
                        <a:t>インターネット上で利用するため、</a:t>
                      </a:r>
                      <a:r>
                        <a:rPr lang="ja-JP" altLang="en-US" sz="1200" b="1" dirty="0">
                          <a:effectLst/>
                          <a:latin typeface="+mn-ea"/>
                          <a:ea typeface="+mn-ea"/>
                        </a:rPr>
                        <a:t>標準的に</a:t>
                      </a:r>
                      <a:r>
                        <a:rPr lang="ja-JP" altLang="en-US" sz="1200" dirty="0">
                          <a:effectLst/>
                          <a:latin typeface="+mn-ea"/>
                          <a:ea typeface="+mn-ea"/>
                        </a:rPr>
                        <a:t>モバイル端末からアクセスすることが可能です。また、よりセキュアな環境でアクセスするために、クライアント証明書を利用した「セキュアアクセス」（有償）もご用意しております。</a:t>
                      </a:r>
                    </a:p>
                  </a:txBody>
                  <a:tcPr marL="108000" marR="72000" marT="35068" marB="35068">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9525" cap="flat" cmpd="sng" algn="ctr">
                      <a:solidFill>
                        <a:srgbClr val="99CDEC"/>
                      </a:solidFill>
                      <a:prstDash val="solid"/>
                      <a:round/>
                      <a:headEnd type="none" w="med" len="med"/>
                      <a:tailEnd type="none" w="med" len="med"/>
                    </a:lnT>
                    <a:lnB w="12700" cap="flat" cmpd="sng" algn="ctr">
                      <a:solidFill>
                        <a:srgbClr val="71A7D1">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54023220"/>
                  </a:ext>
                </a:extLst>
              </a:tr>
            </a:tbl>
          </a:graphicData>
        </a:graphic>
      </p:graphicFrame>
      <p:pic>
        <p:nvPicPr>
          <p:cNvPr id="12" name="Picture 2">
            <a:extLst>
              <a:ext uri="{FF2B5EF4-FFF2-40B4-BE49-F238E27FC236}">
                <a16:creationId xmlns:a16="http://schemas.microsoft.com/office/drawing/2014/main" id="{3BDA4511-B2DB-4538-A3B1-5DA927EE6153}"/>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95831" y="2039123"/>
            <a:ext cx="42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88866886-2234-4E58-A8BC-067602374A45}"/>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95831" y="2951535"/>
            <a:ext cx="42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ADBF4B07-6F40-4A65-BF52-0D512498258B}"/>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95831" y="3995422"/>
            <a:ext cx="42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a:extLst>
              <a:ext uri="{FF2B5EF4-FFF2-40B4-BE49-F238E27FC236}">
                <a16:creationId xmlns:a16="http://schemas.microsoft.com/office/drawing/2014/main" id="{7D530847-DBE6-4A1E-92D2-654BB5F31706}"/>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95831" y="5276057"/>
            <a:ext cx="42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0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6FFC204-0142-4F1C-B473-F3F016FA92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0268134"/>
              </p:ext>
            </p:extLst>
          </p:nvPr>
        </p:nvGraphicFramePr>
        <p:xfrm>
          <a:off x="706055" y="841091"/>
          <a:ext cx="10752881" cy="5541861"/>
        </p:xfrm>
        <a:graphic>
          <a:graphicData uri="http://schemas.openxmlformats.org/drawingml/2006/table">
            <a:tbl>
              <a:tblPr firstRow="1"/>
              <a:tblGrid>
                <a:gridCol w="4839850">
                  <a:extLst>
                    <a:ext uri="{9D8B030D-6E8A-4147-A177-3AD203B41FA5}">
                      <a16:colId xmlns:a16="http://schemas.microsoft.com/office/drawing/2014/main" val="4260115143"/>
                    </a:ext>
                  </a:extLst>
                </a:gridCol>
                <a:gridCol w="1094227">
                  <a:extLst>
                    <a:ext uri="{9D8B030D-6E8A-4147-A177-3AD203B41FA5}">
                      <a16:colId xmlns:a16="http://schemas.microsoft.com/office/drawing/2014/main" val="1360570164"/>
                    </a:ext>
                  </a:extLst>
                </a:gridCol>
                <a:gridCol w="4818804">
                  <a:extLst>
                    <a:ext uri="{9D8B030D-6E8A-4147-A177-3AD203B41FA5}">
                      <a16:colId xmlns:a16="http://schemas.microsoft.com/office/drawing/2014/main" val="2047100934"/>
                    </a:ext>
                  </a:extLst>
                </a:gridCol>
              </a:tblGrid>
              <a:tr h="760337">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800" b="1" dirty="0">
                          <a:solidFill>
                            <a:srgbClr val="003381"/>
                          </a:solidFill>
                          <a:effectLst/>
                          <a:latin typeface="+mn-ea"/>
                          <a:ea typeface="+mn-ea"/>
                        </a:rPr>
                        <a:t>パッケージ版</a:t>
                      </a:r>
                      <a:endParaRPr lang="en-US" altLang="ja-JP" sz="1800" b="1" dirty="0">
                        <a:solidFill>
                          <a:srgbClr val="003381"/>
                        </a:solidFill>
                        <a:effectLst/>
                        <a:latin typeface="+mn-ea"/>
                        <a:ea typeface="+mn-ea"/>
                      </a:endParaRPr>
                    </a:p>
                    <a:p>
                      <a:pPr algn="ctr" fontAlgn="t"/>
                      <a:r>
                        <a:rPr lang="ja-JP" altLang="en-US" sz="1400" dirty="0">
                          <a:effectLst/>
                          <a:latin typeface="+mn-ea"/>
                          <a:ea typeface="+mn-ea"/>
                        </a:rPr>
                        <a:t>自社運用で社内システムとの連携も</a:t>
                      </a:r>
                      <a:br>
                        <a:rPr lang="ja-JP" altLang="en-US" sz="1400" dirty="0">
                          <a:effectLst/>
                          <a:latin typeface="+mn-ea"/>
                          <a:ea typeface="+mn-ea"/>
                        </a:rPr>
                      </a:br>
                      <a:r>
                        <a:rPr lang="ja-JP" altLang="en-US" sz="1400" dirty="0">
                          <a:effectLst/>
                          <a:latin typeface="+mn-ea"/>
                          <a:ea typeface="+mn-ea"/>
                        </a:rPr>
                        <a:t>自由自在にコントロール。</a:t>
                      </a:r>
                    </a:p>
                  </a:txBody>
                  <a:tcPr marL="35068" marR="35068" marT="35068" marB="35068">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12700" cap="flat" cmpd="sng" algn="ctr">
                      <a:solidFill>
                        <a:srgbClr val="71A7D1">
                          <a:lumMod val="75000"/>
                        </a:srgbClr>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endParaRPr lang="ja-JP" altLang="en-US" sz="14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12700" cap="flat" cmpd="sng" algn="ctr">
                      <a:solidFill>
                        <a:srgbClr val="71A7D1">
                          <a:lumMod val="75000"/>
                        </a:srgbClr>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800" b="1" dirty="0">
                          <a:solidFill>
                            <a:srgbClr val="003381"/>
                          </a:solidFill>
                          <a:effectLst/>
                          <a:latin typeface="+mn-ea"/>
                          <a:ea typeface="+mn-ea"/>
                        </a:rPr>
                        <a:t>クラウド版</a:t>
                      </a:r>
                      <a:endParaRPr lang="en-US" altLang="ja-JP" sz="1800" b="1" dirty="0">
                        <a:solidFill>
                          <a:srgbClr val="003381"/>
                        </a:solidFill>
                        <a:effectLst/>
                        <a:latin typeface="+mn-ea"/>
                        <a:ea typeface="+mn-ea"/>
                      </a:endParaRPr>
                    </a:p>
                    <a:p>
                      <a:pPr algn="ctr" fontAlgn="t"/>
                      <a:r>
                        <a:rPr lang="ja-JP" altLang="en-US" sz="1400" dirty="0">
                          <a:effectLst/>
                          <a:latin typeface="+mn-ea"/>
                          <a:ea typeface="+mn-ea"/>
                        </a:rPr>
                        <a:t>ビジネスクラウドで</a:t>
                      </a:r>
                      <a:br>
                        <a:rPr lang="ja-JP" altLang="en-US" sz="1400" dirty="0">
                          <a:effectLst/>
                          <a:latin typeface="+mn-ea"/>
                          <a:ea typeface="+mn-ea"/>
                        </a:rPr>
                      </a:br>
                      <a:r>
                        <a:rPr lang="ja-JP" altLang="en-US" sz="1400" dirty="0">
                          <a:effectLst/>
                          <a:latin typeface="+mn-ea"/>
                          <a:ea typeface="+mn-ea"/>
                        </a:rPr>
                        <a:t>運用コストをかけずセキュアに利用。</a:t>
                      </a:r>
                    </a:p>
                  </a:txBody>
                  <a:tcPr marL="35068" marR="35068" marT="35068" marB="35068">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12700" cap="flat" cmpd="sng" algn="ctr">
                      <a:solidFill>
                        <a:srgbClr val="71A7D1">
                          <a:lumMod val="75000"/>
                        </a:srgbClr>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extLst>
                  <a:ext uri="{0D108BD9-81ED-4DB2-BD59-A6C34878D82A}">
                    <a16:rowId xmlns:a16="http://schemas.microsoft.com/office/drawing/2014/main" val="4254248857"/>
                  </a:ext>
                </a:extLst>
              </a:tr>
              <a:tr h="894466">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173038" indent="-173038" fontAlgn="t">
                        <a:buFont typeface="Arial" panose="020B0604020202020204" pitchFamily="34" charset="0"/>
                        <a:buChar char="•"/>
                      </a:pPr>
                      <a:r>
                        <a:rPr lang="ja-JP" altLang="en-US" sz="1200" dirty="0">
                          <a:effectLst/>
                          <a:latin typeface="+mn-ea"/>
                          <a:ea typeface="+mn-ea"/>
                        </a:rPr>
                        <a:t>標準組込みポートレット</a:t>
                      </a:r>
                      <a:endParaRPr lang="en-US" altLang="ja-JP" sz="1200" dirty="0">
                        <a:effectLst/>
                        <a:latin typeface="+mn-ea"/>
                        <a:ea typeface="+mn-ea"/>
                      </a:endParaRPr>
                    </a:p>
                    <a:p>
                      <a:pPr marL="173038" indent="-173038" fontAlgn="t">
                        <a:buFont typeface="Arial" panose="020B0604020202020204" pitchFamily="34" charset="0"/>
                        <a:buChar char="•"/>
                      </a:pPr>
                      <a:r>
                        <a:rPr lang="en-US" altLang="ja-JP" sz="1200" dirty="0">
                          <a:effectLst/>
                          <a:latin typeface="+mn-ea"/>
                          <a:ea typeface="+mn-ea"/>
                        </a:rPr>
                        <a:t>HTML</a:t>
                      </a:r>
                      <a:r>
                        <a:rPr lang="ja-JP" altLang="en-US" sz="1200" dirty="0">
                          <a:effectLst/>
                          <a:latin typeface="+mn-ea"/>
                          <a:ea typeface="+mn-ea"/>
                        </a:rPr>
                        <a:t>ポートレット</a:t>
                      </a:r>
                      <a:endParaRPr lang="en-US" altLang="ja-JP" sz="1200" dirty="0">
                        <a:effectLst/>
                        <a:latin typeface="+mn-ea"/>
                        <a:ea typeface="+mn-ea"/>
                      </a:endParaRPr>
                    </a:p>
                    <a:p>
                      <a:pPr marL="173038" indent="-173038" fontAlgn="t">
                        <a:buFont typeface="Arial" panose="020B0604020202020204" pitchFamily="34" charset="0"/>
                        <a:buChar char="•"/>
                      </a:pPr>
                      <a:r>
                        <a:rPr lang="en-US" altLang="ja-JP" sz="1200" b="1" dirty="0">
                          <a:effectLst/>
                          <a:latin typeface="+mn-ea"/>
                          <a:ea typeface="+mn-ea"/>
                        </a:rPr>
                        <a:t>PHP</a:t>
                      </a:r>
                      <a:r>
                        <a:rPr lang="ja-JP" altLang="en-US" sz="1200" b="1" dirty="0">
                          <a:effectLst/>
                          <a:latin typeface="+mn-ea"/>
                          <a:ea typeface="+mn-ea"/>
                        </a:rPr>
                        <a:t>ポートレット</a:t>
                      </a:r>
                    </a:p>
                  </a:txBody>
                  <a:tcPr marL="108000" marR="72000" marT="35068" marB="35068" anchor="ctr">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200" dirty="0">
                          <a:effectLst/>
                          <a:latin typeface="+mn-ea"/>
                          <a:ea typeface="+mn-ea"/>
                        </a:rPr>
                        <a:t>ポータル・ポートレット機能</a:t>
                      </a:r>
                      <a:br>
                        <a:rPr lang="ja-JP" altLang="en-US" sz="1200" dirty="0">
                          <a:effectLst/>
                          <a:latin typeface="+mn-ea"/>
                          <a:ea typeface="+mn-ea"/>
                        </a:rPr>
                      </a:br>
                      <a:endParaRPr lang="ja-JP" altLang="en-US" sz="12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173038" indent="-173038" fontAlgn="t">
                        <a:buFont typeface="Arial" panose="020B0604020202020204" pitchFamily="34" charset="0"/>
                        <a:buChar char="•"/>
                      </a:pPr>
                      <a:r>
                        <a:rPr lang="ja-JP" altLang="en-US" sz="1200" dirty="0">
                          <a:effectLst/>
                          <a:latin typeface="+mn-ea"/>
                          <a:ea typeface="+mn-ea"/>
                        </a:rPr>
                        <a:t>標準組込みポートレット</a:t>
                      </a:r>
                      <a:endParaRPr lang="en-US" altLang="ja-JP" sz="1200" dirty="0">
                        <a:effectLst/>
                        <a:latin typeface="+mn-ea"/>
                        <a:ea typeface="+mn-ea"/>
                      </a:endParaRPr>
                    </a:p>
                    <a:p>
                      <a:pPr marL="173038" indent="-173038" fontAlgn="t">
                        <a:buFont typeface="Arial" panose="020B0604020202020204" pitchFamily="34" charset="0"/>
                        <a:buChar char="•"/>
                      </a:pPr>
                      <a:r>
                        <a:rPr lang="en-US" altLang="ja-JP" sz="1200" dirty="0">
                          <a:effectLst/>
                          <a:latin typeface="+mn-ea"/>
                          <a:ea typeface="+mn-ea"/>
                        </a:rPr>
                        <a:t>HTML</a:t>
                      </a:r>
                      <a:r>
                        <a:rPr lang="ja-JP" altLang="en-US" sz="1200" dirty="0">
                          <a:effectLst/>
                          <a:latin typeface="+mn-ea"/>
                          <a:ea typeface="+mn-ea"/>
                        </a:rPr>
                        <a:t>ポートレット</a:t>
                      </a:r>
                      <a:endParaRPr lang="en-US" altLang="ja-JP" sz="1200" dirty="0">
                        <a:effectLst/>
                        <a:latin typeface="+mn-ea"/>
                        <a:ea typeface="+mn-ea"/>
                      </a:endParaRPr>
                    </a:p>
                    <a:p>
                      <a:pPr marL="173038" indent="-173038" fontAlgn="t">
                        <a:buFont typeface="Arial" panose="020B0604020202020204" pitchFamily="34" charset="0"/>
                        <a:buChar char="•"/>
                      </a:pPr>
                      <a:r>
                        <a:rPr lang="en-US" altLang="ja-JP" sz="1200" dirty="0">
                          <a:effectLst/>
                          <a:latin typeface="+mn-ea"/>
                          <a:ea typeface="+mn-ea"/>
                        </a:rPr>
                        <a:t>kintone</a:t>
                      </a:r>
                      <a:r>
                        <a:rPr lang="ja-JP" altLang="en-US" sz="1200" dirty="0">
                          <a:effectLst/>
                          <a:latin typeface="+mn-ea"/>
                          <a:ea typeface="+mn-ea"/>
                        </a:rPr>
                        <a:t>連携ポートレット</a:t>
                      </a:r>
                      <a:endParaRPr lang="en-US" altLang="ja-JP" sz="1200" dirty="0">
                        <a:effectLst/>
                        <a:latin typeface="+mn-ea"/>
                        <a:ea typeface="+mn-ea"/>
                      </a:endParaRPr>
                    </a:p>
                    <a:p>
                      <a:pPr marL="173038" indent="-173038" fontAlgn="t">
                        <a:buFont typeface="Arial" panose="020B0604020202020204" pitchFamily="34" charset="0"/>
                        <a:buChar char="•"/>
                      </a:pPr>
                      <a:r>
                        <a:rPr lang="ja-JP" altLang="en-US" sz="1200" b="1" dirty="0">
                          <a:effectLst/>
                          <a:latin typeface="+mn-ea"/>
                          <a:ea typeface="+mn-ea"/>
                        </a:rPr>
                        <a:t>ポータルテンプレート</a:t>
                      </a:r>
                    </a:p>
                  </a:txBody>
                  <a:tcPr marL="108000" marR="72000" marT="35068" marB="35068" anchor="ctr">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13745643"/>
                  </a:ext>
                </a:extLst>
              </a:tr>
              <a:tr h="796172">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173038" indent="-173038" algn="l" fontAlgn="t">
                        <a:buFont typeface="Arial" panose="020B0604020202020204" pitchFamily="34" charset="0"/>
                        <a:buChar char="•"/>
                      </a:pPr>
                      <a:r>
                        <a:rPr lang="ja-JP" altLang="en-US" sz="1200" dirty="0">
                          <a:effectLst/>
                          <a:latin typeface="+mn-ea"/>
                          <a:ea typeface="+mn-ea"/>
                        </a:rPr>
                        <a:t>「</a:t>
                      </a:r>
                      <a:r>
                        <a:rPr lang="en-US" altLang="ja-JP" sz="1200" dirty="0" err="1">
                          <a:effectLst/>
                          <a:latin typeface="+mn-ea"/>
                          <a:ea typeface="+mn-ea"/>
                        </a:rPr>
                        <a:t>Garoon</a:t>
                      </a:r>
                      <a:r>
                        <a:rPr lang="ja-JP" altLang="en-US" sz="1200" dirty="0">
                          <a:effectLst/>
                          <a:latin typeface="+mn-ea"/>
                          <a:ea typeface="+mn-ea"/>
                        </a:rPr>
                        <a:t> </a:t>
                      </a:r>
                      <a:r>
                        <a:rPr lang="en-US" altLang="ja-JP" sz="1200" dirty="0">
                          <a:effectLst/>
                          <a:latin typeface="+mn-ea"/>
                          <a:ea typeface="+mn-ea"/>
                        </a:rPr>
                        <a:t>5</a:t>
                      </a:r>
                      <a:r>
                        <a:rPr lang="ja-JP" altLang="en-US" sz="1200" dirty="0">
                          <a:effectLst/>
                          <a:latin typeface="+mn-ea"/>
                          <a:ea typeface="+mn-ea"/>
                        </a:rPr>
                        <a:t>」までの機能です</a:t>
                      </a:r>
                      <a:r>
                        <a:rPr lang="en-US" altLang="ja-JP" sz="1200" dirty="0">
                          <a:effectLst/>
                          <a:latin typeface="+mn-ea"/>
                          <a:ea typeface="+mn-ea"/>
                        </a:rPr>
                        <a:t>(</a:t>
                      </a:r>
                      <a:r>
                        <a:rPr lang="ja-JP" altLang="en-US" sz="1200" dirty="0">
                          <a:effectLst/>
                          <a:latin typeface="+mn-ea"/>
                          <a:ea typeface="+mn-ea"/>
                        </a:rPr>
                        <a:t>サービスライセンスが必要です</a:t>
                      </a:r>
                      <a:r>
                        <a:rPr lang="en-US" altLang="ja-JP" sz="1200" dirty="0">
                          <a:effectLst/>
                          <a:latin typeface="+mn-ea"/>
                          <a:ea typeface="+mn-ea"/>
                        </a:rPr>
                        <a:t>)</a:t>
                      </a:r>
                    </a:p>
                    <a:p>
                      <a:pPr marL="173038" indent="-173038" algn="l" fontAlgn="t">
                        <a:buFont typeface="Arial" panose="020B0604020202020204" pitchFamily="34" charset="0"/>
                        <a:buChar char="•"/>
                      </a:pPr>
                      <a:r>
                        <a:rPr lang="ja-JP" altLang="en-US" sz="1200" b="1" dirty="0">
                          <a:effectLst/>
                          <a:latin typeface="+mn-ea"/>
                          <a:ea typeface="+mn-ea"/>
                        </a:rPr>
                        <a:t>利用規模や使用状況により、別サーバーが必要な場合があります</a:t>
                      </a:r>
                    </a:p>
                  </a:txBody>
                  <a:tcPr marL="108000" marR="72000" marT="35068" marB="35068" anchor="ctr">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200" dirty="0">
                          <a:effectLst/>
                          <a:latin typeface="+mn-ea"/>
                          <a:ea typeface="+mn-ea"/>
                        </a:rPr>
                        <a:t>全文検索機能</a:t>
                      </a:r>
                      <a:br>
                        <a:rPr lang="zh-TW" altLang="en-US" sz="1200" dirty="0">
                          <a:effectLst/>
                          <a:latin typeface="+mn-ea"/>
                          <a:ea typeface="+mn-ea"/>
                        </a:rPr>
                      </a:br>
                      <a:endParaRPr lang="zh-TW" altLang="en-US" sz="12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173038" indent="-173038" fontAlgn="t">
                        <a:buFont typeface="Arial" panose="020B0604020202020204" pitchFamily="34" charset="0"/>
                        <a:buChar char="•"/>
                      </a:pPr>
                      <a:r>
                        <a:rPr lang="ja-JP" altLang="en-US" sz="1200" dirty="0">
                          <a:effectLst/>
                          <a:latin typeface="+mn-ea"/>
                          <a:ea typeface="+mn-ea"/>
                        </a:rPr>
                        <a:t>標準提供</a:t>
                      </a:r>
                    </a:p>
                  </a:txBody>
                  <a:tcPr marL="108000" marR="72000" marT="35068" marB="35068" anchor="ctr">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19679945"/>
                  </a:ext>
                </a:extLst>
              </a:tr>
              <a:tr h="1288760">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173038" indent="-173038" algn="l" fontAlgn="t">
                        <a:buFont typeface="Arial" panose="020B0604020202020204" pitchFamily="34" charset="0"/>
                        <a:buChar char="•"/>
                      </a:pPr>
                      <a:r>
                        <a:rPr lang="en-US" altLang="ja-JP" sz="1200" dirty="0">
                          <a:effectLst/>
                          <a:latin typeface="+mn-ea"/>
                          <a:ea typeface="+mn-ea"/>
                        </a:rPr>
                        <a:t>LDAP</a:t>
                      </a:r>
                      <a:r>
                        <a:rPr lang="ja-JP" altLang="en-US" sz="1200" dirty="0">
                          <a:effectLst/>
                          <a:latin typeface="+mn-ea"/>
                          <a:ea typeface="+mn-ea"/>
                        </a:rPr>
                        <a:t>認証連携</a:t>
                      </a:r>
                      <a:endParaRPr lang="en-US" altLang="ja-JP" sz="1200" dirty="0">
                        <a:effectLst/>
                        <a:latin typeface="+mn-ea"/>
                        <a:ea typeface="+mn-ea"/>
                      </a:endParaRPr>
                    </a:p>
                    <a:p>
                      <a:pPr marL="173038" indent="-173038" algn="l" fontAlgn="t">
                        <a:buFont typeface="Arial" panose="020B0604020202020204" pitchFamily="34" charset="0"/>
                        <a:buChar char="•"/>
                      </a:pPr>
                      <a:r>
                        <a:rPr lang="en-US" altLang="ja-JP" sz="1200" dirty="0">
                          <a:effectLst/>
                          <a:latin typeface="+mn-ea"/>
                          <a:ea typeface="+mn-ea"/>
                        </a:rPr>
                        <a:t>LDAP</a:t>
                      </a:r>
                      <a:r>
                        <a:rPr lang="ja-JP" altLang="en-US" sz="1200" dirty="0">
                          <a:effectLst/>
                          <a:latin typeface="+mn-ea"/>
                          <a:ea typeface="+mn-ea"/>
                        </a:rPr>
                        <a:t>連携キット（ユーザー情報連携）</a:t>
                      </a:r>
                      <a:endParaRPr lang="en-US" altLang="ja-JP" sz="1200" dirty="0">
                        <a:effectLst/>
                        <a:latin typeface="+mn-ea"/>
                        <a:ea typeface="+mn-ea"/>
                      </a:endParaRPr>
                    </a:p>
                    <a:p>
                      <a:pPr marL="173038" indent="-173038" algn="l" fontAlgn="t">
                        <a:buFont typeface="Arial" panose="020B0604020202020204" pitchFamily="34" charset="0"/>
                        <a:buChar char="•"/>
                      </a:pPr>
                      <a:r>
                        <a:rPr lang="en-US" altLang="ja-JP" sz="1200" dirty="0">
                          <a:effectLst/>
                          <a:latin typeface="+mn-ea"/>
                          <a:ea typeface="+mn-ea"/>
                        </a:rPr>
                        <a:t>LDAP</a:t>
                      </a:r>
                      <a:r>
                        <a:rPr lang="ja-JP" altLang="en-US" sz="1200" dirty="0">
                          <a:effectLst/>
                          <a:latin typeface="+mn-ea"/>
                          <a:ea typeface="+mn-ea"/>
                        </a:rPr>
                        <a:t>連携ツール（</a:t>
                      </a:r>
                      <a:r>
                        <a:rPr lang="en-US" altLang="ja-JP" sz="1200" dirty="0">
                          <a:effectLst/>
                          <a:latin typeface="+mn-ea"/>
                          <a:ea typeface="+mn-ea"/>
                        </a:rPr>
                        <a:t>ADMS</a:t>
                      </a:r>
                      <a:r>
                        <a:rPr lang="ja-JP" altLang="en-US" sz="1200" dirty="0">
                          <a:effectLst/>
                          <a:latin typeface="+mn-ea"/>
                          <a:ea typeface="+mn-ea"/>
                        </a:rPr>
                        <a:t>や</a:t>
                      </a:r>
                      <a:r>
                        <a:rPr lang="en-US" altLang="ja-JP" sz="1200" dirty="0">
                          <a:effectLst/>
                          <a:latin typeface="+mn-ea"/>
                          <a:ea typeface="+mn-ea"/>
                        </a:rPr>
                        <a:t>LDAP Manager</a:t>
                      </a:r>
                      <a:r>
                        <a:rPr lang="ja-JP" altLang="en-US" sz="1200" dirty="0">
                          <a:effectLst/>
                          <a:latin typeface="+mn-ea"/>
                          <a:ea typeface="+mn-ea"/>
                        </a:rPr>
                        <a:t>などのアライアンス製品）</a:t>
                      </a:r>
                      <a:endParaRPr lang="en-US" altLang="ja-JP" sz="1200" dirty="0">
                        <a:effectLst/>
                        <a:latin typeface="+mn-ea"/>
                        <a:ea typeface="+mn-ea"/>
                      </a:endParaRPr>
                    </a:p>
                    <a:p>
                      <a:pPr marL="173038" indent="-173038" algn="l" fontAlgn="t">
                        <a:buFont typeface="Arial" panose="020B0604020202020204" pitchFamily="34" charset="0"/>
                        <a:buChar char="•"/>
                      </a:pPr>
                      <a:r>
                        <a:rPr lang="ja-JP" altLang="en-US" sz="1200" dirty="0">
                          <a:effectLst/>
                          <a:latin typeface="+mn-ea"/>
                          <a:ea typeface="+mn-ea"/>
                        </a:rPr>
                        <a:t>シングルサインオン機能</a:t>
                      </a:r>
                      <a:endParaRPr lang="en-US" altLang="ja-JP" sz="1200" dirty="0">
                        <a:effectLst/>
                        <a:latin typeface="+mn-ea"/>
                        <a:ea typeface="+mn-ea"/>
                      </a:endParaRPr>
                    </a:p>
                    <a:p>
                      <a:pPr marL="173038" indent="-173038" algn="l" fontAlgn="t">
                        <a:buFont typeface="Arial" panose="020B0604020202020204" pitchFamily="34" charset="0"/>
                        <a:buChar char="•"/>
                      </a:pPr>
                      <a:r>
                        <a:rPr lang="ja-JP" altLang="en-US" sz="1200" dirty="0">
                          <a:effectLst/>
                          <a:latin typeface="+mn-ea"/>
                          <a:ea typeface="+mn-ea"/>
                        </a:rPr>
                        <a:t>統合</a:t>
                      </a:r>
                      <a:r>
                        <a:rPr lang="en-US" altLang="ja-JP" sz="1200" dirty="0">
                          <a:effectLst/>
                          <a:latin typeface="+mn-ea"/>
                          <a:ea typeface="+mn-ea"/>
                        </a:rPr>
                        <a:t>Windows</a:t>
                      </a:r>
                      <a:r>
                        <a:rPr lang="ja-JP" altLang="en-US" sz="1200" dirty="0">
                          <a:effectLst/>
                          <a:latin typeface="+mn-ea"/>
                          <a:ea typeface="+mn-ea"/>
                        </a:rPr>
                        <a:t>連携機能</a:t>
                      </a:r>
                      <a:endParaRPr lang="en-US" altLang="ja-JP" sz="1200" dirty="0">
                        <a:effectLst/>
                        <a:latin typeface="+mn-ea"/>
                        <a:ea typeface="+mn-ea"/>
                      </a:endParaRPr>
                    </a:p>
                  </a:txBody>
                  <a:tcPr marL="108000" marR="72000" marT="35068" marB="35068" anchor="ctr">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200" dirty="0">
                          <a:effectLst/>
                          <a:latin typeface="+mn-ea"/>
                          <a:ea typeface="+mn-ea"/>
                        </a:rPr>
                        <a:t>他システムとの</a:t>
                      </a:r>
                      <a:br>
                        <a:rPr lang="ja-JP" altLang="en-US" sz="1200" dirty="0">
                          <a:effectLst/>
                          <a:latin typeface="+mn-ea"/>
                          <a:ea typeface="+mn-ea"/>
                        </a:rPr>
                      </a:br>
                      <a:r>
                        <a:rPr lang="ja-JP" altLang="en-US" sz="1200" dirty="0">
                          <a:effectLst/>
                          <a:latin typeface="+mn-ea"/>
                          <a:ea typeface="+mn-ea"/>
                        </a:rPr>
                        <a:t>認証連携</a:t>
                      </a:r>
                      <a:br>
                        <a:rPr lang="ja-JP" altLang="en-US" sz="1200" dirty="0">
                          <a:effectLst/>
                          <a:latin typeface="+mn-ea"/>
                          <a:ea typeface="+mn-ea"/>
                        </a:rPr>
                      </a:br>
                      <a:endParaRPr lang="ja-JP" altLang="en-US" sz="12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173038" indent="-173038" fontAlgn="t">
                        <a:buFont typeface="Arial" panose="020B0604020202020204" pitchFamily="34" charset="0"/>
                        <a:buChar char="•"/>
                      </a:pPr>
                      <a:r>
                        <a:rPr lang="en-US" altLang="ja-JP" sz="1200" b="1" dirty="0">
                          <a:effectLst/>
                          <a:latin typeface="+mn-ea"/>
                          <a:ea typeface="+mn-ea"/>
                        </a:rPr>
                        <a:t>SAML</a:t>
                      </a:r>
                      <a:r>
                        <a:rPr lang="ja-JP" altLang="en-US" sz="1200" b="1" dirty="0">
                          <a:effectLst/>
                          <a:latin typeface="+mn-ea"/>
                          <a:ea typeface="+mn-ea"/>
                        </a:rPr>
                        <a:t>認証機能</a:t>
                      </a:r>
                      <a:endParaRPr lang="en-US" altLang="ja-JP" sz="1200" b="1" dirty="0">
                        <a:effectLst/>
                        <a:latin typeface="+mn-ea"/>
                        <a:ea typeface="+mn-ea"/>
                      </a:endParaRPr>
                    </a:p>
                    <a:p>
                      <a:pPr marL="173038" indent="-173038" fontAlgn="t">
                        <a:buFont typeface="Arial" panose="020B0604020202020204" pitchFamily="34" charset="0"/>
                        <a:buChar char="•"/>
                      </a:pPr>
                      <a:r>
                        <a:rPr lang="en-US" altLang="ja-JP" sz="1200" dirty="0">
                          <a:effectLst/>
                          <a:latin typeface="+mn-ea"/>
                          <a:ea typeface="+mn-ea"/>
                        </a:rPr>
                        <a:t>LDAP</a:t>
                      </a:r>
                      <a:r>
                        <a:rPr lang="ja-JP" altLang="en-US" sz="1200" dirty="0">
                          <a:effectLst/>
                          <a:latin typeface="+mn-ea"/>
                          <a:ea typeface="+mn-ea"/>
                        </a:rPr>
                        <a:t>連携ツール（</a:t>
                      </a:r>
                      <a:r>
                        <a:rPr lang="en-US" altLang="ja-JP" sz="1200" dirty="0">
                          <a:effectLst/>
                          <a:latin typeface="+mn-ea"/>
                          <a:ea typeface="+mn-ea"/>
                        </a:rPr>
                        <a:t>ADMS</a:t>
                      </a:r>
                      <a:r>
                        <a:rPr lang="ja-JP" altLang="en-US" sz="1200" dirty="0">
                          <a:effectLst/>
                          <a:latin typeface="+mn-ea"/>
                          <a:ea typeface="+mn-ea"/>
                        </a:rPr>
                        <a:t>や</a:t>
                      </a:r>
                      <a:r>
                        <a:rPr lang="en-US" altLang="ja-JP" sz="1200" dirty="0">
                          <a:effectLst/>
                          <a:latin typeface="+mn-ea"/>
                          <a:ea typeface="+mn-ea"/>
                        </a:rPr>
                        <a:t>LDAP Manager 6</a:t>
                      </a:r>
                      <a:r>
                        <a:rPr lang="ja-JP" altLang="en-US" sz="1200" dirty="0">
                          <a:effectLst/>
                          <a:latin typeface="+mn-ea"/>
                          <a:ea typeface="+mn-ea"/>
                        </a:rPr>
                        <a:t>などのアライアンス製品）</a:t>
                      </a:r>
                      <a:endParaRPr lang="en-US" altLang="ja-JP" sz="1200" dirty="0">
                        <a:effectLst/>
                        <a:latin typeface="+mn-ea"/>
                        <a:ea typeface="+mn-ea"/>
                      </a:endParaRPr>
                    </a:p>
                    <a:p>
                      <a:pPr marL="173038" indent="-173038" fontAlgn="t">
                        <a:buFont typeface="Arial" panose="020B0604020202020204" pitchFamily="34" charset="0"/>
                        <a:buChar char="•"/>
                      </a:pPr>
                      <a:r>
                        <a:rPr lang="en-US" altLang="ja-JP" sz="1200" b="1" dirty="0">
                          <a:latin typeface="+mn-ea"/>
                          <a:ea typeface="+mn-ea"/>
                        </a:rPr>
                        <a:t>kintone </a:t>
                      </a:r>
                      <a:r>
                        <a:rPr lang="ja-JP" altLang="en-US" sz="1200" b="1" dirty="0">
                          <a:latin typeface="+mn-ea"/>
                          <a:ea typeface="+mn-ea"/>
                        </a:rPr>
                        <a:t>連携（スケジュール・ポータル・スペース）</a:t>
                      </a:r>
                      <a:endParaRPr lang="ja-JP" altLang="en-US" sz="1200" b="1" dirty="0">
                        <a:effectLst/>
                        <a:latin typeface="+mn-ea"/>
                        <a:ea typeface="+mn-ea"/>
                      </a:endParaRPr>
                    </a:p>
                  </a:txBody>
                  <a:tcPr marL="108000" marR="72000" marT="35068" marB="35068" anchor="ctr">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3582201"/>
                  </a:ext>
                </a:extLst>
              </a:tr>
              <a:tr h="848506">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173038" indent="-173038" algn="l" fontAlgn="t">
                        <a:buFont typeface="Arial" panose="020B0604020202020204" pitchFamily="34" charset="0"/>
                        <a:buChar char="•"/>
                      </a:pPr>
                      <a:r>
                        <a:rPr lang="ja-JP" altLang="en-US" sz="1200" dirty="0">
                          <a:solidFill>
                            <a:schemeClr val="tx1">
                              <a:lumMod val="50000"/>
                            </a:schemeClr>
                          </a:solidFill>
                          <a:effectLst/>
                          <a:latin typeface="+mn-ea"/>
                          <a:ea typeface="+mn-ea"/>
                        </a:rPr>
                        <a:t>連携</a:t>
                      </a:r>
                      <a:r>
                        <a:rPr lang="en-US" altLang="ja-JP" sz="1200" dirty="0">
                          <a:solidFill>
                            <a:schemeClr val="tx1">
                              <a:lumMod val="50000"/>
                            </a:schemeClr>
                          </a:solidFill>
                          <a:effectLst/>
                          <a:latin typeface="+mn-ea"/>
                          <a:ea typeface="+mn-ea"/>
                        </a:rPr>
                        <a:t>API(SOAP</a:t>
                      </a:r>
                      <a:r>
                        <a:rPr lang="ja-JP" altLang="en-US" sz="1200" dirty="0">
                          <a:solidFill>
                            <a:schemeClr val="tx1">
                              <a:lumMod val="50000"/>
                            </a:schemeClr>
                          </a:solidFill>
                          <a:effectLst/>
                          <a:latin typeface="+mn-ea"/>
                          <a:ea typeface="+mn-ea"/>
                        </a:rPr>
                        <a:t>、</a:t>
                      </a:r>
                      <a:r>
                        <a:rPr lang="en-US" altLang="ja-JP" sz="1200" dirty="0">
                          <a:solidFill>
                            <a:schemeClr val="tx1">
                              <a:lumMod val="50000"/>
                            </a:schemeClr>
                          </a:solidFill>
                          <a:effectLst/>
                          <a:latin typeface="+mn-ea"/>
                          <a:ea typeface="+mn-ea"/>
                        </a:rPr>
                        <a:t>REST</a:t>
                      </a:r>
                      <a:r>
                        <a:rPr lang="ja-JP" altLang="en-US" sz="1200" dirty="0">
                          <a:solidFill>
                            <a:schemeClr val="tx1">
                              <a:lumMod val="50000"/>
                            </a:schemeClr>
                          </a:solidFill>
                          <a:effectLst/>
                          <a:latin typeface="+mn-ea"/>
                          <a:ea typeface="+mn-ea"/>
                        </a:rPr>
                        <a:t>、</a:t>
                      </a:r>
                      <a:r>
                        <a:rPr lang="en-US" altLang="ja-JP" sz="1200" dirty="0">
                          <a:solidFill>
                            <a:schemeClr val="tx1">
                              <a:lumMod val="50000"/>
                            </a:schemeClr>
                          </a:solidFill>
                          <a:effectLst/>
                          <a:latin typeface="+mn-ea"/>
                          <a:ea typeface="+mn-ea"/>
                        </a:rPr>
                        <a:t>JavaScript)</a:t>
                      </a:r>
                    </a:p>
                    <a:p>
                      <a:pPr marL="173038" indent="-173038" algn="l" fontAlgn="t">
                        <a:buFont typeface="Arial" panose="020B0604020202020204" pitchFamily="34" charset="0"/>
                        <a:buChar char="•"/>
                      </a:pPr>
                      <a:r>
                        <a:rPr lang="ja-JP" altLang="en-US" sz="1200" dirty="0">
                          <a:solidFill>
                            <a:schemeClr val="tx1">
                              <a:lumMod val="50000"/>
                            </a:schemeClr>
                          </a:solidFill>
                          <a:effectLst/>
                          <a:latin typeface="+mn-ea"/>
                          <a:ea typeface="+mn-ea"/>
                        </a:rPr>
                        <a:t>コマンドラインによる</a:t>
                      </a:r>
                      <a:r>
                        <a:rPr lang="en-US" altLang="ja-JP" sz="1200" dirty="0">
                          <a:solidFill>
                            <a:schemeClr val="tx1">
                              <a:lumMod val="50000"/>
                            </a:schemeClr>
                          </a:solidFill>
                          <a:effectLst/>
                          <a:latin typeface="+mn-ea"/>
                          <a:ea typeface="+mn-ea"/>
                        </a:rPr>
                        <a:t>CSV</a:t>
                      </a:r>
                      <a:r>
                        <a:rPr lang="ja-JP" altLang="en-US" sz="1200" dirty="0">
                          <a:solidFill>
                            <a:schemeClr val="tx1">
                              <a:lumMod val="50000"/>
                            </a:schemeClr>
                          </a:solidFill>
                          <a:effectLst/>
                          <a:latin typeface="+mn-ea"/>
                          <a:ea typeface="+mn-ea"/>
                        </a:rPr>
                        <a:t>取込・書出</a:t>
                      </a:r>
                    </a:p>
                  </a:txBody>
                  <a:tcPr marL="108000" marR="72000" marT="35068" marB="35068" anchor="ctr">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en-US" altLang="ja-JP" sz="1200" dirty="0">
                          <a:solidFill>
                            <a:schemeClr val="tx1">
                              <a:lumMod val="50000"/>
                            </a:schemeClr>
                          </a:solidFill>
                          <a:effectLst/>
                          <a:latin typeface="+mn-ea"/>
                          <a:ea typeface="+mn-ea"/>
                        </a:rPr>
                        <a:t>API/</a:t>
                      </a:r>
                      <a:r>
                        <a:rPr lang="ja-JP" altLang="en-US" sz="1200" dirty="0">
                          <a:solidFill>
                            <a:schemeClr val="tx1">
                              <a:lumMod val="50000"/>
                            </a:schemeClr>
                          </a:solidFill>
                          <a:effectLst/>
                          <a:latin typeface="+mn-ea"/>
                          <a:ea typeface="+mn-ea"/>
                        </a:rPr>
                        <a:t>カスタマイズ</a:t>
                      </a:r>
                      <a:r>
                        <a:rPr lang="en-US" altLang="ja-JP" sz="1200" dirty="0">
                          <a:solidFill>
                            <a:schemeClr val="tx1">
                              <a:lumMod val="50000"/>
                            </a:schemeClr>
                          </a:solidFill>
                          <a:effectLst/>
                          <a:latin typeface="+mn-ea"/>
                          <a:ea typeface="+mn-ea"/>
                        </a:rPr>
                        <a:t>/</a:t>
                      </a:r>
                      <a:r>
                        <a:rPr lang="ja-JP" altLang="en-US" sz="1200" dirty="0">
                          <a:solidFill>
                            <a:schemeClr val="tx1">
                              <a:lumMod val="50000"/>
                            </a:schemeClr>
                          </a:solidFill>
                          <a:effectLst/>
                          <a:latin typeface="+mn-ea"/>
                          <a:ea typeface="+mn-ea"/>
                        </a:rPr>
                        <a:t>コマンドライン</a:t>
                      </a: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173038" marR="0" lvl="0" indent="-173038"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schemeClr val="tx1">
                              <a:lumMod val="50000"/>
                            </a:schemeClr>
                          </a:solidFill>
                          <a:effectLst/>
                          <a:latin typeface="+mn-ea"/>
                          <a:ea typeface="+mn-ea"/>
                        </a:rPr>
                        <a:t>連携</a:t>
                      </a:r>
                      <a:r>
                        <a:rPr lang="en-US" altLang="ja-JP" sz="1200" dirty="0">
                          <a:solidFill>
                            <a:schemeClr val="tx1">
                              <a:lumMod val="50000"/>
                            </a:schemeClr>
                          </a:solidFill>
                          <a:effectLst/>
                          <a:latin typeface="+mn-ea"/>
                          <a:ea typeface="+mn-ea"/>
                        </a:rPr>
                        <a:t>API</a:t>
                      </a:r>
                      <a:r>
                        <a:rPr kumimoji="1" lang="en-US" altLang="ja-JP" sz="1200" kern="1200" dirty="0">
                          <a:solidFill>
                            <a:schemeClr val="tx1">
                              <a:lumMod val="50000"/>
                            </a:schemeClr>
                          </a:solidFill>
                          <a:effectLst/>
                          <a:latin typeface="+mn-ea"/>
                          <a:ea typeface="メイリオ"/>
                          <a:cs typeface="+mn-cs"/>
                        </a:rPr>
                        <a:t>(SOAP</a:t>
                      </a:r>
                      <a:r>
                        <a:rPr kumimoji="1" lang="ja-JP" altLang="en-US" sz="1200" kern="1200" dirty="0">
                          <a:solidFill>
                            <a:schemeClr val="tx1">
                              <a:lumMod val="50000"/>
                            </a:schemeClr>
                          </a:solidFill>
                          <a:effectLst/>
                          <a:latin typeface="+mn-ea"/>
                          <a:ea typeface="メイリオ"/>
                          <a:cs typeface="+mn-cs"/>
                        </a:rPr>
                        <a:t>、</a:t>
                      </a:r>
                      <a:r>
                        <a:rPr kumimoji="1" lang="en-US" altLang="ja-JP" sz="1200" kern="1200" dirty="0">
                          <a:solidFill>
                            <a:schemeClr val="tx1">
                              <a:lumMod val="50000"/>
                            </a:schemeClr>
                          </a:solidFill>
                          <a:effectLst/>
                          <a:latin typeface="+mn-ea"/>
                          <a:ea typeface="メイリオ"/>
                          <a:cs typeface="+mn-cs"/>
                        </a:rPr>
                        <a:t>REST</a:t>
                      </a:r>
                      <a:r>
                        <a:rPr kumimoji="1" lang="ja-JP" altLang="en-US" sz="1200" kern="1200" dirty="0">
                          <a:solidFill>
                            <a:schemeClr val="tx1">
                              <a:lumMod val="50000"/>
                            </a:schemeClr>
                          </a:solidFill>
                          <a:effectLst/>
                          <a:latin typeface="+mn-ea"/>
                          <a:ea typeface="メイリオ"/>
                          <a:cs typeface="+mn-cs"/>
                        </a:rPr>
                        <a:t>、</a:t>
                      </a:r>
                      <a:r>
                        <a:rPr kumimoji="1" lang="en-US" altLang="ja-JP" sz="1200" kern="1200" dirty="0">
                          <a:solidFill>
                            <a:schemeClr val="tx1">
                              <a:lumMod val="50000"/>
                            </a:schemeClr>
                          </a:solidFill>
                          <a:effectLst/>
                          <a:latin typeface="+mn-ea"/>
                          <a:ea typeface="メイリオ"/>
                          <a:cs typeface="+mn-cs"/>
                        </a:rPr>
                        <a:t>JavaScript)</a:t>
                      </a:r>
                      <a:br>
                        <a:rPr lang="en-US" altLang="ja-JP" sz="1200" dirty="0">
                          <a:solidFill>
                            <a:schemeClr val="tx1">
                              <a:lumMod val="50000"/>
                            </a:schemeClr>
                          </a:solidFill>
                          <a:effectLst/>
                          <a:latin typeface="+mn-ea"/>
                          <a:ea typeface="+mn-ea"/>
                        </a:rPr>
                      </a:br>
                      <a:r>
                        <a:rPr lang="ja-JP" altLang="en-US" sz="1200" dirty="0">
                          <a:solidFill>
                            <a:schemeClr val="tx1">
                              <a:lumMod val="50000"/>
                            </a:schemeClr>
                          </a:solidFill>
                          <a:effectLst/>
                          <a:latin typeface="+mn-ea"/>
                          <a:ea typeface="+mn-ea"/>
                        </a:rPr>
                        <a:t>（ユーザー情報の更新・削除機能は利用不可）</a:t>
                      </a:r>
                      <a:endParaRPr lang="en-US" altLang="ja-JP" sz="1200" dirty="0">
                        <a:solidFill>
                          <a:schemeClr val="tx1">
                            <a:lumMod val="50000"/>
                          </a:schemeClr>
                        </a:solidFill>
                        <a:effectLst/>
                        <a:latin typeface="+mn-ea"/>
                        <a:ea typeface="+mn-ea"/>
                      </a:endParaRPr>
                    </a:p>
                    <a:p>
                      <a:pPr marL="173038" marR="0" lvl="0" indent="-173038"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ja-JP" altLang="en-US" sz="1200" b="1" dirty="0">
                          <a:solidFill>
                            <a:schemeClr val="tx1">
                              <a:lumMod val="50000"/>
                            </a:schemeClr>
                          </a:solidFill>
                          <a:effectLst/>
                          <a:latin typeface="+mn-ea"/>
                          <a:ea typeface="+mn-ea"/>
                        </a:rPr>
                        <a:t>プラグイン</a:t>
                      </a:r>
                    </a:p>
                  </a:txBody>
                  <a:tcPr marL="108000" marR="72000" marT="35068" marB="35068" anchor="ctr">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9525" cap="flat" cmpd="sng" algn="ctr">
                      <a:solidFill>
                        <a:srgbClr val="99CDEC"/>
                      </a:solidFill>
                      <a:prstDash val="solid"/>
                      <a:round/>
                      <a:headEnd type="none" w="med" len="med"/>
                      <a:tailEnd type="none" w="med" len="med"/>
                    </a:lnT>
                    <a:lnB w="9525" cap="flat" cmpd="sng" algn="ctr">
                      <a:solidFill>
                        <a:srgbClr val="99CDE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0257014"/>
                  </a:ext>
                </a:extLst>
              </a:tr>
              <a:tr h="942781">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fontAlgn="t"/>
                      <a:r>
                        <a:rPr lang="ja-JP" altLang="en-US" sz="1200" dirty="0">
                          <a:effectLst/>
                          <a:latin typeface="+mn-ea"/>
                          <a:ea typeface="+mn-ea"/>
                        </a:rPr>
                        <a:t>パッケージ版は</a:t>
                      </a:r>
                      <a:r>
                        <a:rPr lang="ja-JP" altLang="en-US" sz="1200" b="0" dirty="0">
                          <a:effectLst/>
                          <a:latin typeface="+mn-ea"/>
                          <a:ea typeface="+mn-ea"/>
                        </a:rPr>
                        <a:t>約</a:t>
                      </a:r>
                      <a:r>
                        <a:rPr lang="en-US" altLang="ja-JP" sz="1200" b="0" dirty="0">
                          <a:effectLst/>
                          <a:latin typeface="+mn-ea"/>
                          <a:ea typeface="+mn-ea"/>
                        </a:rPr>
                        <a:t>1</a:t>
                      </a:r>
                      <a:r>
                        <a:rPr lang="ja-JP" altLang="en-US" sz="1200" b="0" dirty="0">
                          <a:effectLst/>
                          <a:latin typeface="+mn-ea"/>
                          <a:ea typeface="+mn-ea"/>
                        </a:rPr>
                        <a:t>年</a:t>
                      </a:r>
                      <a:r>
                        <a:rPr lang="en-US" altLang="ja-JP" sz="1200" b="0" dirty="0">
                          <a:effectLst/>
                          <a:latin typeface="+mn-ea"/>
                          <a:ea typeface="+mn-ea"/>
                        </a:rPr>
                        <a:t>〜1</a:t>
                      </a:r>
                      <a:r>
                        <a:rPr lang="ja-JP" altLang="en-US" sz="1200" b="0" dirty="0">
                          <a:effectLst/>
                          <a:latin typeface="+mn-ea"/>
                          <a:ea typeface="+mn-ea"/>
                        </a:rPr>
                        <a:t>年半</a:t>
                      </a:r>
                      <a:r>
                        <a:rPr lang="ja-JP" altLang="en-US" sz="1200" dirty="0">
                          <a:effectLst/>
                          <a:latin typeface="+mn-ea"/>
                          <a:ea typeface="+mn-ea"/>
                        </a:rPr>
                        <a:t>に</a:t>
                      </a:r>
                      <a:r>
                        <a:rPr lang="en-US" altLang="ja-JP" sz="1200" dirty="0">
                          <a:effectLst/>
                          <a:latin typeface="+mn-ea"/>
                          <a:ea typeface="+mn-ea"/>
                        </a:rPr>
                        <a:t>1</a:t>
                      </a:r>
                      <a:r>
                        <a:rPr lang="ja-JP" altLang="en-US" sz="1200" dirty="0">
                          <a:effectLst/>
                          <a:latin typeface="+mn-ea"/>
                          <a:ea typeface="+mn-ea"/>
                        </a:rPr>
                        <a:t>度、機能追加を含むマイナーバージョンアップを行っています。また、不具合の改修や、信頼性を高めるためのプログラムは、</a:t>
                      </a:r>
                      <a:r>
                        <a:rPr lang="en-US" altLang="ja-JP" sz="1200" dirty="0">
                          <a:effectLst/>
                          <a:latin typeface="+mn-ea"/>
                          <a:ea typeface="+mn-ea"/>
                        </a:rPr>
                        <a:t>Service Pack</a:t>
                      </a:r>
                      <a:r>
                        <a:rPr lang="ja-JP" altLang="en-US" sz="1200" dirty="0">
                          <a:effectLst/>
                          <a:latin typeface="+mn-ea"/>
                          <a:ea typeface="+mn-ea"/>
                        </a:rPr>
                        <a:t>として提供しています。</a:t>
                      </a:r>
                    </a:p>
                  </a:txBody>
                  <a:tcPr marL="108000" marR="72000" marT="35068" marB="35068" anchor="ctr">
                    <a:lnL w="12700" cap="flat" cmpd="sng" algn="ctr">
                      <a:solidFill>
                        <a:srgbClr val="71A7D1">
                          <a:lumMod val="75000"/>
                        </a:srgbClr>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12700" cap="flat" cmpd="sng" algn="ctr">
                      <a:solidFill>
                        <a:srgbClr val="71A7D1">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fontAlgn="t"/>
                      <a:r>
                        <a:rPr lang="ja-JP" altLang="en-US" sz="1200" dirty="0">
                          <a:effectLst/>
                          <a:latin typeface="+mn-ea"/>
                          <a:ea typeface="+mn-ea"/>
                        </a:rPr>
                        <a:t>新機能</a:t>
                      </a:r>
                      <a:br>
                        <a:rPr lang="ja-JP" altLang="en-US" sz="1200" dirty="0">
                          <a:effectLst/>
                          <a:latin typeface="+mn-ea"/>
                          <a:ea typeface="+mn-ea"/>
                        </a:rPr>
                      </a:br>
                      <a:endParaRPr lang="ja-JP" altLang="en-US" sz="1200" dirty="0">
                        <a:effectLst/>
                        <a:latin typeface="+mn-ea"/>
                        <a:ea typeface="+mn-ea"/>
                      </a:endParaRPr>
                    </a:p>
                  </a:txBody>
                  <a:tcPr marL="35068" marR="35068" marT="35068" marB="35068">
                    <a:lnL w="9525" cap="flat" cmpd="sng" algn="ctr">
                      <a:solidFill>
                        <a:srgbClr val="99CDEC"/>
                      </a:solidFill>
                      <a:prstDash val="solid"/>
                      <a:round/>
                      <a:headEnd type="none" w="med" len="med"/>
                      <a:tailEnd type="none" w="med" len="med"/>
                    </a:lnL>
                    <a:lnR w="9525" cap="flat" cmpd="sng" algn="ctr">
                      <a:solidFill>
                        <a:srgbClr val="99CDEC"/>
                      </a:solidFill>
                      <a:prstDash val="solid"/>
                      <a:round/>
                      <a:headEnd type="none" w="med" len="med"/>
                      <a:tailEnd type="none" w="med" len="med"/>
                    </a:lnR>
                    <a:lnT w="9525" cap="flat" cmpd="sng" algn="ctr">
                      <a:solidFill>
                        <a:srgbClr val="99CDEC"/>
                      </a:solidFill>
                      <a:prstDash val="solid"/>
                      <a:round/>
                      <a:headEnd type="none" w="med" len="med"/>
                      <a:tailEnd type="none" w="med" len="med"/>
                    </a:lnT>
                    <a:lnB w="12700" cap="flat" cmpd="sng" algn="ctr">
                      <a:solidFill>
                        <a:srgbClr val="71A7D1">
                          <a:lumMod val="75000"/>
                        </a:srgbClr>
                      </a:solidFill>
                      <a:prstDash val="solid"/>
                      <a:round/>
                      <a:headEnd type="none" w="med" len="med"/>
                      <a:tailEnd type="none" w="med" len="med"/>
                    </a:lnB>
                    <a:lnTlToBr w="12700" cmpd="sng">
                      <a:noFill/>
                      <a:prstDash val="solid"/>
                    </a:lnTlToBr>
                    <a:lnBlToTr w="12700" cmpd="sng">
                      <a:noFill/>
                      <a:prstDash val="solid"/>
                    </a:lnBlToTr>
                    <a:solidFill>
                      <a:srgbClr val="D3ECF9"/>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indent="0" algn="l" fontAlgn="base"/>
                      <a:r>
                        <a:rPr lang="ja-JP" altLang="en-US" sz="1200" dirty="0">
                          <a:effectLst/>
                          <a:latin typeface="+mn-ea"/>
                          <a:ea typeface="+mn-ea"/>
                        </a:rPr>
                        <a:t>クラウド版は</a:t>
                      </a:r>
                      <a:r>
                        <a:rPr lang="ja-JP" altLang="en-US" sz="1200" b="1" dirty="0">
                          <a:effectLst/>
                          <a:latin typeface="+mn-ea"/>
                          <a:ea typeface="+mn-ea"/>
                        </a:rPr>
                        <a:t>自動でバージョンアップ</a:t>
                      </a:r>
                      <a:r>
                        <a:rPr lang="ja-JP" altLang="en-US" sz="1200" dirty="0">
                          <a:effectLst/>
                          <a:latin typeface="+mn-ea"/>
                          <a:ea typeface="+mn-ea"/>
                        </a:rPr>
                        <a:t>を行っており、パッケージ版と比較すると、約半年～</a:t>
                      </a:r>
                      <a:r>
                        <a:rPr lang="en-US" altLang="ja-JP" sz="1200" dirty="0">
                          <a:effectLst/>
                          <a:latin typeface="+mn-ea"/>
                          <a:ea typeface="+mn-ea"/>
                        </a:rPr>
                        <a:t>1</a:t>
                      </a:r>
                      <a:r>
                        <a:rPr lang="ja-JP" altLang="en-US" sz="1200" dirty="0">
                          <a:effectLst/>
                          <a:latin typeface="+mn-ea"/>
                          <a:ea typeface="+mn-ea"/>
                        </a:rPr>
                        <a:t>年半ほど</a:t>
                      </a:r>
                      <a:r>
                        <a:rPr lang="ja-JP" altLang="en-US" sz="1200" b="1" dirty="0">
                          <a:effectLst/>
                          <a:latin typeface="+mn-ea"/>
                          <a:ea typeface="+mn-ea"/>
                        </a:rPr>
                        <a:t>先行して</a:t>
                      </a:r>
                      <a:r>
                        <a:rPr lang="ja-JP" altLang="en-US" sz="1200" dirty="0">
                          <a:effectLst/>
                          <a:latin typeface="+mn-ea"/>
                          <a:ea typeface="+mn-ea"/>
                        </a:rPr>
                        <a:t>新機能を使うことができます。</a:t>
                      </a:r>
                    </a:p>
                  </a:txBody>
                  <a:tcPr marL="108000" marR="72000" marT="35068" marB="35068" anchor="ctr">
                    <a:lnL w="9525" cap="flat" cmpd="sng" algn="ctr">
                      <a:solidFill>
                        <a:srgbClr val="99CDEC"/>
                      </a:solidFill>
                      <a:prstDash val="solid"/>
                      <a:round/>
                      <a:headEnd type="none" w="med" len="med"/>
                      <a:tailEnd type="none" w="med" len="med"/>
                    </a:lnL>
                    <a:lnR w="12700" cap="flat" cmpd="sng" algn="ctr">
                      <a:solidFill>
                        <a:srgbClr val="71A7D1">
                          <a:lumMod val="75000"/>
                        </a:srgbClr>
                      </a:solidFill>
                      <a:prstDash val="solid"/>
                      <a:round/>
                      <a:headEnd type="none" w="med" len="med"/>
                      <a:tailEnd type="none" w="med" len="med"/>
                    </a:lnR>
                    <a:lnT w="9525" cap="flat" cmpd="sng" algn="ctr">
                      <a:solidFill>
                        <a:srgbClr val="99CDEC"/>
                      </a:solidFill>
                      <a:prstDash val="solid"/>
                      <a:round/>
                      <a:headEnd type="none" w="med" len="med"/>
                      <a:tailEnd type="none" w="med" len="med"/>
                    </a:lnT>
                    <a:lnB w="12700" cap="flat" cmpd="sng" algn="ctr">
                      <a:solidFill>
                        <a:srgbClr val="71A7D1">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4773213"/>
                  </a:ext>
                </a:extLst>
              </a:tr>
            </a:tbl>
          </a:graphicData>
        </a:graphic>
      </p:graphicFrame>
      <p:pic>
        <p:nvPicPr>
          <p:cNvPr id="7" name="Picture 10">
            <a:extLst>
              <a:ext uri="{FF2B5EF4-FFF2-40B4-BE49-F238E27FC236}">
                <a16:creationId xmlns:a16="http://schemas.microsoft.com/office/drawing/2014/main" id="{33880AC9-1AD4-400F-8FC1-1F843B52FAA7}"/>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6501" y="5748628"/>
            <a:ext cx="42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a:extLst>
              <a:ext uri="{FF2B5EF4-FFF2-40B4-BE49-F238E27FC236}">
                <a16:creationId xmlns:a16="http://schemas.microsoft.com/office/drawing/2014/main" id="{8DCD5A2A-F8E5-4969-95FB-E2B59C89CA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7740" y="5166197"/>
            <a:ext cx="299968" cy="2571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CE92CBE-3CF0-4DDE-B497-EC57898E3531}"/>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85999" y="4051328"/>
            <a:ext cx="42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AE1D2BF6-BB1D-4A92-B89E-D74787813E3F}"/>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85999" y="2856101"/>
            <a:ext cx="42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289EA642-1167-4581-A551-2E2B36DE1F5C}"/>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47740" y="2222553"/>
            <a:ext cx="296519" cy="2541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820E64E7-E181-43EC-A409-2124571F225D}"/>
              </a:ext>
            </a:extLst>
          </p:cNvPr>
          <p:cNvSpPr>
            <a:spLocks noGrp="1"/>
          </p:cNvSpPr>
          <p:nvPr>
            <p:ph type="title"/>
          </p:nvPr>
        </p:nvSpPr>
        <p:spPr/>
        <p:txBody>
          <a:bodyPr>
            <a:normAutofit/>
          </a:bodyPr>
          <a:lstStyle/>
          <a:p>
            <a:r>
              <a:rPr lang="ja-JP" altLang="en-US" dirty="0"/>
              <a:t>パッケージ版とクラウド版の比較 </a:t>
            </a:r>
            <a:r>
              <a:rPr lang="en-US" altLang="ja-JP" dirty="0"/>
              <a:t>2</a:t>
            </a:r>
            <a:endParaRPr kumimoji="1" lang="ja-JP" altLang="en-US" dirty="0"/>
          </a:p>
        </p:txBody>
      </p:sp>
    </p:spTree>
    <p:extLst>
      <p:ext uri="{BB962C8B-B14F-4D97-AF65-F5344CB8AC3E}">
        <p14:creationId xmlns:p14="http://schemas.microsoft.com/office/powerpoint/2010/main" val="2282289653"/>
      </p:ext>
    </p:extLst>
  </p:cSld>
  <p:clrMapOvr>
    <a:masterClrMapping/>
  </p:clrMapOvr>
</p:sld>
</file>

<file path=ppt/theme/theme1.xml><?xml version="1.0" encoding="utf-8"?>
<a:theme xmlns:a="http://schemas.openxmlformats.org/drawingml/2006/main" name="Garoonテンプレート_16_9_20200923">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D5D71ABE783949B40357C361FCE056" ma:contentTypeVersion="21" ma:contentTypeDescription="Create a new document." ma:contentTypeScope="" ma:versionID="6421042aebf8c5167b4a9e4ea9e8fddc">
  <xsd:schema xmlns:xsd="http://www.w3.org/2001/XMLSchema" xmlns:xs="http://www.w3.org/2001/XMLSchema" xmlns:p="http://schemas.microsoft.com/office/2006/metadata/properties" xmlns:ns2="b7962461-ccd8-41ad-8c3d-1d273c3b9a30" xmlns:ns3="66d6f715-0918-4768-b5c8-5477660a2c58" targetNamespace="http://schemas.microsoft.com/office/2006/metadata/properties" ma:root="true" ma:fieldsID="ba5fb322de5fe0dff3b9c2f0c11cdd55" ns2:_="" ns3:_="">
    <xsd:import namespace="b7962461-ccd8-41ad-8c3d-1d273c3b9a30"/>
    <xsd:import namespace="66d6f715-0918-4768-b5c8-5477660a2c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_x30d1__x30b9__x30ef__x30fc__x30c9__x6240__x5728__x573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62461-ccd8-41ad-8c3d-1d273c3b9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OCR" ma:index="12" nillable="true" ma:displayName="Extracted Text" ma:hidden="true" ma:internalName="MediaServiceOCR"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hidden="true"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bdcab18-55d9-42bf-8076-a1233306741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x30d1__x30b9__x30ef__x30fc__x30c9__x6240__x5728__x5730_" ma:index="26" nillable="true" ma:displayName="パスワード所在地" ma:format="Dropdown" ma:internalName="_x30d1__x30b9__x30ef__x30fc__x30c9__x6240__x5728__x5730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d6f715-0918-4768-b5c8-5477660a2c58"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dda299a4-5ccf-48b8-acf3-e8fece9ffbe6}" ma:internalName="TaxCatchAll" ma:readOnly="false" ma:showField="CatchAllData" ma:web="66d6f715-0918-4768-b5c8-5477660a2c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6d6f715-0918-4768-b5c8-5477660a2c58" xsi:nil="true"/>
    <lcf76f155ced4ddcb4097134ff3c332f xmlns="b7962461-ccd8-41ad-8c3d-1d273c3b9a30">
      <Terms xmlns="http://schemas.microsoft.com/office/infopath/2007/PartnerControls"/>
    </lcf76f155ced4ddcb4097134ff3c332f>
    <_x30d1__x30b9__x30ef__x30fc__x30c9__x6240__x5728__x5730_ xmlns="b7962461-ccd8-41ad-8c3d-1d273c3b9a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B3818A-8C88-425B-97B3-6BD7AB8A0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962461-ccd8-41ad-8c3d-1d273c3b9a30"/>
    <ds:schemaRef ds:uri="66d6f715-0918-4768-b5c8-5477660a2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3BE0C-2F2F-4460-9CBE-B6EC31C956C7}">
  <ds:schemaRefs>
    <ds:schemaRef ds:uri="http://purl.org/dc/terms/"/>
    <ds:schemaRef ds:uri="http://schemas.openxmlformats.org/package/2006/metadata/core-properties"/>
    <ds:schemaRef ds:uri="66d6f715-0918-4768-b5c8-5477660a2c58"/>
    <ds:schemaRef ds:uri="http://purl.org/dc/dcmitype/"/>
    <ds:schemaRef ds:uri="http://schemas.microsoft.com/office/2006/documentManagement/types"/>
    <ds:schemaRef ds:uri="http://purl.org/dc/elements/1.1/"/>
    <ds:schemaRef ds:uri="http://schemas.microsoft.com/office/infopath/2007/PartnerControls"/>
    <ds:schemaRef ds:uri="b7962461-ccd8-41ad-8c3d-1d273c3b9a3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77F8E48-BB79-45AD-8E9D-19B870B53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Garoonテンプレート_16_9_20200923</Template>
  <TotalTime>0</TotalTime>
  <Words>3930</Words>
  <PresentationFormat>Widescreen</PresentationFormat>
  <Paragraphs>467</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Garoonテンプレート_16_9_20200923</vt:lpstr>
      <vt:lpstr>Garoon クラウド版/パッケージ版比較資料</vt:lpstr>
      <vt:lpstr>本資料について</vt:lpstr>
      <vt:lpstr>本文書の取り扱いと商標について</vt:lpstr>
      <vt:lpstr>目次　</vt:lpstr>
      <vt:lpstr>1.  Garoon の提供形態</vt:lpstr>
      <vt:lpstr>Garoon の提供方法</vt:lpstr>
      <vt:lpstr>２.  クラウド版とパッケージ版の違い</vt:lpstr>
      <vt:lpstr>パッケージ版とクラウド版の比較 1</vt:lpstr>
      <vt:lpstr>パッケージ版とクラウド版の比較 2</vt:lpstr>
      <vt:lpstr>３.  クラウド版のメリット</vt:lpstr>
      <vt:lpstr>クラウド版のメリット</vt:lpstr>
      <vt:lpstr>クラウド版のメリット ー運用コスト・負担の軽減ー</vt:lpstr>
      <vt:lpstr>クラウド版のメリット ー運用コスト・負担の軽減ー</vt:lpstr>
      <vt:lpstr>クラウド版のメリット ーデータの安全性向上ー</vt:lpstr>
      <vt:lpstr>クラウド版のメリット ーデータの安全性向上ー</vt:lpstr>
      <vt:lpstr>クラウド版のメリット ー安全性への取り組みー</vt:lpstr>
      <vt:lpstr>クラウド版のメリット ーデータの安全性向上ー</vt:lpstr>
      <vt:lpstr>クラウド版のメリット ー最新版へのバージョンアップが無料ー</vt:lpstr>
      <vt:lpstr>４.  クラウド版のみの機能</vt:lpstr>
      <vt:lpstr>全文検索</vt:lpstr>
      <vt:lpstr>ポータルテンプレート </vt:lpstr>
      <vt:lpstr>ポータルテンプレート </vt:lpstr>
      <vt:lpstr>プラグイン</vt:lpstr>
      <vt:lpstr>kintone 連携</vt:lpstr>
      <vt:lpstr>kintone 連携　ー標準搭載の連携機能（スケジュール）ー</vt:lpstr>
      <vt:lpstr>kintone 連携　ー標準搭載の連携機能（ポータル・スペース・ユーザー情報）ー</vt:lpstr>
      <vt:lpstr>kintone 連携　ープラグインー</vt:lpstr>
      <vt:lpstr>kintone 連携　ーAPIを利用したカスタマイズ開発ー</vt:lpstr>
      <vt:lpstr>５.  クラウド版への移行</vt:lpstr>
      <vt:lpstr>パッケージ版からクラウド版への移行</vt:lpstr>
      <vt:lpstr>６.  ライセンスと価格</vt:lpstr>
      <vt:lpstr>ライセンス価格(クラウド版)</vt:lpstr>
      <vt:lpstr>ライセンス (パッケージ版）</vt:lpstr>
      <vt:lpstr>ライセンス価格 (パッケージ版)</vt:lpstr>
      <vt:lpstr>Garoon に関するお問い合わせ</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Garoon クラウド版/パッケージ版比較資料</dc:title>
  <dc:creator/>
  <cp:lastModifiedBy/>
  <cp:lastPrinted>2018-11-02T09:35:12Z</cp:lastPrinted>
  <dcterms:created xsi:type="dcterms:W3CDTF">2014-11-21T10:31:04Z</dcterms:created>
  <dcterms:modified xsi:type="dcterms:W3CDTF">2024-04-08T00:00:21Z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0x0101005FD5D71ABE783949B40357C361FCE056</vt:lpwstr>
  </property>
  <property fmtid="{D5CDD505-2E9C-101B-9397-08002B2CF9AE}" pid="3" name="MediaServiceImageTags">
    <vt:lpwstr/>
  </property>
</Properties>
</file>