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42"/>
  </p:notesMasterIdLst>
  <p:sldIdLst>
    <p:sldId id="1355" r:id="rId5"/>
    <p:sldId id="1357" r:id="rId6"/>
    <p:sldId id="1311" r:id="rId7"/>
    <p:sldId id="340" r:id="rId8"/>
    <p:sldId id="1358" r:id="rId9"/>
    <p:sldId id="1359" r:id="rId10"/>
    <p:sldId id="1360" r:id="rId11"/>
    <p:sldId id="1361" r:id="rId12"/>
    <p:sldId id="1362" r:id="rId13"/>
    <p:sldId id="1363" r:id="rId14"/>
    <p:sldId id="1365" r:id="rId15"/>
    <p:sldId id="1369" r:id="rId16"/>
    <p:sldId id="1370" r:id="rId17"/>
    <p:sldId id="1371" r:id="rId18"/>
    <p:sldId id="1372" r:id="rId19"/>
    <p:sldId id="1373" r:id="rId20"/>
    <p:sldId id="1374" r:id="rId21"/>
    <p:sldId id="1375" r:id="rId22"/>
    <p:sldId id="1376" r:id="rId23"/>
    <p:sldId id="1379" r:id="rId24"/>
    <p:sldId id="1380" r:id="rId25"/>
    <p:sldId id="1381" r:id="rId26"/>
    <p:sldId id="1382" r:id="rId27"/>
    <p:sldId id="1383" r:id="rId28"/>
    <p:sldId id="1385" r:id="rId29"/>
    <p:sldId id="1386" r:id="rId30"/>
    <p:sldId id="1387" r:id="rId31"/>
    <p:sldId id="1388" r:id="rId32"/>
    <p:sldId id="1393" r:id="rId33"/>
    <p:sldId id="1389" r:id="rId34"/>
    <p:sldId id="1394" r:id="rId35"/>
    <p:sldId id="1395" r:id="rId36"/>
    <p:sldId id="1398" r:id="rId37"/>
    <p:sldId id="1403" r:id="rId38"/>
    <p:sldId id="1404" r:id="rId39"/>
    <p:sldId id="1405" r:id="rId40"/>
    <p:sldId id="1406" r:id="rId4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9" userDrawn="1">
          <p15:clr>
            <a:srgbClr val="A4A3A4"/>
          </p15:clr>
        </p15:guide>
        <p15:guide id="2" pos="158" userDrawn="1">
          <p15:clr>
            <a:srgbClr val="A4A3A4"/>
          </p15:clr>
        </p15:guide>
        <p15:guide id="3" orient="horz" pos="894" userDrawn="1">
          <p15:clr>
            <a:srgbClr val="A4A3A4"/>
          </p15:clr>
        </p15:guide>
        <p15:guide id="5" pos="2880" userDrawn="1">
          <p15:clr>
            <a:srgbClr val="A4A3A4"/>
          </p15:clr>
        </p15:guide>
        <p15:guide id="6" orient="horz" pos="713" userDrawn="1">
          <p15:clr>
            <a:srgbClr val="A4A3A4"/>
          </p15:clr>
        </p15:guide>
        <p15:guide id="7" orient="horz" pos="2890" userDrawn="1">
          <p15:clr>
            <a:srgbClr val="A4A3A4"/>
          </p15:clr>
        </p15:guide>
        <p15:guide id="8" userDrawn="1">
          <p15:clr>
            <a:srgbClr val="A4A3A4"/>
          </p15:clr>
        </p15:guide>
        <p15:guide id="9" orient="horz" pos="1076" userDrawn="1">
          <p15:clr>
            <a:srgbClr val="A4A3A4"/>
          </p15:clr>
        </p15:guide>
        <p15:guide id="10" orient="horz" pos="261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E00DB63-F9F2-609B-E4B6-725ED3800E47}" name="Yuko Yamamoto (山本 悠子)" initials="Y悠" userId="S::y000682@cybozu.onmicrosoft.com::99753974-99f5-4e26-bc94-da8fa3c658b1" providerId="AD"/>
  <p188:author id="{9570ECC1-4688-F30D-470B-26640F3FE5D7}" name="Tomoka Kawahira (川平 朋花)" initials="T朋" userId="S::t001788@cybozu.onmicrosoft.com::850ac1ff-123f-4995-a750-4309ad12f38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8A01"/>
    <a:srgbClr val="003399"/>
    <a:srgbClr val="E2E8F6"/>
    <a:srgbClr val="CC7A01"/>
    <a:srgbClr val="D98200"/>
    <a:srgbClr val="01ADA4"/>
    <a:srgbClr val="4669BD"/>
    <a:srgbClr val="E1E8F7"/>
    <a:srgbClr val="888E99"/>
    <a:srgbClr val="01AF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4"/>
    <p:restoredTop sz="95915"/>
  </p:normalViewPr>
  <p:slideViewPr>
    <p:cSldViewPr snapToObjects="1">
      <p:cViewPr varScale="1">
        <p:scale>
          <a:sx n="140" d="100"/>
          <a:sy n="140" d="100"/>
        </p:scale>
        <p:origin x="264" y="192"/>
      </p:cViewPr>
      <p:guideLst>
        <p:guide orient="horz" pos="2709"/>
        <p:guide pos="158"/>
        <p:guide orient="horz" pos="894"/>
        <p:guide pos="2880"/>
        <p:guide orient="horz" pos="713"/>
        <p:guide orient="horz" pos="2890"/>
        <p:guide/>
        <p:guide orient="horz" pos="1076"/>
        <p:guide orient="horz" pos="2618"/>
      </p:guideLst>
    </p:cSldViewPr>
  </p:slideViewPr>
  <p:outlineViewPr>
    <p:cViewPr>
      <p:scale>
        <a:sx n="33" d="100"/>
        <a:sy n="33" d="100"/>
      </p:scale>
      <p:origin x="0" y="-38824"/>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858738-EAD3-154C-936D-D2580CB6A61D}" type="datetimeFigureOut">
              <a:rPr kumimoji="1" lang="ja-JP" altLang="en-US" smtClean="0"/>
              <a:t>2022/9/7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2E1707-020D-E949-ACFB-6E06B790B73B}" type="slidenum">
              <a:rPr kumimoji="1" lang="ja-JP" altLang="en-US" smtClean="0"/>
              <a:t>‹#›</a:t>
            </a:fld>
            <a:endParaRPr kumimoji="1" lang="ja-JP" altLang="en-US"/>
          </a:p>
        </p:txBody>
      </p:sp>
    </p:spTree>
    <p:extLst>
      <p:ext uri="{BB962C8B-B14F-4D97-AF65-F5344CB8AC3E}">
        <p14:creationId xmlns:p14="http://schemas.microsoft.com/office/powerpoint/2010/main" val="2127086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7</a:t>
            </a:fld>
            <a:endParaRPr kumimoji="1" lang="ja-JP" altLang="en-US"/>
          </a:p>
        </p:txBody>
      </p:sp>
    </p:spTree>
    <p:extLst>
      <p:ext uri="{BB962C8B-B14F-4D97-AF65-F5344CB8AC3E}">
        <p14:creationId xmlns:p14="http://schemas.microsoft.com/office/powerpoint/2010/main" val="2956348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21</a:t>
            </a:fld>
            <a:endParaRPr kumimoji="1" lang="ja-JP" altLang="en-US"/>
          </a:p>
        </p:txBody>
      </p:sp>
    </p:spTree>
    <p:extLst>
      <p:ext uri="{BB962C8B-B14F-4D97-AF65-F5344CB8AC3E}">
        <p14:creationId xmlns:p14="http://schemas.microsoft.com/office/powerpoint/2010/main" val="2214056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23</a:t>
            </a:fld>
            <a:endParaRPr kumimoji="1" lang="ja-JP" altLang="en-US"/>
          </a:p>
        </p:txBody>
      </p:sp>
    </p:spTree>
    <p:extLst>
      <p:ext uri="{BB962C8B-B14F-4D97-AF65-F5344CB8AC3E}">
        <p14:creationId xmlns:p14="http://schemas.microsoft.com/office/powerpoint/2010/main" val="4273529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24</a:t>
            </a:fld>
            <a:endParaRPr kumimoji="1" lang="ja-JP" altLang="en-US"/>
          </a:p>
        </p:txBody>
      </p:sp>
    </p:spTree>
    <p:extLst>
      <p:ext uri="{BB962C8B-B14F-4D97-AF65-F5344CB8AC3E}">
        <p14:creationId xmlns:p14="http://schemas.microsoft.com/office/powerpoint/2010/main" val="2678637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25</a:t>
            </a:fld>
            <a:endParaRPr kumimoji="1" lang="ja-JP" altLang="en-US"/>
          </a:p>
        </p:txBody>
      </p:sp>
    </p:spTree>
    <p:extLst>
      <p:ext uri="{BB962C8B-B14F-4D97-AF65-F5344CB8AC3E}">
        <p14:creationId xmlns:p14="http://schemas.microsoft.com/office/powerpoint/2010/main" val="2612456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27</a:t>
            </a:fld>
            <a:endParaRPr kumimoji="1" lang="ja-JP" altLang="en-US"/>
          </a:p>
        </p:txBody>
      </p:sp>
    </p:spTree>
    <p:extLst>
      <p:ext uri="{BB962C8B-B14F-4D97-AF65-F5344CB8AC3E}">
        <p14:creationId xmlns:p14="http://schemas.microsoft.com/office/powerpoint/2010/main" val="873996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28</a:t>
            </a:fld>
            <a:endParaRPr kumimoji="1" lang="ja-JP" altLang="en-US"/>
          </a:p>
        </p:txBody>
      </p:sp>
    </p:spTree>
    <p:extLst>
      <p:ext uri="{BB962C8B-B14F-4D97-AF65-F5344CB8AC3E}">
        <p14:creationId xmlns:p14="http://schemas.microsoft.com/office/powerpoint/2010/main" val="2055868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29</a:t>
            </a:fld>
            <a:endParaRPr kumimoji="1" lang="ja-JP" altLang="en-US"/>
          </a:p>
        </p:txBody>
      </p:sp>
    </p:spTree>
    <p:extLst>
      <p:ext uri="{BB962C8B-B14F-4D97-AF65-F5344CB8AC3E}">
        <p14:creationId xmlns:p14="http://schemas.microsoft.com/office/powerpoint/2010/main" val="1773281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30</a:t>
            </a:fld>
            <a:endParaRPr kumimoji="1" lang="ja-JP" altLang="en-US"/>
          </a:p>
        </p:txBody>
      </p:sp>
    </p:spTree>
    <p:extLst>
      <p:ext uri="{BB962C8B-B14F-4D97-AF65-F5344CB8AC3E}">
        <p14:creationId xmlns:p14="http://schemas.microsoft.com/office/powerpoint/2010/main" val="947232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31</a:t>
            </a:fld>
            <a:endParaRPr kumimoji="1" lang="ja-JP" altLang="en-US"/>
          </a:p>
        </p:txBody>
      </p:sp>
    </p:spTree>
    <p:extLst>
      <p:ext uri="{BB962C8B-B14F-4D97-AF65-F5344CB8AC3E}">
        <p14:creationId xmlns:p14="http://schemas.microsoft.com/office/powerpoint/2010/main" val="2401495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34</a:t>
            </a:fld>
            <a:endParaRPr kumimoji="1" lang="ja-JP" altLang="en-US"/>
          </a:p>
        </p:txBody>
      </p:sp>
    </p:spTree>
    <p:extLst>
      <p:ext uri="{BB962C8B-B14F-4D97-AF65-F5344CB8AC3E}">
        <p14:creationId xmlns:p14="http://schemas.microsoft.com/office/powerpoint/2010/main" val="2703511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9</a:t>
            </a:fld>
            <a:endParaRPr kumimoji="1" lang="ja-JP" altLang="en-US"/>
          </a:p>
        </p:txBody>
      </p:sp>
    </p:spTree>
    <p:extLst>
      <p:ext uri="{BB962C8B-B14F-4D97-AF65-F5344CB8AC3E}">
        <p14:creationId xmlns:p14="http://schemas.microsoft.com/office/powerpoint/2010/main" val="1854505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35</a:t>
            </a:fld>
            <a:endParaRPr kumimoji="1" lang="ja-JP" altLang="en-US"/>
          </a:p>
        </p:txBody>
      </p:sp>
    </p:spTree>
    <p:extLst>
      <p:ext uri="{BB962C8B-B14F-4D97-AF65-F5344CB8AC3E}">
        <p14:creationId xmlns:p14="http://schemas.microsoft.com/office/powerpoint/2010/main" val="1608243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36</a:t>
            </a:fld>
            <a:endParaRPr kumimoji="1" lang="ja-JP" altLang="en-US"/>
          </a:p>
        </p:txBody>
      </p:sp>
    </p:spTree>
    <p:extLst>
      <p:ext uri="{BB962C8B-B14F-4D97-AF65-F5344CB8AC3E}">
        <p14:creationId xmlns:p14="http://schemas.microsoft.com/office/powerpoint/2010/main" val="209822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10</a:t>
            </a:fld>
            <a:endParaRPr kumimoji="1" lang="ja-JP" altLang="en-US"/>
          </a:p>
        </p:txBody>
      </p:sp>
    </p:spTree>
    <p:extLst>
      <p:ext uri="{BB962C8B-B14F-4D97-AF65-F5344CB8AC3E}">
        <p14:creationId xmlns:p14="http://schemas.microsoft.com/office/powerpoint/2010/main" val="334104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11</a:t>
            </a:fld>
            <a:endParaRPr kumimoji="1" lang="ja-JP" altLang="en-US"/>
          </a:p>
        </p:txBody>
      </p:sp>
    </p:spTree>
    <p:extLst>
      <p:ext uri="{BB962C8B-B14F-4D97-AF65-F5344CB8AC3E}">
        <p14:creationId xmlns:p14="http://schemas.microsoft.com/office/powerpoint/2010/main" val="346490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12</a:t>
            </a:fld>
            <a:endParaRPr kumimoji="1" lang="ja-JP" altLang="en-US"/>
          </a:p>
        </p:txBody>
      </p:sp>
    </p:spTree>
    <p:extLst>
      <p:ext uri="{BB962C8B-B14F-4D97-AF65-F5344CB8AC3E}">
        <p14:creationId xmlns:p14="http://schemas.microsoft.com/office/powerpoint/2010/main" val="1568666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13</a:t>
            </a:fld>
            <a:endParaRPr kumimoji="1" lang="ja-JP" altLang="en-US"/>
          </a:p>
        </p:txBody>
      </p:sp>
    </p:spTree>
    <p:extLst>
      <p:ext uri="{BB962C8B-B14F-4D97-AF65-F5344CB8AC3E}">
        <p14:creationId xmlns:p14="http://schemas.microsoft.com/office/powerpoint/2010/main" val="1448906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14</a:t>
            </a:fld>
            <a:endParaRPr kumimoji="1" lang="ja-JP" altLang="en-US"/>
          </a:p>
        </p:txBody>
      </p:sp>
    </p:spTree>
    <p:extLst>
      <p:ext uri="{BB962C8B-B14F-4D97-AF65-F5344CB8AC3E}">
        <p14:creationId xmlns:p14="http://schemas.microsoft.com/office/powerpoint/2010/main" val="1871793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18</a:t>
            </a:fld>
            <a:endParaRPr kumimoji="1" lang="ja-JP" altLang="en-US"/>
          </a:p>
        </p:txBody>
      </p:sp>
    </p:spTree>
    <p:extLst>
      <p:ext uri="{BB962C8B-B14F-4D97-AF65-F5344CB8AC3E}">
        <p14:creationId xmlns:p14="http://schemas.microsoft.com/office/powerpoint/2010/main" val="2547189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42E1707-020D-E949-ACFB-6E06B790B73B}" type="slidenum">
              <a:rPr kumimoji="1" lang="ja-JP" altLang="en-US" smtClean="0"/>
              <a:t>20</a:t>
            </a:fld>
            <a:endParaRPr kumimoji="1" lang="ja-JP" altLang="en-US"/>
          </a:p>
        </p:txBody>
      </p:sp>
    </p:spTree>
    <p:extLst>
      <p:ext uri="{BB962C8B-B14F-4D97-AF65-F5344CB8AC3E}">
        <p14:creationId xmlns:p14="http://schemas.microsoft.com/office/powerpoint/2010/main" val="3206556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扉_G">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DA7558D9-6DCE-424D-BE7D-B06FBA6F1928}"/>
              </a:ext>
            </a:extLst>
          </p:cNvPr>
          <p:cNvPicPr>
            <a:picLocks noChangeAspect="1"/>
          </p:cNvPicPr>
          <p:nvPr userDrawn="1"/>
        </p:nvPicPr>
        <p:blipFill rotWithShape="1">
          <a:blip r:embed="rId2"/>
          <a:srcRect l="70678"/>
          <a:stretch/>
        </p:blipFill>
        <p:spPr>
          <a:xfrm>
            <a:off x="6343556" y="2077975"/>
            <a:ext cx="2800443" cy="2796013"/>
          </a:xfrm>
          <a:prstGeom prst="rect">
            <a:avLst/>
          </a:prstGeom>
        </p:spPr>
      </p:pic>
      <p:sp>
        <p:nvSpPr>
          <p:cNvPr id="2" name="タイトル 1">
            <a:extLst>
              <a:ext uri="{FF2B5EF4-FFF2-40B4-BE49-F238E27FC236}">
                <a16:creationId xmlns:a16="http://schemas.microsoft.com/office/drawing/2014/main" id="{A5D64F65-2511-8844-90B7-EDB71818D34A}"/>
              </a:ext>
            </a:extLst>
          </p:cNvPr>
          <p:cNvSpPr>
            <a:spLocks noGrp="1"/>
          </p:cNvSpPr>
          <p:nvPr>
            <p:ph type="title"/>
          </p:nvPr>
        </p:nvSpPr>
        <p:spPr>
          <a:xfrm>
            <a:off x="477365" y="1993546"/>
            <a:ext cx="6537176" cy="1157447"/>
          </a:xfrm>
        </p:spPr>
        <p:txBody>
          <a:bodyPr anchor="ctr">
            <a:normAutofit/>
          </a:bodyPr>
          <a:lstStyle>
            <a:lvl1pPr>
              <a:lnSpc>
                <a:spcPct val="120000"/>
              </a:lnSpc>
              <a:defRPr sz="3000" b="1" i="0">
                <a:solidFill>
                  <a:schemeClr val="accent2"/>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14" name="角丸四角形 13">
            <a:extLst>
              <a:ext uri="{FF2B5EF4-FFF2-40B4-BE49-F238E27FC236}">
                <a16:creationId xmlns:a16="http://schemas.microsoft.com/office/drawing/2014/main" id="{DC3EE781-F9B2-4541-9426-91A2EA88BD13}"/>
              </a:ext>
            </a:extLst>
          </p:cNvPr>
          <p:cNvSpPr/>
          <p:nvPr userDrawn="1"/>
        </p:nvSpPr>
        <p:spPr>
          <a:xfrm>
            <a:off x="0" y="4873993"/>
            <a:ext cx="9144000" cy="26950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5" name="正方形/長方形 14">
            <a:extLst>
              <a:ext uri="{FF2B5EF4-FFF2-40B4-BE49-F238E27FC236}">
                <a16:creationId xmlns:a16="http://schemas.microsoft.com/office/drawing/2014/main" id="{B25ADB95-9F6C-D643-987D-6ED43CF4F450}"/>
              </a:ext>
            </a:extLst>
          </p:cNvPr>
          <p:cNvSpPr/>
          <p:nvPr userDrawn="1"/>
        </p:nvSpPr>
        <p:spPr>
          <a:xfrm>
            <a:off x="8787600" y="4873990"/>
            <a:ext cx="356400" cy="26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16" name="フッター プレースホルダー 1">
            <a:extLst>
              <a:ext uri="{FF2B5EF4-FFF2-40B4-BE49-F238E27FC236}">
                <a16:creationId xmlns:a16="http://schemas.microsoft.com/office/drawing/2014/main" id="{BA27AD68-708D-B740-8AEF-D277D128F2D7}"/>
              </a:ext>
            </a:extLst>
          </p:cNvPr>
          <p:cNvSpPr txBox="1">
            <a:spLocks/>
          </p:cNvSpPr>
          <p:nvPr userDrawn="1"/>
        </p:nvSpPr>
        <p:spPr>
          <a:xfrm>
            <a:off x="3028950" y="4915793"/>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dirty="0">
                <a:solidFill>
                  <a:schemeClr val="bg1"/>
                </a:solidFill>
              </a:rPr>
              <a:t>Copyright © Cybozu</a:t>
            </a:r>
            <a:endParaRPr kumimoji="1" lang="ja-JP" altLang="en-US" sz="900">
              <a:solidFill>
                <a:schemeClr val="bg1"/>
              </a:solidFill>
            </a:endParaRPr>
          </a:p>
        </p:txBody>
      </p:sp>
      <p:sp>
        <p:nvSpPr>
          <p:cNvPr id="18" name="スライド番号プレースホルダー 4">
            <a:extLst>
              <a:ext uri="{FF2B5EF4-FFF2-40B4-BE49-F238E27FC236}">
                <a16:creationId xmlns:a16="http://schemas.microsoft.com/office/drawing/2014/main" id="{61EE58E2-9C4D-AF49-BE56-475F16A4AE64}"/>
              </a:ext>
            </a:extLst>
          </p:cNvPr>
          <p:cNvSpPr txBox="1">
            <a:spLocks/>
          </p:cNvSpPr>
          <p:nvPr userDrawn="1"/>
        </p:nvSpPr>
        <p:spPr>
          <a:xfrm>
            <a:off x="8768428" y="4897954"/>
            <a:ext cx="403200" cy="221582"/>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900" smtClean="0">
                <a:solidFill>
                  <a:schemeClr val="bg1"/>
                </a:solidFill>
              </a:rPr>
              <a:pPr algn="ctr"/>
              <a:t>‹#›</a:t>
            </a:fld>
            <a:endParaRPr kumimoji="1" lang="ja-JP" altLang="en-US" sz="900">
              <a:solidFill>
                <a:schemeClr val="bg1"/>
              </a:solidFill>
            </a:endParaRPr>
          </a:p>
        </p:txBody>
      </p:sp>
      <p:pic>
        <p:nvPicPr>
          <p:cNvPr id="11" name="図 10">
            <a:extLst>
              <a:ext uri="{FF2B5EF4-FFF2-40B4-BE49-F238E27FC236}">
                <a16:creationId xmlns:a16="http://schemas.microsoft.com/office/drawing/2014/main" id="{2AC944D6-F3AD-E84D-BBE8-59A02914CD29}"/>
              </a:ext>
            </a:extLst>
          </p:cNvPr>
          <p:cNvPicPr>
            <a:picLocks noChangeAspect="1"/>
          </p:cNvPicPr>
          <p:nvPr userDrawn="1"/>
        </p:nvPicPr>
        <p:blipFill>
          <a:blip r:embed="rId3"/>
          <a:stretch>
            <a:fillRect/>
          </a:stretch>
        </p:blipFill>
        <p:spPr>
          <a:xfrm>
            <a:off x="35497" y="4903200"/>
            <a:ext cx="792088" cy="219347"/>
          </a:xfrm>
          <a:prstGeom prst="rect">
            <a:avLst/>
          </a:prstGeom>
        </p:spPr>
      </p:pic>
    </p:spTree>
    <p:extLst>
      <p:ext uri="{BB962C8B-B14F-4D97-AF65-F5344CB8AC3E}">
        <p14:creationId xmlns:p14="http://schemas.microsoft.com/office/powerpoint/2010/main" val="1415099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目次_G">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320EB99-782D-5248-9682-A5F3BE3B3BDC}"/>
              </a:ext>
            </a:extLst>
          </p:cNvPr>
          <p:cNvPicPr>
            <a:picLocks noChangeAspect="1"/>
          </p:cNvPicPr>
          <p:nvPr userDrawn="1"/>
        </p:nvPicPr>
        <p:blipFill rotWithShape="1">
          <a:blip r:embed="rId2"/>
          <a:srcRect l="70678"/>
          <a:stretch/>
        </p:blipFill>
        <p:spPr>
          <a:xfrm>
            <a:off x="6343556" y="2077975"/>
            <a:ext cx="2800443" cy="2796013"/>
          </a:xfrm>
          <a:prstGeom prst="rect">
            <a:avLst/>
          </a:prstGeom>
        </p:spPr>
      </p:pic>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374854" y="854277"/>
            <a:ext cx="8229599" cy="3717571"/>
          </a:xfrm>
          <a:prstGeom prst="rect">
            <a:avLst/>
          </a:prstGeom>
        </p:spPr>
        <p:txBody>
          <a:bodyPr numCol="2" spcCol="0">
            <a:normAutofit/>
          </a:bodyPr>
          <a:lstStyle>
            <a:lvl1pPr marL="257168" indent="-257168">
              <a:lnSpc>
                <a:spcPct val="120000"/>
              </a:lnSpc>
              <a:spcBef>
                <a:spcPts val="750"/>
              </a:spcBef>
              <a:buClr>
                <a:schemeClr val="accent2"/>
              </a:buClr>
              <a:buFont typeface="+mj-lt"/>
              <a:buAutoNum type="arabicPeriod"/>
              <a:tabLst/>
              <a:defRPr sz="1400" b="1" i="0">
                <a:solidFill>
                  <a:schemeClr val="tx1"/>
                </a:solidFill>
                <a:latin typeface="Yu Gothic" panose="020B0400000000000000" pitchFamily="34" charset="-128"/>
                <a:ea typeface="Yu Gothic" panose="020B0400000000000000" pitchFamily="34" charset="-128"/>
              </a:defRPr>
            </a:lvl1pPr>
            <a:lvl2pPr marL="600060" indent="-257168">
              <a:lnSpc>
                <a:spcPct val="120000"/>
              </a:lnSpc>
              <a:spcBef>
                <a:spcPts val="225"/>
              </a:spcBef>
              <a:buClr>
                <a:schemeClr val="accent3"/>
              </a:buClr>
              <a:buFont typeface="+mj-lt"/>
              <a:buAutoNum type="romanLcPeriod"/>
              <a:tabLst/>
              <a:defRPr sz="1100" b="1" i="0">
                <a:solidFill>
                  <a:schemeClr val="tx2"/>
                </a:solidFill>
                <a:latin typeface="Yu Gothic" panose="020B0400000000000000" pitchFamily="34" charset="-128"/>
                <a:ea typeface="Yu Gothic" panose="020B0400000000000000" pitchFamily="34" charset="-128"/>
              </a:defRPr>
            </a:lvl2pPr>
            <a:lvl3pPr>
              <a:defRPr b="0" i="0">
                <a:solidFill>
                  <a:schemeClr val="tx1"/>
                </a:solidFill>
                <a:latin typeface="Yu Gothic" panose="020B0400000000000000" pitchFamily="34" charset="-128"/>
                <a:ea typeface="Yu Gothic" panose="020B0400000000000000" pitchFamily="34" charset="-128"/>
              </a:defRPr>
            </a:lvl3pPr>
            <a:lvl4pPr>
              <a:defRPr b="0" i="0">
                <a:solidFill>
                  <a:schemeClr val="tx1"/>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251520" y="195487"/>
            <a:ext cx="8229600" cy="433286"/>
          </a:xfrm>
        </p:spPr>
        <p:txBody>
          <a:bodyPr>
            <a:normAutofit/>
          </a:bodyPr>
          <a:lstStyle>
            <a:lvl1pPr>
              <a:defRPr sz="18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70722E7F-9427-7544-A0A1-8A603E6A4E1A}"/>
              </a:ext>
            </a:extLst>
          </p:cNvPr>
          <p:cNvSpPr/>
          <p:nvPr userDrawn="1"/>
        </p:nvSpPr>
        <p:spPr>
          <a:xfrm>
            <a:off x="0" y="4873993"/>
            <a:ext cx="9144000" cy="26950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 name="正方形/長方形 9">
            <a:extLst>
              <a:ext uri="{FF2B5EF4-FFF2-40B4-BE49-F238E27FC236}">
                <a16:creationId xmlns:a16="http://schemas.microsoft.com/office/drawing/2014/main" id="{40D98121-97BD-5A41-99D8-F2FE5327E96D}"/>
              </a:ext>
            </a:extLst>
          </p:cNvPr>
          <p:cNvSpPr/>
          <p:nvPr userDrawn="1"/>
        </p:nvSpPr>
        <p:spPr>
          <a:xfrm>
            <a:off x="8787600" y="4873990"/>
            <a:ext cx="356400" cy="26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8E0A8E9B-3A0F-6B46-BD6C-99932CD470CD}"/>
              </a:ext>
            </a:extLst>
          </p:cNvPr>
          <p:cNvSpPr txBox="1">
            <a:spLocks/>
          </p:cNvSpPr>
          <p:nvPr userDrawn="1"/>
        </p:nvSpPr>
        <p:spPr>
          <a:xfrm>
            <a:off x="3028950" y="4915793"/>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dirty="0">
                <a:solidFill>
                  <a:schemeClr val="bg1"/>
                </a:solidFill>
              </a:rPr>
              <a:t>Copyright © Cybozu</a:t>
            </a:r>
            <a:endParaRPr kumimoji="1" lang="ja-JP" altLang="en-US" sz="900">
              <a:solidFill>
                <a:schemeClr val="bg1"/>
              </a:solidFill>
            </a:endParaRPr>
          </a:p>
        </p:txBody>
      </p:sp>
      <p:sp>
        <p:nvSpPr>
          <p:cNvPr id="14" name="スライド番号プレースホルダー 4">
            <a:extLst>
              <a:ext uri="{FF2B5EF4-FFF2-40B4-BE49-F238E27FC236}">
                <a16:creationId xmlns:a16="http://schemas.microsoft.com/office/drawing/2014/main" id="{CCA26BAD-465D-1942-A5EC-DFD8996E79B9}"/>
              </a:ext>
            </a:extLst>
          </p:cNvPr>
          <p:cNvSpPr txBox="1">
            <a:spLocks/>
          </p:cNvSpPr>
          <p:nvPr userDrawn="1"/>
        </p:nvSpPr>
        <p:spPr>
          <a:xfrm>
            <a:off x="8768428" y="4897954"/>
            <a:ext cx="403200" cy="221582"/>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900" smtClean="0">
                <a:solidFill>
                  <a:schemeClr val="bg1"/>
                </a:solidFill>
              </a:rPr>
              <a:pPr algn="ctr"/>
              <a:t>‹#›</a:t>
            </a:fld>
            <a:endParaRPr kumimoji="1" lang="ja-JP" altLang="en-US" sz="900">
              <a:solidFill>
                <a:schemeClr val="bg1"/>
              </a:solidFill>
            </a:endParaRPr>
          </a:p>
        </p:txBody>
      </p:sp>
      <p:pic>
        <p:nvPicPr>
          <p:cNvPr id="17" name="図 16">
            <a:extLst>
              <a:ext uri="{FF2B5EF4-FFF2-40B4-BE49-F238E27FC236}">
                <a16:creationId xmlns:a16="http://schemas.microsoft.com/office/drawing/2014/main" id="{BBE481B1-5D3E-2247-B2A8-C0E210DC457E}"/>
              </a:ext>
            </a:extLst>
          </p:cNvPr>
          <p:cNvPicPr>
            <a:picLocks noChangeAspect="1"/>
          </p:cNvPicPr>
          <p:nvPr userDrawn="1"/>
        </p:nvPicPr>
        <p:blipFill>
          <a:blip r:embed="rId3"/>
          <a:stretch>
            <a:fillRect/>
          </a:stretch>
        </p:blipFill>
        <p:spPr>
          <a:xfrm>
            <a:off x="35497" y="4903200"/>
            <a:ext cx="792088" cy="219347"/>
          </a:xfrm>
          <a:prstGeom prst="rect">
            <a:avLst/>
          </a:prstGeom>
        </p:spPr>
      </p:pic>
    </p:spTree>
    <p:extLst>
      <p:ext uri="{BB962C8B-B14F-4D97-AF65-F5344CB8AC3E}">
        <p14:creationId xmlns:p14="http://schemas.microsoft.com/office/powerpoint/2010/main" val="3077621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374856" y="854278"/>
            <a:ext cx="8229599" cy="3717571"/>
          </a:xfrm>
          <a:prstGeom prst="rect">
            <a:avLst/>
          </a:prstGeom>
        </p:spPr>
        <p:txBody>
          <a:bodyPr numCol="2" spcCol="0">
            <a:normAutofit/>
          </a:bodyPr>
          <a:lstStyle>
            <a:lvl1pPr marL="257162" indent="-257162">
              <a:lnSpc>
                <a:spcPct val="120000"/>
              </a:lnSpc>
              <a:spcBef>
                <a:spcPts val="750"/>
              </a:spcBef>
              <a:buClr>
                <a:schemeClr val="accent2"/>
              </a:buClr>
              <a:buFont typeface="+mj-lt"/>
              <a:buAutoNum type="arabicPeriod"/>
              <a:tabLst/>
              <a:defRPr sz="1400" b="1" i="0">
                <a:solidFill>
                  <a:schemeClr val="tx1"/>
                </a:solidFill>
                <a:latin typeface="Yu Gothic" panose="020B0400000000000000" pitchFamily="34" charset="-128"/>
                <a:ea typeface="Yu Gothic" panose="020B0400000000000000" pitchFamily="34" charset="-128"/>
              </a:defRPr>
            </a:lvl1pPr>
            <a:lvl2pPr marL="600045" indent="-257162">
              <a:lnSpc>
                <a:spcPct val="120000"/>
              </a:lnSpc>
              <a:spcBef>
                <a:spcPts val="225"/>
              </a:spcBef>
              <a:buClr>
                <a:schemeClr val="accent3"/>
              </a:buClr>
              <a:buFont typeface="+mj-lt"/>
              <a:buAutoNum type="romanLcPeriod"/>
              <a:tabLst/>
              <a:defRPr sz="1100" b="1" i="0">
                <a:solidFill>
                  <a:schemeClr val="tx2"/>
                </a:solidFill>
                <a:latin typeface="Yu Gothic" panose="020B0400000000000000" pitchFamily="34" charset="-128"/>
                <a:ea typeface="Yu Gothic" panose="020B0400000000000000" pitchFamily="34" charset="-128"/>
              </a:defRPr>
            </a:lvl2pPr>
            <a:lvl3pPr>
              <a:defRPr b="0" i="0">
                <a:solidFill>
                  <a:schemeClr val="tx1"/>
                </a:solidFill>
                <a:latin typeface="Yu Gothic" panose="020B0400000000000000" pitchFamily="34" charset="-128"/>
                <a:ea typeface="Yu Gothic" panose="020B0400000000000000" pitchFamily="34" charset="-128"/>
              </a:defRPr>
            </a:lvl3pPr>
            <a:lvl4pPr>
              <a:defRPr b="0" i="0">
                <a:solidFill>
                  <a:schemeClr val="tx1"/>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251520" y="195487"/>
            <a:ext cx="8229600" cy="433286"/>
          </a:xfrm>
        </p:spPr>
        <p:txBody>
          <a:bodyPr>
            <a:normAutofit/>
          </a:bodyPr>
          <a:lstStyle>
            <a:lvl1pPr>
              <a:defRPr sz="1800" b="1" i="0">
                <a:solidFill>
                  <a:schemeClr val="tx1"/>
                </a:solidFill>
                <a:latin typeface="Yu Gothic" panose="020B0400000000000000" pitchFamily="34" charset="-128"/>
                <a:ea typeface="Yu Gothic" panose="020B0400000000000000" pitchFamily="34" charset="-128"/>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70722E7F-9427-7544-A0A1-8A603E6A4E1A}"/>
              </a:ext>
            </a:extLst>
          </p:cNvPr>
          <p:cNvSpPr/>
          <p:nvPr userDrawn="1"/>
        </p:nvSpPr>
        <p:spPr>
          <a:xfrm>
            <a:off x="0" y="4873994"/>
            <a:ext cx="9144000" cy="26950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 name="正方形/長方形 9">
            <a:extLst>
              <a:ext uri="{FF2B5EF4-FFF2-40B4-BE49-F238E27FC236}">
                <a16:creationId xmlns:a16="http://schemas.microsoft.com/office/drawing/2014/main" id="{40D98121-97BD-5A41-99D8-F2FE5327E96D}"/>
              </a:ext>
            </a:extLst>
          </p:cNvPr>
          <p:cNvSpPr/>
          <p:nvPr userDrawn="1"/>
        </p:nvSpPr>
        <p:spPr>
          <a:xfrm>
            <a:off x="8787600" y="4873990"/>
            <a:ext cx="356400" cy="26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8E0A8E9B-3A0F-6B46-BD6C-99932CD470CD}"/>
              </a:ext>
            </a:extLst>
          </p:cNvPr>
          <p:cNvSpPr txBox="1">
            <a:spLocks/>
          </p:cNvSpPr>
          <p:nvPr userDrawn="1"/>
        </p:nvSpPr>
        <p:spPr>
          <a:xfrm>
            <a:off x="3028950" y="4915793"/>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dirty="0">
                <a:solidFill>
                  <a:schemeClr val="bg1"/>
                </a:solidFill>
              </a:rPr>
              <a:t>Copyright © Cybozu</a:t>
            </a:r>
            <a:endParaRPr kumimoji="1" lang="ja-JP" altLang="en-US" sz="900">
              <a:solidFill>
                <a:schemeClr val="bg1"/>
              </a:solidFill>
            </a:endParaRPr>
          </a:p>
        </p:txBody>
      </p:sp>
      <p:sp>
        <p:nvSpPr>
          <p:cNvPr id="14" name="スライド番号プレースホルダー 4">
            <a:extLst>
              <a:ext uri="{FF2B5EF4-FFF2-40B4-BE49-F238E27FC236}">
                <a16:creationId xmlns:a16="http://schemas.microsoft.com/office/drawing/2014/main" id="{CCA26BAD-465D-1942-A5EC-DFD8996E79B9}"/>
              </a:ext>
            </a:extLst>
          </p:cNvPr>
          <p:cNvSpPr txBox="1">
            <a:spLocks/>
          </p:cNvSpPr>
          <p:nvPr userDrawn="1"/>
        </p:nvSpPr>
        <p:spPr>
          <a:xfrm>
            <a:off x="8768428" y="4897954"/>
            <a:ext cx="403200" cy="221582"/>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900" smtClean="0">
                <a:solidFill>
                  <a:schemeClr val="bg1"/>
                </a:solidFill>
              </a:rPr>
              <a:pPr algn="ctr"/>
              <a:t>‹#›</a:t>
            </a:fld>
            <a:endParaRPr kumimoji="1" lang="ja-JP" altLang="en-US" sz="900">
              <a:solidFill>
                <a:schemeClr val="bg1"/>
              </a:solidFill>
            </a:endParaRPr>
          </a:p>
        </p:txBody>
      </p:sp>
      <p:pic>
        <p:nvPicPr>
          <p:cNvPr id="15" name="図 14">
            <a:extLst>
              <a:ext uri="{FF2B5EF4-FFF2-40B4-BE49-F238E27FC236}">
                <a16:creationId xmlns:a16="http://schemas.microsoft.com/office/drawing/2014/main" id="{BF521572-9544-3541-980F-0F07FAAEC18B}"/>
              </a:ext>
            </a:extLst>
          </p:cNvPr>
          <p:cNvPicPr>
            <a:picLocks noChangeAspect="1"/>
          </p:cNvPicPr>
          <p:nvPr userDrawn="1"/>
        </p:nvPicPr>
        <p:blipFill>
          <a:blip r:embed="rId2"/>
          <a:stretch>
            <a:fillRect/>
          </a:stretch>
        </p:blipFill>
        <p:spPr>
          <a:xfrm>
            <a:off x="35497" y="4903200"/>
            <a:ext cx="792088" cy="219347"/>
          </a:xfrm>
          <a:prstGeom prst="rect">
            <a:avLst/>
          </a:prstGeom>
        </p:spPr>
      </p:pic>
      <p:pic>
        <p:nvPicPr>
          <p:cNvPr id="13" name="図 12">
            <a:extLst>
              <a:ext uri="{FF2B5EF4-FFF2-40B4-BE49-F238E27FC236}">
                <a16:creationId xmlns:a16="http://schemas.microsoft.com/office/drawing/2014/main" id="{E320EB99-782D-5248-9682-A5F3BE3B3BDC}"/>
              </a:ext>
            </a:extLst>
          </p:cNvPr>
          <p:cNvPicPr>
            <a:picLocks noChangeAspect="1"/>
          </p:cNvPicPr>
          <p:nvPr userDrawn="1"/>
        </p:nvPicPr>
        <p:blipFill rotWithShape="1">
          <a:blip r:embed="rId3"/>
          <a:srcRect l="70678"/>
          <a:stretch/>
        </p:blipFill>
        <p:spPr>
          <a:xfrm>
            <a:off x="6343556" y="2077975"/>
            <a:ext cx="2800443" cy="2796013"/>
          </a:xfrm>
          <a:prstGeom prst="rect">
            <a:avLst/>
          </a:prstGeom>
        </p:spPr>
      </p:pic>
    </p:spTree>
    <p:extLst>
      <p:ext uri="{BB962C8B-B14F-4D97-AF65-F5344CB8AC3E}">
        <p14:creationId xmlns:p14="http://schemas.microsoft.com/office/powerpoint/2010/main" val="1376641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本文">
    <p:spTree>
      <p:nvGrpSpPr>
        <p:cNvPr id="1" name=""/>
        <p:cNvGrpSpPr/>
        <p:nvPr/>
      </p:nvGrpSpPr>
      <p:grpSpPr>
        <a:xfrm>
          <a:off x="0" y="0"/>
          <a:ext cx="0" cy="0"/>
          <a:chOff x="0" y="0"/>
          <a:chExt cx="0" cy="0"/>
        </a:xfrm>
      </p:grpSpPr>
      <p:sp>
        <p:nvSpPr>
          <p:cNvPr id="12" name="テキスト プレースホルダー 11">
            <a:extLst>
              <a:ext uri="{FF2B5EF4-FFF2-40B4-BE49-F238E27FC236}">
                <a16:creationId xmlns:a16="http://schemas.microsoft.com/office/drawing/2014/main" id="{BD49099B-E1C6-5949-8F50-9325BBCF4607}"/>
              </a:ext>
            </a:extLst>
          </p:cNvPr>
          <p:cNvSpPr>
            <a:spLocks noGrp="1"/>
          </p:cNvSpPr>
          <p:nvPr>
            <p:ph type="body" sz="quarter" idx="10"/>
          </p:nvPr>
        </p:nvSpPr>
        <p:spPr>
          <a:xfrm>
            <a:off x="374854" y="854277"/>
            <a:ext cx="8229599" cy="3717571"/>
          </a:xfrm>
          <a:prstGeom prst="rect">
            <a:avLst/>
          </a:prstGeom>
        </p:spPr>
        <p:txBody>
          <a:bodyPr>
            <a:normAutofit/>
          </a:bodyPr>
          <a:lstStyle>
            <a:lvl1pPr marL="202401" indent="-202401">
              <a:lnSpc>
                <a:spcPct val="130000"/>
              </a:lnSpc>
              <a:buClr>
                <a:schemeClr val="accent2"/>
              </a:buClr>
              <a:buFont typeface="Wingdings" pitchFamily="2" charset="2"/>
              <a:buChar char="l"/>
              <a:tabLst/>
              <a:defRPr sz="1400" b="0" i="0">
                <a:solidFill>
                  <a:schemeClr val="tx1"/>
                </a:solidFill>
                <a:latin typeface="Yu Gothic Medium" panose="020B0400000000000000" pitchFamily="34" charset="-128"/>
                <a:ea typeface="Yu Gothic Medium" panose="020B0400000000000000" pitchFamily="34" charset="-128"/>
              </a:defRPr>
            </a:lvl1pPr>
            <a:lvl2pPr marL="507194" indent="-164302">
              <a:lnSpc>
                <a:spcPct val="130000"/>
              </a:lnSpc>
              <a:buClr>
                <a:schemeClr val="accent3"/>
              </a:buClr>
              <a:buFont typeface="Arial" panose="020B0604020202020204" pitchFamily="34" charset="0"/>
              <a:buChar char="•"/>
              <a:tabLst/>
              <a:defRPr sz="1100" b="0" i="0">
                <a:solidFill>
                  <a:schemeClr val="tx1"/>
                </a:solidFill>
                <a:latin typeface="Yu Gothic" panose="020B0400000000000000" pitchFamily="34" charset="-128"/>
                <a:ea typeface="Yu Gothic" panose="020B0400000000000000" pitchFamily="34" charset="-128"/>
              </a:defRPr>
            </a:lvl2pPr>
            <a:lvl3pPr>
              <a:defRPr b="0" i="0">
                <a:solidFill>
                  <a:schemeClr val="tx1"/>
                </a:solidFill>
                <a:latin typeface="Yu Gothic" panose="020B0400000000000000" pitchFamily="34" charset="-128"/>
                <a:ea typeface="Yu Gothic" panose="020B0400000000000000" pitchFamily="34" charset="-128"/>
              </a:defRPr>
            </a:lvl3pPr>
            <a:lvl4pPr>
              <a:defRPr b="0" i="0">
                <a:solidFill>
                  <a:schemeClr val="tx1"/>
                </a:solidFill>
                <a:latin typeface="Yu Gothic" panose="020B0400000000000000" pitchFamily="34" charset="-128"/>
                <a:ea typeface="Yu Gothic" panose="020B0400000000000000" pitchFamily="34" charset="-128"/>
              </a:defRPr>
            </a:lvl4pPr>
            <a:lvl5pPr>
              <a:defRPr b="0" i="0">
                <a:solidFill>
                  <a:schemeClr val="tx1"/>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p:txBody>
      </p:sp>
      <p:sp>
        <p:nvSpPr>
          <p:cNvPr id="4" name="タイトル 3">
            <a:extLst>
              <a:ext uri="{FF2B5EF4-FFF2-40B4-BE49-F238E27FC236}">
                <a16:creationId xmlns:a16="http://schemas.microsoft.com/office/drawing/2014/main" id="{D6AEF8E2-0030-D949-AC98-A377862B2D65}"/>
              </a:ext>
            </a:extLst>
          </p:cNvPr>
          <p:cNvSpPr>
            <a:spLocks noGrp="1"/>
          </p:cNvSpPr>
          <p:nvPr>
            <p:ph type="title"/>
          </p:nvPr>
        </p:nvSpPr>
        <p:spPr>
          <a:xfrm>
            <a:off x="251520" y="195487"/>
            <a:ext cx="8229600" cy="433286"/>
          </a:xfrm>
        </p:spPr>
        <p:txBody>
          <a:bodyPr>
            <a:normAutofit/>
          </a:bodyPr>
          <a:lstStyle>
            <a:lvl1pPr>
              <a:defRPr sz="1800" b="1" i="0">
                <a:solidFill>
                  <a:schemeClr val="tx1"/>
                </a:solidFill>
                <a:latin typeface="+mn-ea"/>
                <a:ea typeface="+mn-ea"/>
              </a:defRPr>
            </a:lvl1pPr>
          </a:lstStyle>
          <a:p>
            <a:r>
              <a:rPr kumimoji="1" lang="ja-JP" altLang="en-US"/>
              <a:t>マスター タイトルの書式設定</a:t>
            </a:r>
          </a:p>
        </p:txBody>
      </p:sp>
      <p:sp>
        <p:nvSpPr>
          <p:cNvPr id="9" name="角丸四角形 8">
            <a:extLst>
              <a:ext uri="{FF2B5EF4-FFF2-40B4-BE49-F238E27FC236}">
                <a16:creationId xmlns:a16="http://schemas.microsoft.com/office/drawing/2014/main" id="{940C7BFB-4FEE-834F-8126-B5345595D25F}"/>
              </a:ext>
            </a:extLst>
          </p:cNvPr>
          <p:cNvSpPr/>
          <p:nvPr userDrawn="1"/>
        </p:nvSpPr>
        <p:spPr>
          <a:xfrm>
            <a:off x="0" y="4873993"/>
            <a:ext cx="9144000" cy="26950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0" name="正方形/長方形 9">
            <a:extLst>
              <a:ext uri="{FF2B5EF4-FFF2-40B4-BE49-F238E27FC236}">
                <a16:creationId xmlns:a16="http://schemas.microsoft.com/office/drawing/2014/main" id="{F99C624D-B397-8F43-987A-62B6965D9ADF}"/>
              </a:ext>
            </a:extLst>
          </p:cNvPr>
          <p:cNvSpPr/>
          <p:nvPr userDrawn="1"/>
        </p:nvSpPr>
        <p:spPr>
          <a:xfrm>
            <a:off x="8787600" y="4873990"/>
            <a:ext cx="356400" cy="26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11" name="フッター プレースホルダー 1">
            <a:extLst>
              <a:ext uri="{FF2B5EF4-FFF2-40B4-BE49-F238E27FC236}">
                <a16:creationId xmlns:a16="http://schemas.microsoft.com/office/drawing/2014/main" id="{BB6C2752-0201-6341-AB08-D316FD4132F9}"/>
              </a:ext>
            </a:extLst>
          </p:cNvPr>
          <p:cNvSpPr txBox="1">
            <a:spLocks/>
          </p:cNvSpPr>
          <p:nvPr userDrawn="1"/>
        </p:nvSpPr>
        <p:spPr>
          <a:xfrm>
            <a:off x="3028950" y="4915793"/>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dirty="0">
                <a:solidFill>
                  <a:schemeClr val="bg1"/>
                </a:solidFill>
              </a:rPr>
              <a:t>Copyright © Cybozu</a:t>
            </a:r>
            <a:endParaRPr kumimoji="1" lang="ja-JP" altLang="en-US" sz="900">
              <a:solidFill>
                <a:schemeClr val="bg1"/>
              </a:solidFill>
            </a:endParaRPr>
          </a:p>
        </p:txBody>
      </p:sp>
      <p:sp>
        <p:nvSpPr>
          <p:cNvPr id="14" name="スライド番号プレースホルダー 4">
            <a:extLst>
              <a:ext uri="{FF2B5EF4-FFF2-40B4-BE49-F238E27FC236}">
                <a16:creationId xmlns:a16="http://schemas.microsoft.com/office/drawing/2014/main" id="{9E76BB42-2271-FB4B-BC14-9046EF6A9624}"/>
              </a:ext>
            </a:extLst>
          </p:cNvPr>
          <p:cNvSpPr txBox="1">
            <a:spLocks/>
          </p:cNvSpPr>
          <p:nvPr userDrawn="1"/>
        </p:nvSpPr>
        <p:spPr>
          <a:xfrm>
            <a:off x="8768428" y="4897954"/>
            <a:ext cx="403200" cy="221582"/>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900" smtClean="0">
                <a:solidFill>
                  <a:schemeClr val="bg1"/>
                </a:solidFill>
              </a:rPr>
              <a:pPr algn="ctr"/>
              <a:t>‹#›</a:t>
            </a:fld>
            <a:endParaRPr kumimoji="1" lang="ja-JP" altLang="en-US" sz="900">
              <a:solidFill>
                <a:schemeClr val="bg1"/>
              </a:solidFill>
            </a:endParaRPr>
          </a:p>
        </p:txBody>
      </p:sp>
      <p:pic>
        <p:nvPicPr>
          <p:cNvPr id="15" name="図 14">
            <a:extLst>
              <a:ext uri="{FF2B5EF4-FFF2-40B4-BE49-F238E27FC236}">
                <a16:creationId xmlns:a16="http://schemas.microsoft.com/office/drawing/2014/main" id="{E52D2A4C-C4A5-BC4B-BDCB-F17794F24335}"/>
              </a:ext>
            </a:extLst>
          </p:cNvPr>
          <p:cNvPicPr>
            <a:picLocks noChangeAspect="1"/>
          </p:cNvPicPr>
          <p:nvPr userDrawn="1"/>
        </p:nvPicPr>
        <p:blipFill>
          <a:blip r:embed="rId2"/>
          <a:stretch>
            <a:fillRect/>
          </a:stretch>
        </p:blipFill>
        <p:spPr>
          <a:xfrm>
            <a:off x="35497" y="4903200"/>
            <a:ext cx="792088" cy="219347"/>
          </a:xfrm>
          <a:prstGeom prst="rect">
            <a:avLst/>
          </a:prstGeom>
        </p:spPr>
      </p:pic>
      <p:pic>
        <p:nvPicPr>
          <p:cNvPr id="13" name="図 12">
            <a:extLst>
              <a:ext uri="{FF2B5EF4-FFF2-40B4-BE49-F238E27FC236}">
                <a16:creationId xmlns:a16="http://schemas.microsoft.com/office/drawing/2014/main" id="{E320EB99-782D-5248-9682-A5F3BE3B3BDC}"/>
              </a:ext>
            </a:extLst>
          </p:cNvPr>
          <p:cNvPicPr>
            <a:picLocks noChangeAspect="1"/>
          </p:cNvPicPr>
          <p:nvPr userDrawn="1"/>
        </p:nvPicPr>
        <p:blipFill rotWithShape="1">
          <a:blip r:embed="rId3"/>
          <a:srcRect l="70678"/>
          <a:stretch/>
        </p:blipFill>
        <p:spPr>
          <a:xfrm>
            <a:off x="6343556" y="2077975"/>
            <a:ext cx="2800443" cy="2796013"/>
          </a:xfrm>
          <a:prstGeom prst="rect">
            <a:avLst/>
          </a:prstGeom>
        </p:spPr>
      </p:pic>
    </p:spTree>
    <p:extLst>
      <p:ext uri="{BB962C8B-B14F-4D97-AF65-F5344CB8AC3E}">
        <p14:creationId xmlns:p14="http://schemas.microsoft.com/office/powerpoint/2010/main" val="3148314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白紙_footer">
    <p:spTree>
      <p:nvGrpSpPr>
        <p:cNvPr id="1" name=""/>
        <p:cNvGrpSpPr/>
        <p:nvPr/>
      </p:nvGrpSpPr>
      <p:grpSpPr>
        <a:xfrm>
          <a:off x="0" y="0"/>
          <a:ext cx="0" cy="0"/>
          <a:chOff x="0" y="0"/>
          <a:chExt cx="0" cy="0"/>
        </a:xfrm>
      </p:grpSpPr>
      <p:sp>
        <p:nvSpPr>
          <p:cNvPr id="10" name="角丸四角形 9">
            <a:extLst>
              <a:ext uri="{FF2B5EF4-FFF2-40B4-BE49-F238E27FC236}">
                <a16:creationId xmlns:a16="http://schemas.microsoft.com/office/drawing/2014/main" id="{CDB7C150-126B-0742-A30E-86648D563F38}"/>
              </a:ext>
            </a:extLst>
          </p:cNvPr>
          <p:cNvSpPr/>
          <p:nvPr userDrawn="1"/>
        </p:nvSpPr>
        <p:spPr>
          <a:xfrm>
            <a:off x="0" y="4873993"/>
            <a:ext cx="9144000" cy="269509"/>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sp>
        <p:nvSpPr>
          <p:cNvPr id="11" name="正方形/長方形 10">
            <a:extLst>
              <a:ext uri="{FF2B5EF4-FFF2-40B4-BE49-F238E27FC236}">
                <a16:creationId xmlns:a16="http://schemas.microsoft.com/office/drawing/2014/main" id="{A0628384-1480-A74A-BA06-32A9CA01B0E0}"/>
              </a:ext>
            </a:extLst>
          </p:cNvPr>
          <p:cNvSpPr/>
          <p:nvPr userDrawn="1"/>
        </p:nvSpPr>
        <p:spPr>
          <a:xfrm>
            <a:off x="8787600" y="4873990"/>
            <a:ext cx="356400" cy="269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
        <p:nvSpPr>
          <p:cNvPr id="12" name="フッター プレースホルダー 1">
            <a:extLst>
              <a:ext uri="{FF2B5EF4-FFF2-40B4-BE49-F238E27FC236}">
                <a16:creationId xmlns:a16="http://schemas.microsoft.com/office/drawing/2014/main" id="{E32F8078-327F-0144-B591-6667685F5E31}"/>
              </a:ext>
            </a:extLst>
          </p:cNvPr>
          <p:cNvSpPr txBox="1">
            <a:spLocks/>
          </p:cNvSpPr>
          <p:nvPr userDrawn="1"/>
        </p:nvSpPr>
        <p:spPr>
          <a:xfrm>
            <a:off x="3028950" y="4915793"/>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dirty="0">
                <a:solidFill>
                  <a:schemeClr val="bg1"/>
                </a:solidFill>
              </a:rPr>
              <a:t>Copyright © Cybozu</a:t>
            </a:r>
            <a:endParaRPr kumimoji="1" lang="ja-JP" altLang="en-US" sz="900">
              <a:solidFill>
                <a:schemeClr val="bg1"/>
              </a:solidFill>
            </a:endParaRPr>
          </a:p>
        </p:txBody>
      </p:sp>
      <p:sp>
        <p:nvSpPr>
          <p:cNvPr id="14" name="スライド番号プレースホルダー 4">
            <a:extLst>
              <a:ext uri="{FF2B5EF4-FFF2-40B4-BE49-F238E27FC236}">
                <a16:creationId xmlns:a16="http://schemas.microsoft.com/office/drawing/2014/main" id="{03B37AC8-5A2D-A242-92F0-63F44EF0B10E}"/>
              </a:ext>
            </a:extLst>
          </p:cNvPr>
          <p:cNvSpPr txBox="1">
            <a:spLocks/>
          </p:cNvSpPr>
          <p:nvPr userDrawn="1"/>
        </p:nvSpPr>
        <p:spPr>
          <a:xfrm>
            <a:off x="8768428" y="4897954"/>
            <a:ext cx="403200" cy="221582"/>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5508F75D-BBB8-D24F-985B-F754C17A360B}" type="slidenum">
              <a:rPr kumimoji="1" lang="ja-JP" altLang="en-US" sz="900" smtClean="0">
                <a:solidFill>
                  <a:schemeClr val="bg1"/>
                </a:solidFill>
              </a:rPr>
              <a:pPr algn="ctr"/>
              <a:t>‹#›</a:t>
            </a:fld>
            <a:endParaRPr kumimoji="1" lang="ja-JP" altLang="en-US" sz="900">
              <a:solidFill>
                <a:schemeClr val="bg1"/>
              </a:solidFill>
            </a:endParaRPr>
          </a:p>
        </p:txBody>
      </p:sp>
      <p:pic>
        <p:nvPicPr>
          <p:cNvPr id="15" name="図 14">
            <a:extLst>
              <a:ext uri="{FF2B5EF4-FFF2-40B4-BE49-F238E27FC236}">
                <a16:creationId xmlns:a16="http://schemas.microsoft.com/office/drawing/2014/main" id="{2B9F4B60-6451-D74E-A91D-5C6AE187664A}"/>
              </a:ext>
            </a:extLst>
          </p:cNvPr>
          <p:cNvPicPr>
            <a:picLocks noChangeAspect="1"/>
          </p:cNvPicPr>
          <p:nvPr userDrawn="1"/>
        </p:nvPicPr>
        <p:blipFill>
          <a:blip r:embed="rId2"/>
          <a:stretch>
            <a:fillRect/>
          </a:stretch>
        </p:blipFill>
        <p:spPr>
          <a:xfrm>
            <a:off x="35497" y="4903200"/>
            <a:ext cx="792088" cy="219347"/>
          </a:xfrm>
          <a:prstGeom prst="rect">
            <a:avLst/>
          </a:prstGeom>
        </p:spPr>
      </p:pic>
      <p:pic>
        <p:nvPicPr>
          <p:cNvPr id="7" name="図 6">
            <a:extLst>
              <a:ext uri="{FF2B5EF4-FFF2-40B4-BE49-F238E27FC236}">
                <a16:creationId xmlns:a16="http://schemas.microsoft.com/office/drawing/2014/main" id="{E320EB99-782D-5248-9682-A5F3BE3B3BDC}"/>
              </a:ext>
            </a:extLst>
          </p:cNvPr>
          <p:cNvPicPr>
            <a:picLocks noChangeAspect="1"/>
          </p:cNvPicPr>
          <p:nvPr userDrawn="1"/>
        </p:nvPicPr>
        <p:blipFill rotWithShape="1">
          <a:blip r:embed="rId3"/>
          <a:srcRect l="70678"/>
          <a:stretch/>
        </p:blipFill>
        <p:spPr>
          <a:xfrm>
            <a:off x="6343556" y="2077975"/>
            <a:ext cx="2800443" cy="2796013"/>
          </a:xfrm>
          <a:prstGeom prst="rect">
            <a:avLst/>
          </a:prstGeom>
        </p:spPr>
      </p:pic>
    </p:spTree>
    <p:extLst>
      <p:ext uri="{BB962C8B-B14F-4D97-AF65-F5344CB8AC3E}">
        <p14:creationId xmlns:p14="http://schemas.microsoft.com/office/powerpoint/2010/main" val="233731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D6AE99FB-0F57-A049-A134-82A177C44180}"/>
              </a:ext>
            </a:extLst>
          </p:cNvPr>
          <p:cNvSpPr/>
          <p:nvPr userDrawn="1"/>
        </p:nvSpPr>
        <p:spPr>
          <a:xfrm>
            <a:off x="3815916" y="4927476"/>
            <a:ext cx="151216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JP" altLang="en-US" sz="900" b="1" spc="113">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980412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白タイトル">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768970-D513-C44B-A4F4-E95970673F1E}"/>
              </a:ext>
            </a:extLst>
          </p:cNvPr>
          <p:cNvSpPr>
            <a:spLocks noGrp="1"/>
          </p:cNvSpPr>
          <p:nvPr>
            <p:ph type="title"/>
          </p:nvPr>
        </p:nvSpPr>
        <p:spPr>
          <a:xfrm>
            <a:off x="467544" y="1197167"/>
            <a:ext cx="7271508" cy="1275195"/>
          </a:xfrm>
        </p:spPr>
        <p:txBody>
          <a:bodyPr anchor="b"/>
          <a:lstStyle>
            <a:lvl1pPr>
              <a:lnSpc>
                <a:spcPct val="120000"/>
              </a:lnSpc>
              <a:defRPr b="1" i="0">
                <a:solidFill>
                  <a:schemeClr val="accent2"/>
                </a:solidFill>
                <a:latin typeface="Meiryo" panose="020B0604030504040204" pitchFamily="34" charset="-128"/>
                <a:ea typeface="Meiryo" panose="020B0604030504040204" pitchFamily="34" charset="-128"/>
              </a:defRPr>
            </a:lvl1pPr>
          </a:lstStyle>
          <a:p>
            <a:r>
              <a:rPr kumimoji="1" lang="ja-JP" altLang="en-US"/>
              <a:t>マスター タイトルの書式設定</a:t>
            </a:r>
          </a:p>
        </p:txBody>
      </p:sp>
      <p:sp>
        <p:nvSpPr>
          <p:cNvPr id="10" name="テキスト プレースホルダー 9">
            <a:extLst>
              <a:ext uri="{FF2B5EF4-FFF2-40B4-BE49-F238E27FC236}">
                <a16:creationId xmlns:a16="http://schemas.microsoft.com/office/drawing/2014/main" id="{C2BA4473-B741-3343-827E-CB7BECA278C4}"/>
              </a:ext>
            </a:extLst>
          </p:cNvPr>
          <p:cNvSpPr>
            <a:spLocks noGrp="1"/>
          </p:cNvSpPr>
          <p:nvPr>
            <p:ph type="body" sz="quarter" idx="10"/>
          </p:nvPr>
        </p:nvSpPr>
        <p:spPr>
          <a:xfrm>
            <a:off x="539557" y="2535135"/>
            <a:ext cx="5418919" cy="911681"/>
          </a:xfrm>
        </p:spPr>
        <p:txBody>
          <a:bodyPr anchor="ctr">
            <a:normAutofit/>
          </a:bodyPr>
          <a:lstStyle>
            <a:lvl1pPr marL="0" indent="0">
              <a:lnSpc>
                <a:spcPct val="90000"/>
              </a:lnSpc>
              <a:buNone/>
              <a:defRPr sz="1500" b="1" i="0">
                <a:solidFill>
                  <a:schemeClr val="accent2"/>
                </a:solidFill>
                <a:latin typeface="Yu Gothic" panose="020B0400000000000000" pitchFamily="34" charset="-128"/>
                <a:ea typeface="Yu Gothic" panose="020B0400000000000000" pitchFamily="34" charset="-128"/>
              </a:defRPr>
            </a:lvl1pPr>
          </a:lstStyle>
          <a:p>
            <a:pPr lvl="0"/>
            <a:r>
              <a:rPr kumimoji="1" lang="ja-JP" altLang="en-US"/>
              <a:t>マスター テキストの書式設定</a:t>
            </a:r>
          </a:p>
        </p:txBody>
      </p:sp>
      <p:cxnSp>
        <p:nvCxnSpPr>
          <p:cNvPr id="6" name="直線コネクタ 5">
            <a:extLst>
              <a:ext uri="{FF2B5EF4-FFF2-40B4-BE49-F238E27FC236}">
                <a16:creationId xmlns:a16="http://schemas.microsoft.com/office/drawing/2014/main" id="{9B3D9C3E-C767-914D-B4FB-DFB08EA33945}"/>
              </a:ext>
            </a:extLst>
          </p:cNvPr>
          <p:cNvCxnSpPr>
            <a:cxnSpLocks/>
          </p:cNvCxnSpPr>
          <p:nvPr userDrawn="1"/>
        </p:nvCxnSpPr>
        <p:spPr>
          <a:xfrm>
            <a:off x="611560" y="2511000"/>
            <a:ext cx="432048"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0353EAB5-3DF0-B848-BA9F-45B26CA1C443}"/>
              </a:ext>
            </a:extLst>
          </p:cNvPr>
          <p:cNvPicPr>
            <a:picLocks noChangeAspect="1"/>
          </p:cNvPicPr>
          <p:nvPr userDrawn="1"/>
        </p:nvPicPr>
        <p:blipFill>
          <a:blip r:embed="rId2"/>
          <a:stretch>
            <a:fillRect/>
          </a:stretch>
        </p:blipFill>
        <p:spPr>
          <a:xfrm>
            <a:off x="6732240" y="4529953"/>
            <a:ext cx="2425012" cy="671542"/>
          </a:xfrm>
          <a:prstGeom prst="rect">
            <a:avLst/>
          </a:prstGeom>
        </p:spPr>
      </p:pic>
    </p:spTree>
    <p:extLst>
      <p:ext uri="{BB962C8B-B14F-4D97-AF65-F5344CB8AC3E}">
        <p14:creationId xmlns:p14="http://schemas.microsoft.com/office/powerpoint/2010/main" val="2077722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フッター プレースホルダー 1">
            <a:extLst>
              <a:ext uri="{FF2B5EF4-FFF2-40B4-BE49-F238E27FC236}">
                <a16:creationId xmlns:a16="http://schemas.microsoft.com/office/drawing/2014/main" id="{9E6C9AC4-19F5-204D-8E31-86D5ED8C4A6F}"/>
              </a:ext>
            </a:extLst>
          </p:cNvPr>
          <p:cNvSpPr txBox="1">
            <a:spLocks/>
          </p:cNvSpPr>
          <p:nvPr userDrawn="1"/>
        </p:nvSpPr>
        <p:spPr>
          <a:xfrm>
            <a:off x="3028950" y="4929809"/>
            <a:ext cx="3086100" cy="185904"/>
          </a:xfrm>
          <a:prstGeom prst="rect">
            <a:avLst/>
          </a:prstGeom>
        </p:spPr>
        <p:txBody>
          <a:bodyPr vert="horz" lIns="68580" tIns="34290" rIns="68580" bIns="34290" rtlCol="0" anchor="ctr"/>
          <a:lstStyle>
            <a:defPPr>
              <a:defRPr lang="en-US"/>
            </a:defPPr>
            <a:lvl1pPr marL="0" algn="ct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en" altLang="ja-JP" sz="900" dirty="0"/>
              <a:t>Copyright © Cybozu</a:t>
            </a:r>
            <a:endParaRPr kumimoji="1" lang="ja-JP" altLang="en-US" sz="900"/>
          </a:p>
        </p:txBody>
      </p:sp>
      <p:sp>
        <p:nvSpPr>
          <p:cNvPr id="8" name="スライド番号プレースホルダー 4">
            <a:extLst>
              <a:ext uri="{FF2B5EF4-FFF2-40B4-BE49-F238E27FC236}">
                <a16:creationId xmlns:a16="http://schemas.microsoft.com/office/drawing/2014/main" id="{39086C0C-E5D2-DF48-AD56-B96D577CB899}"/>
              </a:ext>
            </a:extLst>
          </p:cNvPr>
          <p:cNvSpPr txBox="1">
            <a:spLocks/>
          </p:cNvSpPr>
          <p:nvPr userDrawn="1"/>
        </p:nvSpPr>
        <p:spPr>
          <a:xfrm>
            <a:off x="7014541" y="4934100"/>
            <a:ext cx="2057400" cy="185904"/>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508F75D-BBB8-D24F-985B-F754C17A360B}" type="slidenum">
              <a:rPr kumimoji="1" lang="ja-JP" altLang="en-US" sz="900" smtClean="0">
                <a:solidFill>
                  <a:schemeClr val="bg1"/>
                </a:solidFill>
              </a:rPr>
              <a:pPr/>
              <a:t>‹#›</a:t>
            </a:fld>
            <a:endParaRPr kumimoji="1" lang="ja-JP" altLang="en-US" sz="900">
              <a:solidFill>
                <a:schemeClr val="bg1"/>
              </a:solidFill>
            </a:endParaRPr>
          </a:p>
        </p:txBody>
      </p:sp>
    </p:spTree>
    <p:extLst>
      <p:ext uri="{BB962C8B-B14F-4D97-AF65-F5344CB8AC3E}">
        <p14:creationId xmlns:p14="http://schemas.microsoft.com/office/powerpoint/2010/main" val="1045683298"/>
      </p:ext>
    </p:extLst>
  </p:cSld>
  <p:clrMap bg1="lt1" tx1="dk1" bg2="lt2" tx2="dk2" accent1="accent1" accent2="accent2" accent3="accent3" accent4="accent4" accent5="accent5" accent6="accent6" hlink="hlink" folHlink="folHlink"/>
  <p:sldLayoutIdLst>
    <p:sldLayoutId id="2147483704" r:id="rId1"/>
    <p:sldLayoutId id="2147483703" r:id="rId2"/>
    <p:sldLayoutId id="2147483681" r:id="rId3"/>
    <p:sldLayoutId id="2147483708" r:id="rId4"/>
    <p:sldLayoutId id="2147483714" r:id="rId5"/>
    <p:sldLayoutId id="2147483692" r:id="rId6"/>
    <p:sldLayoutId id="2147483715" r:id="rId7"/>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developer.cybozu.io/hc/ja/articles/360038984672"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gif"/><Relationship Id="rId5" Type="http://schemas.openxmlformats.org/officeDocument/2006/relationships/image" Target="../media/image10.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hyperlink" Target="https://developer.cybozu.io/hc/ja/articles/204376450"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gif"/><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hyperlink" Target="https://www.cybozu.com/jp/service/solution/"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s://developer.cybozu.io/hc/ja/articles/360040705331" TargetMode="External"/><Relationship Id="rId5" Type="http://schemas.openxmlformats.org/officeDocument/2006/relationships/image" Target="../media/image1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developer.cybozu.io/hc/ja/articles/360001276943" TargetMode="External"/><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cybozu.co.jp/logotypes/other-trademark/"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partner.cybozu.co.jp/"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partner.cybozu.co.jp/"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partner.cybozu.co.jp/"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partner.cybozu.co.jp/"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partner.cybozu.co.jp/"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partner.cybozu.co.jp/"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11.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partner.cybozu.co.jp/"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garoon.cybozu.co.jp/function/expand/" TargetMode="External"/><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23.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artner.cybozu.co.jp/"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jp.cybozu.help/general/ja/admin/list_saml.htm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9144000" cy="3855600"/>
            <a:chOff x="0" y="0"/>
            <a:chExt cx="9144000" cy="3855600"/>
          </a:xfrm>
        </p:grpSpPr>
        <p:pic>
          <p:nvPicPr>
            <p:cNvPr id="10" name="図 9">
              <a:extLst>
                <a:ext uri="{FF2B5EF4-FFF2-40B4-BE49-F238E27FC236}">
                  <a16:creationId xmlns:a16="http://schemas.microsoft.com/office/drawing/2014/main" id="{50C74A30-AB9C-9945-BDD7-6EB4240E31B6}"/>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233828" y="0"/>
              <a:ext cx="5910172" cy="3855600"/>
            </a:xfrm>
            <a:prstGeom prst="rect">
              <a:avLst/>
            </a:prstGeom>
          </p:spPr>
        </p:pic>
        <p:pic>
          <p:nvPicPr>
            <p:cNvPr id="9" name="図 8">
              <a:extLst>
                <a:ext uri="{FF2B5EF4-FFF2-40B4-BE49-F238E27FC236}">
                  <a16:creationId xmlns:a16="http://schemas.microsoft.com/office/drawing/2014/main" id="{8CFE3567-33F0-BC45-BB56-278E90EC3F22}"/>
                </a:ext>
              </a:extLst>
            </p:cNvPr>
            <p:cNvPicPr>
              <a:picLocks noChangeAspect="1"/>
            </p:cNvPicPr>
            <p:nvPr/>
          </p:nvPicPr>
          <p:blipFill rotWithShape="1">
            <a:blip r:embed="rId3">
              <a:extLst>
                <a:ext uri="{28A0092B-C50C-407E-A947-70E740481C1C}">
                  <a14:useLocalDpi xmlns:a14="http://schemas.microsoft.com/office/drawing/2010/main"/>
                </a:ext>
              </a:extLst>
            </a:blip>
            <a:srcRect l="70678"/>
            <a:stretch/>
          </p:blipFill>
          <p:spPr>
            <a:xfrm>
              <a:off x="6115050" y="831441"/>
              <a:ext cx="3028950" cy="3024159"/>
            </a:xfrm>
            <a:prstGeom prst="rect">
              <a:avLst/>
            </a:prstGeom>
          </p:spPr>
        </p:pic>
        <p:sp>
          <p:nvSpPr>
            <p:cNvPr id="4" name="角丸四角形 3">
              <a:extLst>
                <a:ext uri="{FF2B5EF4-FFF2-40B4-BE49-F238E27FC236}">
                  <a16:creationId xmlns:a16="http://schemas.microsoft.com/office/drawing/2014/main" id="{97941D57-127B-3B47-97E6-1BFF4AB9C43D}"/>
                </a:ext>
              </a:extLst>
            </p:cNvPr>
            <p:cNvSpPr/>
            <p:nvPr/>
          </p:nvSpPr>
          <p:spPr>
            <a:xfrm>
              <a:off x="0" y="0"/>
              <a:ext cx="9144000" cy="3855600"/>
            </a:xfrm>
            <a:prstGeom prst="roundRect">
              <a:avLst>
                <a:gd name="adj" fmla="val 0"/>
              </a:avLst>
            </a:prstGeom>
            <a:gradFill flip="none" rotWithShape="1">
              <a:gsLst>
                <a:gs pos="38000">
                  <a:schemeClr val="bg1"/>
                </a:gs>
                <a:gs pos="0">
                  <a:schemeClr val="bg1"/>
                </a:gs>
                <a:gs pos="100000">
                  <a:schemeClr val="bg2">
                    <a:alpha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013"/>
            </a:p>
          </p:txBody>
        </p:sp>
      </p:grpSp>
      <p:sp>
        <p:nvSpPr>
          <p:cNvPr id="20" name="タイトル 1">
            <a:extLst>
              <a:ext uri="{FF2B5EF4-FFF2-40B4-BE49-F238E27FC236}">
                <a16:creationId xmlns:a16="http://schemas.microsoft.com/office/drawing/2014/main" id="{688199CF-F8A9-E647-AA04-23ABC4F89846}"/>
              </a:ext>
            </a:extLst>
          </p:cNvPr>
          <p:cNvSpPr>
            <a:spLocks noGrp="1"/>
          </p:cNvSpPr>
          <p:nvPr>
            <p:ph type="title"/>
          </p:nvPr>
        </p:nvSpPr>
        <p:spPr>
          <a:xfrm>
            <a:off x="467544" y="1197167"/>
            <a:ext cx="8280920" cy="1275195"/>
          </a:xfrm>
        </p:spPr>
        <p:txBody>
          <a:bodyPr>
            <a:normAutofit/>
          </a:bodyPr>
          <a:lstStyle/>
          <a:p>
            <a:r>
              <a:rPr lang="en-US" altLang="ja-JP" dirty="0" err="1"/>
              <a:t>Garoon</a:t>
            </a:r>
            <a:br>
              <a:rPr lang="en-US" altLang="ja-JP" dirty="0"/>
            </a:br>
            <a:r>
              <a:rPr lang="en-US" altLang="ja-JP" dirty="0"/>
              <a:t>SSO</a:t>
            </a:r>
            <a:r>
              <a:rPr lang="ja-JP" altLang="en-US" dirty="0"/>
              <a:t>と</a:t>
            </a:r>
            <a:r>
              <a:rPr lang="en-US" altLang="ja-JP" dirty="0"/>
              <a:t>AD</a:t>
            </a:r>
            <a:r>
              <a:rPr lang="ja-JP" altLang="en-US" dirty="0"/>
              <a:t>連携 説明資料</a:t>
            </a:r>
          </a:p>
        </p:txBody>
      </p:sp>
      <p:sp>
        <p:nvSpPr>
          <p:cNvPr id="21" name="テキスト プレースホルダー 2">
            <a:extLst>
              <a:ext uri="{FF2B5EF4-FFF2-40B4-BE49-F238E27FC236}">
                <a16:creationId xmlns:a16="http://schemas.microsoft.com/office/drawing/2014/main" id="{F778CE2B-75D3-9242-AE04-569CF6E47972}"/>
              </a:ext>
            </a:extLst>
          </p:cNvPr>
          <p:cNvSpPr>
            <a:spLocks noGrp="1"/>
          </p:cNvSpPr>
          <p:nvPr>
            <p:ph type="body" sz="quarter" idx="10"/>
          </p:nvPr>
        </p:nvSpPr>
        <p:spPr/>
        <p:txBody>
          <a:bodyPr>
            <a:normAutofit/>
          </a:bodyPr>
          <a:lstStyle/>
          <a:p>
            <a:pPr>
              <a:lnSpc>
                <a:spcPct val="100000"/>
              </a:lnSpc>
            </a:pPr>
            <a:r>
              <a:rPr lang="ja-JP" altLang="en-US" dirty="0"/>
              <a:t>サイボウズ株式会社</a:t>
            </a:r>
          </a:p>
        </p:txBody>
      </p:sp>
    </p:spTree>
    <p:extLst>
      <p:ext uri="{BB962C8B-B14F-4D97-AF65-F5344CB8AC3E}">
        <p14:creationId xmlns:p14="http://schemas.microsoft.com/office/powerpoint/2010/main" val="3097268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3"/>
            <a:ext cx="8229599" cy="718842"/>
          </a:xfrm>
        </p:spPr>
        <p:txBody>
          <a:bodyPr>
            <a:normAutofit/>
          </a:bodyPr>
          <a:lstStyle/>
          <a:p>
            <a:pPr marL="0" indent="0">
              <a:buNone/>
            </a:pPr>
            <a:r>
              <a:rPr lang="ja-JP" altLang="en-US" dirty="0"/>
              <a:t>社内の</a:t>
            </a:r>
            <a:r>
              <a:rPr lang="en-US" altLang="ja-JP" dirty="0"/>
              <a:t>AD</a:t>
            </a:r>
            <a:r>
              <a:rPr lang="ja-JP" altLang="en-US" dirty="0"/>
              <a:t>からインターネットを経由して認証を行い、オンプレミスだけではなく クラウドサービス も含めた</a:t>
            </a:r>
            <a:r>
              <a:rPr lang="en-US" altLang="ja-JP" dirty="0"/>
              <a:t>SSO</a:t>
            </a:r>
            <a:r>
              <a:rPr lang="ja-JP" altLang="en-US" dirty="0"/>
              <a:t>を実現する方式です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en-US" altLang="ja-JP" dirty="0"/>
              <a:t>AD</a:t>
            </a:r>
            <a:r>
              <a:rPr lang="ja-JP" altLang="en-US" dirty="0"/>
              <a:t>による認証　</a:t>
            </a:r>
            <a:r>
              <a:rPr lang="ja-JP" altLang="en-US" sz="1200" dirty="0"/>
              <a:t>−</a:t>
            </a:r>
            <a:r>
              <a:rPr lang="en-US" altLang="ja-JP" sz="1200" dirty="0"/>
              <a:t>AD</a:t>
            </a:r>
            <a:r>
              <a:rPr lang="ja-JP" altLang="en-US" sz="1200" dirty="0"/>
              <a:t>フェデレーションサービス</a:t>
            </a:r>
            <a:r>
              <a:rPr lang="en-US" altLang="ja-JP" sz="1200" dirty="0"/>
              <a:t>(ADFS)</a:t>
            </a:r>
            <a:r>
              <a:rPr lang="ja-JP" altLang="en-US" sz="1200" dirty="0"/>
              <a:t>を利用−</a:t>
            </a:r>
          </a:p>
        </p:txBody>
      </p:sp>
      <p:sp>
        <p:nvSpPr>
          <p:cNvPr id="44"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3975342"/>
            <a:ext cx="8229599" cy="586477"/>
          </a:xfrm>
          <a:prstGeom prst="rect">
            <a:avLst/>
          </a:prstGeom>
        </p:spPr>
        <p:txBody>
          <a:bodyPr vert="horz" lIns="91440" tIns="45720" rIns="91440" bIns="45720" rtlCol="0">
            <a:no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dirty="0"/>
              <a:t>詳しくは以下のページをご覧ください</a:t>
            </a:r>
            <a:br>
              <a:rPr lang="ja-JP" altLang="en-US" dirty="0"/>
            </a:br>
            <a:r>
              <a:rPr lang="en-US" altLang="ja-JP" dirty="0">
                <a:hlinkClick r:id="rId3"/>
              </a:rPr>
              <a:t>https://developer.cybozu.io/hc/ja/articles/360038984672</a:t>
            </a:r>
            <a:endParaRPr lang="en-US" altLang="ja-JP" dirty="0"/>
          </a:p>
        </p:txBody>
      </p:sp>
      <p:grpSp>
        <p:nvGrpSpPr>
          <p:cNvPr id="45" name="グループ化 44" descr="ADFSを使った場合の図">
            <a:extLst>
              <a:ext uri="{FF2B5EF4-FFF2-40B4-BE49-F238E27FC236}">
                <a16:creationId xmlns:a16="http://schemas.microsoft.com/office/drawing/2014/main" id="{3B30C29C-5322-5A48-B5CA-493C2389F44D}"/>
              </a:ext>
            </a:extLst>
          </p:cNvPr>
          <p:cNvGrpSpPr/>
          <p:nvPr/>
        </p:nvGrpSpPr>
        <p:grpSpPr>
          <a:xfrm>
            <a:off x="1657253" y="1260236"/>
            <a:ext cx="5829494" cy="2637492"/>
            <a:chOff x="414417" y="1803173"/>
            <a:chExt cx="8110594" cy="3669552"/>
          </a:xfrm>
        </p:grpSpPr>
        <p:sp>
          <p:nvSpPr>
            <p:cNvPr id="46" name="角丸四角形 45">
              <a:extLst>
                <a:ext uri="{FF2B5EF4-FFF2-40B4-BE49-F238E27FC236}">
                  <a16:creationId xmlns:a16="http://schemas.microsoft.com/office/drawing/2014/main" id="{C062EEC5-B7AA-A34F-916E-F1319C033E50}"/>
                </a:ext>
              </a:extLst>
            </p:cNvPr>
            <p:cNvSpPr/>
            <p:nvPr/>
          </p:nvSpPr>
          <p:spPr>
            <a:xfrm>
              <a:off x="1711237" y="2002487"/>
              <a:ext cx="6769881" cy="1426513"/>
            </a:xfrm>
            <a:prstGeom prst="roundRect">
              <a:avLst/>
            </a:prstGeom>
            <a:solidFill>
              <a:schemeClr val="accent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US" altLang="en-US" sz="900" b="1" spc="113">
                <a:latin typeface="Yu Gothic" panose="020B0400000000000000" pitchFamily="34" charset="-128"/>
                <a:ea typeface="Yu Gothic" panose="020B0400000000000000" pitchFamily="34" charset="-128"/>
              </a:endParaRPr>
            </a:p>
          </p:txBody>
        </p:sp>
        <p:sp>
          <p:nvSpPr>
            <p:cNvPr id="47" name="角丸四角形 46">
              <a:extLst>
                <a:ext uri="{FF2B5EF4-FFF2-40B4-BE49-F238E27FC236}">
                  <a16:creationId xmlns:a16="http://schemas.microsoft.com/office/drawing/2014/main" id="{C54FE728-5351-9544-8986-044006EAA122}"/>
                </a:ext>
              </a:extLst>
            </p:cNvPr>
            <p:cNvSpPr/>
            <p:nvPr/>
          </p:nvSpPr>
          <p:spPr>
            <a:xfrm>
              <a:off x="1755130" y="3786564"/>
              <a:ext cx="6769881" cy="1686161"/>
            </a:xfrm>
            <a:prstGeom prst="roundRect">
              <a:avLst/>
            </a:prstGeom>
            <a:solidFill>
              <a:schemeClr val="accent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US" altLang="en-US" sz="900" b="1" spc="113">
                <a:latin typeface="Yu Gothic" panose="020B0400000000000000" pitchFamily="34" charset="-128"/>
                <a:ea typeface="Yu Gothic" panose="020B0400000000000000" pitchFamily="34" charset="-128"/>
              </a:endParaRPr>
            </a:p>
          </p:txBody>
        </p:sp>
        <p:sp>
          <p:nvSpPr>
            <p:cNvPr id="48" name="正方形/長方形 47">
              <a:extLst>
                <a:ext uri="{FF2B5EF4-FFF2-40B4-BE49-F238E27FC236}">
                  <a16:creationId xmlns:a16="http://schemas.microsoft.com/office/drawing/2014/main" id="{F854A445-6107-AF43-8D2D-C655C7988F4B}"/>
                </a:ext>
              </a:extLst>
            </p:cNvPr>
            <p:cNvSpPr/>
            <p:nvPr/>
          </p:nvSpPr>
          <p:spPr>
            <a:xfrm>
              <a:off x="1971956" y="1803173"/>
              <a:ext cx="3480391" cy="432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US" altLang="en-US" sz="1050" b="1" dirty="0">
                  <a:solidFill>
                    <a:schemeClr val="accent2"/>
                  </a:solidFill>
                  <a:latin typeface="Yu Gothic" panose="020B0400000000000000" pitchFamily="34" charset="-128"/>
                  <a:ea typeface="Yu Gothic" panose="020B0400000000000000" pitchFamily="34" charset="-128"/>
                </a:rPr>
                <a:t>クラウドサービス（インターネット）</a:t>
              </a:r>
            </a:p>
          </p:txBody>
        </p:sp>
        <p:sp>
          <p:nvSpPr>
            <p:cNvPr id="49" name="正方形/長方形 48">
              <a:extLst>
                <a:ext uri="{FF2B5EF4-FFF2-40B4-BE49-F238E27FC236}">
                  <a16:creationId xmlns:a16="http://schemas.microsoft.com/office/drawing/2014/main" id="{92D32350-6212-7B4A-8529-DE0C1F132997}"/>
                </a:ext>
              </a:extLst>
            </p:cNvPr>
            <p:cNvSpPr/>
            <p:nvPr/>
          </p:nvSpPr>
          <p:spPr>
            <a:xfrm>
              <a:off x="2018504" y="3600072"/>
              <a:ext cx="1872208" cy="432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US" altLang="en-US" sz="1050" b="1" dirty="0">
                  <a:solidFill>
                    <a:schemeClr val="accent2"/>
                  </a:solidFill>
                  <a:latin typeface="Yu Gothic" panose="020B0400000000000000" pitchFamily="34" charset="-128"/>
                  <a:ea typeface="Yu Gothic" panose="020B0400000000000000" pitchFamily="34" charset="-128"/>
                </a:rPr>
                <a:t>お客様のドメイン</a:t>
              </a:r>
            </a:p>
          </p:txBody>
        </p:sp>
        <p:sp>
          <p:nvSpPr>
            <p:cNvPr id="50" name="角丸四角形 49">
              <a:extLst>
                <a:ext uri="{FF2B5EF4-FFF2-40B4-BE49-F238E27FC236}">
                  <a16:creationId xmlns:a16="http://schemas.microsoft.com/office/drawing/2014/main" id="{B9E0F807-3D5D-0F43-84E8-D00DB7136EB5}"/>
                </a:ext>
              </a:extLst>
            </p:cNvPr>
            <p:cNvSpPr/>
            <p:nvPr/>
          </p:nvSpPr>
          <p:spPr>
            <a:xfrm>
              <a:off x="5716495" y="2917012"/>
              <a:ext cx="2472217" cy="1567234"/>
            </a:xfrm>
            <a:prstGeom prst="roundRect">
              <a:avLst/>
            </a:prstGeom>
            <a:solidFill>
              <a:schemeClr val="accent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US" altLang="en-US" sz="900" b="1" spc="113">
                <a:latin typeface="Yu Gothic" panose="020B0400000000000000" pitchFamily="34" charset="-128"/>
                <a:ea typeface="Yu Gothic" panose="020B0400000000000000" pitchFamily="34" charset="-128"/>
              </a:endParaRPr>
            </a:p>
          </p:txBody>
        </p:sp>
        <p:sp>
          <p:nvSpPr>
            <p:cNvPr id="51" name="正方形/長方形 50">
              <a:extLst>
                <a:ext uri="{FF2B5EF4-FFF2-40B4-BE49-F238E27FC236}">
                  <a16:creationId xmlns:a16="http://schemas.microsoft.com/office/drawing/2014/main" id="{EC6B956F-E79E-4E46-9D74-B0E010DD1331}"/>
                </a:ext>
              </a:extLst>
            </p:cNvPr>
            <p:cNvSpPr/>
            <p:nvPr/>
          </p:nvSpPr>
          <p:spPr>
            <a:xfrm>
              <a:off x="5979892" y="2619363"/>
              <a:ext cx="1872208" cy="6131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US" altLang="en-US" sz="1050" b="1" dirty="0">
                  <a:solidFill>
                    <a:schemeClr val="accent2"/>
                  </a:solidFill>
                  <a:latin typeface="Yu Gothic" panose="020B0400000000000000" pitchFamily="34" charset="-128"/>
                  <a:ea typeface="Yu Gothic" panose="020B0400000000000000" pitchFamily="34" charset="-128"/>
                </a:rPr>
                <a:t>インターネットに</a:t>
              </a:r>
              <a:endParaRPr kumimoji="1" lang="en-US" altLang="ja-US" sz="1050" b="1" dirty="0">
                <a:solidFill>
                  <a:schemeClr val="accent2"/>
                </a:solidFill>
                <a:latin typeface="Yu Gothic" panose="020B0400000000000000" pitchFamily="34" charset="-128"/>
                <a:ea typeface="Yu Gothic" panose="020B0400000000000000" pitchFamily="34" charset="-128"/>
              </a:endParaRPr>
            </a:p>
            <a:p>
              <a:pPr algn="ctr"/>
              <a:r>
                <a:rPr kumimoji="1" lang="ja-US" altLang="en-US" sz="1050" b="1" dirty="0">
                  <a:solidFill>
                    <a:schemeClr val="accent2"/>
                  </a:solidFill>
                  <a:latin typeface="Yu Gothic" panose="020B0400000000000000" pitchFamily="34" charset="-128"/>
                  <a:ea typeface="Yu Gothic" panose="020B0400000000000000" pitchFamily="34" charset="-128"/>
                </a:rPr>
                <a:t>接続できる環境</a:t>
              </a:r>
            </a:p>
          </p:txBody>
        </p:sp>
        <p:sp>
          <p:nvSpPr>
            <p:cNvPr id="52" name="コンテンツ プレースホルダー 2">
              <a:extLst>
                <a:ext uri="{FF2B5EF4-FFF2-40B4-BE49-F238E27FC236}">
                  <a16:creationId xmlns:a16="http://schemas.microsoft.com/office/drawing/2014/main" id="{953E5282-3C42-094E-9389-2AF95018F9AE}"/>
                </a:ext>
              </a:extLst>
            </p:cNvPr>
            <p:cNvSpPr txBox="1">
              <a:spLocks/>
            </p:cNvSpPr>
            <p:nvPr/>
          </p:nvSpPr>
          <p:spPr>
            <a:xfrm>
              <a:off x="6334995" y="4132457"/>
              <a:ext cx="1458013" cy="389433"/>
            </a:xfrm>
            <a:prstGeom prst="rect">
              <a:avLst/>
            </a:prstGeom>
          </p:spPr>
          <p:txBody>
            <a:bodyPr vert="horz" lIns="68580" tIns="34290" rIns="68580" bIns="3429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chemeClr val="tx1"/>
                  </a:solidFill>
                  <a:latin typeface="Hiragino Kaku Gothic ProN W3" panose="020B0300000000000000" pitchFamily="34" charset="-128"/>
                  <a:ea typeface="Hiragino Kaku Gothic ProN W3" panose="020B0300000000000000" pitchFamily="34" charset="-128"/>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iragino Kaku Gothic ProN W3" panose="020B0300000000000000" pitchFamily="34" charset="-128"/>
                  <a:ea typeface="Hiragino Kaku Gothic ProN W3" panose="020B0300000000000000" pitchFamily="34" charset="-128"/>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tx1"/>
                  </a:solidFill>
                  <a:latin typeface="Hiragino Kaku Gothic ProN W3" panose="020B0300000000000000" pitchFamily="34" charset="-128"/>
                  <a:ea typeface="Hiragino Kaku Gothic ProN W3" panose="020B0300000000000000" pitchFamily="34" charset="-128"/>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US" sz="1050" dirty="0">
                  <a:latin typeface="Yu Gothic Medium" panose="020B0400000000000000" pitchFamily="34" charset="-128"/>
                  <a:ea typeface="Yu Gothic Medium" panose="020B0400000000000000" pitchFamily="34" charset="-128"/>
                </a:rPr>
                <a:t>ADFS</a:t>
              </a:r>
              <a:r>
                <a:rPr lang="ja-US" altLang="en-US" sz="1050" dirty="0">
                  <a:latin typeface="Yu Gothic Medium" panose="020B0400000000000000" pitchFamily="34" charset="-128"/>
                  <a:ea typeface="Yu Gothic Medium" panose="020B0400000000000000" pitchFamily="34" charset="-128"/>
                </a:rPr>
                <a:t>サーバー</a:t>
              </a:r>
              <a:endParaRPr kumimoji="1" lang="ja-US" altLang="en-US" sz="1050" dirty="0">
                <a:latin typeface="Yu Gothic Medium" panose="020B0400000000000000" pitchFamily="34" charset="-128"/>
                <a:ea typeface="Yu Gothic Medium" panose="020B0400000000000000" pitchFamily="34" charset="-128"/>
              </a:endParaRPr>
            </a:p>
          </p:txBody>
        </p:sp>
        <p:grpSp>
          <p:nvGrpSpPr>
            <p:cNvPr id="53" name="グループ化 52">
              <a:extLst>
                <a:ext uri="{FF2B5EF4-FFF2-40B4-BE49-F238E27FC236}">
                  <a16:creationId xmlns:a16="http://schemas.microsoft.com/office/drawing/2014/main" id="{0F007526-AD86-4745-85C6-0E11A0A3C9FE}"/>
                </a:ext>
              </a:extLst>
            </p:cNvPr>
            <p:cNvGrpSpPr/>
            <p:nvPr/>
          </p:nvGrpSpPr>
          <p:grpSpPr>
            <a:xfrm>
              <a:off x="6716510" y="3287339"/>
              <a:ext cx="638013" cy="798287"/>
              <a:chOff x="63501" y="771526"/>
              <a:chExt cx="328613" cy="411163"/>
            </a:xfrm>
          </p:grpSpPr>
          <p:sp>
            <p:nvSpPr>
              <p:cNvPr id="72" name="Freeform 5">
                <a:extLst>
                  <a:ext uri="{FF2B5EF4-FFF2-40B4-BE49-F238E27FC236}">
                    <a16:creationId xmlns:a16="http://schemas.microsoft.com/office/drawing/2014/main" id="{5C0EA544-0E95-4547-BA84-44C52521F296}"/>
                  </a:ext>
                </a:extLst>
              </p:cNvPr>
              <p:cNvSpPr>
                <a:spLocks/>
              </p:cNvSpPr>
              <p:nvPr/>
            </p:nvSpPr>
            <p:spPr bwMode="auto">
              <a:xfrm>
                <a:off x="63501" y="771526"/>
                <a:ext cx="200025" cy="411163"/>
              </a:xfrm>
              <a:custGeom>
                <a:avLst/>
                <a:gdLst>
                  <a:gd name="T0" fmla="*/ 0 w 119"/>
                  <a:gd name="T1" fmla="*/ 245 h 245"/>
                  <a:gd name="T2" fmla="*/ 33 w 119"/>
                  <a:gd name="T3" fmla="*/ 245 h 245"/>
                  <a:gd name="T4" fmla="*/ 45 w 119"/>
                  <a:gd name="T5" fmla="*/ 221 h 245"/>
                  <a:gd name="T6" fmla="*/ 18 w 119"/>
                  <a:gd name="T7" fmla="*/ 221 h 245"/>
                  <a:gd name="T8" fmla="*/ 18 w 119"/>
                  <a:gd name="T9" fmla="*/ 209 h 245"/>
                  <a:gd name="T10" fmla="*/ 21 w 119"/>
                  <a:gd name="T11" fmla="*/ 209 h 245"/>
                  <a:gd name="T12" fmla="*/ 50 w 119"/>
                  <a:gd name="T13" fmla="*/ 209 h 245"/>
                  <a:gd name="T14" fmla="*/ 53 w 119"/>
                  <a:gd name="T15" fmla="*/ 208 h 245"/>
                  <a:gd name="T16" fmla="*/ 59 w 119"/>
                  <a:gd name="T17" fmla="*/ 197 h 245"/>
                  <a:gd name="T18" fmla="*/ 18 w 119"/>
                  <a:gd name="T19" fmla="*/ 197 h 245"/>
                  <a:gd name="T20" fmla="*/ 18 w 119"/>
                  <a:gd name="T21" fmla="*/ 185 h 245"/>
                  <a:gd name="T22" fmla="*/ 21 w 119"/>
                  <a:gd name="T23" fmla="*/ 185 h 245"/>
                  <a:gd name="T24" fmla="*/ 64 w 119"/>
                  <a:gd name="T25" fmla="*/ 185 h 245"/>
                  <a:gd name="T26" fmla="*/ 68 w 119"/>
                  <a:gd name="T27" fmla="*/ 182 h 245"/>
                  <a:gd name="T28" fmla="*/ 108 w 119"/>
                  <a:gd name="T29" fmla="*/ 117 h 245"/>
                  <a:gd name="T30" fmla="*/ 119 w 119"/>
                  <a:gd name="T31" fmla="*/ 108 h 245"/>
                  <a:gd name="T32" fmla="*/ 119 w 119"/>
                  <a:gd name="T33" fmla="*/ 106 h 245"/>
                  <a:gd name="T34" fmla="*/ 119 w 119"/>
                  <a:gd name="T35" fmla="*/ 12 h 245"/>
                  <a:gd name="T36" fmla="*/ 119 w 119"/>
                  <a:gd name="T37" fmla="*/ 9 h 245"/>
                  <a:gd name="T38" fmla="*/ 106 w 119"/>
                  <a:gd name="T39" fmla="*/ 0 h 245"/>
                  <a:gd name="T40" fmla="*/ 14 w 119"/>
                  <a:gd name="T41" fmla="*/ 0 h 245"/>
                  <a:gd name="T42" fmla="*/ 0 w 119"/>
                  <a:gd name="T43" fmla="*/ 14 h 245"/>
                  <a:gd name="T44" fmla="*/ 0 w 119"/>
                  <a:gd name="T45" fmla="*/ 242 h 245"/>
                  <a:gd name="T46" fmla="*/ 0 w 119"/>
                  <a:gd name="T47"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245">
                    <a:moveTo>
                      <a:pt x="0" y="245"/>
                    </a:moveTo>
                    <a:cubicBezTo>
                      <a:pt x="11" y="245"/>
                      <a:pt x="22" y="245"/>
                      <a:pt x="33" y="245"/>
                    </a:cubicBezTo>
                    <a:cubicBezTo>
                      <a:pt x="34" y="235"/>
                      <a:pt x="41" y="229"/>
                      <a:pt x="45" y="221"/>
                    </a:cubicBezTo>
                    <a:cubicBezTo>
                      <a:pt x="36" y="221"/>
                      <a:pt x="27" y="221"/>
                      <a:pt x="18" y="221"/>
                    </a:cubicBezTo>
                    <a:cubicBezTo>
                      <a:pt x="18" y="217"/>
                      <a:pt x="18" y="213"/>
                      <a:pt x="18" y="209"/>
                    </a:cubicBezTo>
                    <a:cubicBezTo>
                      <a:pt x="19" y="209"/>
                      <a:pt x="20" y="209"/>
                      <a:pt x="21" y="209"/>
                    </a:cubicBezTo>
                    <a:cubicBezTo>
                      <a:pt x="31" y="209"/>
                      <a:pt x="40" y="209"/>
                      <a:pt x="50" y="209"/>
                    </a:cubicBezTo>
                    <a:cubicBezTo>
                      <a:pt x="51" y="209"/>
                      <a:pt x="52" y="209"/>
                      <a:pt x="53" y="208"/>
                    </a:cubicBezTo>
                    <a:cubicBezTo>
                      <a:pt x="55" y="205"/>
                      <a:pt x="57" y="201"/>
                      <a:pt x="59" y="197"/>
                    </a:cubicBezTo>
                    <a:cubicBezTo>
                      <a:pt x="45" y="197"/>
                      <a:pt x="32" y="197"/>
                      <a:pt x="18" y="197"/>
                    </a:cubicBezTo>
                    <a:cubicBezTo>
                      <a:pt x="18" y="193"/>
                      <a:pt x="18" y="189"/>
                      <a:pt x="18" y="185"/>
                    </a:cubicBezTo>
                    <a:cubicBezTo>
                      <a:pt x="19" y="185"/>
                      <a:pt x="20" y="185"/>
                      <a:pt x="21" y="185"/>
                    </a:cubicBezTo>
                    <a:cubicBezTo>
                      <a:pt x="35" y="185"/>
                      <a:pt x="49" y="185"/>
                      <a:pt x="64" y="185"/>
                    </a:cubicBezTo>
                    <a:cubicBezTo>
                      <a:pt x="66" y="185"/>
                      <a:pt x="67" y="184"/>
                      <a:pt x="68" y="182"/>
                    </a:cubicBezTo>
                    <a:cubicBezTo>
                      <a:pt x="81" y="160"/>
                      <a:pt x="95" y="139"/>
                      <a:pt x="108" y="117"/>
                    </a:cubicBezTo>
                    <a:cubicBezTo>
                      <a:pt x="111" y="112"/>
                      <a:pt x="114" y="109"/>
                      <a:pt x="119" y="108"/>
                    </a:cubicBezTo>
                    <a:cubicBezTo>
                      <a:pt x="119" y="107"/>
                      <a:pt x="119" y="106"/>
                      <a:pt x="119" y="106"/>
                    </a:cubicBezTo>
                    <a:cubicBezTo>
                      <a:pt x="119" y="74"/>
                      <a:pt x="119" y="43"/>
                      <a:pt x="119" y="12"/>
                    </a:cubicBezTo>
                    <a:cubicBezTo>
                      <a:pt x="119" y="11"/>
                      <a:pt x="119" y="10"/>
                      <a:pt x="119" y="9"/>
                    </a:cubicBezTo>
                    <a:cubicBezTo>
                      <a:pt x="117" y="3"/>
                      <a:pt x="113" y="0"/>
                      <a:pt x="106" y="0"/>
                    </a:cubicBezTo>
                    <a:cubicBezTo>
                      <a:pt x="75" y="0"/>
                      <a:pt x="44" y="0"/>
                      <a:pt x="14" y="0"/>
                    </a:cubicBezTo>
                    <a:cubicBezTo>
                      <a:pt x="5" y="0"/>
                      <a:pt x="0" y="5"/>
                      <a:pt x="0" y="14"/>
                    </a:cubicBezTo>
                    <a:cubicBezTo>
                      <a:pt x="0" y="90"/>
                      <a:pt x="0" y="166"/>
                      <a:pt x="0" y="242"/>
                    </a:cubicBezTo>
                    <a:cubicBezTo>
                      <a:pt x="0" y="242"/>
                      <a:pt x="0" y="243"/>
                      <a:pt x="0"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73" name="Freeform 6">
                <a:extLst>
                  <a:ext uri="{FF2B5EF4-FFF2-40B4-BE49-F238E27FC236}">
                    <a16:creationId xmlns:a16="http://schemas.microsoft.com/office/drawing/2014/main" id="{04A5BB75-19FC-CA44-8A08-7BD17739A9D0}"/>
                  </a:ext>
                </a:extLst>
              </p:cNvPr>
              <p:cNvSpPr>
                <a:spLocks/>
              </p:cNvSpPr>
              <p:nvPr/>
            </p:nvSpPr>
            <p:spPr bwMode="auto">
              <a:xfrm>
                <a:off x="139701" y="968376"/>
                <a:ext cx="252413" cy="212725"/>
              </a:xfrm>
              <a:custGeom>
                <a:avLst/>
                <a:gdLst>
                  <a:gd name="T0" fmla="*/ 76 w 151"/>
                  <a:gd name="T1" fmla="*/ 127 h 127"/>
                  <a:gd name="T2" fmla="*/ 143 w 151"/>
                  <a:gd name="T3" fmla="*/ 127 h 127"/>
                  <a:gd name="T4" fmla="*/ 146 w 151"/>
                  <a:gd name="T5" fmla="*/ 127 h 127"/>
                  <a:gd name="T6" fmla="*/ 150 w 151"/>
                  <a:gd name="T7" fmla="*/ 120 h 127"/>
                  <a:gd name="T8" fmla="*/ 148 w 151"/>
                  <a:gd name="T9" fmla="*/ 116 h 127"/>
                  <a:gd name="T10" fmla="*/ 82 w 151"/>
                  <a:gd name="T11" fmla="*/ 7 h 127"/>
                  <a:gd name="T12" fmla="*/ 70 w 151"/>
                  <a:gd name="T13" fmla="*/ 7 h 127"/>
                  <a:gd name="T14" fmla="*/ 6 w 151"/>
                  <a:gd name="T15" fmla="*/ 113 h 127"/>
                  <a:gd name="T16" fmla="*/ 2 w 151"/>
                  <a:gd name="T17" fmla="*/ 120 h 127"/>
                  <a:gd name="T18" fmla="*/ 6 w 151"/>
                  <a:gd name="T19" fmla="*/ 127 h 127"/>
                  <a:gd name="T20" fmla="*/ 9 w 151"/>
                  <a:gd name="T21" fmla="*/ 127 h 127"/>
                  <a:gd name="T22" fmla="*/ 76 w 151"/>
                  <a:gd name="T23"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27">
                    <a:moveTo>
                      <a:pt x="76" y="127"/>
                    </a:moveTo>
                    <a:cubicBezTo>
                      <a:pt x="98" y="127"/>
                      <a:pt x="121" y="127"/>
                      <a:pt x="143" y="127"/>
                    </a:cubicBezTo>
                    <a:cubicBezTo>
                      <a:pt x="144" y="127"/>
                      <a:pt x="145" y="127"/>
                      <a:pt x="146" y="127"/>
                    </a:cubicBezTo>
                    <a:cubicBezTo>
                      <a:pt x="150" y="126"/>
                      <a:pt x="151" y="123"/>
                      <a:pt x="150" y="120"/>
                    </a:cubicBezTo>
                    <a:cubicBezTo>
                      <a:pt x="149" y="119"/>
                      <a:pt x="149" y="117"/>
                      <a:pt x="148" y="116"/>
                    </a:cubicBezTo>
                    <a:cubicBezTo>
                      <a:pt x="126" y="80"/>
                      <a:pt x="104" y="43"/>
                      <a:pt x="82" y="7"/>
                    </a:cubicBezTo>
                    <a:cubicBezTo>
                      <a:pt x="78" y="0"/>
                      <a:pt x="74" y="0"/>
                      <a:pt x="70" y="7"/>
                    </a:cubicBezTo>
                    <a:cubicBezTo>
                      <a:pt x="48" y="42"/>
                      <a:pt x="27" y="78"/>
                      <a:pt x="6" y="113"/>
                    </a:cubicBezTo>
                    <a:cubicBezTo>
                      <a:pt x="4" y="115"/>
                      <a:pt x="3" y="117"/>
                      <a:pt x="2" y="120"/>
                    </a:cubicBezTo>
                    <a:cubicBezTo>
                      <a:pt x="0" y="123"/>
                      <a:pt x="2" y="126"/>
                      <a:pt x="6" y="127"/>
                    </a:cubicBezTo>
                    <a:cubicBezTo>
                      <a:pt x="7" y="127"/>
                      <a:pt x="8" y="127"/>
                      <a:pt x="9" y="127"/>
                    </a:cubicBezTo>
                    <a:cubicBezTo>
                      <a:pt x="31" y="127"/>
                      <a:pt x="53" y="127"/>
                      <a:pt x="76"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74" name="Freeform 7">
                <a:extLst>
                  <a:ext uri="{FF2B5EF4-FFF2-40B4-BE49-F238E27FC236}">
                    <a16:creationId xmlns:a16="http://schemas.microsoft.com/office/drawing/2014/main" id="{28E23949-D00F-CD41-8A12-E30011D66ACE}"/>
                  </a:ext>
                </a:extLst>
              </p:cNvPr>
              <p:cNvSpPr>
                <a:spLocks noEditPoints="1"/>
              </p:cNvSpPr>
              <p:nvPr/>
            </p:nvSpPr>
            <p:spPr bwMode="auto">
              <a:xfrm>
                <a:off x="63501" y="771526"/>
                <a:ext cx="200025" cy="411163"/>
              </a:xfrm>
              <a:custGeom>
                <a:avLst/>
                <a:gdLst>
                  <a:gd name="T0" fmla="*/ 0 w 119"/>
                  <a:gd name="T1" fmla="*/ 245 h 245"/>
                  <a:gd name="T2" fmla="*/ 0 w 119"/>
                  <a:gd name="T3" fmla="*/ 242 h 245"/>
                  <a:gd name="T4" fmla="*/ 0 w 119"/>
                  <a:gd name="T5" fmla="*/ 14 h 245"/>
                  <a:gd name="T6" fmla="*/ 14 w 119"/>
                  <a:gd name="T7" fmla="*/ 0 h 245"/>
                  <a:gd name="T8" fmla="*/ 106 w 119"/>
                  <a:gd name="T9" fmla="*/ 0 h 245"/>
                  <a:gd name="T10" fmla="*/ 119 w 119"/>
                  <a:gd name="T11" fmla="*/ 9 h 245"/>
                  <a:gd name="T12" fmla="*/ 119 w 119"/>
                  <a:gd name="T13" fmla="*/ 12 h 245"/>
                  <a:gd name="T14" fmla="*/ 119 w 119"/>
                  <a:gd name="T15" fmla="*/ 106 h 245"/>
                  <a:gd name="T16" fmla="*/ 119 w 119"/>
                  <a:gd name="T17" fmla="*/ 108 h 245"/>
                  <a:gd name="T18" fmla="*/ 108 w 119"/>
                  <a:gd name="T19" fmla="*/ 117 h 245"/>
                  <a:gd name="T20" fmla="*/ 68 w 119"/>
                  <a:gd name="T21" fmla="*/ 182 h 245"/>
                  <a:gd name="T22" fmla="*/ 64 w 119"/>
                  <a:gd name="T23" fmla="*/ 185 h 245"/>
                  <a:gd name="T24" fmla="*/ 21 w 119"/>
                  <a:gd name="T25" fmla="*/ 185 h 245"/>
                  <a:gd name="T26" fmla="*/ 18 w 119"/>
                  <a:gd name="T27" fmla="*/ 185 h 245"/>
                  <a:gd name="T28" fmla="*/ 18 w 119"/>
                  <a:gd name="T29" fmla="*/ 197 h 245"/>
                  <a:gd name="T30" fmla="*/ 59 w 119"/>
                  <a:gd name="T31" fmla="*/ 197 h 245"/>
                  <a:gd name="T32" fmla="*/ 53 w 119"/>
                  <a:gd name="T33" fmla="*/ 208 h 245"/>
                  <a:gd name="T34" fmla="*/ 50 w 119"/>
                  <a:gd name="T35" fmla="*/ 209 h 245"/>
                  <a:gd name="T36" fmla="*/ 21 w 119"/>
                  <a:gd name="T37" fmla="*/ 209 h 245"/>
                  <a:gd name="T38" fmla="*/ 18 w 119"/>
                  <a:gd name="T39" fmla="*/ 209 h 245"/>
                  <a:gd name="T40" fmla="*/ 18 w 119"/>
                  <a:gd name="T41" fmla="*/ 221 h 245"/>
                  <a:gd name="T42" fmla="*/ 45 w 119"/>
                  <a:gd name="T43" fmla="*/ 221 h 245"/>
                  <a:gd name="T44" fmla="*/ 33 w 119"/>
                  <a:gd name="T45" fmla="*/ 245 h 245"/>
                  <a:gd name="T46" fmla="*/ 0 w 119"/>
                  <a:gd name="T47" fmla="*/ 245 h 245"/>
                  <a:gd name="T48" fmla="*/ 101 w 119"/>
                  <a:gd name="T49" fmla="*/ 36 h 245"/>
                  <a:gd name="T50" fmla="*/ 18 w 119"/>
                  <a:gd name="T51" fmla="*/ 36 h 245"/>
                  <a:gd name="T52" fmla="*/ 18 w 119"/>
                  <a:gd name="T53" fmla="*/ 48 h 245"/>
                  <a:gd name="T54" fmla="*/ 101 w 119"/>
                  <a:gd name="T55" fmla="*/ 48 h 245"/>
                  <a:gd name="T56" fmla="*/ 101 w 119"/>
                  <a:gd name="T57" fmla="*/ 3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45">
                    <a:moveTo>
                      <a:pt x="0" y="245"/>
                    </a:moveTo>
                    <a:cubicBezTo>
                      <a:pt x="0" y="243"/>
                      <a:pt x="0" y="242"/>
                      <a:pt x="0" y="242"/>
                    </a:cubicBezTo>
                    <a:cubicBezTo>
                      <a:pt x="0" y="166"/>
                      <a:pt x="0" y="90"/>
                      <a:pt x="0" y="14"/>
                    </a:cubicBezTo>
                    <a:cubicBezTo>
                      <a:pt x="0" y="5"/>
                      <a:pt x="5" y="0"/>
                      <a:pt x="14" y="0"/>
                    </a:cubicBezTo>
                    <a:cubicBezTo>
                      <a:pt x="44" y="0"/>
                      <a:pt x="75" y="0"/>
                      <a:pt x="106" y="0"/>
                    </a:cubicBezTo>
                    <a:cubicBezTo>
                      <a:pt x="113" y="0"/>
                      <a:pt x="117" y="3"/>
                      <a:pt x="119" y="9"/>
                    </a:cubicBezTo>
                    <a:cubicBezTo>
                      <a:pt x="119" y="10"/>
                      <a:pt x="119" y="11"/>
                      <a:pt x="119" y="12"/>
                    </a:cubicBezTo>
                    <a:cubicBezTo>
                      <a:pt x="119" y="43"/>
                      <a:pt x="119" y="74"/>
                      <a:pt x="119" y="106"/>
                    </a:cubicBezTo>
                    <a:cubicBezTo>
                      <a:pt x="119" y="106"/>
                      <a:pt x="119" y="107"/>
                      <a:pt x="119" y="108"/>
                    </a:cubicBezTo>
                    <a:cubicBezTo>
                      <a:pt x="114" y="109"/>
                      <a:pt x="111" y="112"/>
                      <a:pt x="108" y="117"/>
                    </a:cubicBezTo>
                    <a:cubicBezTo>
                      <a:pt x="95" y="139"/>
                      <a:pt x="81" y="160"/>
                      <a:pt x="68" y="182"/>
                    </a:cubicBezTo>
                    <a:cubicBezTo>
                      <a:pt x="67" y="184"/>
                      <a:pt x="66" y="185"/>
                      <a:pt x="64" y="185"/>
                    </a:cubicBezTo>
                    <a:cubicBezTo>
                      <a:pt x="49" y="185"/>
                      <a:pt x="35" y="185"/>
                      <a:pt x="21" y="185"/>
                    </a:cubicBezTo>
                    <a:cubicBezTo>
                      <a:pt x="20" y="185"/>
                      <a:pt x="19" y="185"/>
                      <a:pt x="18" y="185"/>
                    </a:cubicBezTo>
                    <a:cubicBezTo>
                      <a:pt x="18" y="189"/>
                      <a:pt x="18" y="193"/>
                      <a:pt x="18" y="197"/>
                    </a:cubicBezTo>
                    <a:cubicBezTo>
                      <a:pt x="32" y="197"/>
                      <a:pt x="45" y="197"/>
                      <a:pt x="59" y="197"/>
                    </a:cubicBezTo>
                    <a:cubicBezTo>
                      <a:pt x="57" y="201"/>
                      <a:pt x="55" y="205"/>
                      <a:pt x="53" y="208"/>
                    </a:cubicBezTo>
                    <a:cubicBezTo>
                      <a:pt x="52" y="209"/>
                      <a:pt x="51" y="209"/>
                      <a:pt x="50" y="209"/>
                    </a:cubicBezTo>
                    <a:cubicBezTo>
                      <a:pt x="40" y="209"/>
                      <a:pt x="31" y="209"/>
                      <a:pt x="21" y="209"/>
                    </a:cubicBezTo>
                    <a:cubicBezTo>
                      <a:pt x="20" y="209"/>
                      <a:pt x="19" y="209"/>
                      <a:pt x="18" y="209"/>
                    </a:cubicBezTo>
                    <a:cubicBezTo>
                      <a:pt x="18" y="213"/>
                      <a:pt x="18" y="217"/>
                      <a:pt x="18" y="221"/>
                    </a:cubicBezTo>
                    <a:cubicBezTo>
                      <a:pt x="27" y="221"/>
                      <a:pt x="36" y="221"/>
                      <a:pt x="45" y="221"/>
                    </a:cubicBezTo>
                    <a:cubicBezTo>
                      <a:pt x="41" y="229"/>
                      <a:pt x="34" y="235"/>
                      <a:pt x="33" y="245"/>
                    </a:cubicBezTo>
                    <a:cubicBezTo>
                      <a:pt x="22" y="245"/>
                      <a:pt x="11" y="245"/>
                      <a:pt x="0" y="245"/>
                    </a:cubicBezTo>
                    <a:close/>
                    <a:moveTo>
                      <a:pt x="101" y="36"/>
                    </a:moveTo>
                    <a:cubicBezTo>
                      <a:pt x="73" y="36"/>
                      <a:pt x="46" y="36"/>
                      <a:pt x="18" y="36"/>
                    </a:cubicBezTo>
                    <a:cubicBezTo>
                      <a:pt x="18" y="40"/>
                      <a:pt x="18" y="44"/>
                      <a:pt x="18" y="48"/>
                    </a:cubicBezTo>
                    <a:cubicBezTo>
                      <a:pt x="46" y="48"/>
                      <a:pt x="74" y="48"/>
                      <a:pt x="101" y="48"/>
                    </a:cubicBezTo>
                    <a:cubicBezTo>
                      <a:pt x="101" y="44"/>
                      <a:pt x="101" y="40"/>
                      <a:pt x="101" y="36"/>
                    </a:cubicBezTo>
                    <a:close/>
                  </a:path>
                </a:pathLst>
              </a:custGeom>
              <a:solidFill>
                <a:schemeClr val="tx1"/>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75" name="Freeform 8">
                <a:extLst>
                  <a:ext uri="{FF2B5EF4-FFF2-40B4-BE49-F238E27FC236}">
                    <a16:creationId xmlns:a16="http://schemas.microsoft.com/office/drawing/2014/main" id="{448D009C-302C-4B41-880C-6671C315C9DD}"/>
                  </a:ext>
                </a:extLst>
              </p:cNvPr>
              <p:cNvSpPr>
                <a:spLocks noEditPoints="1"/>
              </p:cNvSpPr>
              <p:nvPr/>
            </p:nvSpPr>
            <p:spPr bwMode="auto">
              <a:xfrm>
                <a:off x="139701" y="968376"/>
                <a:ext cx="252413" cy="212725"/>
              </a:xfrm>
              <a:custGeom>
                <a:avLst/>
                <a:gdLst>
                  <a:gd name="T0" fmla="*/ 76 w 151"/>
                  <a:gd name="T1" fmla="*/ 127 h 127"/>
                  <a:gd name="T2" fmla="*/ 9 w 151"/>
                  <a:gd name="T3" fmla="*/ 127 h 127"/>
                  <a:gd name="T4" fmla="*/ 6 w 151"/>
                  <a:gd name="T5" fmla="*/ 127 h 127"/>
                  <a:gd name="T6" fmla="*/ 2 w 151"/>
                  <a:gd name="T7" fmla="*/ 120 h 127"/>
                  <a:gd name="T8" fmla="*/ 6 w 151"/>
                  <a:gd name="T9" fmla="*/ 113 h 127"/>
                  <a:gd name="T10" fmla="*/ 70 w 151"/>
                  <a:gd name="T11" fmla="*/ 7 h 127"/>
                  <a:gd name="T12" fmla="*/ 82 w 151"/>
                  <a:gd name="T13" fmla="*/ 7 h 127"/>
                  <a:gd name="T14" fmla="*/ 148 w 151"/>
                  <a:gd name="T15" fmla="*/ 116 h 127"/>
                  <a:gd name="T16" fmla="*/ 150 w 151"/>
                  <a:gd name="T17" fmla="*/ 120 h 127"/>
                  <a:gd name="T18" fmla="*/ 146 w 151"/>
                  <a:gd name="T19" fmla="*/ 127 h 127"/>
                  <a:gd name="T20" fmla="*/ 143 w 151"/>
                  <a:gd name="T21" fmla="*/ 127 h 127"/>
                  <a:gd name="T22" fmla="*/ 76 w 151"/>
                  <a:gd name="T23" fmla="*/ 127 h 127"/>
                  <a:gd name="T24" fmla="*/ 39 w 151"/>
                  <a:gd name="T25" fmla="*/ 98 h 127"/>
                  <a:gd name="T26" fmla="*/ 39 w 151"/>
                  <a:gd name="T27" fmla="*/ 116 h 127"/>
                  <a:gd name="T28" fmla="*/ 68 w 151"/>
                  <a:gd name="T29" fmla="*/ 116 h 127"/>
                  <a:gd name="T30" fmla="*/ 68 w 151"/>
                  <a:gd name="T31" fmla="*/ 98 h 127"/>
                  <a:gd name="T32" fmla="*/ 57 w 151"/>
                  <a:gd name="T33" fmla="*/ 98 h 127"/>
                  <a:gd name="T34" fmla="*/ 57 w 151"/>
                  <a:gd name="T35" fmla="*/ 86 h 127"/>
                  <a:gd name="T36" fmla="*/ 98 w 151"/>
                  <a:gd name="T37" fmla="*/ 86 h 127"/>
                  <a:gd name="T38" fmla="*/ 98 w 151"/>
                  <a:gd name="T39" fmla="*/ 98 h 127"/>
                  <a:gd name="T40" fmla="*/ 86 w 151"/>
                  <a:gd name="T41" fmla="*/ 98 h 127"/>
                  <a:gd name="T42" fmla="*/ 86 w 151"/>
                  <a:gd name="T43" fmla="*/ 116 h 127"/>
                  <a:gd name="T44" fmla="*/ 116 w 151"/>
                  <a:gd name="T45" fmla="*/ 116 h 127"/>
                  <a:gd name="T46" fmla="*/ 116 w 151"/>
                  <a:gd name="T47" fmla="*/ 98 h 127"/>
                  <a:gd name="T48" fmla="*/ 104 w 151"/>
                  <a:gd name="T49" fmla="*/ 98 h 127"/>
                  <a:gd name="T50" fmla="*/ 104 w 151"/>
                  <a:gd name="T51" fmla="*/ 80 h 127"/>
                  <a:gd name="T52" fmla="*/ 81 w 151"/>
                  <a:gd name="T53" fmla="*/ 80 h 127"/>
                  <a:gd name="T54" fmla="*/ 81 w 151"/>
                  <a:gd name="T55" fmla="*/ 68 h 127"/>
                  <a:gd name="T56" fmla="*/ 92 w 151"/>
                  <a:gd name="T57" fmla="*/ 68 h 127"/>
                  <a:gd name="T58" fmla="*/ 92 w 151"/>
                  <a:gd name="T59" fmla="*/ 53 h 127"/>
                  <a:gd name="T60" fmla="*/ 90 w 151"/>
                  <a:gd name="T61" fmla="*/ 50 h 127"/>
                  <a:gd name="T62" fmla="*/ 65 w 151"/>
                  <a:gd name="T63" fmla="*/ 50 h 127"/>
                  <a:gd name="T64" fmla="*/ 62 w 151"/>
                  <a:gd name="T65" fmla="*/ 50 h 127"/>
                  <a:gd name="T66" fmla="*/ 62 w 151"/>
                  <a:gd name="T67" fmla="*/ 68 h 127"/>
                  <a:gd name="T68" fmla="*/ 74 w 151"/>
                  <a:gd name="T69" fmla="*/ 68 h 127"/>
                  <a:gd name="T70" fmla="*/ 74 w 151"/>
                  <a:gd name="T71" fmla="*/ 80 h 127"/>
                  <a:gd name="T72" fmla="*/ 56 w 151"/>
                  <a:gd name="T73" fmla="*/ 80 h 127"/>
                  <a:gd name="T74" fmla="*/ 50 w 151"/>
                  <a:gd name="T75" fmla="*/ 86 h 127"/>
                  <a:gd name="T76" fmla="*/ 50 w 151"/>
                  <a:gd name="T77" fmla="*/ 98 h 127"/>
                  <a:gd name="T78" fmla="*/ 39 w 151"/>
                  <a:gd name="T79" fmla="*/ 9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 h="127">
                    <a:moveTo>
                      <a:pt x="76" y="127"/>
                    </a:moveTo>
                    <a:cubicBezTo>
                      <a:pt x="53" y="127"/>
                      <a:pt x="31" y="127"/>
                      <a:pt x="9" y="127"/>
                    </a:cubicBezTo>
                    <a:cubicBezTo>
                      <a:pt x="8" y="127"/>
                      <a:pt x="7" y="127"/>
                      <a:pt x="6" y="127"/>
                    </a:cubicBezTo>
                    <a:cubicBezTo>
                      <a:pt x="2" y="126"/>
                      <a:pt x="0" y="123"/>
                      <a:pt x="2" y="120"/>
                    </a:cubicBezTo>
                    <a:cubicBezTo>
                      <a:pt x="3" y="117"/>
                      <a:pt x="4" y="115"/>
                      <a:pt x="6" y="113"/>
                    </a:cubicBezTo>
                    <a:cubicBezTo>
                      <a:pt x="27" y="78"/>
                      <a:pt x="48" y="42"/>
                      <a:pt x="70" y="7"/>
                    </a:cubicBezTo>
                    <a:cubicBezTo>
                      <a:pt x="74" y="0"/>
                      <a:pt x="78" y="0"/>
                      <a:pt x="82" y="7"/>
                    </a:cubicBezTo>
                    <a:cubicBezTo>
                      <a:pt x="104" y="43"/>
                      <a:pt x="126" y="80"/>
                      <a:pt x="148" y="116"/>
                    </a:cubicBezTo>
                    <a:cubicBezTo>
                      <a:pt x="149" y="117"/>
                      <a:pt x="149" y="119"/>
                      <a:pt x="150" y="120"/>
                    </a:cubicBezTo>
                    <a:cubicBezTo>
                      <a:pt x="151" y="123"/>
                      <a:pt x="150" y="126"/>
                      <a:pt x="146" y="127"/>
                    </a:cubicBezTo>
                    <a:cubicBezTo>
                      <a:pt x="145" y="127"/>
                      <a:pt x="144" y="127"/>
                      <a:pt x="143" y="127"/>
                    </a:cubicBezTo>
                    <a:cubicBezTo>
                      <a:pt x="121" y="127"/>
                      <a:pt x="98" y="127"/>
                      <a:pt x="76" y="127"/>
                    </a:cubicBezTo>
                    <a:close/>
                    <a:moveTo>
                      <a:pt x="39" y="98"/>
                    </a:moveTo>
                    <a:cubicBezTo>
                      <a:pt x="39" y="104"/>
                      <a:pt x="39" y="110"/>
                      <a:pt x="39" y="116"/>
                    </a:cubicBezTo>
                    <a:cubicBezTo>
                      <a:pt x="49" y="116"/>
                      <a:pt x="58" y="116"/>
                      <a:pt x="68" y="116"/>
                    </a:cubicBezTo>
                    <a:cubicBezTo>
                      <a:pt x="68" y="110"/>
                      <a:pt x="68" y="104"/>
                      <a:pt x="68" y="98"/>
                    </a:cubicBezTo>
                    <a:cubicBezTo>
                      <a:pt x="64" y="98"/>
                      <a:pt x="60" y="98"/>
                      <a:pt x="57" y="98"/>
                    </a:cubicBezTo>
                    <a:cubicBezTo>
                      <a:pt x="57" y="94"/>
                      <a:pt x="57" y="90"/>
                      <a:pt x="57" y="86"/>
                    </a:cubicBezTo>
                    <a:cubicBezTo>
                      <a:pt x="71" y="86"/>
                      <a:pt x="84" y="86"/>
                      <a:pt x="98" y="86"/>
                    </a:cubicBezTo>
                    <a:cubicBezTo>
                      <a:pt x="98" y="90"/>
                      <a:pt x="98" y="94"/>
                      <a:pt x="98" y="98"/>
                    </a:cubicBezTo>
                    <a:cubicBezTo>
                      <a:pt x="94" y="98"/>
                      <a:pt x="90" y="98"/>
                      <a:pt x="86" y="98"/>
                    </a:cubicBezTo>
                    <a:cubicBezTo>
                      <a:pt x="86" y="104"/>
                      <a:pt x="86" y="110"/>
                      <a:pt x="86" y="116"/>
                    </a:cubicBezTo>
                    <a:cubicBezTo>
                      <a:pt x="96" y="116"/>
                      <a:pt x="106" y="116"/>
                      <a:pt x="116" y="116"/>
                    </a:cubicBezTo>
                    <a:cubicBezTo>
                      <a:pt x="116" y="110"/>
                      <a:pt x="116" y="104"/>
                      <a:pt x="116" y="98"/>
                    </a:cubicBezTo>
                    <a:cubicBezTo>
                      <a:pt x="112" y="98"/>
                      <a:pt x="108" y="98"/>
                      <a:pt x="104" y="98"/>
                    </a:cubicBezTo>
                    <a:cubicBezTo>
                      <a:pt x="104" y="92"/>
                      <a:pt x="104" y="86"/>
                      <a:pt x="104" y="80"/>
                    </a:cubicBezTo>
                    <a:cubicBezTo>
                      <a:pt x="96" y="80"/>
                      <a:pt x="88" y="80"/>
                      <a:pt x="81" y="80"/>
                    </a:cubicBezTo>
                    <a:cubicBezTo>
                      <a:pt x="81" y="76"/>
                      <a:pt x="81" y="72"/>
                      <a:pt x="81" y="68"/>
                    </a:cubicBezTo>
                    <a:cubicBezTo>
                      <a:pt x="84" y="68"/>
                      <a:pt x="88" y="68"/>
                      <a:pt x="92" y="68"/>
                    </a:cubicBezTo>
                    <a:cubicBezTo>
                      <a:pt x="92" y="63"/>
                      <a:pt x="92" y="58"/>
                      <a:pt x="92" y="53"/>
                    </a:cubicBezTo>
                    <a:cubicBezTo>
                      <a:pt x="92" y="50"/>
                      <a:pt x="92" y="50"/>
                      <a:pt x="90" y="50"/>
                    </a:cubicBezTo>
                    <a:cubicBezTo>
                      <a:pt x="81" y="50"/>
                      <a:pt x="73" y="50"/>
                      <a:pt x="65" y="50"/>
                    </a:cubicBezTo>
                    <a:cubicBezTo>
                      <a:pt x="64" y="50"/>
                      <a:pt x="63" y="50"/>
                      <a:pt x="62" y="50"/>
                    </a:cubicBezTo>
                    <a:cubicBezTo>
                      <a:pt x="62" y="56"/>
                      <a:pt x="62" y="62"/>
                      <a:pt x="62" y="68"/>
                    </a:cubicBezTo>
                    <a:cubicBezTo>
                      <a:pt x="66" y="68"/>
                      <a:pt x="70" y="68"/>
                      <a:pt x="74" y="68"/>
                    </a:cubicBezTo>
                    <a:cubicBezTo>
                      <a:pt x="74" y="72"/>
                      <a:pt x="74" y="76"/>
                      <a:pt x="74" y="80"/>
                    </a:cubicBezTo>
                    <a:cubicBezTo>
                      <a:pt x="68" y="80"/>
                      <a:pt x="62" y="80"/>
                      <a:pt x="56" y="80"/>
                    </a:cubicBezTo>
                    <a:cubicBezTo>
                      <a:pt x="50" y="80"/>
                      <a:pt x="50" y="80"/>
                      <a:pt x="50" y="86"/>
                    </a:cubicBezTo>
                    <a:cubicBezTo>
                      <a:pt x="50" y="90"/>
                      <a:pt x="50" y="94"/>
                      <a:pt x="50" y="98"/>
                    </a:cubicBezTo>
                    <a:cubicBezTo>
                      <a:pt x="46" y="98"/>
                      <a:pt x="42" y="98"/>
                      <a:pt x="39" y="98"/>
                    </a:cubicBezTo>
                    <a:close/>
                  </a:path>
                </a:pathLst>
              </a:custGeom>
              <a:solidFill>
                <a:schemeClr val="tx1"/>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76" name="Freeform 9">
                <a:extLst>
                  <a:ext uri="{FF2B5EF4-FFF2-40B4-BE49-F238E27FC236}">
                    <a16:creationId xmlns:a16="http://schemas.microsoft.com/office/drawing/2014/main" id="{55E45390-A2D2-8C4F-8875-6111D3D2853C}"/>
                  </a:ext>
                </a:extLst>
              </p:cNvPr>
              <p:cNvSpPr>
                <a:spLocks/>
              </p:cNvSpPr>
              <p:nvPr/>
            </p:nvSpPr>
            <p:spPr bwMode="auto">
              <a:xfrm>
                <a:off x="93664" y="831851"/>
                <a:ext cx="139700" cy="20638"/>
              </a:xfrm>
              <a:custGeom>
                <a:avLst/>
                <a:gdLst>
                  <a:gd name="T0" fmla="*/ 83 w 83"/>
                  <a:gd name="T1" fmla="*/ 0 h 12"/>
                  <a:gd name="T2" fmla="*/ 83 w 83"/>
                  <a:gd name="T3" fmla="*/ 12 h 12"/>
                  <a:gd name="T4" fmla="*/ 0 w 83"/>
                  <a:gd name="T5" fmla="*/ 12 h 12"/>
                  <a:gd name="T6" fmla="*/ 0 w 83"/>
                  <a:gd name="T7" fmla="*/ 0 h 12"/>
                  <a:gd name="T8" fmla="*/ 83 w 83"/>
                  <a:gd name="T9" fmla="*/ 0 h 12"/>
                </a:gdLst>
                <a:ahLst/>
                <a:cxnLst>
                  <a:cxn ang="0">
                    <a:pos x="T0" y="T1"/>
                  </a:cxn>
                  <a:cxn ang="0">
                    <a:pos x="T2" y="T3"/>
                  </a:cxn>
                  <a:cxn ang="0">
                    <a:pos x="T4" y="T5"/>
                  </a:cxn>
                  <a:cxn ang="0">
                    <a:pos x="T6" y="T7"/>
                  </a:cxn>
                  <a:cxn ang="0">
                    <a:pos x="T8" y="T9"/>
                  </a:cxn>
                </a:cxnLst>
                <a:rect l="0" t="0" r="r" b="b"/>
                <a:pathLst>
                  <a:path w="83" h="12">
                    <a:moveTo>
                      <a:pt x="83" y="0"/>
                    </a:moveTo>
                    <a:cubicBezTo>
                      <a:pt x="83" y="4"/>
                      <a:pt x="83" y="8"/>
                      <a:pt x="83" y="12"/>
                    </a:cubicBezTo>
                    <a:cubicBezTo>
                      <a:pt x="56" y="12"/>
                      <a:pt x="28" y="12"/>
                      <a:pt x="0" y="12"/>
                    </a:cubicBezTo>
                    <a:cubicBezTo>
                      <a:pt x="0" y="8"/>
                      <a:pt x="0" y="4"/>
                      <a:pt x="0" y="0"/>
                    </a:cubicBezTo>
                    <a:cubicBezTo>
                      <a:pt x="28" y="0"/>
                      <a:pt x="55" y="0"/>
                      <a:pt x="8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77" name="Freeform 10">
                <a:extLst>
                  <a:ext uri="{FF2B5EF4-FFF2-40B4-BE49-F238E27FC236}">
                    <a16:creationId xmlns:a16="http://schemas.microsoft.com/office/drawing/2014/main" id="{904D3788-62B7-AB43-AE75-E138495E7F3C}"/>
                  </a:ext>
                </a:extLst>
              </p:cNvPr>
              <p:cNvSpPr>
                <a:spLocks/>
              </p:cNvSpPr>
              <p:nvPr/>
            </p:nvSpPr>
            <p:spPr bwMode="auto">
              <a:xfrm>
                <a:off x="204789" y="1052514"/>
                <a:ext cx="128588" cy="111125"/>
              </a:xfrm>
              <a:custGeom>
                <a:avLst/>
                <a:gdLst>
                  <a:gd name="T0" fmla="*/ 0 w 77"/>
                  <a:gd name="T1" fmla="*/ 48 h 66"/>
                  <a:gd name="T2" fmla="*/ 11 w 77"/>
                  <a:gd name="T3" fmla="*/ 48 h 66"/>
                  <a:gd name="T4" fmla="*/ 11 w 77"/>
                  <a:gd name="T5" fmla="*/ 36 h 66"/>
                  <a:gd name="T6" fmla="*/ 17 w 77"/>
                  <a:gd name="T7" fmla="*/ 30 h 66"/>
                  <a:gd name="T8" fmla="*/ 35 w 77"/>
                  <a:gd name="T9" fmla="*/ 30 h 66"/>
                  <a:gd name="T10" fmla="*/ 35 w 77"/>
                  <a:gd name="T11" fmla="*/ 18 h 66"/>
                  <a:gd name="T12" fmla="*/ 23 w 77"/>
                  <a:gd name="T13" fmla="*/ 18 h 66"/>
                  <a:gd name="T14" fmla="*/ 23 w 77"/>
                  <a:gd name="T15" fmla="*/ 0 h 66"/>
                  <a:gd name="T16" fmla="*/ 26 w 77"/>
                  <a:gd name="T17" fmla="*/ 0 h 66"/>
                  <a:gd name="T18" fmla="*/ 51 w 77"/>
                  <a:gd name="T19" fmla="*/ 0 h 66"/>
                  <a:gd name="T20" fmla="*/ 53 w 77"/>
                  <a:gd name="T21" fmla="*/ 3 h 66"/>
                  <a:gd name="T22" fmla="*/ 53 w 77"/>
                  <a:gd name="T23" fmla="*/ 18 h 66"/>
                  <a:gd name="T24" fmla="*/ 42 w 77"/>
                  <a:gd name="T25" fmla="*/ 18 h 66"/>
                  <a:gd name="T26" fmla="*/ 42 w 77"/>
                  <a:gd name="T27" fmla="*/ 30 h 66"/>
                  <a:gd name="T28" fmla="*/ 65 w 77"/>
                  <a:gd name="T29" fmla="*/ 30 h 66"/>
                  <a:gd name="T30" fmla="*/ 65 w 77"/>
                  <a:gd name="T31" fmla="*/ 48 h 66"/>
                  <a:gd name="T32" fmla="*/ 77 w 77"/>
                  <a:gd name="T33" fmla="*/ 48 h 66"/>
                  <a:gd name="T34" fmla="*/ 77 w 77"/>
                  <a:gd name="T35" fmla="*/ 66 h 66"/>
                  <a:gd name="T36" fmla="*/ 47 w 77"/>
                  <a:gd name="T37" fmla="*/ 66 h 66"/>
                  <a:gd name="T38" fmla="*/ 47 w 77"/>
                  <a:gd name="T39" fmla="*/ 48 h 66"/>
                  <a:gd name="T40" fmla="*/ 59 w 77"/>
                  <a:gd name="T41" fmla="*/ 48 h 66"/>
                  <a:gd name="T42" fmla="*/ 59 w 77"/>
                  <a:gd name="T43" fmla="*/ 36 h 66"/>
                  <a:gd name="T44" fmla="*/ 18 w 77"/>
                  <a:gd name="T45" fmla="*/ 36 h 66"/>
                  <a:gd name="T46" fmla="*/ 18 w 77"/>
                  <a:gd name="T47" fmla="*/ 48 h 66"/>
                  <a:gd name="T48" fmla="*/ 29 w 77"/>
                  <a:gd name="T49" fmla="*/ 48 h 66"/>
                  <a:gd name="T50" fmla="*/ 29 w 77"/>
                  <a:gd name="T51" fmla="*/ 66 h 66"/>
                  <a:gd name="T52" fmla="*/ 0 w 77"/>
                  <a:gd name="T53" fmla="*/ 66 h 66"/>
                  <a:gd name="T54" fmla="*/ 0 w 77"/>
                  <a:gd name="T55"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66">
                    <a:moveTo>
                      <a:pt x="0" y="48"/>
                    </a:moveTo>
                    <a:cubicBezTo>
                      <a:pt x="3" y="48"/>
                      <a:pt x="7" y="48"/>
                      <a:pt x="11" y="48"/>
                    </a:cubicBezTo>
                    <a:cubicBezTo>
                      <a:pt x="11" y="44"/>
                      <a:pt x="11" y="40"/>
                      <a:pt x="11" y="36"/>
                    </a:cubicBezTo>
                    <a:cubicBezTo>
                      <a:pt x="11" y="30"/>
                      <a:pt x="11" y="30"/>
                      <a:pt x="17" y="30"/>
                    </a:cubicBezTo>
                    <a:cubicBezTo>
                      <a:pt x="23" y="30"/>
                      <a:pt x="29" y="30"/>
                      <a:pt x="35" y="30"/>
                    </a:cubicBezTo>
                    <a:cubicBezTo>
                      <a:pt x="35" y="26"/>
                      <a:pt x="35" y="22"/>
                      <a:pt x="35" y="18"/>
                    </a:cubicBezTo>
                    <a:cubicBezTo>
                      <a:pt x="31" y="18"/>
                      <a:pt x="27" y="18"/>
                      <a:pt x="23" y="18"/>
                    </a:cubicBezTo>
                    <a:cubicBezTo>
                      <a:pt x="23" y="12"/>
                      <a:pt x="23" y="6"/>
                      <a:pt x="23" y="0"/>
                    </a:cubicBezTo>
                    <a:cubicBezTo>
                      <a:pt x="24" y="0"/>
                      <a:pt x="25" y="0"/>
                      <a:pt x="26" y="0"/>
                    </a:cubicBezTo>
                    <a:cubicBezTo>
                      <a:pt x="34" y="0"/>
                      <a:pt x="42" y="0"/>
                      <a:pt x="51" y="0"/>
                    </a:cubicBezTo>
                    <a:cubicBezTo>
                      <a:pt x="53" y="0"/>
                      <a:pt x="53" y="0"/>
                      <a:pt x="53" y="3"/>
                    </a:cubicBezTo>
                    <a:cubicBezTo>
                      <a:pt x="53" y="8"/>
                      <a:pt x="53" y="13"/>
                      <a:pt x="53" y="18"/>
                    </a:cubicBezTo>
                    <a:cubicBezTo>
                      <a:pt x="49" y="18"/>
                      <a:pt x="45" y="18"/>
                      <a:pt x="42" y="18"/>
                    </a:cubicBezTo>
                    <a:cubicBezTo>
                      <a:pt x="42" y="22"/>
                      <a:pt x="42" y="26"/>
                      <a:pt x="42" y="30"/>
                    </a:cubicBezTo>
                    <a:cubicBezTo>
                      <a:pt x="49" y="30"/>
                      <a:pt x="57" y="30"/>
                      <a:pt x="65" y="30"/>
                    </a:cubicBezTo>
                    <a:cubicBezTo>
                      <a:pt x="65" y="36"/>
                      <a:pt x="65" y="42"/>
                      <a:pt x="65" y="48"/>
                    </a:cubicBezTo>
                    <a:cubicBezTo>
                      <a:pt x="69" y="48"/>
                      <a:pt x="73" y="48"/>
                      <a:pt x="77" y="48"/>
                    </a:cubicBezTo>
                    <a:cubicBezTo>
                      <a:pt x="77" y="54"/>
                      <a:pt x="77" y="60"/>
                      <a:pt x="77" y="66"/>
                    </a:cubicBezTo>
                    <a:cubicBezTo>
                      <a:pt x="67" y="66"/>
                      <a:pt x="57" y="66"/>
                      <a:pt x="47" y="66"/>
                    </a:cubicBezTo>
                    <a:cubicBezTo>
                      <a:pt x="47" y="60"/>
                      <a:pt x="47" y="54"/>
                      <a:pt x="47" y="48"/>
                    </a:cubicBezTo>
                    <a:cubicBezTo>
                      <a:pt x="51" y="48"/>
                      <a:pt x="55" y="48"/>
                      <a:pt x="59" y="48"/>
                    </a:cubicBezTo>
                    <a:cubicBezTo>
                      <a:pt x="59" y="44"/>
                      <a:pt x="59" y="40"/>
                      <a:pt x="59" y="36"/>
                    </a:cubicBezTo>
                    <a:cubicBezTo>
                      <a:pt x="45" y="36"/>
                      <a:pt x="32" y="36"/>
                      <a:pt x="18" y="36"/>
                    </a:cubicBezTo>
                    <a:cubicBezTo>
                      <a:pt x="18" y="40"/>
                      <a:pt x="18" y="44"/>
                      <a:pt x="18" y="48"/>
                    </a:cubicBezTo>
                    <a:cubicBezTo>
                      <a:pt x="21" y="48"/>
                      <a:pt x="25" y="48"/>
                      <a:pt x="29" y="48"/>
                    </a:cubicBezTo>
                    <a:cubicBezTo>
                      <a:pt x="29" y="54"/>
                      <a:pt x="29" y="60"/>
                      <a:pt x="29" y="66"/>
                    </a:cubicBezTo>
                    <a:cubicBezTo>
                      <a:pt x="19" y="66"/>
                      <a:pt x="10" y="66"/>
                      <a:pt x="0" y="66"/>
                    </a:cubicBezTo>
                    <a:cubicBezTo>
                      <a:pt x="0" y="60"/>
                      <a:pt x="0" y="54"/>
                      <a:pt x="0"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grpSp>
          <p:nvGrpSpPr>
            <p:cNvPr id="54" name="グループ化 53">
              <a:extLst>
                <a:ext uri="{FF2B5EF4-FFF2-40B4-BE49-F238E27FC236}">
                  <a16:creationId xmlns:a16="http://schemas.microsoft.com/office/drawing/2014/main" id="{58078034-A39D-4048-8C65-FFB792F17C18}"/>
                </a:ext>
              </a:extLst>
            </p:cNvPr>
            <p:cNvGrpSpPr/>
            <p:nvPr/>
          </p:nvGrpSpPr>
          <p:grpSpPr>
            <a:xfrm>
              <a:off x="2729401" y="4275633"/>
              <a:ext cx="638013" cy="798287"/>
              <a:chOff x="63501" y="771526"/>
              <a:chExt cx="328613" cy="411163"/>
            </a:xfrm>
          </p:grpSpPr>
          <p:sp>
            <p:nvSpPr>
              <p:cNvPr id="66" name="Freeform 5">
                <a:extLst>
                  <a:ext uri="{FF2B5EF4-FFF2-40B4-BE49-F238E27FC236}">
                    <a16:creationId xmlns:a16="http://schemas.microsoft.com/office/drawing/2014/main" id="{0198FEFD-43B0-A549-B7E4-756481366232}"/>
                  </a:ext>
                </a:extLst>
              </p:cNvPr>
              <p:cNvSpPr>
                <a:spLocks/>
              </p:cNvSpPr>
              <p:nvPr/>
            </p:nvSpPr>
            <p:spPr bwMode="auto">
              <a:xfrm>
                <a:off x="63501" y="771526"/>
                <a:ext cx="200025" cy="411163"/>
              </a:xfrm>
              <a:custGeom>
                <a:avLst/>
                <a:gdLst>
                  <a:gd name="T0" fmla="*/ 0 w 119"/>
                  <a:gd name="T1" fmla="*/ 245 h 245"/>
                  <a:gd name="T2" fmla="*/ 33 w 119"/>
                  <a:gd name="T3" fmla="*/ 245 h 245"/>
                  <a:gd name="T4" fmla="*/ 45 w 119"/>
                  <a:gd name="T5" fmla="*/ 221 h 245"/>
                  <a:gd name="T6" fmla="*/ 18 w 119"/>
                  <a:gd name="T7" fmla="*/ 221 h 245"/>
                  <a:gd name="T8" fmla="*/ 18 w 119"/>
                  <a:gd name="T9" fmla="*/ 209 h 245"/>
                  <a:gd name="T10" fmla="*/ 21 w 119"/>
                  <a:gd name="T11" fmla="*/ 209 h 245"/>
                  <a:gd name="T12" fmla="*/ 50 w 119"/>
                  <a:gd name="T13" fmla="*/ 209 h 245"/>
                  <a:gd name="T14" fmla="*/ 53 w 119"/>
                  <a:gd name="T15" fmla="*/ 208 h 245"/>
                  <a:gd name="T16" fmla="*/ 59 w 119"/>
                  <a:gd name="T17" fmla="*/ 197 h 245"/>
                  <a:gd name="T18" fmla="*/ 18 w 119"/>
                  <a:gd name="T19" fmla="*/ 197 h 245"/>
                  <a:gd name="T20" fmla="*/ 18 w 119"/>
                  <a:gd name="T21" fmla="*/ 185 h 245"/>
                  <a:gd name="T22" fmla="*/ 21 w 119"/>
                  <a:gd name="T23" fmla="*/ 185 h 245"/>
                  <a:gd name="T24" fmla="*/ 64 w 119"/>
                  <a:gd name="T25" fmla="*/ 185 h 245"/>
                  <a:gd name="T26" fmla="*/ 68 w 119"/>
                  <a:gd name="T27" fmla="*/ 182 h 245"/>
                  <a:gd name="T28" fmla="*/ 108 w 119"/>
                  <a:gd name="T29" fmla="*/ 117 h 245"/>
                  <a:gd name="T30" fmla="*/ 119 w 119"/>
                  <a:gd name="T31" fmla="*/ 108 h 245"/>
                  <a:gd name="T32" fmla="*/ 119 w 119"/>
                  <a:gd name="T33" fmla="*/ 106 h 245"/>
                  <a:gd name="T34" fmla="*/ 119 w 119"/>
                  <a:gd name="T35" fmla="*/ 12 h 245"/>
                  <a:gd name="T36" fmla="*/ 119 w 119"/>
                  <a:gd name="T37" fmla="*/ 9 h 245"/>
                  <a:gd name="T38" fmla="*/ 106 w 119"/>
                  <a:gd name="T39" fmla="*/ 0 h 245"/>
                  <a:gd name="T40" fmla="*/ 14 w 119"/>
                  <a:gd name="T41" fmla="*/ 0 h 245"/>
                  <a:gd name="T42" fmla="*/ 0 w 119"/>
                  <a:gd name="T43" fmla="*/ 14 h 245"/>
                  <a:gd name="T44" fmla="*/ 0 w 119"/>
                  <a:gd name="T45" fmla="*/ 242 h 245"/>
                  <a:gd name="T46" fmla="*/ 0 w 119"/>
                  <a:gd name="T47"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245">
                    <a:moveTo>
                      <a:pt x="0" y="245"/>
                    </a:moveTo>
                    <a:cubicBezTo>
                      <a:pt x="11" y="245"/>
                      <a:pt x="22" y="245"/>
                      <a:pt x="33" y="245"/>
                    </a:cubicBezTo>
                    <a:cubicBezTo>
                      <a:pt x="34" y="235"/>
                      <a:pt x="41" y="229"/>
                      <a:pt x="45" y="221"/>
                    </a:cubicBezTo>
                    <a:cubicBezTo>
                      <a:pt x="36" y="221"/>
                      <a:pt x="27" y="221"/>
                      <a:pt x="18" y="221"/>
                    </a:cubicBezTo>
                    <a:cubicBezTo>
                      <a:pt x="18" y="217"/>
                      <a:pt x="18" y="213"/>
                      <a:pt x="18" y="209"/>
                    </a:cubicBezTo>
                    <a:cubicBezTo>
                      <a:pt x="19" y="209"/>
                      <a:pt x="20" y="209"/>
                      <a:pt x="21" y="209"/>
                    </a:cubicBezTo>
                    <a:cubicBezTo>
                      <a:pt x="31" y="209"/>
                      <a:pt x="40" y="209"/>
                      <a:pt x="50" y="209"/>
                    </a:cubicBezTo>
                    <a:cubicBezTo>
                      <a:pt x="51" y="209"/>
                      <a:pt x="52" y="209"/>
                      <a:pt x="53" y="208"/>
                    </a:cubicBezTo>
                    <a:cubicBezTo>
                      <a:pt x="55" y="205"/>
                      <a:pt x="57" y="201"/>
                      <a:pt x="59" y="197"/>
                    </a:cubicBezTo>
                    <a:cubicBezTo>
                      <a:pt x="45" y="197"/>
                      <a:pt x="32" y="197"/>
                      <a:pt x="18" y="197"/>
                    </a:cubicBezTo>
                    <a:cubicBezTo>
                      <a:pt x="18" y="193"/>
                      <a:pt x="18" y="189"/>
                      <a:pt x="18" y="185"/>
                    </a:cubicBezTo>
                    <a:cubicBezTo>
                      <a:pt x="19" y="185"/>
                      <a:pt x="20" y="185"/>
                      <a:pt x="21" y="185"/>
                    </a:cubicBezTo>
                    <a:cubicBezTo>
                      <a:pt x="35" y="185"/>
                      <a:pt x="49" y="185"/>
                      <a:pt x="64" y="185"/>
                    </a:cubicBezTo>
                    <a:cubicBezTo>
                      <a:pt x="66" y="185"/>
                      <a:pt x="67" y="184"/>
                      <a:pt x="68" y="182"/>
                    </a:cubicBezTo>
                    <a:cubicBezTo>
                      <a:pt x="81" y="160"/>
                      <a:pt x="95" y="139"/>
                      <a:pt x="108" y="117"/>
                    </a:cubicBezTo>
                    <a:cubicBezTo>
                      <a:pt x="111" y="112"/>
                      <a:pt x="114" y="109"/>
                      <a:pt x="119" y="108"/>
                    </a:cubicBezTo>
                    <a:cubicBezTo>
                      <a:pt x="119" y="107"/>
                      <a:pt x="119" y="106"/>
                      <a:pt x="119" y="106"/>
                    </a:cubicBezTo>
                    <a:cubicBezTo>
                      <a:pt x="119" y="74"/>
                      <a:pt x="119" y="43"/>
                      <a:pt x="119" y="12"/>
                    </a:cubicBezTo>
                    <a:cubicBezTo>
                      <a:pt x="119" y="11"/>
                      <a:pt x="119" y="10"/>
                      <a:pt x="119" y="9"/>
                    </a:cubicBezTo>
                    <a:cubicBezTo>
                      <a:pt x="117" y="3"/>
                      <a:pt x="113" y="0"/>
                      <a:pt x="106" y="0"/>
                    </a:cubicBezTo>
                    <a:cubicBezTo>
                      <a:pt x="75" y="0"/>
                      <a:pt x="44" y="0"/>
                      <a:pt x="14" y="0"/>
                    </a:cubicBezTo>
                    <a:cubicBezTo>
                      <a:pt x="5" y="0"/>
                      <a:pt x="0" y="5"/>
                      <a:pt x="0" y="14"/>
                    </a:cubicBezTo>
                    <a:cubicBezTo>
                      <a:pt x="0" y="90"/>
                      <a:pt x="0" y="166"/>
                      <a:pt x="0" y="242"/>
                    </a:cubicBezTo>
                    <a:cubicBezTo>
                      <a:pt x="0" y="242"/>
                      <a:pt x="0" y="243"/>
                      <a:pt x="0"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7" name="Freeform 6">
                <a:extLst>
                  <a:ext uri="{FF2B5EF4-FFF2-40B4-BE49-F238E27FC236}">
                    <a16:creationId xmlns:a16="http://schemas.microsoft.com/office/drawing/2014/main" id="{6E1388AE-213C-5548-9DA7-504CEE3C67A4}"/>
                  </a:ext>
                </a:extLst>
              </p:cNvPr>
              <p:cNvSpPr>
                <a:spLocks/>
              </p:cNvSpPr>
              <p:nvPr/>
            </p:nvSpPr>
            <p:spPr bwMode="auto">
              <a:xfrm>
                <a:off x="139701" y="968376"/>
                <a:ext cx="252413" cy="212725"/>
              </a:xfrm>
              <a:custGeom>
                <a:avLst/>
                <a:gdLst>
                  <a:gd name="T0" fmla="*/ 76 w 151"/>
                  <a:gd name="T1" fmla="*/ 127 h 127"/>
                  <a:gd name="T2" fmla="*/ 143 w 151"/>
                  <a:gd name="T3" fmla="*/ 127 h 127"/>
                  <a:gd name="T4" fmla="*/ 146 w 151"/>
                  <a:gd name="T5" fmla="*/ 127 h 127"/>
                  <a:gd name="T6" fmla="*/ 150 w 151"/>
                  <a:gd name="T7" fmla="*/ 120 h 127"/>
                  <a:gd name="T8" fmla="*/ 148 w 151"/>
                  <a:gd name="T9" fmla="*/ 116 h 127"/>
                  <a:gd name="T10" fmla="*/ 82 w 151"/>
                  <a:gd name="T11" fmla="*/ 7 h 127"/>
                  <a:gd name="T12" fmla="*/ 70 w 151"/>
                  <a:gd name="T13" fmla="*/ 7 h 127"/>
                  <a:gd name="T14" fmla="*/ 6 w 151"/>
                  <a:gd name="T15" fmla="*/ 113 h 127"/>
                  <a:gd name="T16" fmla="*/ 2 w 151"/>
                  <a:gd name="T17" fmla="*/ 120 h 127"/>
                  <a:gd name="T18" fmla="*/ 6 w 151"/>
                  <a:gd name="T19" fmla="*/ 127 h 127"/>
                  <a:gd name="T20" fmla="*/ 9 w 151"/>
                  <a:gd name="T21" fmla="*/ 127 h 127"/>
                  <a:gd name="T22" fmla="*/ 76 w 151"/>
                  <a:gd name="T23"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27">
                    <a:moveTo>
                      <a:pt x="76" y="127"/>
                    </a:moveTo>
                    <a:cubicBezTo>
                      <a:pt x="98" y="127"/>
                      <a:pt x="121" y="127"/>
                      <a:pt x="143" y="127"/>
                    </a:cubicBezTo>
                    <a:cubicBezTo>
                      <a:pt x="144" y="127"/>
                      <a:pt x="145" y="127"/>
                      <a:pt x="146" y="127"/>
                    </a:cubicBezTo>
                    <a:cubicBezTo>
                      <a:pt x="150" y="126"/>
                      <a:pt x="151" y="123"/>
                      <a:pt x="150" y="120"/>
                    </a:cubicBezTo>
                    <a:cubicBezTo>
                      <a:pt x="149" y="119"/>
                      <a:pt x="149" y="117"/>
                      <a:pt x="148" y="116"/>
                    </a:cubicBezTo>
                    <a:cubicBezTo>
                      <a:pt x="126" y="80"/>
                      <a:pt x="104" y="43"/>
                      <a:pt x="82" y="7"/>
                    </a:cubicBezTo>
                    <a:cubicBezTo>
                      <a:pt x="78" y="0"/>
                      <a:pt x="74" y="0"/>
                      <a:pt x="70" y="7"/>
                    </a:cubicBezTo>
                    <a:cubicBezTo>
                      <a:pt x="48" y="42"/>
                      <a:pt x="27" y="78"/>
                      <a:pt x="6" y="113"/>
                    </a:cubicBezTo>
                    <a:cubicBezTo>
                      <a:pt x="4" y="115"/>
                      <a:pt x="3" y="117"/>
                      <a:pt x="2" y="120"/>
                    </a:cubicBezTo>
                    <a:cubicBezTo>
                      <a:pt x="0" y="123"/>
                      <a:pt x="2" y="126"/>
                      <a:pt x="6" y="127"/>
                    </a:cubicBezTo>
                    <a:cubicBezTo>
                      <a:pt x="7" y="127"/>
                      <a:pt x="8" y="127"/>
                      <a:pt x="9" y="127"/>
                    </a:cubicBezTo>
                    <a:cubicBezTo>
                      <a:pt x="31" y="127"/>
                      <a:pt x="53" y="127"/>
                      <a:pt x="76"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8" name="Freeform 7">
                <a:extLst>
                  <a:ext uri="{FF2B5EF4-FFF2-40B4-BE49-F238E27FC236}">
                    <a16:creationId xmlns:a16="http://schemas.microsoft.com/office/drawing/2014/main" id="{9F1ABA46-737C-8C43-BC59-D4FA10F246B7}"/>
                  </a:ext>
                </a:extLst>
              </p:cNvPr>
              <p:cNvSpPr>
                <a:spLocks noEditPoints="1"/>
              </p:cNvSpPr>
              <p:nvPr/>
            </p:nvSpPr>
            <p:spPr bwMode="auto">
              <a:xfrm>
                <a:off x="63501" y="771526"/>
                <a:ext cx="200025" cy="411163"/>
              </a:xfrm>
              <a:custGeom>
                <a:avLst/>
                <a:gdLst>
                  <a:gd name="T0" fmla="*/ 0 w 119"/>
                  <a:gd name="T1" fmla="*/ 245 h 245"/>
                  <a:gd name="T2" fmla="*/ 0 w 119"/>
                  <a:gd name="T3" fmla="*/ 242 h 245"/>
                  <a:gd name="T4" fmla="*/ 0 w 119"/>
                  <a:gd name="T5" fmla="*/ 14 h 245"/>
                  <a:gd name="T6" fmla="*/ 14 w 119"/>
                  <a:gd name="T7" fmla="*/ 0 h 245"/>
                  <a:gd name="T8" fmla="*/ 106 w 119"/>
                  <a:gd name="T9" fmla="*/ 0 h 245"/>
                  <a:gd name="T10" fmla="*/ 119 w 119"/>
                  <a:gd name="T11" fmla="*/ 9 h 245"/>
                  <a:gd name="T12" fmla="*/ 119 w 119"/>
                  <a:gd name="T13" fmla="*/ 12 h 245"/>
                  <a:gd name="T14" fmla="*/ 119 w 119"/>
                  <a:gd name="T15" fmla="*/ 106 h 245"/>
                  <a:gd name="T16" fmla="*/ 119 w 119"/>
                  <a:gd name="T17" fmla="*/ 108 h 245"/>
                  <a:gd name="T18" fmla="*/ 108 w 119"/>
                  <a:gd name="T19" fmla="*/ 117 h 245"/>
                  <a:gd name="T20" fmla="*/ 68 w 119"/>
                  <a:gd name="T21" fmla="*/ 182 h 245"/>
                  <a:gd name="T22" fmla="*/ 64 w 119"/>
                  <a:gd name="T23" fmla="*/ 185 h 245"/>
                  <a:gd name="T24" fmla="*/ 21 w 119"/>
                  <a:gd name="T25" fmla="*/ 185 h 245"/>
                  <a:gd name="T26" fmla="*/ 18 w 119"/>
                  <a:gd name="T27" fmla="*/ 185 h 245"/>
                  <a:gd name="T28" fmla="*/ 18 w 119"/>
                  <a:gd name="T29" fmla="*/ 197 h 245"/>
                  <a:gd name="T30" fmla="*/ 59 w 119"/>
                  <a:gd name="T31" fmla="*/ 197 h 245"/>
                  <a:gd name="T32" fmla="*/ 53 w 119"/>
                  <a:gd name="T33" fmla="*/ 208 h 245"/>
                  <a:gd name="T34" fmla="*/ 50 w 119"/>
                  <a:gd name="T35" fmla="*/ 209 h 245"/>
                  <a:gd name="T36" fmla="*/ 21 w 119"/>
                  <a:gd name="T37" fmla="*/ 209 h 245"/>
                  <a:gd name="T38" fmla="*/ 18 w 119"/>
                  <a:gd name="T39" fmla="*/ 209 h 245"/>
                  <a:gd name="T40" fmla="*/ 18 w 119"/>
                  <a:gd name="T41" fmla="*/ 221 h 245"/>
                  <a:gd name="T42" fmla="*/ 45 w 119"/>
                  <a:gd name="T43" fmla="*/ 221 h 245"/>
                  <a:gd name="T44" fmla="*/ 33 w 119"/>
                  <a:gd name="T45" fmla="*/ 245 h 245"/>
                  <a:gd name="T46" fmla="*/ 0 w 119"/>
                  <a:gd name="T47" fmla="*/ 245 h 245"/>
                  <a:gd name="T48" fmla="*/ 101 w 119"/>
                  <a:gd name="T49" fmla="*/ 36 h 245"/>
                  <a:gd name="T50" fmla="*/ 18 w 119"/>
                  <a:gd name="T51" fmla="*/ 36 h 245"/>
                  <a:gd name="T52" fmla="*/ 18 w 119"/>
                  <a:gd name="T53" fmla="*/ 48 h 245"/>
                  <a:gd name="T54" fmla="*/ 101 w 119"/>
                  <a:gd name="T55" fmla="*/ 48 h 245"/>
                  <a:gd name="T56" fmla="*/ 101 w 119"/>
                  <a:gd name="T57" fmla="*/ 3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45">
                    <a:moveTo>
                      <a:pt x="0" y="245"/>
                    </a:moveTo>
                    <a:cubicBezTo>
                      <a:pt x="0" y="243"/>
                      <a:pt x="0" y="242"/>
                      <a:pt x="0" y="242"/>
                    </a:cubicBezTo>
                    <a:cubicBezTo>
                      <a:pt x="0" y="166"/>
                      <a:pt x="0" y="90"/>
                      <a:pt x="0" y="14"/>
                    </a:cubicBezTo>
                    <a:cubicBezTo>
                      <a:pt x="0" y="5"/>
                      <a:pt x="5" y="0"/>
                      <a:pt x="14" y="0"/>
                    </a:cubicBezTo>
                    <a:cubicBezTo>
                      <a:pt x="44" y="0"/>
                      <a:pt x="75" y="0"/>
                      <a:pt x="106" y="0"/>
                    </a:cubicBezTo>
                    <a:cubicBezTo>
                      <a:pt x="113" y="0"/>
                      <a:pt x="117" y="3"/>
                      <a:pt x="119" y="9"/>
                    </a:cubicBezTo>
                    <a:cubicBezTo>
                      <a:pt x="119" y="10"/>
                      <a:pt x="119" y="11"/>
                      <a:pt x="119" y="12"/>
                    </a:cubicBezTo>
                    <a:cubicBezTo>
                      <a:pt x="119" y="43"/>
                      <a:pt x="119" y="74"/>
                      <a:pt x="119" y="106"/>
                    </a:cubicBezTo>
                    <a:cubicBezTo>
                      <a:pt x="119" y="106"/>
                      <a:pt x="119" y="107"/>
                      <a:pt x="119" y="108"/>
                    </a:cubicBezTo>
                    <a:cubicBezTo>
                      <a:pt x="114" y="109"/>
                      <a:pt x="111" y="112"/>
                      <a:pt x="108" y="117"/>
                    </a:cubicBezTo>
                    <a:cubicBezTo>
                      <a:pt x="95" y="139"/>
                      <a:pt x="81" y="160"/>
                      <a:pt x="68" y="182"/>
                    </a:cubicBezTo>
                    <a:cubicBezTo>
                      <a:pt x="67" y="184"/>
                      <a:pt x="66" y="185"/>
                      <a:pt x="64" y="185"/>
                    </a:cubicBezTo>
                    <a:cubicBezTo>
                      <a:pt x="49" y="185"/>
                      <a:pt x="35" y="185"/>
                      <a:pt x="21" y="185"/>
                    </a:cubicBezTo>
                    <a:cubicBezTo>
                      <a:pt x="20" y="185"/>
                      <a:pt x="19" y="185"/>
                      <a:pt x="18" y="185"/>
                    </a:cubicBezTo>
                    <a:cubicBezTo>
                      <a:pt x="18" y="189"/>
                      <a:pt x="18" y="193"/>
                      <a:pt x="18" y="197"/>
                    </a:cubicBezTo>
                    <a:cubicBezTo>
                      <a:pt x="32" y="197"/>
                      <a:pt x="45" y="197"/>
                      <a:pt x="59" y="197"/>
                    </a:cubicBezTo>
                    <a:cubicBezTo>
                      <a:pt x="57" y="201"/>
                      <a:pt x="55" y="205"/>
                      <a:pt x="53" y="208"/>
                    </a:cubicBezTo>
                    <a:cubicBezTo>
                      <a:pt x="52" y="209"/>
                      <a:pt x="51" y="209"/>
                      <a:pt x="50" y="209"/>
                    </a:cubicBezTo>
                    <a:cubicBezTo>
                      <a:pt x="40" y="209"/>
                      <a:pt x="31" y="209"/>
                      <a:pt x="21" y="209"/>
                    </a:cubicBezTo>
                    <a:cubicBezTo>
                      <a:pt x="20" y="209"/>
                      <a:pt x="19" y="209"/>
                      <a:pt x="18" y="209"/>
                    </a:cubicBezTo>
                    <a:cubicBezTo>
                      <a:pt x="18" y="213"/>
                      <a:pt x="18" y="217"/>
                      <a:pt x="18" y="221"/>
                    </a:cubicBezTo>
                    <a:cubicBezTo>
                      <a:pt x="27" y="221"/>
                      <a:pt x="36" y="221"/>
                      <a:pt x="45" y="221"/>
                    </a:cubicBezTo>
                    <a:cubicBezTo>
                      <a:pt x="41" y="229"/>
                      <a:pt x="34" y="235"/>
                      <a:pt x="33" y="245"/>
                    </a:cubicBezTo>
                    <a:cubicBezTo>
                      <a:pt x="22" y="245"/>
                      <a:pt x="11" y="245"/>
                      <a:pt x="0" y="245"/>
                    </a:cubicBezTo>
                    <a:close/>
                    <a:moveTo>
                      <a:pt x="101" y="36"/>
                    </a:moveTo>
                    <a:cubicBezTo>
                      <a:pt x="73" y="36"/>
                      <a:pt x="46" y="36"/>
                      <a:pt x="18" y="36"/>
                    </a:cubicBezTo>
                    <a:cubicBezTo>
                      <a:pt x="18" y="40"/>
                      <a:pt x="18" y="44"/>
                      <a:pt x="18" y="48"/>
                    </a:cubicBezTo>
                    <a:cubicBezTo>
                      <a:pt x="46" y="48"/>
                      <a:pt x="74" y="48"/>
                      <a:pt x="101" y="48"/>
                    </a:cubicBezTo>
                    <a:cubicBezTo>
                      <a:pt x="101" y="44"/>
                      <a:pt x="101" y="40"/>
                      <a:pt x="101" y="36"/>
                    </a:cubicBezTo>
                    <a:close/>
                  </a:path>
                </a:pathLst>
              </a:custGeom>
              <a:solidFill>
                <a:schemeClr val="tx1"/>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69" name="Freeform 8">
                <a:extLst>
                  <a:ext uri="{FF2B5EF4-FFF2-40B4-BE49-F238E27FC236}">
                    <a16:creationId xmlns:a16="http://schemas.microsoft.com/office/drawing/2014/main" id="{2D26BCEA-751C-DA48-B29D-769976315DB6}"/>
                  </a:ext>
                </a:extLst>
              </p:cNvPr>
              <p:cNvSpPr>
                <a:spLocks noEditPoints="1"/>
              </p:cNvSpPr>
              <p:nvPr/>
            </p:nvSpPr>
            <p:spPr bwMode="auto">
              <a:xfrm>
                <a:off x="139701" y="968376"/>
                <a:ext cx="252413" cy="212725"/>
              </a:xfrm>
              <a:custGeom>
                <a:avLst/>
                <a:gdLst>
                  <a:gd name="T0" fmla="*/ 76 w 151"/>
                  <a:gd name="T1" fmla="*/ 127 h 127"/>
                  <a:gd name="T2" fmla="*/ 9 w 151"/>
                  <a:gd name="T3" fmla="*/ 127 h 127"/>
                  <a:gd name="T4" fmla="*/ 6 w 151"/>
                  <a:gd name="T5" fmla="*/ 127 h 127"/>
                  <a:gd name="T6" fmla="*/ 2 w 151"/>
                  <a:gd name="T7" fmla="*/ 120 h 127"/>
                  <a:gd name="T8" fmla="*/ 6 w 151"/>
                  <a:gd name="T9" fmla="*/ 113 h 127"/>
                  <a:gd name="T10" fmla="*/ 70 w 151"/>
                  <a:gd name="T11" fmla="*/ 7 h 127"/>
                  <a:gd name="T12" fmla="*/ 82 w 151"/>
                  <a:gd name="T13" fmla="*/ 7 h 127"/>
                  <a:gd name="T14" fmla="*/ 148 w 151"/>
                  <a:gd name="T15" fmla="*/ 116 h 127"/>
                  <a:gd name="T16" fmla="*/ 150 w 151"/>
                  <a:gd name="T17" fmla="*/ 120 h 127"/>
                  <a:gd name="T18" fmla="*/ 146 w 151"/>
                  <a:gd name="T19" fmla="*/ 127 h 127"/>
                  <a:gd name="T20" fmla="*/ 143 w 151"/>
                  <a:gd name="T21" fmla="*/ 127 h 127"/>
                  <a:gd name="T22" fmla="*/ 76 w 151"/>
                  <a:gd name="T23" fmla="*/ 127 h 127"/>
                  <a:gd name="T24" fmla="*/ 39 w 151"/>
                  <a:gd name="T25" fmla="*/ 98 h 127"/>
                  <a:gd name="T26" fmla="*/ 39 w 151"/>
                  <a:gd name="T27" fmla="*/ 116 h 127"/>
                  <a:gd name="T28" fmla="*/ 68 w 151"/>
                  <a:gd name="T29" fmla="*/ 116 h 127"/>
                  <a:gd name="T30" fmla="*/ 68 w 151"/>
                  <a:gd name="T31" fmla="*/ 98 h 127"/>
                  <a:gd name="T32" fmla="*/ 57 w 151"/>
                  <a:gd name="T33" fmla="*/ 98 h 127"/>
                  <a:gd name="T34" fmla="*/ 57 w 151"/>
                  <a:gd name="T35" fmla="*/ 86 h 127"/>
                  <a:gd name="T36" fmla="*/ 98 w 151"/>
                  <a:gd name="T37" fmla="*/ 86 h 127"/>
                  <a:gd name="T38" fmla="*/ 98 w 151"/>
                  <a:gd name="T39" fmla="*/ 98 h 127"/>
                  <a:gd name="T40" fmla="*/ 86 w 151"/>
                  <a:gd name="T41" fmla="*/ 98 h 127"/>
                  <a:gd name="T42" fmla="*/ 86 w 151"/>
                  <a:gd name="T43" fmla="*/ 116 h 127"/>
                  <a:gd name="T44" fmla="*/ 116 w 151"/>
                  <a:gd name="T45" fmla="*/ 116 h 127"/>
                  <a:gd name="T46" fmla="*/ 116 w 151"/>
                  <a:gd name="T47" fmla="*/ 98 h 127"/>
                  <a:gd name="T48" fmla="*/ 104 w 151"/>
                  <a:gd name="T49" fmla="*/ 98 h 127"/>
                  <a:gd name="T50" fmla="*/ 104 w 151"/>
                  <a:gd name="T51" fmla="*/ 80 h 127"/>
                  <a:gd name="T52" fmla="*/ 81 w 151"/>
                  <a:gd name="T53" fmla="*/ 80 h 127"/>
                  <a:gd name="T54" fmla="*/ 81 w 151"/>
                  <a:gd name="T55" fmla="*/ 68 h 127"/>
                  <a:gd name="T56" fmla="*/ 92 w 151"/>
                  <a:gd name="T57" fmla="*/ 68 h 127"/>
                  <a:gd name="T58" fmla="*/ 92 w 151"/>
                  <a:gd name="T59" fmla="*/ 53 h 127"/>
                  <a:gd name="T60" fmla="*/ 90 w 151"/>
                  <a:gd name="T61" fmla="*/ 50 h 127"/>
                  <a:gd name="T62" fmla="*/ 65 w 151"/>
                  <a:gd name="T63" fmla="*/ 50 h 127"/>
                  <a:gd name="T64" fmla="*/ 62 w 151"/>
                  <a:gd name="T65" fmla="*/ 50 h 127"/>
                  <a:gd name="T66" fmla="*/ 62 w 151"/>
                  <a:gd name="T67" fmla="*/ 68 h 127"/>
                  <a:gd name="T68" fmla="*/ 74 w 151"/>
                  <a:gd name="T69" fmla="*/ 68 h 127"/>
                  <a:gd name="T70" fmla="*/ 74 w 151"/>
                  <a:gd name="T71" fmla="*/ 80 h 127"/>
                  <a:gd name="T72" fmla="*/ 56 w 151"/>
                  <a:gd name="T73" fmla="*/ 80 h 127"/>
                  <a:gd name="T74" fmla="*/ 50 w 151"/>
                  <a:gd name="T75" fmla="*/ 86 h 127"/>
                  <a:gd name="T76" fmla="*/ 50 w 151"/>
                  <a:gd name="T77" fmla="*/ 98 h 127"/>
                  <a:gd name="T78" fmla="*/ 39 w 151"/>
                  <a:gd name="T79" fmla="*/ 9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 h="127">
                    <a:moveTo>
                      <a:pt x="76" y="127"/>
                    </a:moveTo>
                    <a:cubicBezTo>
                      <a:pt x="53" y="127"/>
                      <a:pt x="31" y="127"/>
                      <a:pt x="9" y="127"/>
                    </a:cubicBezTo>
                    <a:cubicBezTo>
                      <a:pt x="8" y="127"/>
                      <a:pt x="7" y="127"/>
                      <a:pt x="6" y="127"/>
                    </a:cubicBezTo>
                    <a:cubicBezTo>
                      <a:pt x="2" y="126"/>
                      <a:pt x="0" y="123"/>
                      <a:pt x="2" y="120"/>
                    </a:cubicBezTo>
                    <a:cubicBezTo>
                      <a:pt x="3" y="117"/>
                      <a:pt x="4" y="115"/>
                      <a:pt x="6" y="113"/>
                    </a:cubicBezTo>
                    <a:cubicBezTo>
                      <a:pt x="27" y="78"/>
                      <a:pt x="48" y="42"/>
                      <a:pt x="70" y="7"/>
                    </a:cubicBezTo>
                    <a:cubicBezTo>
                      <a:pt x="74" y="0"/>
                      <a:pt x="78" y="0"/>
                      <a:pt x="82" y="7"/>
                    </a:cubicBezTo>
                    <a:cubicBezTo>
                      <a:pt x="104" y="43"/>
                      <a:pt x="126" y="80"/>
                      <a:pt x="148" y="116"/>
                    </a:cubicBezTo>
                    <a:cubicBezTo>
                      <a:pt x="149" y="117"/>
                      <a:pt x="149" y="119"/>
                      <a:pt x="150" y="120"/>
                    </a:cubicBezTo>
                    <a:cubicBezTo>
                      <a:pt x="151" y="123"/>
                      <a:pt x="150" y="126"/>
                      <a:pt x="146" y="127"/>
                    </a:cubicBezTo>
                    <a:cubicBezTo>
                      <a:pt x="145" y="127"/>
                      <a:pt x="144" y="127"/>
                      <a:pt x="143" y="127"/>
                    </a:cubicBezTo>
                    <a:cubicBezTo>
                      <a:pt x="121" y="127"/>
                      <a:pt x="98" y="127"/>
                      <a:pt x="76" y="127"/>
                    </a:cubicBezTo>
                    <a:close/>
                    <a:moveTo>
                      <a:pt x="39" y="98"/>
                    </a:moveTo>
                    <a:cubicBezTo>
                      <a:pt x="39" y="104"/>
                      <a:pt x="39" y="110"/>
                      <a:pt x="39" y="116"/>
                    </a:cubicBezTo>
                    <a:cubicBezTo>
                      <a:pt x="49" y="116"/>
                      <a:pt x="58" y="116"/>
                      <a:pt x="68" y="116"/>
                    </a:cubicBezTo>
                    <a:cubicBezTo>
                      <a:pt x="68" y="110"/>
                      <a:pt x="68" y="104"/>
                      <a:pt x="68" y="98"/>
                    </a:cubicBezTo>
                    <a:cubicBezTo>
                      <a:pt x="64" y="98"/>
                      <a:pt x="60" y="98"/>
                      <a:pt x="57" y="98"/>
                    </a:cubicBezTo>
                    <a:cubicBezTo>
                      <a:pt x="57" y="94"/>
                      <a:pt x="57" y="90"/>
                      <a:pt x="57" y="86"/>
                    </a:cubicBezTo>
                    <a:cubicBezTo>
                      <a:pt x="71" y="86"/>
                      <a:pt x="84" y="86"/>
                      <a:pt x="98" y="86"/>
                    </a:cubicBezTo>
                    <a:cubicBezTo>
                      <a:pt x="98" y="90"/>
                      <a:pt x="98" y="94"/>
                      <a:pt x="98" y="98"/>
                    </a:cubicBezTo>
                    <a:cubicBezTo>
                      <a:pt x="94" y="98"/>
                      <a:pt x="90" y="98"/>
                      <a:pt x="86" y="98"/>
                    </a:cubicBezTo>
                    <a:cubicBezTo>
                      <a:pt x="86" y="104"/>
                      <a:pt x="86" y="110"/>
                      <a:pt x="86" y="116"/>
                    </a:cubicBezTo>
                    <a:cubicBezTo>
                      <a:pt x="96" y="116"/>
                      <a:pt x="106" y="116"/>
                      <a:pt x="116" y="116"/>
                    </a:cubicBezTo>
                    <a:cubicBezTo>
                      <a:pt x="116" y="110"/>
                      <a:pt x="116" y="104"/>
                      <a:pt x="116" y="98"/>
                    </a:cubicBezTo>
                    <a:cubicBezTo>
                      <a:pt x="112" y="98"/>
                      <a:pt x="108" y="98"/>
                      <a:pt x="104" y="98"/>
                    </a:cubicBezTo>
                    <a:cubicBezTo>
                      <a:pt x="104" y="92"/>
                      <a:pt x="104" y="86"/>
                      <a:pt x="104" y="80"/>
                    </a:cubicBezTo>
                    <a:cubicBezTo>
                      <a:pt x="96" y="80"/>
                      <a:pt x="88" y="80"/>
                      <a:pt x="81" y="80"/>
                    </a:cubicBezTo>
                    <a:cubicBezTo>
                      <a:pt x="81" y="76"/>
                      <a:pt x="81" y="72"/>
                      <a:pt x="81" y="68"/>
                    </a:cubicBezTo>
                    <a:cubicBezTo>
                      <a:pt x="84" y="68"/>
                      <a:pt x="88" y="68"/>
                      <a:pt x="92" y="68"/>
                    </a:cubicBezTo>
                    <a:cubicBezTo>
                      <a:pt x="92" y="63"/>
                      <a:pt x="92" y="58"/>
                      <a:pt x="92" y="53"/>
                    </a:cubicBezTo>
                    <a:cubicBezTo>
                      <a:pt x="92" y="50"/>
                      <a:pt x="92" y="50"/>
                      <a:pt x="90" y="50"/>
                    </a:cubicBezTo>
                    <a:cubicBezTo>
                      <a:pt x="81" y="50"/>
                      <a:pt x="73" y="50"/>
                      <a:pt x="65" y="50"/>
                    </a:cubicBezTo>
                    <a:cubicBezTo>
                      <a:pt x="64" y="50"/>
                      <a:pt x="63" y="50"/>
                      <a:pt x="62" y="50"/>
                    </a:cubicBezTo>
                    <a:cubicBezTo>
                      <a:pt x="62" y="56"/>
                      <a:pt x="62" y="62"/>
                      <a:pt x="62" y="68"/>
                    </a:cubicBezTo>
                    <a:cubicBezTo>
                      <a:pt x="66" y="68"/>
                      <a:pt x="70" y="68"/>
                      <a:pt x="74" y="68"/>
                    </a:cubicBezTo>
                    <a:cubicBezTo>
                      <a:pt x="74" y="72"/>
                      <a:pt x="74" y="76"/>
                      <a:pt x="74" y="80"/>
                    </a:cubicBezTo>
                    <a:cubicBezTo>
                      <a:pt x="68" y="80"/>
                      <a:pt x="62" y="80"/>
                      <a:pt x="56" y="80"/>
                    </a:cubicBezTo>
                    <a:cubicBezTo>
                      <a:pt x="50" y="80"/>
                      <a:pt x="50" y="80"/>
                      <a:pt x="50" y="86"/>
                    </a:cubicBezTo>
                    <a:cubicBezTo>
                      <a:pt x="50" y="90"/>
                      <a:pt x="50" y="94"/>
                      <a:pt x="50" y="98"/>
                    </a:cubicBezTo>
                    <a:cubicBezTo>
                      <a:pt x="46" y="98"/>
                      <a:pt x="42" y="98"/>
                      <a:pt x="39" y="98"/>
                    </a:cubicBezTo>
                    <a:close/>
                  </a:path>
                </a:pathLst>
              </a:custGeom>
              <a:solidFill>
                <a:schemeClr val="tx1"/>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70" name="Freeform 9">
                <a:extLst>
                  <a:ext uri="{FF2B5EF4-FFF2-40B4-BE49-F238E27FC236}">
                    <a16:creationId xmlns:a16="http://schemas.microsoft.com/office/drawing/2014/main" id="{C25B064C-581B-7049-B9CE-E504EA6922A9}"/>
                  </a:ext>
                </a:extLst>
              </p:cNvPr>
              <p:cNvSpPr>
                <a:spLocks/>
              </p:cNvSpPr>
              <p:nvPr/>
            </p:nvSpPr>
            <p:spPr bwMode="auto">
              <a:xfrm>
                <a:off x="93664" y="831851"/>
                <a:ext cx="139700" cy="20638"/>
              </a:xfrm>
              <a:custGeom>
                <a:avLst/>
                <a:gdLst>
                  <a:gd name="T0" fmla="*/ 83 w 83"/>
                  <a:gd name="T1" fmla="*/ 0 h 12"/>
                  <a:gd name="T2" fmla="*/ 83 w 83"/>
                  <a:gd name="T3" fmla="*/ 12 h 12"/>
                  <a:gd name="T4" fmla="*/ 0 w 83"/>
                  <a:gd name="T5" fmla="*/ 12 h 12"/>
                  <a:gd name="T6" fmla="*/ 0 w 83"/>
                  <a:gd name="T7" fmla="*/ 0 h 12"/>
                  <a:gd name="T8" fmla="*/ 83 w 83"/>
                  <a:gd name="T9" fmla="*/ 0 h 12"/>
                </a:gdLst>
                <a:ahLst/>
                <a:cxnLst>
                  <a:cxn ang="0">
                    <a:pos x="T0" y="T1"/>
                  </a:cxn>
                  <a:cxn ang="0">
                    <a:pos x="T2" y="T3"/>
                  </a:cxn>
                  <a:cxn ang="0">
                    <a:pos x="T4" y="T5"/>
                  </a:cxn>
                  <a:cxn ang="0">
                    <a:pos x="T6" y="T7"/>
                  </a:cxn>
                  <a:cxn ang="0">
                    <a:pos x="T8" y="T9"/>
                  </a:cxn>
                </a:cxnLst>
                <a:rect l="0" t="0" r="r" b="b"/>
                <a:pathLst>
                  <a:path w="83" h="12">
                    <a:moveTo>
                      <a:pt x="83" y="0"/>
                    </a:moveTo>
                    <a:cubicBezTo>
                      <a:pt x="83" y="4"/>
                      <a:pt x="83" y="8"/>
                      <a:pt x="83" y="12"/>
                    </a:cubicBezTo>
                    <a:cubicBezTo>
                      <a:pt x="56" y="12"/>
                      <a:pt x="28" y="12"/>
                      <a:pt x="0" y="12"/>
                    </a:cubicBezTo>
                    <a:cubicBezTo>
                      <a:pt x="0" y="8"/>
                      <a:pt x="0" y="4"/>
                      <a:pt x="0" y="0"/>
                    </a:cubicBezTo>
                    <a:cubicBezTo>
                      <a:pt x="28" y="0"/>
                      <a:pt x="55" y="0"/>
                      <a:pt x="8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71" name="Freeform 10">
                <a:extLst>
                  <a:ext uri="{FF2B5EF4-FFF2-40B4-BE49-F238E27FC236}">
                    <a16:creationId xmlns:a16="http://schemas.microsoft.com/office/drawing/2014/main" id="{9F6CEC2C-90CA-C646-AF42-010527398951}"/>
                  </a:ext>
                </a:extLst>
              </p:cNvPr>
              <p:cNvSpPr>
                <a:spLocks/>
              </p:cNvSpPr>
              <p:nvPr/>
            </p:nvSpPr>
            <p:spPr bwMode="auto">
              <a:xfrm>
                <a:off x="204789" y="1052514"/>
                <a:ext cx="128588" cy="111125"/>
              </a:xfrm>
              <a:custGeom>
                <a:avLst/>
                <a:gdLst>
                  <a:gd name="T0" fmla="*/ 0 w 77"/>
                  <a:gd name="T1" fmla="*/ 48 h 66"/>
                  <a:gd name="T2" fmla="*/ 11 w 77"/>
                  <a:gd name="T3" fmla="*/ 48 h 66"/>
                  <a:gd name="T4" fmla="*/ 11 w 77"/>
                  <a:gd name="T5" fmla="*/ 36 h 66"/>
                  <a:gd name="T6" fmla="*/ 17 w 77"/>
                  <a:gd name="T7" fmla="*/ 30 h 66"/>
                  <a:gd name="T8" fmla="*/ 35 w 77"/>
                  <a:gd name="T9" fmla="*/ 30 h 66"/>
                  <a:gd name="T10" fmla="*/ 35 w 77"/>
                  <a:gd name="T11" fmla="*/ 18 h 66"/>
                  <a:gd name="T12" fmla="*/ 23 w 77"/>
                  <a:gd name="T13" fmla="*/ 18 h 66"/>
                  <a:gd name="T14" fmla="*/ 23 w 77"/>
                  <a:gd name="T15" fmla="*/ 0 h 66"/>
                  <a:gd name="T16" fmla="*/ 26 w 77"/>
                  <a:gd name="T17" fmla="*/ 0 h 66"/>
                  <a:gd name="T18" fmla="*/ 51 w 77"/>
                  <a:gd name="T19" fmla="*/ 0 h 66"/>
                  <a:gd name="T20" fmla="*/ 53 w 77"/>
                  <a:gd name="T21" fmla="*/ 3 h 66"/>
                  <a:gd name="T22" fmla="*/ 53 w 77"/>
                  <a:gd name="T23" fmla="*/ 18 h 66"/>
                  <a:gd name="T24" fmla="*/ 42 w 77"/>
                  <a:gd name="T25" fmla="*/ 18 h 66"/>
                  <a:gd name="T26" fmla="*/ 42 w 77"/>
                  <a:gd name="T27" fmla="*/ 30 h 66"/>
                  <a:gd name="T28" fmla="*/ 65 w 77"/>
                  <a:gd name="T29" fmla="*/ 30 h 66"/>
                  <a:gd name="T30" fmla="*/ 65 w 77"/>
                  <a:gd name="T31" fmla="*/ 48 h 66"/>
                  <a:gd name="T32" fmla="*/ 77 w 77"/>
                  <a:gd name="T33" fmla="*/ 48 h 66"/>
                  <a:gd name="T34" fmla="*/ 77 w 77"/>
                  <a:gd name="T35" fmla="*/ 66 h 66"/>
                  <a:gd name="T36" fmla="*/ 47 w 77"/>
                  <a:gd name="T37" fmla="*/ 66 h 66"/>
                  <a:gd name="T38" fmla="*/ 47 w 77"/>
                  <a:gd name="T39" fmla="*/ 48 h 66"/>
                  <a:gd name="T40" fmla="*/ 59 w 77"/>
                  <a:gd name="T41" fmla="*/ 48 h 66"/>
                  <a:gd name="T42" fmla="*/ 59 w 77"/>
                  <a:gd name="T43" fmla="*/ 36 h 66"/>
                  <a:gd name="T44" fmla="*/ 18 w 77"/>
                  <a:gd name="T45" fmla="*/ 36 h 66"/>
                  <a:gd name="T46" fmla="*/ 18 w 77"/>
                  <a:gd name="T47" fmla="*/ 48 h 66"/>
                  <a:gd name="T48" fmla="*/ 29 w 77"/>
                  <a:gd name="T49" fmla="*/ 48 h 66"/>
                  <a:gd name="T50" fmla="*/ 29 w 77"/>
                  <a:gd name="T51" fmla="*/ 66 h 66"/>
                  <a:gd name="T52" fmla="*/ 0 w 77"/>
                  <a:gd name="T53" fmla="*/ 66 h 66"/>
                  <a:gd name="T54" fmla="*/ 0 w 77"/>
                  <a:gd name="T55"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66">
                    <a:moveTo>
                      <a:pt x="0" y="48"/>
                    </a:moveTo>
                    <a:cubicBezTo>
                      <a:pt x="3" y="48"/>
                      <a:pt x="7" y="48"/>
                      <a:pt x="11" y="48"/>
                    </a:cubicBezTo>
                    <a:cubicBezTo>
                      <a:pt x="11" y="44"/>
                      <a:pt x="11" y="40"/>
                      <a:pt x="11" y="36"/>
                    </a:cubicBezTo>
                    <a:cubicBezTo>
                      <a:pt x="11" y="30"/>
                      <a:pt x="11" y="30"/>
                      <a:pt x="17" y="30"/>
                    </a:cubicBezTo>
                    <a:cubicBezTo>
                      <a:pt x="23" y="30"/>
                      <a:pt x="29" y="30"/>
                      <a:pt x="35" y="30"/>
                    </a:cubicBezTo>
                    <a:cubicBezTo>
                      <a:pt x="35" y="26"/>
                      <a:pt x="35" y="22"/>
                      <a:pt x="35" y="18"/>
                    </a:cubicBezTo>
                    <a:cubicBezTo>
                      <a:pt x="31" y="18"/>
                      <a:pt x="27" y="18"/>
                      <a:pt x="23" y="18"/>
                    </a:cubicBezTo>
                    <a:cubicBezTo>
                      <a:pt x="23" y="12"/>
                      <a:pt x="23" y="6"/>
                      <a:pt x="23" y="0"/>
                    </a:cubicBezTo>
                    <a:cubicBezTo>
                      <a:pt x="24" y="0"/>
                      <a:pt x="25" y="0"/>
                      <a:pt x="26" y="0"/>
                    </a:cubicBezTo>
                    <a:cubicBezTo>
                      <a:pt x="34" y="0"/>
                      <a:pt x="42" y="0"/>
                      <a:pt x="51" y="0"/>
                    </a:cubicBezTo>
                    <a:cubicBezTo>
                      <a:pt x="53" y="0"/>
                      <a:pt x="53" y="0"/>
                      <a:pt x="53" y="3"/>
                    </a:cubicBezTo>
                    <a:cubicBezTo>
                      <a:pt x="53" y="8"/>
                      <a:pt x="53" y="13"/>
                      <a:pt x="53" y="18"/>
                    </a:cubicBezTo>
                    <a:cubicBezTo>
                      <a:pt x="49" y="18"/>
                      <a:pt x="45" y="18"/>
                      <a:pt x="42" y="18"/>
                    </a:cubicBezTo>
                    <a:cubicBezTo>
                      <a:pt x="42" y="22"/>
                      <a:pt x="42" y="26"/>
                      <a:pt x="42" y="30"/>
                    </a:cubicBezTo>
                    <a:cubicBezTo>
                      <a:pt x="49" y="30"/>
                      <a:pt x="57" y="30"/>
                      <a:pt x="65" y="30"/>
                    </a:cubicBezTo>
                    <a:cubicBezTo>
                      <a:pt x="65" y="36"/>
                      <a:pt x="65" y="42"/>
                      <a:pt x="65" y="48"/>
                    </a:cubicBezTo>
                    <a:cubicBezTo>
                      <a:pt x="69" y="48"/>
                      <a:pt x="73" y="48"/>
                      <a:pt x="77" y="48"/>
                    </a:cubicBezTo>
                    <a:cubicBezTo>
                      <a:pt x="77" y="54"/>
                      <a:pt x="77" y="60"/>
                      <a:pt x="77" y="66"/>
                    </a:cubicBezTo>
                    <a:cubicBezTo>
                      <a:pt x="67" y="66"/>
                      <a:pt x="57" y="66"/>
                      <a:pt x="47" y="66"/>
                    </a:cubicBezTo>
                    <a:cubicBezTo>
                      <a:pt x="47" y="60"/>
                      <a:pt x="47" y="54"/>
                      <a:pt x="47" y="48"/>
                    </a:cubicBezTo>
                    <a:cubicBezTo>
                      <a:pt x="51" y="48"/>
                      <a:pt x="55" y="48"/>
                      <a:pt x="59" y="48"/>
                    </a:cubicBezTo>
                    <a:cubicBezTo>
                      <a:pt x="59" y="44"/>
                      <a:pt x="59" y="40"/>
                      <a:pt x="59" y="36"/>
                    </a:cubicBezTo>
                    <a:cubicBezTo>
                      <a:pt x="45" y="36"/>
                      <a:pt x="32" y="36"/>
                      <a:pt x="18" y="36"/>
                    </a:cubicBezTo>
                    <a:cubicBezTo>
                      <a:pt x="18" y="40"/>
                      <a:pt x="18" y="44"/>
                      <a:pt x="18" y="48"/>
                    </a:cubicBezTo>
                    <a:cubicBezTo>
                      <a:pt x="21" y="48"/>
                      <a:pt x="25" y="48"/>
                      <a:pt x="29" y="48"/>
                    </a:cubicBezTo>
                    <a:cubicBezTo>
                      <a:pt x="29" y="54"/>
                      <a:pt x="29" y="60"/>
                      <a:pt x="29" y="66"/>
                    </a:cubicBezTo>
                    <a:cubicBezTo>
                      <a:pt x="19" y="66"/>
                      <a:pt x="10" y="66"/>
                      <a:pt x="0" y="66"/>
                    </a:cubicBezTo>
                    <a:cubicBezTo>
                      <a:pt x="0" y="60"/>
                      <a:pt x="0" y="54"/>
                      <a:pt x="0"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sp>
          <p:nvSpPr>
            <p:cNvPr id="55" name="コンテンツ プレースホルダー 2">
              <a:extLst>
                <a:ext uri="{FF2B5EF4-FFF2-40B4-BE49-F238E27FC236}">
                  <a16:creationId xmlns:a16="http://schemas.microsoft.com/office/drawing/2014/main" id="{7D0A521D-9F6F-2E40-BA19-D656E90D1358}"/>
                </a:ext>
              </a:extLst>
            </p:cNvPr>
            <p:cNvSpPr txBox="1">
              <a:spLocks/>
            </p:cNvSpPr>
            <p:nvPr/>
          </p:nvSpPr>
          <p:spPr>
            <a:xfrm>
              <a:off x="2099989" y="5059125"/>
              <a:ext cx="2450693" cy="413600"/>
            </a:xfrm>
            <a:prstGeom prst="rect">
              <a:avLst/>
            </a:prstGeom>
          </p:spPr>
          <p:txBody>
            <a:bodyPr vert="horz" lIns="68580" tIns="34290" rIns="68580" bIns="3429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chemeClr val="tx1"/>
                  </a:solidFill>
                  <a:latin typeface="Hiragino Kaku Gothic ProN W3" panose="020B0300000000000000" pitchFamily="34" charset="-128"/>
                  <a:ea typeface="Hiragino Kaku Gothic ProN W3" panose="020B0300000000000000" pitchFamily="34" charset="-128"/>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iragino Kaku Gothic ProN W3" panose="020B0300000000000000" pitchFamily="34" charset="-128"/>
                  <a:ea typeface="Hiragino Kaku Gothic ProN W3" panose="020B0300000000000000" pitchFamily="34" charset="-128"/>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tx1"/>
                  </a:solidFill>
                  <a:latin typeface="Hiragino Kaku Gothic ProN W3" panose="020B0300000000000000" pitchFamily="34" charset="-128"/>
                  <a:ea typeface="Hiragino Kaku Gothic ProN W3" panose="020B0300000000000000" pitchFamily="34" charset="-128"/>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US" sz="1050" dirty="0">
                  <a:latin typeface="Yu Gothic Medium" panose="020B0400000000000000" pitchFamily="34" charset="-128"/>
                  <a:ea typeface="Yu Gothic Medium" panose="020B0400000000000000" pitchFamily="34" charset="-128"/>
                </a:rPr>
                <a:t>Active Directory </a:t>
              </a:r>
              <a:r>
                <a:rPr lang="ja-US" altLang="en-US" sz="1050" dirty="0">
                  <a:latin typeface="Yu Gothic Medium" panose="020B0400000000000000" pitchFamily="34" charset="-128"/>
                  <a:ea typeface="Yu Gothic Medium" panose="020B0400000000000000" pitchFamily="34" charset="-128"/>
                </a:rPr>
                <a:t>サーバー</a:t>
              </a:r>
              <a:endParaRPr kumimoji="1" lang="ja-US" altLang="en-US" sz="1050" dirty="0">
                <a:latin typeface="Yu Gothic Medium" panose="020B0400000000000000" pitchFamily="34" charset="-128"/>
                <a:ea typeface="Yu Gothic Medium" panose="020B0400000000000000" pitchFamily="34" charset="-128"/>
              </a:endParaRPr>
            </a:p>
          </p:txBody>
        </p:sp>
        <p:cxnSp>
          <p:nvCxnSpPr>
            <p:cNvPr id="56" name="直線矢印コネクタ 55">
              <a:extLst>
                <a:ext uri="{FF2B5EF4-FFF2-40B4-BE49-F238E27FC236}">
                  <a16:creationId xmlns:a16="http://schemas.microsoft.com/office/drawing/2014/main" id="{787349AA-405F-1447-82DE-4FAD36E4E470}"/>
                </a:ext>
              </a:extLst>
            </p:cNvPr>
            <p:cNvCxnSpPr>
              <a:cxnSpLocks/>
            </p:cNvCxnSpPr>
            <p:nvPr/>
          </p:nvCxnSpPr>
          <p:spPr>
            <a:xfrm flipV="1">
              <a:off x="3424935" y="3824731"/>
              <a:ext cx="2952489" cy="876830"/>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7" name="コンテンツ プレースホルダー 2">
              <a:extLst>
                <a:ext uri="{FF2B5EF4-FFF2-40B4-BE49-F238E27FC236}">
                  <a16:creationId xmlns:a16="http://schemas.microsoft.com/office/drawing/2014/main" id="{25CEED9F-6FA3-3847-B656-6DB675CA1DDD}"/>
                </a:ext>
              </a:extLst>
            </p:cNvPr>
            <p:cNvSpPr txBox="1">
              <a:spLocks/>
            </p:cNvSpPr>
            <p:nvPr/>
          </p:nvSpPr>
          <p:spPr>
            <a:xfrm>
              <a:off x="4424259" y="4462494"/>
              <a:ext cx="1953165" cy="583564"/>
            </a:xfrm>
            <a:prstGeom prst="rect">
              <a:avLst/>
            </a:prstGeom>
          </p:spPr>
          <p:txBody>
            <a:bodyPr vert="horz" lIns="68580" tIns="34290" rIns="68580" bIns="3429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chemeClr val="tx1"/>
                  </a:solidFill>
                  <a:latin typeface="Hiragino Kaku Gothic ProN W3" panose="020B0300000000000000" pitchFamily="34" charset="-128"/>
                  <a:ea typeface="Hiragino Kaku Gothic ProN W3" panose="020B0300000000000000" pitchFamily="34" charset="-128"/>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iragino Kaku Gothic ProN W3" panose="020B0300000000000000" pitchFamily="34" charset="-128"/>
                  <a:ea typeface="Hiragino Kaku Gothic ProN W3" panose="020B0300000000000000" pitchFamily="34" charset="-128"/>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tx1"/>
                  </a:solidFill>
                  <a:latin typeface="Hiragino Kaku Gothic ProN W3" panose="020B0300000000000000" pitchFamily="34" charset="-128"/>
                  <a:ea typeface="Hiragino Kaku Gothic ProN W3" panose="020B0300000000000000" pitchFamily="34" charset="-128"/>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US" altLang="en-US" sz="900" dirty="0">
                  <a:latin typeface="Yu Gothic Medium" panose="020B0400000000000000" pitchFamily="34" charset="-128"/>
                  <a:ea typeface="Yu Gothic Medium" panose="020B0400000000000000" pitchFamily="34" charset="-128"/>
                </a:rPr>
                <a:t>認証状態の確認</a:t>
              </a:r>
              <a:br>
                <a:rPr kumimoji="1" lang="en-US" altLang="ja-US" sz="900" dirty="0">
                  <a:latin typeface="Yu Gothic Medium" panose="020B0400000000000000" pitchFamily="34" charset="-128"/>
                  <a:ea typeface="Yu Gothic Medium" panose="020B0400000000000000" pitchFamily="34" charset="-128"/>
                </a:rPr>
              </a:br>
              <a:r>
                <a:rPr kumimoji="1" lang="ja-US" altLang="en-US" sz="900" dirty="0">
                  <a:latin typeface="Yu Gothic Medium" panose="020B0400000000000000" pitchFamily="34" charset="-128"/>
                  <a:ea typeface="Yu Gothic Medium" panose="020B0400000000000000" pitchFamily="34" charset="-128"/>
                </a:rPr>
                <a:t>トークンの発行</a:t>
              </a:r>
              <a:endParaRPr lang="en-US" altLang="ja-US" sz="900" dirty="0">
                <a:latin typeface="Yu Gothic Medium" panose="020B0400000000000000" pitchFamily="34" charset="-128"/>
                <a:ea typeface="Yu Gothic Medium" panose="020B0400000000000000" pitchFamily="34" charset="-128"/>
              </a:endParaRPr>
            </a:p>
          </p:txBody>
        </p:sp>
        <p:cxnSp>
          <p:nvCxnSpPr>
            <p:cNvPr id="58" name="直線矢印コネクタ 57">
              <a:extLst>
                <a:ext uri="{FF2B5EF4-FFF2-40B4-BE49-F238E27FC236}">
                  <a16:creationId xmlns:a16="http://schemas.microsoft.com/office/drawing/2014/main" id="{DB47B2E6-B819-E84B-9A27-B619CAF64B20}"/>
                </a:ext>
              </a:extLst>
            </p:cNvPr>
            <p:cNvCxnSpPr>
              <a:cxnSpLocks/>
            </p:cNvCxnSpPr>
            <p:nvPr/>
          </p:nvCxnSpPr>
          <p:spPr>
            <a:xfrm>
              <a:off x="4618491" y="2956013"/>
              <a:ext cx="1705992" cy="569107"/>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コンテンツ プレースホルダー 2">
              <a:extLst>
                <a:ext uri="{FF2B5EF4-FFF2-40B4-BE49-F238E27FC236}">
                  <a16:creationId xmlns:a16="http://schemas.microsoft.com/office/drawing/2014/main" id="{5D280133-30D1-9342-BF06-CA4EE98BE287}"/>
                </a:ext>
              </a:extLst>
            </p:cNvPr>
            <p:cNvSpPr txBox="1">
              <a:spLocks/>
            </p:cNvSpPr>
            <p:nvPr/>
          </p:nvSpPr>
          <p:spPr>
            <a:xfrm>
              <a:off x="4908429" y="2549912"/>
              <a:ext cx="1953165" cy="583564"/>
            </a:xfrm>
            <a:prstGeom prst="rect">
              <a:avLst/>
            </a:prstGeom>
          </p:spPr>
          <p:txBody>
            <a:bodyPr vert="horz" lIns="68580" tIns="34290" rIns="68580" bIns="3429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chemeClr val="tx1"/>
                  </a:solidFill>
                  <a:latin typeface="Hiragino Kaku Gothic ProN W3" panose="020B0300000000000000" pitchFamily="34" charset="-128"/>
                  <a:ea typeface="Hiragino Kaku Gothic ProN W3" panose="020B0300000000000000" pitchFamily="34" charset="-128"/>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iragino Kaku Gothic ProN W3" panose="020B0300000000000000" pitchFamily="34" charset="-128"/>
                  <a:ea typeface="Hiragino Kaku Gothic ProN W3" panose="020B0300000000000000" pitchFamily="34" charset="-128"/>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tx1"/>
                  </a:solidFill>
                  <a:latin typeface="Hiragino Kaku Gothic ProN W3" panose="020B0300000000000000" pitchFamily="34" charset="-128"/>
                  <a:ea typeface="Hiragino Kaku Gothic ProN W3" panose="020B0300000000000000" pitchFamily="34" charset="-128"/>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US" altLang="en-US" sz="900" dirty="0">
                  <a:latin typeface="Yu Gothic Medium" panose="020B0400000000000000" pitchFamily="34" charset="-128"/>
                  <a:ea typeface="Yu Gothic Medium" panose="020B0400000000000000" pitchFamily="34" charset="-128"/>
                </a:rPr>
                <a:t>トークンの</a:t>
              </a:r>
              <a:br>
                <a:rPr lang="en-US" altLang="ja-US" sz="900" dirty="0">
                  <a:latin typeface="Yu Gothic Medium" panose="020B0400000000000000" pitchFamily="34" charset="-128"/>
                  <a:ea typeface="Yu Gothic Medium" panose="020B0400000000000000" pitchFamily="34" charset="-128"/>
                </a:rPr>
              </a:br>
              <a:r>
                <a:rPr lang="ja-US" altLang="en-US" sz="900" dirty="0">
                  <a:latin typeface="Yu Gothic Medium" panose="020B0400000000000000" pitchFamily="34" charset="-128"/>
                  <a:ea typeface="Yu Gothic Medium" panose="020B0400000000000000" pitchFamily="34" charset="-128"/>
                </a:rPr>
                <a:t>やりとり</a:t>
              </a:r>
              <a:endParaRPr lang="en-US" altLang="ja-US" sz="900" dirty="0">
                <a:latin typeface="Yu Gothic Medium" panose="020B0400000000000000" pitchFamily="34" charset="-128"/>
                <a:ea typeface="Yu Gothic Medium" panose="020B0400000000000000" pitchFamily="34" charset="-128"/>
              </a:endParaRPr>
            </a:p>
          </p:txBody>
        </p:sp>
        <p:cxnSp>
          <p:nvCxnSpPr>
            <p:cNvPr id="60" name="直線矢印コネクタ 59">
              <a:extLst>
                <a:ext uri="{FF2B5EF4-FFF2-40B4-BE49-F238E27FC236}">
                  <a16:creationId xmlns:a16="http://schemas.microsoft.com/office/drawing/2014/main" id="{102D22E5-19F3-0849-82DA-E3AC07D01203}"/>
                </a:ext>
              </a:extLst>
            </p:cNvPr>
            <p:cNvCxnSpPr>
              <a:cxnSpLocks/>
            </p:cNvCxnSpPr>
            <p:nvPr/>
          </p:nvCxnSpPr>
          <p:spPr>
            <a:xfrm flipV="1">
              <a:off x="1084777" y="3153108"/>
              <a:ext cx="924575" cy="1377958"/>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4C01F39A-D642-0148-9BD6-4C8DC3D24D42}"/>
                </a:ext>
              </a:extLst>
            </p:cNvPr>
            <p:cNvCxnSpPr>
              <a:cxnSpLocks/>
            </p:cNvCxnSpPr>
            <p:nvPr/>
          </p:nvCxnSpPr>
          <p:spPr>
            <a:xfrm>
              <a:off x="1116168" y="4684140"/>
              <a:ext cx="1411747" cy="7870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コンテンツ プレースホルダー 2">
              <a:extLst>
                <a:ext uri="{FF2B5EF4-FFF2-40B4-BE49-F238E27FC236}">
                  <a16:creationId xmlns:a16="http://schemas.microsoft.com/office/drawing/2014/main" id="{F33429A4-CFF5-E44E-804D-99F15FD533AE}"/>
                </a:ext>
              </a:extLst>
            </p:cNvPr>
            <p:cNvSpPr txBox="1">
              <a:spLocks/>
            </p:cNvSpPr>
            <p:nvPr/>
          </p:nvSpPr>
          <p:spPr>
            <a:xfrm>
              <a:off x="414417" y="3439680"/>
              <a:ext cx="1087324" cy="943034"/>
            </a:xfrm>
            <a:prstGeom prst="rect">
              <a:avLst/>
            </a:prstGeom>
          </p:spPr>
          <p:txBody>
            <a:bodyPr vert="horz" lIns="68580" tIns="34290" rIns="68580" bIns="3429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chemeClr val="tx1"/>
                  </a:solidFill>
                  <a:latin typeface="Hiragino Kaku Gothic ProN W3" panose="020B0300000000000000" pitchFamily="34" charset="-128"/>
                  <a:ea typeface="Hiragino Kaku Gothic ProN W3" panose="020B0300000000000000" pitchFamily="34" charset="-128"/>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iragino Kaku Gothic ProN W3" panose="020B0300000000000000" pitchFamily="34" charset="-128"/>
                  <a:ea typeface="Hiragino Kaku Gothic ProN W3" panose="020B0300000000000000" pitchFamily="34" charset="-128"/>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tx1"/>
                  </a:solidFill>
                  <a:latin typeface="Hiragino Kaku Gothic ProN W3" panose="020B0300000000000000" pitchFamily="34" charset="-128"/>
                  <a:ea typeface="Hiragino Kaku Gothic ProN W3" panose="020B0300000000000000" pitchFamily="34" charset="-128"/>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US" altLang="en-US" sz="900" dirty="0">
                  <a:latin typeface="Yu Gothic Medium" panose="020B0400000000000000" pitchFamily="34" charset="-128"/>
                  <a:ea typeface="Yu Gothic Medium" panose="020B0400000000000000" pitchFamily="34" charset="-128"/>
                </a:rPr>
                <a:t>クラウドサービスへ</a:t>
              </a:r>
              <a:r>
                <a:rPr lang="en-US" altLang="ja-US" sz="900" dirty="0">
                  <a:latin typeface="Yu Gothic Medium" panose="020B0400000000000000" pitchFamily="34" charset="-128"/>
                  <a:ea typeface="Yu Gothic Medium" panose="020B0400000000000000" pitchFamily="34" charset="-128"/>
                </a:rPr>
                <a:t>SSO</a:t>
              </a:r>
              <a:r>
                <a:rPr lang="ja-US" altLang="en-US" sz="900" dirty="0">
                  <a:latin typeface="Yu Gothic Medium" panose="020B0400000000000000" pitchFamily="34" charset="-128"/>
                  <a:ea typeface="Yu Gothic Medium" panose="020B0400000000000000" pitchFamily="34" charset="-128"/>
                </a:rPr>
                <a:t>可能</a:t>
              </a:r>
              <a:endParaRPr lang="en-US" altLang="ja-US" sz="900" dirty="0">
                <a:latin typeface="Yu Gothic Medium" panose="020B0400000000000000" pitchFamily="34" charset="-128"/>
                <a:ea typeface="Yu Gothic Medium" panose="020B0400000000000000" pitchFamily="34" charset="-128"/>
              </a:endParaRPr>
            </a:p>
          </p:txBody>
        </p:sp>
        <p:pic>
          <p:nvPicPr>
            <p:cNvPr id="63" name="グラフィックス 70" descr="男性のプロフィール">
              <a:extLst>
                <a:ext uri="{FF2B5EF4-FFF2-40B4-BE49-F238E27FC236}">
                  <a16:creationId xmlns:a16="http://schemas.microsoft.com/office/drawing/2014/main" id="{F966BB99-BC96-F749-91EC-41121510B9B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688" y="4324581"/>
              <a:ext cx="782879" cy="782879"/>
            </a:xfrm>
            <a:prstGeom prst="rect">
              <a:avLst/>
            </a:prstGeom>
          </p:spPr>
        </p:pic>
        <p:pic>
          <p:nvPicPr>
            <p:cNvPr id="64" name="図 63" descr="ロゴ&#10;&#10;自動的に生成された説明">
              <a:extLst>
                <a:ext uri="{FF2B5EF4-FFF2-40B4-BE49-F238E27FC236}">
                  <a16:creationId xmlns:a16="http://schemas.microsoft.com/office/drawing/2014/main" id="{0E8428CF-3A5F-6E4A-88F5-D650D736513B}"/>
                </a:ext>
              </a:extLst>
            </p:cNvPr>
            <p:cNvPicPr>
              <a:picLocks noChangeAspect="1"/>
            </p:cNvPicPr>
            <p:nvPr/>
          </p:nvPicPr>
          <p:blipFill>
            <a:blip r:embed="rId6"/>
            <a:stretch>
              <a:fillRect/>
            </a:stretch>
          </p:blipFill>
          <p:spPr>
            <a:xfrm>
              <a:off x="2524362" y="2346247"/>
              <a:ext cx="1601582" cy="304671"/>
            </a:xfrm>
            <a:prstGeom prst="rect">
              <a:avLst/>
            </a:prstGeom>
          </p:spPr>
        </p:pic>
        <p:sp>
          <p:nvSpPr>
            <p:cNvPr id="65" name="正方形/長方形 64">
              <a:extLst>
                <a:ext uri="{FF2B5EF4-FFF2-40B4-BE49-F238E27FC236}">
                  <a16:creationId xmlns:a16="http://schemas.microsoft.com/office/drawing/2014/main" id="{BD594CB6-0CF9-0345-A5D6-17057764E554}"/>
                </a:ext>
              </a:extLst>
            </p:cNvPr>
            <p:cNvSpPr/>
            <p:nvPr/>
          </p:nvSpPr>
          <p:spPr>
            <a:xfrm>
              <a:off x="2414353" y="2786138"/>
              <a:ext cx="1950741" cy="432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US" sz="1350" b="1" dirty="0">
                  <a:solidFill>
                    <a:srgbClr val="EC3B00"/>
                  </a:solidFill>
                  <a:latin typeface="Yu Gothic" panose="020B0400000000000000" pitchFamily="34" charset="-128"/>
                  <a:ea typeface="Yu Gothic" panose="020B0400000000000000" pitchFamily="34" charset="-128"/>
                </a:rPr>
                <a:t>Microsoft 365 </a:t>
              </a:r>
              <a:endParaRPr kumimoji="1" lang="ja-US" altLang="en-US" sz="1350" b="1" dirty="0">
                <a:solidFill>
                  <a:schemeClr val="accent2"/>
                </a:solidFill>
                <a:latin typeface="Yu Gothic" panose="020B0400000000000000" pitchFamily="34" charset="-128"/>
                <a:ea typeface="Yu Gothic" panose="020B0400000000000000" pitchFamily="34" charset="-128"/>
              </a:endParaRPr>
            </a:p>
          </p:txBody>
        </p:sp>
      </p:grpSp>
      <p:sp>
        <p:nvSpPr>
          <p:cNvPr id="78" name="正方形/長方形 77">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US" altLang="en-US" sz="1100" b="1" spc="150" dirty="0">
                <a:latin typeface="Yu Gothic" panose="020B0400000000000000" pitchFamily="34" charset="-128"/>
                <a:ea typeface="Yu Gothic" panose="020B0400000000000000" pitchFamily="34" charset="-128"/>
              </a:rPr>
              <a:t>クラウド版</a:t>
            </a:r>
            <a:endParaRPr lang="ja-JP" altLang="en-US" sz="1100" b="1" spc="15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728343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3"/>
            <a:ext cx="8229599" cy="428205"/>
          </a:xfrm>
        </p:spPr>
        <p:txBody>
          <a:bodyPr>
            <a:normAutofit/>
          </a:bodyPr>
          <a:lstStyle/>
          <a:p>
            <a:pPr marL="0" indent="0">
              <a:buNone/>
            </a:pPr>
            <a:r>
              <a:rPr lang="en-US" altLang="ja-JP" dirty="0"/>
              <a:t>ID</a:t>
            </a:r>
            <a:r>
              <a:rPr lang="ja-JP" altLang="en-US" dirty="0"/>
              <a:t>やアクセスを管理するクラウド型のソリューション、</a:t>
            </a:r>
            <a:r>
              <a:rPr lang="en-US" altLang="ja-JP" dirty="0" err="1"/>
              <a:t>AzureAD</a:t>
            </a:r>
            <a:r>
              <a:rPr lang="ja-JP" altLang="en-US" dirty="0"/>
              <a:t>を利用して</a:t>
            </a:r>
            <a:r>
              <a:rPr lang="en-US" altLang="ja-JP" dirty="0"/>
              <a:t>SSO</a:t>
            </a:r>
            <a:r>
              <a:rPr lang="ja-JP" altLang="en-US" dirty="0"/>
              <a:t>を実現する方式です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en-US" altLang="ja-JP" dirty="0"/>
              <a:t>AD</a:t>
            </a:r>
            <a:r>
              <a:rPr lang="ja-JP" altLang="en-US" dirty="0"/>
              <a:t>による認証　</a:t>
            </a:r>
            <a:r>
              <a:rPr lang="en-US" altLang="ja-JP" sz="1200" dirty="0"/>
              <a:t>−</a:t>
            </a:r>
            <a:r>
              <a:rPr lang="en-US" altLang="ja-JP" sz="1200" dirty="0" err="1"/>
              <a:t>AzureAD</a:t>
            </a:r>
            <a:r>
              <a:rPr lang="ja-JP" altLang="en-US" sz="1200" dirty="0"/>
              <a:t>を利用−</a:t>
            </a:r>
          </a:p>
        </p:txBody>
      </p:sp>
      <p:sp>
        <p:nvSpPr>
          <p:cNvPr id="44"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3975342"/>
            <a:ext cx="8229599" cy="586477"/>
          </a:xfrm>
          <a:prstGeom prst="rect">
            <a:avLst/>
          </a:prstGeom>
        </p:spPr>
        <p:txBody>
          <a:bodyPr vert="horz" lIns="91440" tIns="45720" rIns="91440" bIns="45720" rtlCol="0">
            <a:no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dirty="0"/>
              <a:t>詳しくは以下のページをご覧ください</a:t>
            </a:r>
            <a:br>
              <a:rPr lang="ja-JP" altLang="en-US" dirty="0"/>
            </a:br>
            <a:r>
              <a:rPr lang="en-US" altLang="ja-JP" dirty="0">
                <a:hlinkClick r:id="rId3"/>
              </a:rPr>
              <a:t>https://developer.cybozu.io/hc/ja/articles/204376450</a:t>
            </a:r>
            <a:endParaRPr lang="en-US" altLang="ja-JP" dirty="0"/>
          </a:p>
        </p:txBody>
      </p:sp>
      <p:grpSp>
        <p:nvGrpSpPr>
          <p:cNvPr id="43" name="グループ化 42" descr="AzureADを利用する場合の図">
            <a:extLst>
              <a:ext uri="{FF2B5EF4-FFF2-40B4-BE49-F238E27FC236}">
                <a16:creationId xmlns:a16="http://schemas.microsoft.com/office/drawing/2014/main" id="{8D2D3119-FA35-5048-8A7B-F7A1A9688B74}"/>
              </a:ext>
            </a:extLst>
          </p:cNvPr>
          <p:cNvGrpSpPr/>
          <p:nvPr/>
        </p:nvGrpSpPr>
        <p:grpSpPr>
          <a:xfrm>
            <a:off x="1407178" y="1136001"/>
            <a:ext cx="6329645" cy="2839341"/>
            <a:chOff x="453688" y="1803173"/>
            <a:chExt cx="8439527" cy="3785788"/>
          </a:xfrm>
        </p:grpSpPr>
        <p:sp>
          <p:nvSpPr>
            <p:cNvPr id="45" name="角丸四角形 44">
              <a:extLst>
                <a:ext uri="{FF2B5EF4-FFF2-40B4-BE49-F238E27FC236}">
                  <a16:creationId xmlns:a16="http://schemas.microsoft.com/office/drawing/2014/main" id="{EEA4BF23-2D31-A845-A328-90921F4C26E5}"/>
                </a:ext>
              </a:extLst>
            </p:cNvPr>
            <p:cNvSpPr/>
            <p:nvPr/>
          </p:nvSpPr>
          <p:spPr>
            <a:xfrm>
              <a:off x="1711237" y="2002487"/>
              <a:ext cx="6769881" cy="1426513"/>
            </a:xfrm>
            <a:prstGeom prst="roundRect">
              <a:avLst/>
            </a:prstGeom>
            <a:solidFill>
              <a:schemeClr val="accent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US" altLang="en-US" sz="900" b="1" spc="113">
                <a:latin typeface="Yu Gothic" panose="020B0400000000000000" pitchFamily="34" charset="-128"/>
                <a:ea typeface="Yu Gothic" panose="020B0400000000000000" pitchFamily="34" charset="-128"/>
              </a:endParaRPr>
            </a:p>
          </p:txBody>
        </p:sp>
        <p:sp>
          <p:nvSpPr>
            <p:cNvPr id="46" name="角丸四角形 45">
              <a:extLst>
                <a:ext uri="{FF2B5EF4-FFF2-40B4-BE49-F238E27FC236}">
                  <a16:creationId xmlns:a16="http://schemas.microsoft.com/office/drawing/2014/main" id="{5981B1B9-58FD-1643-8AF7-F67AD0DC93D5}"/>
                </a:ext>
              </a:extLst>
            </p:cNvPr>
            <p:cNvSpPr/>
            <p:nvPr/>
          </p:nvSpPr>
          <p:spPr>
            <a:xfrm>
              <a:off x="1711237" y="3752651"/>
              <a:ext cx="6769881" cy="1686161"/>
            </a:xfrm>
            <a:prstGeom prst="roundRect">
              <a:avLst/>
            </a:prstGeom>
            <a:solidFill>
              <a:schemeClr val="accent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US" altLang="en-US" sz="900" b="1" spc="113">
                <a:latin typeface="Yu Gothic" panose="020B0400000000000000" pitchFamily="34" charset="-128"/>
                <a:ea typeface="Yu Gothic" panose="020B0400000000000000" pitchFamily="34" charset="-128"/>
              </a:endParaRPr>
            </a:p>
          </p:txBody>
        </p:sp>
        <p:sp>
          <p:nvSpPr>
            <p:cNvPr id="47" name="正方形/長方形 46">
              <a:extLst>
                <a:ext uri="{FF2B5EF4-FFF2-40B4-BE49-F238E27FC236}">
                  <a16:creationId xmlns:a16="http://schemas.microsoft.com/office/drawing/2014/main" id="{D8A15E14-8DF5-C143-BC58-A6292DD97264}"/>
                </a:ext>
              </a:extLst>
            </p:cNvPr>
            <p:cNvSpPr/>
            <p:nvPr/>
          </p:nvSpPr>
          <p:spPr>
            <a:xfrm>
              <a:off x="1974611" y="3566159"/>
              <a:ext cx="1872208" cy="432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US" altLang="en-US" sz="1050" b="1" dirty="0">
                  <a:solidFill>
                    <a:schemeClr val="accent2"/>
                  </a:solidFill>
                  <a:latin typeface="Yu Gothic" panose="020B0400000000000000" pitchFamily="34" charset="-128"/>
                  <a:ea typeface="Yu Gothic" panose="020B0400000000000000" pitchFamily="34" charset="-128"/>
                </a:rPr>
                <a:t>お客様のドメイン</a:t>
              </a:r>
            </a:p>
          </p:txBody>
        </p:sp>
        <p:grpSp>
          <p:nvGrpSpPr>
            <p:cNvPr id="48" name="グループ化 47">
              <a:extLst>
                <a:ext uri="{FF2B5EF4-FFF2-40B4-BE49-F238E27FC236}">
                  <a16:creationId xmlns:a16="http://schemas.microsoft.com/office/drawing/2014/main" id="{1EE3736D-8232-A348-BF64-B7DFEADCCF24}"/>
                </a:ext>
              </a:extLst>
            </p:cNvPr>
            <p:cNvGrpSpPr/>
            <p:nvPr/>
          </p:nvGrpSpPr>
          <p:grpSpPr>
            <a:xfrm>
              <a:off x="6789195" y="4141864"/>
              <a:ext cx="638013" cy="798287"/>
              <a:chOff x="63501" y="771526"/>
              <a:chExt cx="328613" cy="411163"/>
            </a:xfrm>
          </p:grpSpPr>
          <p:sp>
            <p:nvSpPr>
              <p:cNvPr id="80" name="Freeform 5">
                <a:extLst>
                  <a:ext uri="{FF2B5EF4-FFF2-40B4-BE49-F238E27FC236}">
                    <a16:creationId xmlns:a16="http://schemas.microsoft.com/office/drawing/2014/main" id="{E74FED0A-AA19-714E-B292-8FDC563C24E6}"/>
                  </a:ext>
                </a:extLst>
              </p:cNvPr>
              <p:cNvSpPr>
                <a:spLocks/>
              </p:cNvSpPr>
              <p:nvPr/>
            </p:nvSpPr>
            <p:spPr bwMode="auto">
              <a:xfrm>
                <a:off x="63501" y="771526"/>
                <a:ext cx="200025" cy="411163"/>
              </a:xfrm>
              <a:custGeom>
                <a:avLst/>
                <a:gdLst>
                  <a:gd name="T0" fmla="*/ 0 w 119"/>
                  <a:gd name="T1" fmla="*/ 245 h 245"/>
                  <a:gd name="T2" fmla="*/ 33 w 119"/>
                  <a:gd name="T3" fmla="*/ 245 h 245"/>
                  <a:gd name="T4" fmla="*/ 45 w 119"/>
                  <a:gd name="T5" fmla="*/ 221 h 245"/>
                  <a:gd name="T6" fmla="*/ 18 w 119"/>
                  <a:gd name="T7" fmla="*/ 221 h 245"/>
                  <a:gd name="T8" fmla="*/ 18 w 119"/>
                  <a:gd name="T9" fmla="*/ 209 h 245"/>
                  <a:gd name="T10" fmla="*/ 21 w 119"/>
                  <a:gd name="T11" fmla="*/ 209 h 245"/>
                  <a:gd name="T12" fmla="*/ 50 w 119"/>
                  <a:gd name="T13" fmla="*/ 209 h 245"/>
                  <a:gd name="T14" fmla="*/ 53 w 119"/>
                  <a:gd name="T15" fmla="*/ 208 h 245"/>
                  <a:gd name="T16" fmla="*/ 59 w 119"/>
                  <a:gd name="T17" fmla="*/ 197 h 245"/>
                  <a:gd name="T18" fmla="*/ 18 w 119"/>
                  <a:gd name="T19" fmla="*/ 197 h 245"/>
                  <a:gd name="T20" fmla="*/ 18 w 119"/>
                  <a:gd name="T21" fmla="*/ 185 h 245"/>
                  <a:gd name="T22" fmla="*/ 21 w 119"/>
                  <a:gd name="T23" fmla="*/ 185 h 245"/>
                  <a:gd name="T24" fmla="*/ 64 w 119"/>
                  <a:gd name="T25" fmla="*/ 185 h 245"/>
                  <a:gd name="T26" fmla="*/ 68 w 119"/>
                  <a:gd name="T27" fmla="*/ 182 h 245"/>
                  <a:gd name="T28" fmla="*/ 108 w 119"/>
                  <a:gd name="T29" fmla="*/ 117 h 245"/>
                  <a:gd name="T30" fmla="*/ 119 w 119"/>
                  <a:gd name="T31" fmla="*/ 108 h 245"/>
                  <a:gd name="T32" fmla="*/ 119 w 119"/>
                  <a:gd name="T33" fmla="*/ 106 h 245"/>
                  <a:gd name="T34" fmla="*/ 119 w 119"/>
                  <a:gd name="T35" fmla="*/ 12 h 245"/>
                  <a:gd name="T36" fmla="*/ 119 w 119"/>
                  <a:gd name="T37" fmla="*/ 9 h 245"/>
                  <a:gd name="T38" fmla="*/ 106 w 119"/>
                  <a:gd name="T39" fmla="*/ 0 h 245"/>
                  <a:gd name="T40" fmla="*/ 14 w 119"/>
                  <a:gd name="T41" fmla="*/ 0 h 245"/>
                  <a:gd name="T42" fmla="*/ 0 w 119"/>
                  <a:gd name="T43" fmla="*/ 14 h 245"/>
                  <a:gd name="T44" fmla="*/ 0 w 119"/>
                  <a:gd name="T45" fmla="*/ 242 h 245"/>
                  <a:gd name="T46" fmla="*/ 0 w 119"/>
                  <a:gd name="T47"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245">
                    <a:moveTo>
                      <a:pt x="0" y="245"/>
                    </a:moveTo>
                    <a:cubicBezTo>
                      <a:pt x="11" y="245"/>
                      <a:pt x="22" y="245"/>
                      <a:pt x="33" y="245"/>
                    </a:cubicBezTo>
                    <a:cubicBezTo>
                      <a:pt x="34" y="235"/>
                      <a:pt x="41" y="229"/>
                      <a:pt x="45" y="221"/>
                    </a:cubicBezTo>
                    <a:cubicBezTo>
                      <a:pt x="36" y="221"/>
                      <a:pt x="27" y="221"/>
                      <a:pt x="18" y="221"/>
                    </a:cubicBezTo>
                    <a:cubicBezTo>
                      <a:pt x="18" y="217"/>
                      <a:pt x="18" y="213"/>
                      <a:pt x="18" y="209"/>
                    </a:cubicBezTo>
                    <a:cubicBezTo>
                      <a:pt x="19" y="209"/>
                      <a:pt x="20" y="209"/>
                      <a:pt x="21" y="209"/>
                    </a:cubicBezTo>
                    <a:cubicBezTo>
                      <a:pt x="31" y="209"/>
                      <a:pt x="40" y="209"/>
                      <a:pt x="50" y="209"/>
                    </a:cubicBezTo>
                    <a:cubicBezTo>
                      <a:pt x="51" y="209"/>
                      <a:pt x="52" y="209"/>
                      <a:pt x="53" y="208"/>
                    </a:cubicBezTo>
                    <a:cubicBezTo>
                      <a:pt x="55" y="205"/>
                      <a:pt x="57" y="201"/>
                      <a:pt x="59" y="197"/>
                    </a:cubicBezTo>
                    <a:cubicBezTo>
                      <a:pt x="45" y="197"/>
                      <a:pt x="32" y="197"/>
                      <a:pt x="18" y="197"/>
                    </a:cubicBezTo>
                    <a:cubicBezTo>
                      <a:pt x="18" y="193"/>
                      <a:pt x="18" y="189"/>
                      <a:pt x="18" y="185"/>
                    </a:cubicBezTo>
                    <a:cubicBezTo>
                      <a:pt x="19" y="185"/>
                      <a:pt x="20" y="185"/>
                      <a:pt x="21" y="185"/>
                    </a:cubicBezTo>
                    <a:cubicBezTo>
                      <a:pt x="35" y="185"/>
                      <a:pt x="49" y="185"/>
                      <a:pt x="64" y="185"/>
                    </a:cubicBezTo>
                    <a:cubicBezTo>
                      <a:pt x="66" y="185"/>
                      <a:pt x="67" y="184"/>
                      <a:pt x="68" y="182"/>
                    </a:cubicBezTo>
                    <a:cubicBezTo>
                      <a:pt x="81" y="160"/>
                      <a:pt x="95" y="139"/>
                      <a:pt x="108" y="117"/>
                    </a:cubicBezTo>
                    <a:cubicBezTo>
                      <a:pt x="111" y="112"/>
                      <a:pt x="114" y="109"/>
                      <a:pt x="119" y="108"/>
                    </a:cubicBezTo>
                    <a:cubicBezTo>
                      <a:pt x="119" y="107"/>
                      <a:pt x="119" y="106"/>
                      <a:pt x="119" y="106"/>
                    </a:cubicBezTo>
                    <a:cubicBezTo>
                      <a:pt x="119" y="74"/>
                      <a:pt x="119" y="43"/>
                      <a:pt x="119" y="12"/>
                    </a:cubicBezTo>
                    <a:cubicBezTo>
                      <a:pt x="119" y="11"/>
                      <a:pt x="119" y="10"/>
                      <a:pt x="119" y="9"/>
                    </a:cubicBezTo>
                    <a:cubicBezTo>
                      <a:pt x="117" y="3"/>
                      <a:pt x="113" y="0"/>
                      <a:pt x="106" y="0"/>
                    </a:cubicBezTo>
                    <a:cubicBezTo>
                      <a:pt x="75" y="0"/>
                      <a:pt x="44" y="0"/>
                      <a:pt x="14" y="0"/>
                    </a:cubicBezTo>
                    <a:cubicBezTo>
                      <a:pt x="5" y="0"/>
                      <a:pt x="0" y="5"/>
                      <a:pt x="0" y="14"/>
                    </a:cubicBezTo>
                    <a:cubicBezTo>
                      <a:pt x="0" y="90"/>
                      <a:pt x="0" y="166"/>
                      <a:pt x="0" y="242"/>
                    </a:cubicBezTo>
                    <a:cubicBezTo>
                      <a:pt x="0" y="242"/>
                      <a:pt x="0" y="243"/>
                      <a:pt x="0"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81" name="Freeform 6">
                <a:extLst>
                  <a:ext uri="{FF2B5EF4-FFF2-40B4-BE49-F238E27FC236}">
                    <a16:creationId xmlns:a16="http://schemas.microsoft.com/office/drawing/2014/main" id="{ADA9B68C-F864-174C-9998-187609A1AB14}"/>
                  </a:ext>
                </a:extLst>
              </p:cNvPr>
              <p:cNvSpPr>
                <a:spLocks/>
              </p:cNvSpPr>
              <p:nvPr/>
            </p:nvSpPr>
            <p:spPr bwMode="auto">
              <a:xfrm>
                <a:off x="139701" y="968376"/>
                <a:ext cx="252413" cy="212725"/>
              </a:xfrm>
              <a:custGeom>
                <a:avLst/>
                <a:gdLst>
                  <a:gd name="T0" fmla="*/ 76 w 151"/>
                  <a:gd name="T1" fmla="*/ 127 h 127"/>
                  <a:gd name="T2" fmla="*/ 143 w 151"/>
                  <a:gd name="T3" fmla="*/ 127 h 127"/>
                  <a:gd name="T4" fmla="*/ 146 w 151"/>
                  <a:gd name="T5" fmla="*/ 127 h 127"/>
                  <a:gd name="T6" fmla="*/ 150 w 151"/>
                  <a:gd name="T7" fmla="*/ 120 h 127"/>
                  <a:gd name="T8" fmla="*/ 148 w 151"/>
                  <a:gd name="T9" fmla="*/ 116 h 127"/>
                  <a:gd name="T10" fmla="*/ 82 w 151"/>
                  <a:gd name="T11" fmla="*/ 7 h 127"/>
                  <a:gd name="T12" fmla="*/ 70 w 151"/>
                  <a:gd name="T13" fmla="*/ 7 h 127"/>
                  <a:gd name="T14" fmla="*/ 6 w 151"/>
                  <a:gd name="T15" fmla="*/ 113 h 127"/>
                  <a:gd name="T16" fmla="*/ 2 w 151"/>
                  <a:gd name="T17" fmla="*/ 120 h 127"/>
                  <a:gd name="T18" fmla="*/ 6 w 151"/>
                  <a:gd name="T19" fmla="*/ 127 h 127"/>
                  <a:gd name="T20" fmla="*/ 9 w 151"/>
                  <a:gd name="T21" fmla="*/ 127 h 127"/>
                  <a:gd name="T22" fmla="*/ 76 w 151"/>
                  <a:gd name="T23"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27">
                    <a:moveTo>
                      <a:pt x="76" y="127"/>
                    </a:moveTo>
                    <a:cubicBezTo>
                      <a:pt x="98" y="127"/>
                      <a:pt x="121" y="127"/>
                      <a:pt x="143" y="127"/>
                    </a:cubicBezTo>
                    <a:cubicBezTo>
                      <a:pt x="144" y="127"/>
                      <a:pt x="145" y="127"/>
                      <a:pt x="146" y="127"/>
                    </a:cubicBezTo>
                    <a:cubicBezTo>
                      <a:pt x="150" y="126"/>
                      <a:pt x="151" y="123"/>
                      <a:pt x="150" y="120"/>
                    </a:cubicBezTo>
                    <a:cubicBezTo>
                      <a:pt x="149" y="119"/>
                      <a:pt x="149" y="117"/>
                      <a:pt x="148" y="116"/>
                    </a:cubicBezTo>
                    <a:cubicBezTo>
                      <a:pt x="126" y="80"/>
                      <a:pt x="104" y="43"/>
                      <a:pt x="82" y="7"/>
                    </a:cubicBezTo>
                    <a:cubicBezTo>
                      <a:pt x="78" y="0"/>
                      <a:pt x="74" y="0"/>
                      <a:pt x="70" y="7"/>
                    </a:cubicBezTo>
                    <a:cubicBezTo>
                      <a:pt x="48" y="42"/>
                      <a:pt x="27" y="78"/>
                      <a:pt x="6" y="113"/>
                    </a:cubicBezTo>
                    <a:cubicBezTo>
                      <a:pt x="4" y="115"/>
                      <a:pt x="3" y="117"/>
                      <a:pt x="2" y="120"/>
                    </a:cubicBezTo>
                    <a:cubicBezTo>
                      <a:pt x="0" y="123"/>
                      <a:pt x="2" y="126"/>
                      <a:pt x="6" y="127"/>
                    </a:cubicBezTo>
                    <a:cubicBezTo>
                      <a:pt x="7" y="127"/>
                      <a:pt x="8" y="127"/>
                      <a:pt x="9" y="127"/>
                    </a:cubicBezTo>
                    <a:cubicBezTo>
                      <a:pt x="31" y="127"/>
                      <a:pt x="53" y="127"/>
                      <a:pt x="76"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82" name="Freeform 7">
                <a:extLst>
                  <a:ext uri="{FF2B5EF4-FFF2-40B4-BE49-F238E27FC236}">
                    <a16:creationId xmlns:a16="http://schemas.microsoft.com/office/drawing/2014/main" id="{27598336-F7E1-7C40-8548-421E30044BAE}"/>
                  </a:ext>
                </a:extLst>
              </p:cNvPr>
              <p:cNvSpPr>
                <a:spLocks noEditPoints="1"/>
              </p:cNvSpPr>
              <p:nvPr/>
            </p:nvSpPr>
            <p:spPr bwMode="auto">
              <a:xfrm>
                <a:off x="63501" y="771526"/>
                <a:ext cx="200025" cy="411163"/>
              </a:xfrm>
              <a:custGeom>
                <a:avLst/>
                <a:gdLst>
                  <a:gd name="T0" fmla="*/ 0 w 119"/>
                  <a:gd name="T1" fmla="*/ 245 h 245"/>
                  <a:gd name="T2" fmla="*/ 0 w 119"/>
                  <a:gd name="T3" fmla="*/ 242 h 245"/>
                  <a:gd name="T4" fmla="*/ 0 w 119"/>
                  <a:gd name="T5" fmla="*/ 14 h 245"/>
                  <a:gd name="T6" fmla="*/ 14 w 119"/>
                  <a:gd name="T7" fmla="*/ 0 h 245"/>
                  <a:gd name="T8" fmla="*/ 106 w 119"/>
                  <a:gd name="T9" fmla="*/ 0 h 245"/>
                  <a:gd name="T10" fmla="*/ 119 w 119"/>
                  <a:gd name="T11" fmla="*/ 9 h 245"/>
                  <a:gd name="T12" fmla="*/ 119 w 119"/>
                  <a:gd name="T13" fmla="*/ 12 h 245"/>
                  <a:gd name="T14" fmla="*/ 119 w 119"/>
                  <a:gd name="T15" fmla="*/ 106 h 245"/>
                  <a:gd name="T16" fmla="*/ 119 w 119"/>
                  <a:gd name="T17" fmla="*/ 108 h 245"/>
                  <a:gd name="T18" fmla="*/ 108 w 119"/>
                  <a:gd name="T19" fmla="*/ 117 h 245"/>
                  <a:gd name="T20" fmla="*/ 68 w 119"/>
                  <a:gd name="T21" fmla="*/ 182 h 245"/>
                  <a:gd name="T22" fmla="*/ 64 w 119"/>
                  <a:gd name="T23" fmla="*/ 185 h 245"/>
                  <a:gd name="T24" fmla="*/ 21 w 119"/>
                  <a:gd name="T25" fmla="*/ 185 h 245"/>
                  <a:gd name="T26" fmla="*/ 18 w 119"/>
                  <a:gd name="T27" fmla="*/ 185 h 245"/>
                  <a:gd name="T28" fmla="*/ 18 w 119"/>
                  <a:gd name="T29" fmla="*/ 197 h 245"/>
                  <a:gd name="T30" fmla="*/ 59 w 119"/>
                  <a:gd name="T31" fmla="*/ 197 h 245"/>
                  <a:gd name="T32" fmla="*/ 53 w 119"/>
                  <a:gd name="T33" fmla="*/ 208 h 245"/>
                  <a:gd name="T34" fmla="*/ 50 w 119"/>
                  <a:gd name="T35" fmla="*/ 209 h 245"/>
                  <a:gd name="T36" fmla="*/ 21 w 119"/>
                  <a:gd name="T37" fmla="*/ 209 h 245"/>
                  <a:gd name="T38" fmla="*/ 18 w 119"/>
                  <a:gd name="T39" fmla="*/ 209 h 245"/>
                  <a:gd name="T40" fmla="*/ 18 w 119"/>
                  <a:gd name="T41" fmla="*/ 221 h 245"/>
                  <a:gd name="T42" fmla="*/ 45 w 119"/>
                  <a:gd name="T43" fmla="*/ 221 h 245"/>
                  <a:gd name="T44" fmla="*/ 33 w 119"/>
                  <a:gd name="T45" fmla="*/ 245 h 245"/>
                  <a:gd name="T46" fmla="*/ 0 w 119"/>
                  <a:gd name="T47" fmla="*/ 245 h 245"/>
                  <a:gd name="T48" fmla="*/ 101 w 119"/>
                  <a:gd name="T49" fmla="*/ 36 h 245"/>
                  <a:gd name="T50" fmla="*/ 18 w 119"/>
                  <a:gd name="T51" fmla="*/ 36 h 245"/>
                  <a:gd name="T52" fmla="*/ 18 w 119"/>
                  <a:gd name="T53" fmla="*/ 48 h 245"/>
                  <a:gd name="T54" fmla="*/ 101 w 119"/>
                  <a:gd name="T55" fmla="*/ 48 h 245"/>
                  <a:gd name="T56" fmla="*/ 101 w 119"/>
                  <a:gd name="T57" fmla="*/ 3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45">
                    <a:moveTo>
                      <a:pt x="0" y="245"/>
                    </a:moveTo>
                    <a:cubicBezTo>
                      <a:pt x="0" y="243"/>
                      <a:pt x="0" y="242"/>
                      <a:pt x="0" y="242"/>
                    </a:cubicBezTo>
                    <a:cubicBezTo>
                      <a:pt x="0" y="166"/>
                      <a:pt x="0" y="90"/>
                      <a:pt x="0" y="14"/>
                    </a:cubicBezTo>
                    <a:cubicBezTo>
                      <a:pt x="0" y="5"/>
                      <a:pt x="5" y="0"/>
                      <a:pt x="14" y="0"/>
                    </a:cubicBezTo>
                    <a:cubicBezTo>
                      <a:pt x="44" y="0"/>
                      <a:pt x="75" y="0"/>
                      <a:pt x="106" y="0"/>
                    </a:cubicBezTo>
                    <a:cubicBezTo>
                      <a:pt x="113" y="0"/>
                      <a:pt x="117" y="3"/>
                      <a:pt x="119" y="9"/>
                    </a:cubicBezTo>
                    <a:cubicBezTo>
                      <a:pt x="119" y="10"/>
                      <a:pt x="119" y="11"/>
                      <a:pt x="119" y="12"/>
                    </a:cubicBezTo>
                    <a:cubicBezTo>
                      <a:pt x="119" y="43"/>
                      <a:pt x="119" y="74"/>
                      <a:pt x="119" y="106"/>
                    </a:cubicBezTo>
                    <a:cubicBezTo>
                      <a:pt x="119" y="106"/>
                      <a:pt x="119" y="107"/>
                      <a:pt x="119" y="108"/>
                    </a:cubicBezTo>
                    <a:cubicBezTo>
                      <a:pt x="114" y="109"/>
                      <a:pt x="111" y="112"/>
                      <a:pt x="108" y="117"/>
                    </a:cubicBezTo>
                    <a:cubicBezTo>
                      <a:pt x="95" y="139"/>
                      <a:pt x="81" y="160"/>
                      <a:pt x="68" y="182"/>
                    </a:cubicBezTo>
                    <a:cubicBezTo>
                      <a:pt x="67" y="184"/>
                      <a:pt x="66" y="185"/>
                      <a:pt x="64" y="185"/>
                    </a:cubicBezTo>
                    <a:cubicBezTo>
                      <a:pt x="49" y="185"/>
                      <a:pt x="35" y="185"/>
                      <a:pt x="21" y="185"/>
                    </a:cubicBezTo>
                    <a:cubicBezTo>
                      <a:pt x="20" y="185"/>
                      <a:pt x="19" y="185"/>
                      <a:pt x="18" y="185"/>
                    </a:cubicBezTo>
                    <a:cubicBezTo>
                      <a:pt x="18" y="189"/>
                      <a:pt x="18" y="193"/>
                      <a:pt x="18" y="197"/>
                    </a:cubicBezTo>
                    <a:cubicBezTo>
                      <a:pt x="32" y="197"/>
                      <a:pt x="45" y="197"/>
                      <a:pt x="59" y="197"/>
                    </a:cubicBezTo>
                    <a:cubicBezTo>
                      <a:pt x="57" y="201"/>
                      <a:pt x="55" y="205"/>
                      <a:pt x="53" y="208"/>
                    </a:cubicBezTo>
                    <a:cubicBezTo>
                      <a:pt x="52" y="209"/>
                      <a:pt x="51" y="209"/>
                      <a:pt x="50" y="209"/>
                    </a:cubicBezTo>
                    <a:cubicBezTo>
                      <a:pt x="40" y="209"/>
                      <a:pt x="31" y="209"/>
                      <a:pt x="21" y="209"/>
                    </a:cubicBezTo>
                    <a:cubicBezTo>
                      <a:pt x="20" y="209"/>
                      <a:pt x="19" y="209"/>
                      <a:pt x="18" y="209"/>
                    </a:cubicBezTo>
                    <a:cubicBezTo>
                      <a:pt x="18" y="213"/>
                      <a:pt x="18" y="217"/>
                      <a:pt x="18" y="221"/>
                    </a:cubicBezTo>
                    <a:cubicBezTo>
                      <a:pt x="27" y="221"/>
                      <a:pt x="36" y="221"/>
                      <a:pt x="45" y="221"/>
                    </a:cubicBezTo>
                    <a:cubicBezTo>
                      <a:pt x="41" y="229"/>
                      <a:pt x="34" y="235"/>
                      <a:pt x="33" y="245"/>
                    </a:cubicBezTo>
                    <a:cubicBezTo>
                      <a:pt x="22" y="245"/>
                      <a:pt x="11" y="245"/>
                      <a:pt x="0" y="245"/>
                    </a:cubicBezTo>
                    <a:close/>
                    <a:moveTo>
                      <a:pt x="101" y="36"/>
                    </a:moveTo>
                    <a:cubicBezTo>
                      <a:pt x="73" y="36"/>
                      <a:pt x="46" y="36"/>
                      <a:pt x="18" y="36"/>
                    </a:cubicBezTo>
                    <a:cubicBezTo>
                      <a:pt x="18" y="40"/>
                      <a:pt x="18" y="44"/>
                      <a:pt x="18" y="48"/>
                    </a:cubicBezTo>
                    <a:cubicBezTo>
                      <a:pt x="46" y="48"/>
                      <a:pt x="74" y="48"/>
                      <a:pt x="101" y="48"/>
                    </a:cubicBezTo>
                    <a:cubicBezTo>
                      <a:pt x="101" y="44"/>
                      <a:pt x="101" y="40"/>
                      <a:pt x="101" y="36"/>
                    </a:cubicBezTo>
                    <a:close/>
                  </a:path>
                </a:pathLst>
              </a:custGeom>
              <a:solidFill>
                <a:schemeClr val="tx1"/>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83" name="Freeform 8">
                <a:extLst>
                  <a:ext uri="{FF2B5EF4-FFF2-40B4-BE49-F238E27FC236}">
                    <a16:creationId xmlns:a16="http://schemas.microsoft.com/office/drawing/2014/main" id="{065C1D3C-1774-A345-A5C0-34C81C006120}"/>
                  </a:ext>
                </a:extLst>
              </p:cNvPr>
              <p:cNvSpPr>
                <a:spLocks noEditPoints="1"/>
              </p:cNvSpPr>
              <p:nvPr/>
            </p:nvSpPr>
            <p:spPr bwMode="auto">
              <a:xfrm>
                <a:off x="139701" y="968376"/>
                <a:ext cx="252413" cy="212725"/>
              </a:xfrm>
              <a:custGeom>
                <a:avLst/>
                <a:gdLst>
                  <a:gd name="T0" fmla="*/ 76 w 151"/>
                  <a:gd name="T1" fmla="*/ 127 h 127"/>
                  <a:gd name="T2" fmla="*/ 9 w 151"/>
                  <a:gd name="T3" fmla="*/ 127 h 127"/>
                  <a:gd name="T4" fmla="*/ 6 w 151"/>
                  <a:gd name="T5" fmla="*/ 127 h 127"/>
                  <a:gd name="T6" fmla="*/ 2 w 151"/>
                  <a:gd name="T7" fmla="*/ 120 h 127"/>
                  <a:gd name="T8" fmla="*/ 6 w 151"/>
                  <a:gd name="T9" fmla="*/ 113 h 127"/>
                  <a:gd name="T10" fmla="*/ 70 w 151"/>
                  <a:gd name="T11" fmla="*/ 7 h 127"/>
                  <a:gd name="T12" fmla="*/ 82 w 151"/>
                  <a:gd name="T13" fmla="*/ 7 h 127"/>
                  <a:gd name="T14" fmla="*/ 148 w 151"/>
                  <a:gd name="T15" fmla="*/ 116 h 127"/>
                  <a:gd name="T16" fmla="*/ 150 w 151"/>
                  <a:gd name="T17" fmla="*/ 120 h 127"/>
                  <a:gd name="T18" fmla="*/ 146 w 151"/>
                  <a:gd name="T19" fmla="*/ 127 h 127"/>
                  <a:gd name="T20" fmla="*/ 143 w 151"/>
                  <a:gd name="T21" fmla="*/ 127 h 127"/>
                  <a:gd name="T22" fmla="*/ 76 w 151"/>
                  <a:gd name="T23" fmla="*/ 127 h 127"/>
                  <a:gd name="T24" fmla="*/ 39 w 151"/>
                  <a:gd name="T25" fmla="*/ 98 h 127"/>
                  <a:gd name="T26" fmla="*/ 39 w 151"/>
                  <a:gd name="T27" fmla="*/ 116 h 127"/>
                  <a:gd name="T28" fmla="*/ 68 w 151"/>
                  <a:gd name="T29" fmla="*/ 116 h 127"/>
                  <a:gd name="T30" fmla="*/ 68 w 151"/>
                  <a:gd name="T31" fmla="*/ 98 h 127"/>
                  <a:gd name="T32" fmla="*/ 57 w 151"/>
                  <a:gd name="T33" fmla="*/ 98 h 127"/>
                  <a:gd name="T34" fmla="*/ 57 w 151"/>
                  <a:gd name="T35" fmla="*/ 86 h 127"/>
                  <a:gd name="T36" fmla="*/ 98 w 151"/>
                  <a:gd name="T37" fmla="*/ 86 h 127"/>
                  <a:gd name="T38" fmla="*/ 98 w 151"/>
                  <a:gd name="T39" fmla="*/ 98 h 127"/>
                  <a:gd name="T40" fmla="*/ 86 w 151"/>
                  <a:gd name="T41" fmla="*/ 98 h 127"/>
                  <a:gd name="T42" fmla="*/ 86 w 151"/>
                  <a:gd name="T43" fmla="*/ 116 h 127"/>
                  <a:gd name="T44" fmla="*/ 116 w 151"/>
                  <a:gd name="T45" fmla="*/ 116 h 127"/>
                  <a:gd name="T46" fmla="*/ 116 w 151"/>
                  <a:gd name="T47" fmla="*/ 98 h 127"/>
                  <a:gd name="T48" fmla="*/ 104 w 151"/>
                  <a:gd name="T49" fmla="*/ 98 h 127"/>
                  <a:gd name="T50" fmla="*/ 104 w 151"/>
                  <a:gd name="T51" fmla="*/ 80 h 127"/>
                  <a:gd name="T52" fmla="*/ 81 w 151"/>
                  <a:gd name="T53" fmla="*/ 80 h 127"/>
                  <a:gd name="T54" fmla="*/ 81 w 151"/>
                  <a:gd name="T55" fmla="*/ 68 h 127"/>
                  <a:gd name="T56" fmla="*/ 92 w 151"/>
                  <a:gd name="T57" fmla="*/ 68 h 127"/>
                  <a:gd name="T58" fmla="*/ 92 w 151"/>
                  <a:gd name="T59" fmla="*/ 53 h 127"/>
                  <a:gd name="T60" fmla="*/ 90 w 151"/>
                  <a:gd name="T61" fmla="*/ 50 h 127"/>
                  <a:gd name="T62" fmla="*/ 65 w 151"/>
                  <a:gd name="T63" fmla="*/ 50 h 127"/>
                  <a:gd name="T64" fmla="*/ 62 w 151"/>
                  <a:gd name="T65" fmla="*/ 50 h 127"/>
                  <a:gd name="T66" fmla="*/ 62 w 151"/>
                  <a:gd name="T67" fmla="*/ 68 h 127"/>
                  <a:gd name="T68" fmla="*/ 74 w 151"/>
                  <a:gd name="T69" fmla="*/ 68 h 127"/>
                  <a:gd name="T70" fmla="*/ 74 w 151"/>
                  <a:gd name="T71" fmla="*/ 80 h 127"/>
                  <a:gd name="T72" fmla="*/ 56 w 151"/>
                  <a:gd name="T73" fmla="*/ 80 h 127"/>
                  <a:gd name="T74" fmla="*/ 50 w 151"/>
                  <a:gd name="T75" fmla="*/ 86 h 127"/>
                  <a:gd name="T76" fmla="*/ 50 w 151"/>
                  <a:gd name="T77" fmla="*/ 98 h 127"/>
                  <a:gd name="T78" fmla="*/ 39 w 151"/>
                  <a:gd name="T79" fmla="*/ 9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 h="127">
                    <a:moveTo>
                      <a:pt x="76" y="127"/>
                    </a:moveTo>
                    <a:cubicBezTo>
                      <a:pt x="53" y="127"/>
                      <a:pt x="31" y="127"/>
                      <a:pt x="9" y="127"/>
                    </a:cubicBezTo>
                    <a:cubicBezTo>
                      <a:pt x="8" y="127"/>
                      <a:pt x="7" y="127"/>
                      <a:pt x="6" y="127"/>
                    </a:cubicBezTo>
                    <a:cubicBezTo>
                      <a:pt x="2" y="126"/>
                      <a:pt x="0" y="123"/>
                      <a:pt x="2" y="120"/>
                    </a:cubicBezTo>
                    <a:cubicBezTo>
                      <a:pt x="3" y="117"/>
                      <a:pt x="4" y="115"/>
                      <a:pt x="6" y="113"/>
                    </a:cubicBezTo>
                    <a:cubicBezTo>
                      <a:pt x="27" y="78"/>
                      <a:pt x="48" y="42"/>
                      <a:pt x="70" y="7"/>
                    </a:cubicBezTo>
                    <a:cubicBezTo>
                      <a:pt x="74" y="0"/>
                      <a:pt x="78" y="0"/>
                      <a:pt x="82" y="7"/>
                    </a:cubicBezTo>
                    <a:cubicBezTo>
                      <a:pt x="104" y="43"/>
                      <a:pt x="126" y="80"/>
                      <a:pt x="148" y="116"/>
                    </a:cubicBezTo>
                    <a:cubicBezTo>
                      <a:pt x="149" y="117"/>
                      <a:pt x="149" y="119"/>
                      <a:pt x="150" y="120"/>
                    </a:cubicBezTo>
                    <a:cubicBezTo>
                      <a:pt x="151" y="123"/>
                      <a:pt x="150" y="126"/>
                      <a:pt x="146" y="127"/>
                    </a:cubicBezTo>
                    <a:cubicBezTo>
                      <a:pt x="145" y="127"/>
                      <a:pt x="144" y="127"/>
                      <a:pt x="143" y="127"/>
                    </a:cubicBezTo>
                    <a:cubicBezTo>
                      <a:pt x="121" y="127"/>
                      <a:pt x="98" y="127"/>
                      <a:pt x="76" y="127"/>
                    </a:cubicBezTo>
                    <a:close/>
                    <a:moveTo>
                      <a:pt x="39" y="98"/>
                    </a:moveTo>
                    <a:cubicBezTo>
                      <a:pt x="39" y="104"/>
                      <a:pt x="39" y="110"/>
                      <a:pt x="39" y="116"/>
                    </a:cubicBezTo>
                    <a:cubicBezTo>
                      <a:pt x="49" y="116"/>
                      <a:pt x="58" y="116"/>
                      <a:pt x="68" y="116"/>
                    </a:cubicBezTo>
                    <a:cubicBezTo>
                      <a:pt x="68" y="110"/>
                      <a:pt x="68" y="104"/>
                      <a:pt x="68" y="98"/>
                    </a:cubicBezTo>
                    <a:cubicBezTo>
                      <a:pt x="64" y="98"/>
                      <a:pt x="60" y="98"/>
                      <a:pt x="57" y="98"/>
                    </a:cubicBezTo>
                    <a:cubicBezTo>
                      <a:pt x="57" y="94"/>
                      <a:pt x="57" y="90"/>
                      <a:pt x="57" y="86"/>
                    </a:cubicBezTo>
                    <a:cubicBezTo>
                      <a:pt x="71" y="86"/>
                      <a:pt x="84" y="86"/>
                      <a:pt x="98" y="86"/>
                    </a:cubicBezTo>
                    <a:cubicBezTo>
                      <a:pt x="98" y="90"/>
                      <a:pt x="98" y="94"/>
                      <a:pt x="98" y="98"/>
                    </a:cubicBezTo>
                    <a:cubicBezTo>
                      <a:pt x="94" y="98"/>
                      <a:pt x="90" y="98"/>
                      <a:pt x="86" y="98"/>
                    </a:cubicBezTo>
                    <a:cubicBezTo>
                      <a:pt x="86" y="104"/>
                      <a:pt x="86" y="110"/>
                      <a:pt x="86" y="116"/>
                    </a:cubicBezTo>
                    <a:cubicBezTo>
                      <a:pt x="96" y="116"/>
                      <a:pt x="106" y="116"/>
                      <a:pt x="116" y="116"/>
                    </a:cubicBezTo>
                    <a:cubicBezTo>
                      <a:pt x="116" y="110"/>
                      <a:pt x="116" y="104"/>
                      <a:pt x="116" y="98"/>
                    </a:cubicBezTo>
                    <a:cubicBezTo>
                      <a:pt x="112" y="98"/>
                      <a:pt x="108" y="98"/>
                      <a:pt x="104" y="98"/>
                    </a:cubicBezTo>
                    <a:cubicBezTo>
                      <a:pt x="104" y="92"/>
                      <a:pt x="104" y="86"/>
                      <a:pt x="104" y="80"/>
                    </a:cubicBezTo>
                    <a:cubicBezTo>
                      <a:pt x="96" y="80"/>
                      <a:pt x="88" y="80"/>
                      <a:pt x="81" y="80"/>
                    </a:cubicBezTo>
                    <a:cubicBezTo>
                      <a:pt x="81" y="76"/>
                      <a:pt x="81" y="72"/>
                      <a:pt x="81" y="68"/>
                    </a:cubicBezTo>
                    <a:cubicBezTo>
                      <a:pt x="84" y="68"/>
                      <a:pt x="88" y="68"/>
                      <a:pt x="92" y="68"/>
                    </a:cubicBezTo>
                    <a:cubicBezTo>
                      <a:pt x="92" y="63"/>
                      <a:pt x="92" y="58"/>
                      <a:pt x="92" y="53"/>
                    </a:cubicBezTo>
                    <a:cubicBezTo>
                      <a:pt x="92" y="50"/>
                      <a:pt x="92" y="50"/>
                      <a:pt x="90" y="50"/>
                    </a:cubicBezTo>
                    <a:cubicBezTo>
                      <a:pt x="81" y="50"/>
                      <a:pt x="73" y="50"/>
                      <a:pt x="65" y="50"/>
                    </a:cubicBezTo>
                    <a:cubicBezTo>
                      <a:pt x="64" y="50"/>
                      <a:pt x="63" y="50"/>
                      <a:pt x="62" y="50"/>
                    </a:cubicBezTo>
                    <a:cubicBezTo>
                      <a:pt x="62" y="56"/>
                      <a:pt x="62" y="62"/>
                      <a:pt x="62" y="68"/>
                    </a:cubicBezTo>
                    <a:cubicBezTo>
                      <a:pt x="66" y="68"/>
                      <a:pt x="70" y="68"/>
                      <a:pt x="74" y="68"/>
                    </a:cubicBezTo>
                    <a:cubicBezTo>
                      <a:pt x="74" y="72"/>
                      <a:pt x="74" y="76"/>
                      <a:pt x="74" y="80"/>
                    </a:cubicBezTo>
                    <a:cubicBezTo>
                      <a:pt x="68" y="80"/>
                      <a:pt x="62" y="80"/>
                      <a:pt x="56" y="80"/>
                    </a:cubicBezTo>
                    <a:cubicBezTo>
                      <a:pt x="50" y="80"/>
                      <a:pt x="50" y="80"/>
                      <a:pt x="50" y="86"/>
                    </a:cubicBezTo>
                    <a:cubicBezTo>
                      <a:pt x="50" y="90"/>
                      <a:pt x="50" y="94"/>
                      <a:pt x="50" y="98"/>
                    </a:cubicBezTo>
                    <a:cubicBezTo>
                      <a:pt x="46" y="98"/>
                      <a:pt x="42" y="98"/>
                      <a:pt x="39" y="98"/>
                    </a:cubicBezTo>
                    <a:close/>
                  </a:path>
                </a:pathLst>
              </a:custGeom>
              <a:solidFill>
                <a:schemeClr val="tx1"/>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84" name="Freeform 9">
                <a:extLst>
                  <a:ext uri="{FF2B5EF4-FFF2-40B4-BE49-F238E27FC236}">
                    <a16:creationId xmlns:a16="http://schemas.microsoft.com/office/drawing/2014/main" id="{F7D1791B-D8D9-154F-B2ED-1CF046AE93AF}"/>
                  </a:ext>
                </a:extLst>
              </p:cNvPr>
              <p:cNvSpPr>
                <a:spLocks/>
              </p:cNvSpPr>
              <p:nvPr/>
            </p:nvSpPr>
            <p:spPr bwMode="auto">
              <a:xfrm>
                <a:off x="93664" y="831851"/>
                <a:ext cx="139700" cy="20638"/>
              </a:xfrm>
              <a:custGeom>
                <a:avLst/>
                <a:gdLst>
                  <a:gd name="T0" fmla="*/ 83 w 83"/>
                  <a:gd name="T1" fmla="*/ 0 h 12"/>
                  <a:gd name="T2" fmla="*/ 83 w 83"/>
                  <a:gd name="T3" fmla="*/ 12 h 12"/>
                  <a:gd name="T4" fmla="*/ 0 w 83"/>
                  <a:gd name="T5" fmla="*/ 12 h 12"/>
                  <a:gd name="T6" fmla="*/ 0 w 83"/>
                  <a:gd name="T7" fmla="*/ 0 h 12"/>
                  <a:gd name="T8" fmla="*/ 83 w 83"/>
                  <a:gd name="T9" fmla="*/ 0 h 12"/>
                </a:gdLst>
                <a:ahLst/>
                <a:cxnLst>
                  <a:cxn ang="0">
                    <a:pos x="T0" y="T1"/>
                  </a:cxn>
                  <a:cxn ang="0">
                    <a:pos x="T2" y="T3"/>
                  </a:cxn>
                  <a:cxn ang="0">
                    <a:pos x="T4" y="T5"/>
                  </a:cxn>
                  <a:cxn ang="0">
                    <a:pos x="T6" y="T7"/>
                  </a:cxn>
                  <a:cxn ang="0">
                    <a:pos x="T8" y="T9"/>
                  </a:cxn>
                </a:cxnLst>
                <a:rect l="0" t="0" r="r" b="b"/>
                <a:pathLst>
                  <a:path w="83" h="12">
                    <a:moveTo>
                      <a:pt x="83" y="0"/>
                    </a:moveTo>
                    <a:cubicBezTo>
                      <a:pt x="83" y="4"/>
                      <a:pt x="83" y="8"/>
                      <a:pt x="83" y="12"/>
                    </a:cubicBezTo>
                    <a:cubicBezTo>
                      <a:pt x="56" y="12"/>
                      <a:pt x="28" y="12"/>
                      <a:pt x="0" y="12"/>
                    </a:cubicBezTo>
                    <a:cubicBezTo>
                      <a:pt x="0" y="8"/>
                      <a:pt x="0" y="4"/>
                      <a:pt x="0" y="0"/>
                    </a:cubicBezTo>
                    <a:cubicBezTo>
                      <a:pt x="28" y="0"/>
                      <a:pt x="55" y="0"/>
                      <a:pt x="8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85" name="Freeform 10">
                <a:extLst>
                  <a:ext uri="{FF2B5EF4-FFF2-40B4-BE49-F238E27FC236}">
                    <a16:creationId xmlns:a16="http://schemas.microsoft.com/office/drawing/2014/main" id="{431217D7-BF51-9E40-A665-1E3653D20FF9}"/>
                  </a:ext>
                </a:extLst>
              </p:cNvPr>
              <p:cNvSpPr>
                <a:spLocks/>
              </p:cNvSpPr>
              <p:nvPr/>
            </p:nvSpPr>
            <p:spPr bwMode="auto">
              <a:xfrm>
                <a:off x="204789" y="1052514"/>
                <a:ext cx="128588" cy="111125"/>
              </a:xfrm>
              <a:custGeom>
                <a:avLst/>
                <a:gdLst>
                  <a:gd name="T0" fmla="*/ 0 w 77"/>
                  <a:gd name="T1" fmla="*/ 48 h 66"/>
                  <a:gd name="T2" fmla="*/ 11 w 77"/>
                  <a:gd name="T3" fmla="*/ 48 h 66"/>
                  <a:gd name="T4" fmla="*/ 11 w 77"/>
                  <a:gd name="T5" fmla="*/ 36 h 66"/>
                  <a:gd name="T6" fmla="*/ 17 w 77"/>
                  <a:gd name="T7" fmla="*/ 30 h 66"/>
                  <a:gd name="T8" fmla="*/ 35 w 77"/>
                  <a:gd name="T9" fmla="*/ 30 h 66"/>
                  <a:gd name="T10" fmla="*/ 35 w 77"/>
                  <a:gd name="T11" fmla="*/ 18 h 66"/>
                  <a:gd name="T12" fmla="*/ 23 w 77"/>
                  <a:gd name="T13" fmla="*/ 18 h 66"/>
                  <a:gd name="T14" fmla="*/ 23 w 77"/>
                  <a:gd name="T15" fmla="*/ 0 h 66"/>
                  <a:gd name="T16" fmla="*/ 26 w 77"/>
                  <a:gd name="T17" fmla="*/ 0 h 66"/>
                  <a:gd name="T18" fmla="*/ 51 w 77"/>
                  <a:gd name="T19" fmla="*/ 0 h 66"/>
                  <a:gd name="T20" fmla="*/ 53 w 77"/>
                  <a:gd name="T21" fmla="*/ 3 h 66"/>
                  <a:gd name="T22" fmla="*/ 53 w 77"/>
                  <a:gd name="T23" fmla="*/ 18 h 66"/>
                  <a:gd name="T24" fmla="*/ 42 w 77"/>
                  <a:gd name="T25" fmla="*/ 18 h 66"/>
                  <a:gd name="T26" fmla="*/ 42 w 77"/>
                  <a:gd name="T27" fmla="*/ 30 h 66"/>
                  <a:gd name="T28" fmla="*/ 65 w 77"/>
                  <a:gd name="T29" fmla="*/ 30 h 66"/>
                  <a:gd name="T30" fmla="*/ 65 w 77"/>
                  <a:gd name="T31" fmla="*/ 48 h 66"/>
                  <a:gd name="T32" fmla="*/ 77 w 77"/>
                  <a:gd name="T33" fmla="*/ 48 h 66"/>
                  <a:gd name="T34" fmla="*/ 77 w 77"/>
                  <a:gd name="T35" fmla="*/ 66 h 66"/>
                  <a:gd name="T36" fmla="*/ 47 w 77"/>
                  <a:gd name="T37" fmla="*/ 66 h 66"/>
                  <a:gd name="T38" fmla="*/ 47 w 77"/>
                  <a:gd name="T39" fmla="*/ 48 h 66"/>
                  <a:gd name="T40" fmla="*/ 59 w 77"/>
                  <a:gd name="T41" fmla="*/ 48 h 66"/>
                  <a:gd name="T42" fmla="*/ 59 w 77"/>
                  <a:gd name="T43" fmla="*/ 36 h 66"/>
                  <a:gd name="T44" fmla="*/ 18 w 77"/>
                  <a:gd name="T45" fmla="*/ 36 h 66"/>
                  <a:gd name="T46" fmla="*/ 18 w 77"/>
                  <a:gd name="T47" fmla="*/ 48 h 66"/>
                  <a:gd name="T48" fmla="*/ 29 w 77"/>
                  <a:gd name="T49" fmla="*/ 48 h 66"/>
                  <a:gd name="T50" fmla="*/ 29 w 77"/>
                  <a:gd name="T51" fmla="*/ 66 h 66"/>
                  <a:gd name="T52" fmla="*/ 0 w 77"/>
                  <a:gd name="T53" fmla="*/ 66 h 66"/>
                  <a:gd name="T54" fmla="*/ 0 w 77"/>
                  <a:gd name="T55"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66">
                    <a:moveTo>
                      <a:pt x="0" y="48"/>
                    </a:moveTo>
                    <a:cubicBezTo>
                      <a:pt x="3" y="48"/>
                      <a:pt x="7" y="48"/>
                      <a:pt x="11" y="48"/>
                    </a:cubicBezTo>
                    <a:cubicBezTo>
                      <a:pt x="11" y="44"/>
                      <a:pt x="11" y="40"/>
                      <a:pt x="11" y="36"/>
                    </a:cubicBezTo>
                    <a:cubicBezTo>
                      <a:pt x="11" y="30"/>
                      <a:pt x="11" y="30"/>
                      <a:pt x="17" y="30"/>
                    </a:cubicBezTo>
                    <a:cubicBezTo>
                      <a:pt x="23" y="30"/>
                      <a:pt x="29" y="30"/>
                      <a:pt x="35" y="30"/>
                    </a:cubicBezTo>
                    <a:cubicBezTo>
                      <a:pt x="35" y="26"/>
                      <a:pt x="35" y="22"/>
                      <a:pt x="35" y="18"/>
                    </a:cubicBezTo>
                    <a:cubicBezTo>
                      <a:pt x="31" y="18"/>
                      <a:pt x="27" y="18"/>
                      <a:pt x="23" y="18"/>
                    </a:cubicBezTo>
                    <a:cubicBezTo>
                      <a:pt x="23" y="12"/>
                      <a:pt x="23" y="6"/>
                      <a:pt x="23" y="0"/>
                    </a:cubicBezTo>
                    <a:cubicBezTo>
                      <a:pt x="24" y="0"/>
                      <a:pt x="25" y="0"/>
                      <a:pt x="26" y="0"/>
                    </a:cubicBezTo>
                    <a:cubicBezTo>
                      <a:pt x="34" y="0"/>
                      <a:pt x="42" y="0"/>
                      <a:pt x="51" y="0"/>
                    </a:cubicBezTo>
                    <a:cubicBezTo>
                      <a:pt x="53" y="0"/>
                      <a:pt x="53" y="0"/>
                      <a:pt x="53" y="3"/>
                    </a:cubicBezTo>
                    <a:cubicBezTo>
                      <a:pt x="53" y="8"/>
                      <a:pt x="53" y="13"/>
                      <a:pt x="53" y="18"/>
                    </a:cubicBezTo>
                    <a:cubicBezTo>
                      <a:pt x="49" y="18"/>
                      <a:pt x="45" y="18"/>
                      <a:pt x="42" y="18"/>
                    </a:cubicBezTo>
                    <a:cubicBezTo>
                      <a:pt x="42" y="22"/>
                      <a:pt x="42" y="26"/>
                      <a:pt x="42" y="30"/>
                    </a:cubicBezTo>
                    <a:cubicBezTo>
                      <a:pt x="49" y="30"/>
                      <a:pt x="57" y="30"/>
                      <a:pt x="65" y="30"/>
                    </a:cubicBezTo>
                    <a:cubicBezTo>
                      <a:pt x="65" y="36"/>
                      <a:pt x="65" y="42"/>
                      <a:pt x="65" y="48"/>
                    </a:cubicBezTo>
                    <a:cubicBezTo>
                      <a:pt x="69" y="48"/>
                      <a:pt x="73" y="48"/>
                      <a:pt x="77" y="48"/>
                    </a:cubicBezTo>
                    <a:cubicBezTo>
                      <a:pt x="77" y="54"/>
                      <a:pt x="77" y="60"/>
                      <a:pt x="77" y="66"/>
                    </a:cubicBezTo>
                    <a:cubicBezTo>
                      <a:pt x="67" y="66"/>
                      <a:pt x="57" y="66"/>
                      <a:pt x="47" y="66"/>
                    </a:cubicBezTo>
                    <a:cubicBezTo>
                      <a:pt x="47" y="60"/>
                      <a:pt x="47" y="54"/>
                      <a:pt x="47" y="48"/>
                    </a:cubicBezTo>
                    <a:cubicBezTo>
                      <a:pt x="51" y="48"/>
                      <a:pt x="55" y="48"/>
                      <a:pt x="59" y="48"/>
                    </a:cubicBezTo>
                    <a:cubicBezTo>
                      <a:pt x="59" y="44"/>
                      <a:pt x="59" y="40"/>
                      <a:pt x="59" y="36"/>
                    </a:cubicBezTo>
                    <a:cubicBezTo>
                      <a:pt x="45" y="36"/>
                      <a:pt x="32" y="36"/>
                      <a:pt x="18" y="36"/>
                    </a:cubicBezTo>
                    <a:cubicBezTo>
                      <a:pt x="18" y="40"/>
                      <a:pt x="18" y="44"/>
                      <a:pt x="18" y="48"/>
                    </a:cubicBezTo>
                    <a:cubicBezTo>
                      <a:pt x="21" y="48"/>
                      <a:pt x="25" y="48"/>
                      <a:pt x="29" y="48"/>
                    </a:cubicBezTo>
                    <a:cubicBezTo>
                      <a:pt x="29" y="54"/>
                      <a:pt x="29" y="60"/>
                      <a:pt x="29" y="66"/>
                    </a:cubicBezTo>
                    <a:cubicBezTo>
                      <a:pt x="19" y="66"/>
                      <a:pt x="10" y="66"/>
                      <a:pt x="0" y="66"/>
                    </a:cubicBezTo>
                    <a:cubicBezTo>
                      <a:pt x="0" y="60"/>
                      <a:pt x="0" y="54"/>
                      <a:pt x="0"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sp>
          <p:nvSpPr>
            <p:cNvPr id="49" name="コンテンツ プレースホルダー 2">
              <a:extLst>
                <a:ext uri="{FF2B5EF4-FFF2-40B4-BE49-F238E27FC236}">
                  <a16:creationId xmlns:a16="http://schemas.microsoft.com/office/drawing/2014/main" id="{EA2B5A9F-2540-8B4F-93EF-7A5E9D08BE42}"/>
                </a:ext>
              </a:extLst>
            </p:cNvPr>
            <p:cNvSpPr txBox="1">
              <a:spLocks/>
            </p:cNvSpPr>
            <p:nvPr/>
          </p:nvSpPr>
          <p:spPr>
            <a:xfrm>
              <a:off x="6084775" y="4925356"/>
              <a:ext cx="2808440" cy="583564"/>
            </a:xfrm>
            <a:prstGeom prst="rect">
              <a:avLst/>
            </a:prstGeom>
          </p:spPr>
          <p:txBody>
            <a:bodyPr vert="horz" lIns="68580" tIns="34290" rIns="68580" bIns="3429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chemeClr val="tx1"/>
                  </a:solidFill>
                  <a:latin typeface="Hiragino Kaku Gothic ProN W3" panose="020B0300000000000000" pitchFamily="34" charset="-128"/>
                  <a:ea typeface="Hiragino Kaku Gothic ProN W3" panose="020B0300000000000000" pitchFamily="34" charset="-128"/>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iragino Kaku Gothic ProN W3" panose="020B0300000000000000" pitchFamily="34" charset="-128"/>
                  <a:ea typeface="Hiragino Kaku Gothic ProN W3" panose="020B0300000000000000" pitchFamily="34" charset="-128"/>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tx1"/>
                  </a:solidFill>
                  <a:latin typeface="Hiragino Kaku Gothic ProN W3" panose="020B0300000000000000" pitchFamily="34" charset="-128"/>
                  <a:ea typeface="Hiragino Kaku Gothic ProN W3" panose="020B0300000000000000" pitchFamily="34" charset="-128"/>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ja-US" sz="1050" dirty="0">
                  <a:latin typeface="Yu Gothic Medium" panose="020B0400000000000000" pitchFamily="34" charset="-128"/>
                  <a:ea typeface="Yu Gothic Medium" panose="020B0400000000000000" pitchFamily="34" charset="-128"/>
                </a:rPr>
                <a:t>Active Directory </a:t>
              </a:r>
              <a:r>
                <a:rPr lang="ja-US" altLang="en-US" sz="1050" dirty="0">
                  <a:latin typeface="Yu Gothic Medium" panose="020B0400000000000000" pitchFamily="34" charset="-128"/>
                  <a:ea typeface="Yu Gothic Medium" panose="020B0400000000000000" pitchFamily="34" charset="-128"/>
                </a:rPr>
                <a:t>サーバー</a:t>
              </a:r>
              <a:endParaRPr kumimoji="1" lang="ja-US" altLang="en-US" sz="1050" dirty="0">
                <a:latin typeface="Yu Gothic Medium" panose="020B0400000000000000" pitchFamily="34" charset="-128"/>
                <a:ea typeface="Yu Gothic Medium" panose="020B0400000000000000" pitchFamily="34" charset="-128"/>
              </a:endParaRPr>
            </a:p>
          </p:txBody>
        </p:sp>
        <p:cxnSp>
          <p:nvCxnSpPr>
            <p:cNvPr id="50" name="直線矢印コネクタ 49">
              <a:extLst>
                <a:ext uri="{FF2B5EF4-FFF2-40B4-BE49-F238E27FC236}">
                  <a16:creationId xmlns:a16="http://schemas.microsoft.com/office/drawing/2014/main" id="{A05EC7CC-CAA1-3946-B310-74D2E95DBF9C}"/>
                </a:ext>
              </a:extLst>
            </p:cNvPr>
            <p:cNvCxnSpPr>
              <a:cxnSpLocks/>
            </p:cNvCxnSpPr>
            <p:nvPr/>
          </p:nvCxnSpPr>
          <p:spPr>
            <a:xfrm>
              <a:off x="4816139" y="2711100"/>
              <a:ext cx="1152128" cy="0"/>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1" name="直線矢印コネクタ 50">
              <a:extLst>
                <a:ext uri="{FF2B5EF4-FFF2-40B4-BE49-F238E27FC236}">
                  <a16:creationId xmlns:a16="http://schemas.microsoft.com/office/drawing/2014/main" id="{4975A977-C3FB-1C4A-988C-68B09AC9A1ED}"/>
                </a:ext>
              </a:extLst>
            </p:cNvPr>
            <p:cNvCxnSpPr>
              <a:cxnSpLocks/>
            </p:cNvCxnSpPr>
            <p:nvPr/>
          </p:nvCxnSpPr>
          <p:spPr>
            <a:xfrm>
              <a:off x="4816139" y="4569522"/>
              <a:ext cx="1152128" cy="0"/>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52" name="グループ化 51">
              <a:extLst>
                <a:ext uri="{FF2B5EF4-FFF2-40B4-BE49-F238E27FC236}">
                  <a16:creationId xmlns:a16="http://schemas.microsoft.com/office/drawing/2014/main" id="{0222414B-9CE8-8F45-9A9D-DA05C6740822}"/>
                </a:ext>
              </a:extLst>
            </p:cNvPr>
            <p:cNvGrpSpPr/>
            <p:nvPr/>
          </p:nvGrpSpPr>
          <p:grpSpPr>
            <a:xfrm>
              <a:off x="2763936" y="4185338"/>
              <a:ext cx="599481" cy="798287"/>
              <a:chOff x="2544764" y="1677989"/>
              <a:chExt cx="311150" cy="414337"/>
            </a:xfrm>
          </p:grpSpPr>
          <p:sp>
            <p:nvSpPr>
              <p:cNvPr id="73" name="Freeform 102">
                <a:extLst>
                  <a:ext uri="{FF2B5EF4-FFF2-40B4-BE49-F238E27FC236}">
                    <a16:creationId xmlns:a16="http://schemas.microsoft.com/office/drawing/2014/main" id="{F0EFEB23-9E76-A045-BA85-C18B02C9F45A}"/>
                  </a:ext>
                </a:extLst>
              </p:cNvPr>
              <p:cNvSpPr>
                <a:spLocks/>
              </p:cNvSpPr>
              <p:nvPr/>
            </p:nvSpPr>
            <p:spPr bwMode="auto">
              <a:xfrm>
                <a:off x="2544764" y="1677989"/>
                <a:ext cx="200025" cy="411163"/>
              </a:xfrm>
              <a:custGeom>
                <a:avLst/>
                <a:gdLst>
                  <a:gd name="T0" fmla="*/ 0 w 120"/>
                  <a:gd name="T1" fmla="*/ 244 h 244"/>
                  <a:gd name="T2" fmla="*/ 89 w 120"/>
                  <a:gd name="T3" fmla="*/ 244 h 244"/>
                  <a:gd name="T4" fmla="*/ 81 w 120"/>
                  <a:gd name="T5" fmla="*/ 234 h 244"/>
                  <a:gd name="T6" fmla="*/ 78 w 120"/>
                  <a:gd name="T7" fmla="*/ 221 h 244"/>
                  <a:gd name="T8" fmla="*/ 18 w 120"/>
                  <a:gd name="T9" fmla="*/ 221 h 244"/>
                  <a:gd name="T10" fmla="*/ 18 w 120"/>
                  <a:gd name="T11" fmla="*/ 209 h 244"/>
                  <a:gd name="T12" fmla="*/ 78 w 120"/>
                  <a:gd name="T13" fmla="*/ 209 h 244"/>
                  <a:gd name="T14" fmla="*/ 78 w 120"/>
                  <a:gd name="T15" fmla="*/ 197 h 244"/>
                  <a:gd name="T16" fmla="*/ 18 w 120"/>
                  <a:gd name="T17" fmla="*/ 197 h 244"/>
                  <a:gd name="T18" fmla="*/ 18 w 120"/>
                  <a:gd name="T19" fmla="*/ 185 h 244"/>
                  <a:gd name="T20" fmla="*/ 78 w 120"/>
                  <a:gd name="T21" fmla="*/ 185 h 244"/>
                  <a:gd name="T22" fmla="*/ 78 w 120"/>
                  <a:gd name="T23" fmla="*/ 182 h 244"/>
                  <a:gd name="T24" fmla="*/ 78 w 120"/>
                  <a:gd name="T25" fmla="*/ 115 h 244"/>
                  <a:gd name="T26" fmla="*/ 84 w 120"/>
                  <a:gd name="T27" fmla="*/ 100 h 244"/>
                  <a:gd name="T28" fmla="*/ 105 w 120"/>
                  <a:gd name="T29" fmla="*/ 89 h 244"/>
                  <a:gd name="T30" fmla="*/ 120 w 120"/>
                  <a:gd name="T31" fmla="*/ 86 h 244"/>
                  <a:gd name="T32" fmla="*/ 120 w 120"/>
                  <a:gd name="T33" fmla="*/ 83 h 244"/>
                  <a:gd name="T34" fmla="*/ 120 w 120"/>
                  <a:gd name="T35" fmla="*/ 14 h 244"/>
                  <a:gd name="T36" fmla="*/ 106 w 120"/>
                  <a:gd name="T37" fmla="*/ 0 h 244"/>
                  <a:gd name="T38" fmla="*/ 76 w 120"/>
                  <a:gd name="T39" fmla="*/ 0 h 244"/>
                  <a:gd name="T40" fmla="*/ 14 w 120"/>
                  <a:gd name="T41" fmla="*/ 0 h 244"/>
                  <a:gd name="T42" fmla="*/ 3 w 120"/>
                  <a:gd name="T43" fmla="*/ 5 h 244"/>
                  <a:gd name="T44" fmla="*/ 0 w 120"/>
                  <a:gd name="T45" fmla="*/ 14 h 244"/>
                  <a:gd name="T46" fmla="*/ 0 w 120"/>
                  <a:gd name="T47" fmla="*/ 242 h 244"/>
                  <a:gd name="T48" fmla="*/ 0 w 120"/>
                  <a:gd name="T49"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 h="244">
                    <a:moveTo>
                      <a:pt x="0" y="244"/>
                    </a:moveTo>
                    <a:cubicBezTo>
                      <a:pt x="30" y="244"/>
                      <a:pt x="60" y="244"/>
                      <a:pt x="89" y="244"/>
                    </a:cubicBezTo>
                    <a:cubicBezTo>
                      <a:pt x="86" y="241"/>
                      <a:pt x="83" y="238"/>
                      <a:pt x="81" y="234"/>
                    </a:cubicBezTo>
                    <a:cubicBezTo>
                      <a:pt x="78" y="230"/>
                      <a:pt x="78" y="226"/>
                      <a:pt x="78" y="221"/>
                    </a:cubicBezTo>
                    <a:cubicBezTo>
                      <a:pt x="58" y="221"/>
                      <a:pt x="38" y="221"/>
                      <a:pt x="18" y="221"/>
                    </a:cubicBezTo>
                    <a:cubicBezTo>
                      <a:pt x="18" y="217"/>
                      <a:pt x="18" y="213"/>
                      <a:pt x="18" y="209"/>
                    </a:cubicBezTo>
                    <a:cubicBezTo>
                      <a:pt x="38" y="209"/>
                      <a:pt x="58" y="209"/>
                      <a:pt x="78" y="209"/>
                    </a:cubicBezTo>
                    <a:cubicBezTo>
                      <a:pt x="78" y="205"/>
                      <a:pt x="78" y="201"/>
                      <a:pt x="78" y="197"/>
                    </a:cubicBezTo>
                    <a:cubicBezTo>
                      <a:pt x="58" y="197"/>
                      <a:pt x="38" y="197"/>
                      <a:pt x="18" y="197"/>
                    </a:cubicBezTo>
                    <a:cubicBezTo>
                      <a:pt x="18" y="193"/>
                      <a:pt x="18" y="189"/>
                      <a:pt x="18" y="185"/>
                    </a:cubicBezTo>
                    <a:cubicBezTo>
                      <a:pt x="38" y="185"/>
                      <a:pt x="58" y="185"/>
                      <a:pt x="78" y="185"/>
                    </a:cubicBezTo>
                    <a:cubicBezTo>
                      <a:pt x="78" y="184"/>
                      <a:pt x="78" y="183"/>
                      <a:pt x="78" y="182"/>
                    </a:cubicBezTo>
                    <a:cubicBezTo>
                      <a:pt x="78" y="160"/>
                      <a:pt x="78" y="137"/>
                      <a:pt x="78" y="115"/>
                    </a:cubicBezTo>
                    <a:cubicBezTo>
                      <a:pt x="78" y="109"/>
                      <a:pt x="80" y="104"/>
                      <a:pt x="84" y="100"/>
                    </a:cubicBezTo>
                    <a:cubicBezTo>
                      <a:pt x="90" y="94"/>
                      <a:pt x="97" y="91"/>
                      <a:pt x="105" y="89"/>
                    </a:cubicBezTo>
                    <a:cubicBezTo>
                      <a:pt x="110" y="88"/>
                      <a:pt x="115" y="87"/>
                      <a:pt x="120" y="86"/>
                    </a:cubicBezTo>
                    <a:cubicBezTo>
                      <a:pt x="120" y="85"/>
                      <a:pt x="120" y="84"/>
                      <a:pt x="120" y="83"/>
                    </a:cubicBezTo>
                    <a:cubicBezTo>
                      <a:pt x="120" y="60"/>
                      <a:pt x="120" y="37"/>
                      <a:pt x="120" y="14"/>
                    </a:cubicBezTo>
                    <a:cubicBezTo>
                      <a:pt x="120" y="5"/>
                      <a:pt x="115" y="0"/>
                      <a:pt x="106" y="0"/>
                    </a:cubicBezTo>
                    <a:cubicBezTo>
                      <a:pt x="96" y="0"/>
                      <a:pt x="86" y="0"/>
                      <a:pt x="76" y="0"/>
                    </a:cubicBezTo>
                    <a:cubicBezTo>
                      <a:pt x="55" y="0"/>
                      <a:pt x="34" y="0"/>
                      <a:pt x="14" y="0"/>
                    </a:cubicBezTo>
                    <a:cubicBezTo>
                      <a:pt x="9" y="0"/>
                      <a:pt x="5" y="1"/>
                      <a:pt x="3" y="5"/>
                    </a:cubicBezTo>
                    <a:cubicBezTo>
                      <a:pt x="1" y="8"/>
                      <a:pt x="0" y="11"/>
                      <a:pt x="0" y="14"/>
                    </a:cubicBezTo>
                    <a:cubicBezTo>
                      <a:pt x="0" y="90"/>
                      <a:pt x="0" y="166"/>
                      <a:pt x="0" y="242"/>
                    </a:cubicBezTo>
                    <a:cubicBezTo>
                      <a:pt x="0" y="243"/>
                      <a:pt x="0" y="243"/>
                      <a:pt x="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74" name="Freeform 103">
                <a:extLst>
                  <a:ext uri="{FF2B5EF4-FFF2-40B4-BE49-F238E27FC236}">
                    <a16:creationId xmlns:a16="http://schemas.microsoft.com/office/drawing/2014/main" id="{BE0D8626-3C09-A449-A17F-77E310568DD1}"/>
                  </a:ext>
                </a:extLst>
              </p:cNvPr>
              <p:cNvSpPr>
                <a:spLocks/>
              </p:cNvSpPr>
              <p:nvPr/>
            </p:nvSpPr>
            <p:spPr bwMode="auto">
              <a:xfrm>
                <a:off x="2695576" y="1892301"/>
                <a:ext cx="158750" cy="200025"/>
              </a:xfrm>
              <a:custGeom>
                <a:avLst/>
                <a:gdLst>
                  <a:gd name="T0" fmla="*/ 0 w 95"/>
                  <a:gd name="T1" fmla="*/ 0 h 119"/>
                  <a:gd name="T2" fmla="*/ 0 w 95"/>
                  <a:gd name="T3" fmla="*/ 2 h 119"/>
                  <a:gd name="T4" fmla="*/ 0 w 95"/>
                  <a:gd name="T5" fmla="*/ 95 h 119"/>
                  <a:gd name="T6" fmla="*/ 4 w 95"/>
                  <a:gd name="T7" fmla="*/ 105 h 119"/>
                  <a:gd name="T8" fmla="*/ 18 w 95"/>
                  <a:gd name="T9" fmla="*/ 113 h 119"/>
                  <a:gd name="T10" fmla="*/ 66 w 95"/>
                  <a:gd name="T11" fmla="*/ 116 h 119"/>
                  <a:gd name="T12" fmla="*/ 89 w 95"/>
                  <a:gd name="T13" fmla="*/ 107 h 119"/>
                  <a:gd name="T14" fmla="*/ 95 w 95"/>
                  <a:gd name="T15" fmla="*/ 95 h 119"/>
                  <a:gd name="T16" fmla="*/ 95 w 95"/>
                  <a:gd name="T17" fmla="*/ 2 h 119"/>
                  <a:gd name="T18" fmla="*/ 95 w 95"/>
                  <a:gd name="T19" fmla="*/ 0 h 119"/>
                  <a:gd name="T20" fmla="*/ 0 w 95"/>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19">
                    <a:moveTo>
                      <a:pt x="0" y="0"/>
                    </a:moveTo>
                    <a:cubicBezTo>
                      <a:pt x="0" y="1"/>
                      <a:pt x="0" y="2"/>
                      <a:pt x="0" y="2"/>
                    </a:cubicBezTo>
                    <a:cubicBezTo>
                      <a:pt x="0" y="33"/>
                      <a:pt x="0" y="64"/>
                      <a:pt x="0" y="95"/>
                    </a:cubicBezTo>
                    <a:cubicBezTo>
                      <a:pt x="0" y="99"/>
                      <a:pt x="1" y="102"/>
                      <a:pt x="4" y="105"/>
                    </a:cubicBezTo>
                    <a:cubicBezTo>
                      <a:pt x="8" y="109"/>
                      <a:pt x="13" y="111"/>
                      <a:pt x="18" y="113"/>
                    </a:cubicBezTo>
                    <a:cubicBezTo>
                      <a:pt x="34" y="118"/>
                      <a:pt x="50" y="119"/>
                      <a:pt x="66" y="116"/>
                    </a:cubicBezTo>
                    <a:cubicBezTo>
                      <a:pt x="74" y="114"/>
                      <a:pt x="82" y="112"/>
                      <a:pt x="89" y="107"/>
                    </a:cubicBezTo>
                    <a:cubicBezTo>
                      <a:pt x="93" y="104"/>
                      <a:pt x="95" y="100"/>
                      <a:pt x="95" y="95"/>
                    </a:cubicBezTo>
                    <a:cubicBezTo>
                      <a:pt x="95" y="64"/>
                      <a:pt x="95" y="33"/>
                      <a:pt x="95" y="2"/>
                    </a:cubicBezTo>
                    <a:cubicBezTo>
                      <a:pt x="95" y="2"/>
                      <a:pt x="95" y="1"/>
                      <a:pt x="95" y="0"/>
                    </a:cubicBezTo>
                    <a:cubicBezTo>
                      <a:pt x="76" y="14"/>
                      <a:pt x="22" y="1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75" name="Freeform 104">
                <a:extLst>
                  <a:ext uri="{FF2B5EF4-FFF2-40B4-BE49-F238E27FC236}">
                    <a16:creationId xmlns:a16="http://schemas.microsoft.com/office/drawing/2014/main" id="{067F1C21-23A0-2744-BBBA-8567329C20A4}"/>
                  </a:ext>
                </a:extLst>
              </p:cNvPr>
              <p:cNvSpPr>
                <a:spLocks/>
              </p:cNvSpPr>
              <p:nvPr/>
            </p:nvSpPr>
            <p:spPr bwMode="auto">
              <a:xfrm>
                <a:off x="2692401" y="1841501"/>
                <a:ext cx="163513" cy="60325"/>
              </a:xfrm>
              <a:custGeom>
                <a:avLst/>
                <a:gdLst>
                  <a:gd name="T0" fmla="*/ 50 w 98"/>
                  <a:gd name="T1" fmla="*/ 0 h 36"/>
                  <a:gd name="T2" fmla="*/ 50 w 98"/>
                  <a:gd name="T3" fmla="*/ 0 h 36"/>
                  <a:gd name="T4" fmla="*/ 24 w 98"/>
                  <a:gd name="T5" fmla="*/ 3 h 36"/>
                  <a:gd name="T6" fmla="*/ 6 w 98"/>
                  <a:gd name="T7" fmla="*/ 10 h 36"/>
                  <a:gd name="T8" fmla="*/ 6 w 98"/>
                  <a:gd name="T9" fmla="*/ 24 h 36"/>
                  <a:gd name="T10" fmla="*/ 16 w 98"/>
                  <a:gd name="T11" fmla="*/ 30 h 36"/>
                  <a:gd name="T12" fmla="*/ 81 w 98"/>
                  <a:gd name="T13" fmla="*/ 30 h 36"/>
                  <a:gd name="T14" fmla="*/ 94 w 98"/>
                  <a:gd name="T15" fmla="*/ 24 h 36"/>
                  <a:gd name="T16" fmla="*/ 94 w 98"/>
                  <a:gd name="T17" fmla="*/ 11 h 36"/>
                  <a:gd name="T18" fmla="*/ 86 w 98"/>
                  <a:gd name="T19" fmla="*/ 6 h 36"/>
                  <a:gd name="T20" fmla="*/ 50 w 98"/>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36">
                    <a:moveTo>
                      <a:pt x="50" y="0"/>
                    </a:moveTo>
                    <a:cubicBezTo>
                      <a:pt x="50" y="0"/>
                      <a:pt x="50" y="0"/>
                      <a:pt x="50" y="0"/>
                    </a:cubicBezTo>
                    <a:cubicBezTo>
                      <a:pt x="41" y="1"/>
                      <a:pt x="33" y="2"/>
                      <a:pt x="24" y="3"/>
                    </a:cubicBezTo>
                    <a:cubicBezTo>
                      <a:pt x="18" y="4"/>
                      <a:pt x="11" y="6"/>
                      <a:pt x="6" y="10"/>
                    </a:cubicBezTo>
                    <a:cubicBezTo>
                      <a:pt x="0" y="15"/>
                      <a:pt x="0" y="20"/>
                      <a:pt x="6" y="24"/>
                    </a:cubicBezTo>
                    <a:cubicBezTo>
                      <a:pt x="9" y="26"/>
                      <a:pt x="13" y="28"/>
                      <a:pt x="16" y="30"/>
                    </a:cubicBezTo>
                    <a:cubicBezTo>
                      <a:pt x="38" y="36"/>
                      <a:pt x="59" y="36"/>
                      <a:pt x="81" y="30"/>
                    </a:cubicBezTo>
                    <a:cubicBezTo>
                      <a:pt x="85" y="29"/>
                      <a:pt x="90" y="27"/>
                      <a:pt x="94" y="24"/>
                    </a:cubicBezTo>
                    <a:cubicBezTo>
                      <a:pt x="98" y="20"/>
                      <a:pt x="98" y="15"/>
                      <a:pt x="94" y="11"/>
                    </a:cubicBezTo>
                    <a:cubicBezTo>
                      <a:pt x="92" y="9"/>
                      <a:pt x="89" y="8"/>
                      <a:pt x="86" y="6"/>
                    </a:cubicBezTo>
                    <a:cubicBezTo>
                      <a:pt x="74" y="2"/>
                      <a:pt x="62"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76" name="Freeform 105">
                <a:extLst>
                  <a:ext uri="{FF2B5EF4-FFF2-40B4-BE49-F238E27FC236}">
                    <a16:creationId xmlns:a16="http://schemas.microsoft.com/office/drawing/2014/main" id="{DE1F1C60-8F54-DE4C-B5D3-9BBD71E52690}"/>
                  </a:ext>
                </a:extLst>
              </p:cNvPr>
              <p:cNvSpPr>
                <a:spLocks noEditPoints="1"/>
              </p:cNvSpPr>
              <p:nvPr/>
            </p:nvSpPr>
            <p:spPr bwMode="auto">
              <a:xfrm>
                <a:off x="2544764" y="1677989"/>
                <a:ext cx="200025" cy="411163"/>
              </a:xfrm>
              <a:custGeom>
                <a:avLst/>
                <a:gdLst>
                  <a:gd name="T0" fmla="*/ 0 w 120"/>
                  <a:gd name="T1" fmla="*/ 244 h 244"/>
                  <a:gd name="T2" fmla="*/ 0 w 120"/>
                  <a:gd name="T3" fmla="*/ 242 h 244"/>
                  <a:gd name="T4" fmla="*/ 0 w 120"/>
                  <a:gd name="T5" fmla="*/ 14 h 244"/>
                  <a:gd name="T6" fmla="*/ 3 w 120"/>
                  <a:gd name="T7" fmla="*/ 5 h 244"/>
                  <a:gd name="T8" fmla="*/ 14 w 120"/>
                  <a:gd name="T9" fmla="*/ 0 h 244"/>
                  <a:gd name="T10" fmla="*/ 76 w 120"/>
                  <a:gd name="T11" fmla="*/ 0 h 244"/>
                  <a:gd name="T12" fmla="*/ 106 w 120"/>
                  <a:gd name="T13" fmla="*/ 0 h 244"/>
                  <a:gd name="T14" fmla="*/ 120 w 120"/>
                  <a:gd name="T15" fmla="*/ 14 h 244"/>
                  <a:gd name="T16" fmla="*/ 120 w 120"/>
                  <a:gd name="T17" fmla="*/ 83 h 244"/>
                  <a:gd name="T18" fmla="*/ 120 w 120"/>
                  <a:gd name="T19" fmla="*/ 86 h 244"/>
                  <a:gd name="T20" fmla="*/ 105 w 120"/>
                  <a:gd name="T21" fmla="*/ 89 h 244"/>
                  <a:gd name="T22" fmla="*/ 84 w 120"/>
                  <a:gd name="T23" fmla="*/ 100 h 244"/>
                  <a:gd name="T24" fmla="*/ 78 w 120"/>
                  <a:gd name="T25" fmla="*/ 115 h 244"/>
                  <a:gd name="T26" fmla="*/ 78 w 120"/>
                  <a:gd name="T27" fmla="*/ 182 h 244"/>
                  <a:gd name="T28" fmla="*/ 78 w 120"/>
                  <a:gd name="T29" fmla="*/ 185 h 244"/>
                  <a:gd name="T30" fmla="*/ 18 w 120"/>
                  <a:gd name="T31" fmla="*/ 185 h 244"/>
                  <a:gd name="T32" fmla="*/ 18 w 120"/>
                  <a:gd name="T33" fmla="*/ 197 h 244"/>
                  <a:gd name="T34" fmla="*/ 78 w 120"/>
                  <a:gd name="T35" fmla="*/ 197 h 244"/>
                  <a:gd name="T36" fmla="*/ 78 w 120"/>
                  <a:gd name="T37" fmla="*/ 209 h 244"/>
                  <a:gd name="T38" fmla="*/ 18 w 120"/>
                  <a:gd name="T39" fmla="*/ 209 h 244"/>
                  <a:gd name="T40" fmla="*/ 18 w 120"/>
                  <a:gd name="T41" fmla="*/ 221 h 244"/>
                  <a:gd name="T42" fmla="*/ 78 w 120"/>
                  <a:gd name="T43" fmla="*/ 221 h 244"/>
                  <a:gd name="T44" fmla="*/ 81 w 120"/>
                  <a:gd name="T45" fmla="*/ 234 h 244"/>
                  <a:gd name="T46" fmla="*/ 89 w 120"/>
                  <a:gd name="T47" fmla="*/ 244 h 244"/>
                  <a:gd name="T48" fmla="*/ 0 w 120"/>
                  <a:gd name="T49" fmla="*/ 244 h 244"/>
                  <a:gd name="T50" fmla="*/ 18 w 120"/>
                  <a:gd name="T51" fmla="*/ 48 h 244"/>
                  <a:gd name="T52" fmla="*/ 102 w 120"/>
                  <a:gd name="T53" fmla="*/ 48 h 244"/>
                  <a:gd name="T54" fmla="*/ 102 w 120"/>
                  <a:gd name="T55" fmla="*/ 36 h 244"/>
                  <a:gd name="T56" fmla="*/ 18 w 120"/>
                  <a:gd name="T57" fmla="*/ 36 h 244"/>
                  <a:gd name="T58" fmla="*/ 18 w 120"/>
                  <a:gd name="T59" fmla="*/ 4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44">
                    <a:moveTo>
                      <a:pt x="0" y="244"/>
                    </a:moveTo>
                    <a:cubicBezTo>
                      <a:pt x="0" y="243"/>
                      <a:pt x="0" y="243"/>
                      <a:pt x="0" y="242"/>
                    </a:cubicBezTo>
                    <a:cubicBezTo>
                      <a:pt x="0" y="166"/>
                      <a:pt x="0" y="90"/>
                      <a:pt x="0" y="14"/>
                    </a:cubicBezTo>
                    <a:cubicBezTo>
                      <a:pt x="0" y="11"/>
                      <a:pt x="1" y="8"/>
                      <a:pt x="3" y="5"/>
                    </a:cubicBezTo>
                    <a:cubicBezTo>
                      <a:pt x="5" y="1"/>
                      <a:pt x="9" y="0"/>
                      <a:pt x="14" y="0"/>
                    </a:cubicBezTo>
                    <a:cubicBezTo>
                      <a:pt x="34" y="0"/>
                      <a:pt x="55" y="0"/>
                      <a:pt x="76" y="0"/>
                    </a:cubicBezTo>
                    <a:cubicBezTo>
                      <a:pt x="86" y="0"/>
                      <a:pt x="96" y="0"/>
                      <a:pt x="106" y="0"/>
                    </a:cubicBezTo>
                    <a:cubicBezTo>
                      <a:pt x="115" y="0"/>
                      <a:pt x="120" y="5"/>
                      <a:pt x="120" y="14"/>
                    </a:cubicBezTo>
                    <a:cubicBezTo>
                      <a:pt x="120" y="37"/>
                      <a:pt x="120" y="60"/>
                      <a:pt x="120" y="83"/>
                    </a:cubicBezTo>
                    <a:cubicBezTo>
                      <a:pt x="120" y="84"/>
                      <a:pt x="120" y="85"/>
                      <a:pt x="120" y="86"/>
                    </a:cubicBezTo>
                    <a:cubicBezTo>
                      <a:pt x="115" y="87"/>
                      <a:pt x="110" y="88"/>
                      <a:pt x="105" y="89"/>
                    </a:cubicBezTo>
                    <a:cubicBezTo>
                      <a:pt x="97" y="91"/>
                      <a:pt x="90" y="94"/>
                      <a:pt x="84" y="100"/>
                    </a:cubicBezTo>
                    <a:cubicBezTo>
                      <a:pt x="80" y="104"/>
                      <a:pt x="78" y="109"/>
                      <a:pt x="78" y="115"/>
                    </a:cubicBezTo>
                    <a:cubicBezTo>
                      <a:pt x="78" y="137"/>
                      <a:pt x="78" y="160"/>
                      <a:pt x="78" y="182"/>
                    </a:cubicBezTo>
                    <a:cubicBezTo>
                      <a:pt x="78" y="183"/>
                      <a:pt x="78" y="184"/>
                      <a:pt x="78" y="185"/>
                    </a:cubicBezTo>
                    <a:cubicBezTo>
                      <a:pt x="58" y="185"/>
                      <a:pt x="38" y="185"/>
                      <a:pt x="18" y="185"/>
                    </a:cubicBezTo>
                    <a:cubicBezTo>
                      <a:pt x="18" y="189"/>
                      <a:pt x="18" y="193"/>
                      <a:pt x="18" y="197"/>
                    </a:cubicBezTo>
                    <a:cubicBezTo>
                      <a:pt x="38" y="197"/>
                      <a:pt x="58" y="197"/>
                      <a:pt x="78" y="197"/>
                    </a:cubicBezTo>
                    <a:cubicBezTo>
                      <a:pt x="78" y="201"/>
                      <a:pt x="78" y="205"/>
                      <a:pt x="78" y="209"/>
                    </a:cubicBezTo>
                    <a:cubicBezTo>
                      <a:pt x="58" y="209"/>
                      <a:pt x="38" y="209"/>
                      <a:pt x="18" y="209"/>
                    </a:cubicBezTo>
                    <a:cubicBezTo>
                      <a:pt x="18" y="213"/>
                      <a:pt x="18" y="217"/>
                      <a:pt x="18" y="221"/>
                    </a:cubicBezTo>
                    <a:cubicBezTo>
                      <a:pt x="38" y="221"/>
                      <a:pt x="58" y="221"/>
                      <a:pt x="78" y="221"/>
                    </a:cubicBezTo>
                    <a:cubicBezTo>
                      <a:pt x="78" y="226"/>
                      <a:pt x="78" y="230"/>
                      <a:pt x="81" y="234"/>
                    </a:cubicBezTo>
                    <a:cubicBezTo>
                      <a:pt x="83" y="238"/>
                      <a:pt x="86" y="241"/>
                      <a:pt x="89" y="244"/>
                    </a:cubicBezTo>
                    <a:cubicBezTo>
                      <a:pt x="60" y="244"/>
                      <a:pt x="30" y="244"/>
                      <a:pt x="0" y="244"/>
                    </a:cubicBezTo>
                    <a:close/>
                    <a:moveTo>
                      <a:pt x="18" y="48"/>
                    </a:moveTo>
                    <a:cubicBezTo>
                      <a:pt x="46" y="48"/>
                      <a:pt x="74" y="48"/>
                      <a:pt x="102" y="48"/>
                    </a:cubicBezTo>
                    <a:cubicBezTo>
                      <a:pt x="102" y="44"/>
                      <a:pt x="102" y="40"/>
                      <a:pt x="102" y="36"/>
                    </a:cubicBezTo>
                    <a:cubicBezTo>
                      <a:pt x="74" y="36"/>
                      <a:pt x="46" y="36"/>
                      <a:pt x="18" y="36"/>
                    </a:cubicBezTo>
                    <a:cubicBezTo>
                      <a:pt x="18" y="40"/>
                      <a:pt x="18" y="44"/>
                      <a:pt x="18"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77" name="Freeform 106">
                <a:extLst>
                  <a:ext uri="{FF2B5EF4-FFF2-40B4-BE49-F238E27FC236}">
                    <a16:creationId xmlns:a16="http://schemas.microsoft.com/office/drawing/2014/main" id="{AB73ECF1-EEE9-C040-84B7-592BB9EBABED}"/>
                  </a:ext>
                </a:extLst>
              </p:cNvPr>
              <p:cNvSpPr>
                <a:spLocks/>
              </p:cNvSpPr>
              <p:nvPr/>
            </p:nvSpPr>
            <p:spPr bwMode="auto">
              <a:xfrm>
                <a:off x="2695576" y="1892301"/>
                <a:ext cx="158750" cy="200025"/>
              </a:xfrm>
              <a:custGeom>
                <a:avLst/>
                <a:gdLst>
                  <a:gd name="T0" fmla="*/ 0 w 95"/>
                  <a:gd name="T1" fmla="*/ 0 h 119"/>
                  <a:gd name="T2" fmla="*/ 95 w 95"/>
                  <a:gd name="T3" fmla="*/ 0 h 119"/>
                  <a:gd name="T4" fmla="*/ 95 w 95"/>
                  <a:gd name="T5" fmla="*/ 2 h 119"/>
                  <a:gd name="T6" fmla="*/ 95 w 95"/>
                  <a:gd name="T7" fmla="*/ 95 h 119"/>
                  <a:gd name="T8" fmla="*/ 89 w 95"/>
                  <a:gd name="T9" fmla="*/ 107 h 119"/>
                  <a:gd name="T10" fmla="*/ 66 w 95"/>
                  <a:gd name="T11" fmla="*/ 116 h 119"/>
                  <a:gd name="T12" fmla="*/ 18 w 95"/>
                  <a:gd name="T13" fmla="*/ 113 h 119"/>
                  <a:gd name="T14" fmla="*/ 4 w 95"/>
                  <a:gd name="T15" fmla="*/ 105 h 119"/>
                  <a:gd name="T16" fmla="*/ 0 w 95"/>
                  <a:gd name="T17" fmla="*/ 95 h 119"/>
                  <a:gd name="T18" fmla="*/ 0 w 95"/>
                  <a:gd name="T19" fmla="*/ 2 h 119"/>
                  <a:gd name="T20" fmla="*/ 0 w 95"/>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19">
                    <a:moveTo>
                      <a:pt x="0" y="0"/>
                    </a:moveTo>
                    <a:cubicBezTo>
                      <a:pt x="22" y="16"/>
                      <a:pt x="76" y="14"/>
                      <a:pt x="95" y="0"/>
                    </a:cubicBezTo>
                    <a:cubicBezTo>
                      <a:pt x="95" y="1"/>
                      <a:pt x="95" y="2"/>
                      <a:pt x="95" y="2"/>
                    </a:cubicBezTo>
                    <a:cubicBezTo>
                      <a:pt x="95" y="33"/>
                      <a:pt x="95" y="64"/>
                      <a:pt x="95" y="95"/>
                    </a:cubicBezTo>
                    <a:cubicBezTo>
                      <a:pt x="95" y="100"/>
                      <a:pt x="93" y="104"/>
                      <a:pt x="89" y="107"/>
                    </a:cubicBezTo>
                    <a:cubicBezTo>
                      <a:pt x="82" y="112"/>
                      <a:pt x="74" y="114"/>
                      <a:pt x="66" y="116"/>
                    </a:cubicBezTo>
                    <a:cubicBezTo>
                      <a:pt x="50" y="119"/>
                      <a:pt x="34" y="118"/>
                      <a:pt x="18" y="113"/>
                    </a:cubicBezTo>
                    <a:cubicBezTo>
                      <a:pt x="13" y="111"/>
                      <a:pt x="8" y="109"/>
                      <a:pt x="4" y="105"/>
                    </a:cubicBezTo>
                    <a:cubicBezTo>
                      <a:pt x="1" y="102"/>
                      <a:pt x="0" y="99"/>
                      <a:pt x="0" y="95"/>
                    </a:cubicBezTo>
                    <a:cubicBezTo>
                      <a:pt x="0" y="64"/>
                      <a:pt x="0" y="33"/>
                      <a:pt x="0" y="2"/>
                    </a:cubicBezTo>
                    <a:cubicBezTo>
                      <a:pt x="0" y="2"/>
                      <a:pt x="0" y="1"/>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78" name="Freeform 107">
                <a:extLst>
                  <a:ext uri="{FF2B5EF4-FFF2-40B4-BE49-F238E27FC236}">
                    <a16:creationId xmlns:a16="http://schemas.microsoft.com/office/drawing/2014/main" id="{944B1AEE-61F1-1549-9A18-C6C39E74F1DB}"/>
                  </a:ext>
                </a:extLst>
              </p:cNvPr>
              <p:cNvSpPr>
                <a:spLocks/>
              </p:cNvSpPr>
              <p:nvPr/>
            </p:nvSpPr>
            <p:spPr bwMode="auto">
              <a:xfrm>
                <a:off x="2692401" y="1841501"/>
                <a:ext cx="163513" cy="60325"/>
              </a:xfrm>
              <a:custGeom>
                <a:avLst/>
                <a:gdLst>
                  <a:gd name="T0" fmla="*/ 50 w 98"/>
                  <a:gd name="T1" fmla="*/ 0 h 36"/>
                  <a:gd name="T2" fmla="*/ 86 w 98"/>
                  <a:gd name="T3" fmla="*/ 6 h 36"/>
                  <a:gd name="T4" fmla="*/ 94 w 98"/>
                  <a:gd name="T5" fmla="*/ 11 h 36"/>
                  <a:gd name="T6" fmla="*/ 94 w 98"/>
                  <a:gd name="T7" fmla="*/ 24 h 36"/>
                  <a:gd name="T8" fmla="*/ 81 w 98"/>
                  <a:gd name="T9" fmla="*/ 30 h 36"/>
                  <a:gd name="T10" fmla="*/ 16 w 98"/>
                  <a:gd name="T11" fmla="*/ 30 h 36"/>
                  <a:gd name="T12" fmla="*/ 6 w 98"/>
                  <a:gd name="T13" fmla="*/ 24 h 36"/>
                  <a:gd name="T14" fmla="*/ 6 w 98"/>
                  <a:gd name="T15" fmla="*/ 10 h 36"/>
                  <a:gd name="T16" fmla="*/ 24 w 98"/>
                  <a:gd name="T17" fmla="*/ 3 h 36"/>
                  <a:gd name="T18" fmla="*/ 50 w 98"/>
                  <a:gd name="T19" fmla="*/ 0 h 36"/>
                  <a:gd name="T20" fmla="*/ 50 w 98"/>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36">
                    <a:moveTo>
                      <a:pt x="50" y="0"/>
                    </a:moveTo>
                    <a:cubicBezTo>
                      <a:pt x="62" y="0"/>
                      <a:pt x="74" y="2"/>
                      <a:pt x="86" y="6"/>
                    </a:cubicBezTo>
                    <a:cubicBezTo>
                      <a:pt x="89" y="8"/>
                      <a:pt x="92" y="9"/>
                      <a:pt x="94" y="11"/>
                    </a:cubicBezTo>
                    <a:cubicBezTo>
                      <a:pt x="98" y="15"/>
                      <a:pt x="98" y="20"/>
                      <a:pt x="94" y="24"/>
                    </a:cubicBezTo>
                    <a:cubicBezTo>
                      <a:pt x="90" y="27"/>
                      <a:pt x="85" y="29"/>
                      <a:pt x="81" y="30"/>
                    </a:cubicBezTo>
                    <a:cubicBezTo>
                      <a:pt x="59" y="36"/>
                      <a:pt x="38" y="36"/>
                      <a:pt x="16" y="30"/>
                    </a:cubicBezTo>
                    <a:cubicBezTo>
                      <a:pt x="13" y="28"/>
                      <a:pt x="9" y="26"/>
                      <a:pt x="6" y="24"/>
                    </a:cubicBezTo>
                    <a:cubicBezTo>
                      <a:pt x="0" y="20"/>
                      <a:pt x="0" y="15"/>
                      <a:pt x="6" y="10"/>
                    </a:cubicBezTo>
                    <a:cubicBezTo>
                      <a:pt x="11" y="6"/>
                      <a:pt x="18" y="4"/>
                      <a:pt x="24" y="3"/>
                    </a:cubicBezTo>
                    <a:cubicBezTo>
                      <a:pt x="33" y="2"/>
                      <a:pt x="41" y="1"/>
                      <a:pt x="50" y="0"/>
                    </a:cubicBezTo>
                    <a:cubicBezTo>
                      <a:pt x="50" y="0"/>
                      <a:pt x="50"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79" name="Freeform 108">
                <a:extLst>
                  <a:ext uri="{FF2B5EF4-FFF2-40B4-BE49-F238E27FC236}">
                    <a16:creationId xmlns:a16="http://schemas.microsoft.com/office/drawing/2014/main" id="{084CC8CB-CF36-E04F-8F77-9C373C0E1587}"/>
                  </a:ext>
                </a:extLst>
              </p:cNvPr>
              <p:cNvSpPr>
                <a:spLocks/>
              </p:cNvSpPr>
              <p:nvPr/>
            </p:nvSpPr>
            <p:spPr bwMode="auto">
              <a:xfrm>
                <a:off x="2574926" y="1739901"/>
                <a:ext cx="139700" cy="19050"/>
              </a:xfrm>
              <a:custGeom>
                <a:avLst/>
                <a:gdLst>
                  <a:gd name="T0" fmla="*/ 0 w 84"/>
                  <a:gd name="T1" fmla="*/ 12 h 12"/>
                  <a:gd name="T2" fmla="*/ 0 w 84"/>
                  <a:gd name="T3" fmla="*/ 0 h 12"/>
                  <a:gd name="T4" fmla="*/ 84 w 84"/>
                  <a:gd name="T5" fmla="*/ 0 h 12"/>
                  <a:gd name="T6" fmla="*/ 84 w 84"/>
                  <a:gd name="T7" fmla="*/ 12 h 12"/>
                  <a:gd name="T8" fmla="*/ 0 w 84"/>
                  <a:gd name="T9" fmla="*/ 12 h 12"/>
                </a:gdLst>
                <a:ahLst/>
                <a:cxnLst>
                  <a:cxn ang="0">
                    <a:pos x="T0" y="T1"/>
                  </a:cxn>
                  <a:cxn ang="0">
                    <a:pos x="T2" y="T3"/>
                  </a:cxn>
                  <a:cxn ang="0">
                    <a:pos x="T4" y="T5"/>
                  </a:cxn>
                  <a:cxn ang="0">
                    <a:pos x="T6" y="T7"/>
                  </a:cxn>
                  <a:cxn ang="0">
                    <a:pos x="T8" y="T9"/>
                  </a:cxn>
                </a:cxnLst>
                <a:rect l="0" t="0" r="r" b="b"/>
                <a:pathLst>
                  <a:path w="84" h="12">
                    <a:moveTo>
                      <a:pt x="0" y="12"/>
                    </a:moveTo>
                    <a:cubicBezTo>
                      <a:pt x="0" y="8"/>
                      <a:pt x="0" y="4"/>
                      <a:pt x="0" y="0"/>
                    </a:cubicBezTo>
                    <a:cubicBezTo>
                      <a:pt x="28" y="0"/>
                      <a:pt x="56" y="0"/>
                      <a:pt x="84" y="0"/>
                    </a:cubicBezTo>
                    <a:cubicBezTo>
                      <a:pt x="84" y="4"/>
                      <a:pt x="84" y="8"/>
                      <a:pt x="84" y="12"/>
                    </a:cubicBezTo>
                    <a:cubicBezTo>
                      <a:pt x="56" y="12"/>
                      <a:pt x="28" y="12"/>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grpSp>
          <p:nvGrpSpPr>
            <p:cNvPr id="53" name="グループ化 52">
              <a:extLst>
                <a:ext uri="{FF2B5EF4-FFF2-40B4-BE49-F238E27FC236}">
                  <a16:creationId xmlns:a16="http://schemas.microsoft.com/office/drawing/2014/main" id="{C78B2CB5-1944-9849-BAAC-A89B4A35BD19}"/>
                </a:ext>
              </a:extLst>
            </p:cNvPr>
            <p:cNvGrpSpPr/>
            <p:nvPr/>
          </p:nvGrpSpPr>
          <p:grpSpPr>
            <a:xfrm>
              <a:off x="3542532" y="4169727"/>
              <a:ext cx="599481" cy="798287"/>
              <a:chOff x="2544764" y="1677989"/>
              <a:chExt cx="311150" cy="414337"/>
            </a:xfrm>
          </p:grpSpPr>
          <p:sp>
            <p:nvSpPr>
              <p:cNvPr id="66" name="Freeform 102">
                <a:extLst>
                  <a:ext uri="{FF2B5EF4-FFF2-40B4-BE49-F238E27FC236}">
                    <a16:creationId xmlns:a16="http://schemas.microsoft.com/office/drawing/2014/main" id="{F79C2F9A-3755-F243-88B5-2A1F09851F57}"/>
                  </a:ext>
                </a:extLst>
              </p:cNvPr>
              <p:cNvSpPr>
                <a:spLocks/>
              </p:cNvSpPr>
              <p:nvPr/>
            </p:nvSpPr>
            <p:spPr bwMode="auto">
              <a:xfrm>
                <a:off x="2544764" y="1677989"/>
                <a:ext cx="200025" cy="411163"/>
              </a:xfrm>
              <a:custGeom>
                <a:avLst/>
                <a:gdLst>
                  <a:gd name="T0" fmla="*/ 0 w 120"/>
                  <a:gd name="T1" fmla="*/ 244 h 244"/>
                  <a:gd name="T2" fmla="*/ 89 w 120"/>
                  <a:gd name="T3" fmla="*/ 244 h 244"/>
                  <a:gd name="T4" fmla="*/ 81 w 120"/>
                  <a:gd name="T5" fmla="*/ 234 h 244"/>
                  <a:gd name="T6" fmla="*/ 78 w 120"/>
                  <a:gd name="T7" fmla="*/ 221 h 244"/>
                  <a:gd name="T8" fmla="*/ 18 w 120"/>
                  <a:gd name="T9" fmla="*/ 221 h 244"/>
                  <a:gd name="T10" fmla="*/ 18 w 120"/>
                  <a:gd name="T11" fmla="*/ 209 h 244"/>
                  <a:gd name="T12" fmla="*/ 78 w 120"/>
                  <a:gd name="T13" fmla="*/ 209 h 244"/>
                  <a:gd name="T14" fmla="*/ 78 w 120"/>
                  <a:gd name="T15" fmla="*/ 197 h 244"/>
                  <a:gd name="T16" fmla="*/ 18 w 120"/>
                  <a:gd name="T17" fmla="*/ 197 h 244"/>
                  <a:gd name="T18" fmla="*/ 18 w 120"/>
                  <a:gd name="T19" fmla="*/ 185 h 244"/>
                  <a:gd name="T20" fmla="*/ 78 w 120"/>
                  <a:gd name="T21" fmla="*/ 185 h 244"/>
                  <a:gd name="T22" fmla="*/ 78 w 120"/>
                  <a:gd name="T23" fmla="*/ 182 h 244"/>
                  <a:gd name="T24" fmla="*/ 78 w 120"/>
                  <a:gd name="T25" fmla="*/ 115 h 244"/>
                  <a:gd name="T26" fmla="*/ 84 w 120"/>
                  <a:gd name="T27" fmla="*/ 100 h 244"/>
                  <a:gd name="T28" fmla="*/ 105 w 120"/>
                  <a:gd name="T29" fmla="*/ 89 h 244"/>
                  <a:gd name="T30" fmla="*/ 120 w 120"/>
                  <a:gd name="T31" fmla="*/ 86 h 244"/>
                  <a:gd name="T32" fmla="*/ 120 w 120"/>
                  <a:gd name="T33" fmla="*/ 83 h 244"/>
                  <a:gd name="T34" fmla="*/ 120 w 120"/>
                  <a:gd name="T35" fmla="*/ 14 h 244"/>
                  <a:gd name="T36" fmla="*/ 106 w 120"/>
                  <a:gd name="T37" fmla="*/ 0 h 244"/>
                  <a:gd name="T38" fmla="*/ 76 w 120"/>
                  <a:gd name="T39" fmla="*/ 0 h 244"/>
                  <a:gd name="T40" fmla="*/ 14 w 120"/>
                  <a:gd name="T41" fmla="*/ 0 h 244"/>
                  <a:gd name="T42" fmla="*/ 3 w 120"/>
                  <a:gd name="T43" fmla="*/ 5 h 244"/>
                  <a:gd name="T44" fmla="*/ 0 w 120"/>
                  <a:gd name="T45" fmla="*/ 14 h 244"/>
                  <a:gd name="T46" fmla="*/ 0 w 120"/>
                  <a:gd name="T47" fmla="*/ 242 h 244"/>
                  <a:gd name="T48" fmla="*/ 0 w 120"/>
                  <a:gd name="T49"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0" h="244">
                    <a:moveTo>
                      <a:pt x="0" y="244"/>
                    </a:moveTo>
                    <a:cubicBezTo>
                      <a:pt x="30" y="244"/>
                      <a:pt x="60" y="244"/>
                      <a:pt x="89" y="244"/>
                    </a:cubicBezTo>
                    <a:cubicBezTo>
                      <a:pt x="86" y="241"/>
                      <a:pt x="83" y="238"/>
                      <a:pt x="81" y="234"/>
                    </a:cubicBezTo>
                    <a:cubicBezTo>
                      <a:pt x="78" y="230"/>
                      <a:pt x="78" y="226"/>
                      <a:pt x="78" y="221"/>
                    </a:cubicBezTo>
                    <a:cubicBezTo>
                      <a:pt x="58" y="221"/>
                      <a:pt x="38" y="221"/>
                      <a:pt x="18" y="221"/>
                    </a:cubicBezTo>
                    <a:cubicBezTo>
                      <a:pt x="18" y="217"/>
                      <a:pt x="18" y="213"/>
                      <a:pt x="18" y="209"/>
                    </a:cubicBezTo>
                    <a:cubicBezTo>
                      <a:pt x="38" y="209"/>
                      <a:pt x="58" y="209"/>
                      <a:pt x="78" y="209"/>
                    </a:cubicBezTo>
                    <a:cubicBezTo>
                      <a:pt x="78" y="205"/>
                      <a:pt x="78" y="201"/>
                      <a:pt x="78" y="197"/>
                    </a:cubicBezTo>
                    <a:cubicBezTo>
                      <a:pt x="58" y="197"/>
                      <a:pt x="38" y="197"/>
                      <a:pt x="18" y="197"/>
                    </a:cubicBezTo>
                    <a:cubicBezTo>
                      <a:pt x="18" y="193"/>
                      <a:pt x="18" y="189"/>
                      <a:pt x="18" y="185"/>
                    </a:cubicBezTo>
                    <a:cubicBezTo>
                      <a:pt x="38" y="185"/>
                      <a:pt x="58" y="185"/>
                      <a:pt x="78" y="185"/>
                    </a:cubicBezTo>
                    <a:cubicBezTo>
                      <a:pt x="78" y="184"/>
                      <a:pt x="78" y="183"/>
                      <a:pt x="78" y="182"/>
                    </a:cubicBezTo>
                    <a:cubicBezTo>
                      <a:pt x="78" y="160"/>
                      <a:pt x="78" y="137"/>
                      <a:pt x="78" y="115"/>
                    </a:cubicBezTo>
                    <a:cubicBezTo>
                      <a:pt x="78" y="109"/>
                      <a:pt x="80" y="104"/>
                      <a:pt x="84" y="100"/>
                    </a:cubicBezTo>
                    <a:cubicBezTo>
                      <a:pt x="90" y="94"/>
                      <a:pt x="97" y="91"/>
                      <a:pt x="105" y="89"/>
                    </a:cubicBezTo>
                    <a:cubicBezTo>
                      <a:pt x="110" y="88"/>
                      <a:pt x="115" y="87"/>
                      <a:pt x="120" y="86"/>
                    </a:cubicBezTo>
                    <a:cubicBezTo>
                      <a:pt x="120" y="85"/>
                      <a:pt x="120" y="84"/>
                      <a:pt x="120" y="83"/>
                    </a:cubicBezTo>
                    <a:cubicBezTo>
                      <a:pt x="120" y="60"/>
                      <a:pt x="120" y="37"/>
                      <a:pt x="120" y="14"/>
                    </a:cubicBezTo>
                    <a:cubicBezTo>
                      <a:pt x="120" y="5"/>
                      <a:pt x="115" y="0"/>
                      <a:pt x="106" y="0"/>
                    </a:cubicBezTo>
                    <a:cubicBezTo>
                      <a:pt x="96" y="0"/>
                      <a:pt x="86" y="0"/>
                      <a:pt x="76" y="0"/>
                    </a:cubicBezTo>
                    <a:cubicBezTo>
                      <a:pt x="55" y="0"/>
                      <a:pt x="34" y="0"/>
                      <a:pt x="14" y="0"/>
                    </a:cubicBezTo>
                    <a:cubicBezTo>
                      <a:pt x="9" y="0"/>
                      <a:pt x="5" y="1"/>
                      <a:pt x="3" y="5"/>
                    </a:cubicBezTo>
                    <a:cubicBezTo>
                      <a:pt x="1" y="8"/>
                      <a:pt x="0" y="11"/>
                      <a:pt x="0" y="14"/>
                    </a:cubicBezTo>
                    <a:cubicBezTo>
                      <a:pt x="0" y="90"/>
                      <a:pt x="0" y="166"/>
                      <a:pt x="0" y="242"/>
                    </a:cubicBezTo>
                    <a:cubicBezTo>
                      <a:pt x="0" y="243"/>
                      <a:pt x="0" y="243"/>
                      <a:pt x="0" y="2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7" name="Freeform 103">
                <a:extLst>
                  <a:ext uri="{FF2B5EF4-FFF2-40B4-BE49-F238E27FC236}">
                    <a16:creationId xmlns:a16="http://schemas.microsoft.com/office/drawing/2014/main" id="{5A05E791-67DF-414A-98A9-DF7261C1135A}"/>
                  </a:ext>
                </a:extLst>
              </p:cNvPr>
              <p:cNvSpPr>
                <a:spLocks/>
              </p:cNvSpPr>
              <p:nvPr/>
            </p:nvSpPr>
            <p:spPr bwMode="auto">
              <a:xfrm>
                <a:off x="2695576" y="1892301"/>
                <a:ext cx="158750" cy="200025"/>
              </a:xfrm>
              <a:custGeom>
                <a:avLst/>
                <a:gdLst>
                  <a:gd name="T0" fmla="*/ 0 w 95"/>
                  <a:gd name="T1" fmla="*/ 0 h 119"/>
                  <a:gd name="T2" fmla="*/ 0 w 95"/>
                  <a:gd name="T3" fmla="*/ 2 h 119"/>
                  <a:gd name="T4" fmla="*/ 0 w 95"/>
                  <a:gd name="T5" fmla="*/ 95 h 119"/>
                  <a:gd name="T6" fmla="*/ 4 w 95"/>
                  <a:gd name="T7" fmla="*/ 105 h 119"/>
                  <a:gd name="T8" fmla="*/ 18 w 95"/>
                  <a:gd name="T9" fmla="*/ 113 h 119"/>
                  <a:gd name="T10" fmla="*/ 66 w 95"/>
                  <a:gd name="T11" fmla="*/ 116 h 119"/>
                  <a:gd name="T12" fmla="*/ 89 w 95"/>
                  <a:gd name="T13" fmla="*/ 107 h 119"/>
                  <a:gd name="T14" fmla="*/ 95 w 95"/>
                  <a:gd name="T15" fmla="*/ 95 h 119"/>
                  <a:gd name="T16" fmla="*/ 95 w 95"/>
                  <a:gd name="T17" fmla="*/ 2 h 119"/>
                  <a:gd name="T18" fmla="*/ 95 w 95"/>
                  <a:gd name="T19" fmla="*/ 0 h 119"/>
                  <a:gd name="T20" fmla="*/ 0 w 95"/>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19">
                    <a:moveTo>
                      <a:pt x="0" y="0"/>
                    </a:moveTo>
                    <a:cubicBezTo>
                      <a:pt x="0" y="1"/>
                      <a:pt x="0" y="2"/>
                      <a:pt x="0" y="2"/>
                    </a:cubicBezTo>
                    <a:cubicBezTo>
                      <a:pt x="0" y="33"/>
                      <a:pt x="0" y="64"/>
                      <a:pt x="0" y="95"/>
                    </a:cubicBezTo>
                    <a:cubicBezTo>
                      <a:pt x="0" y="99"/>
                      <a:pt x="1" y="102"/>
                      <a:pt x="4" y="105"/>
                    </a:cubicBezTo>
                    <a:cubicBezTo>
                      <a:pt x="8" y="109"/>
                      <a:pt x="13" y="111"/>
                      <a:pt x="18" y="113"/>
                    </a:cubicBezTo>
                    <a:cubicBezTo>
                      <a:pt x="34" y="118"/>
                      <a:pt x="50" y="119"/>
                      <a:pt x="66" y="116"/>
                    </a:cubicBezTo>
                    <a:cubicBezTo>
                      <a:pt x="74" y="114"/>
                      <a:pt x="82" y="112"/>
                      <a:pt x="89" y="107"/>
                    </a:cubicBezTo>
                    <a:cubicBezTo>
                      <a:pt x="93" y="104"/>
                      <a:pt x="95" y="100"/>
                      <a:pt x="95" y="95"/>
                    </a:cubicBezTo>
                    <a:cubicBezTo>
                      <a:pt x="95" y="64"/>
                      <a:pt x="95" y="33"/>
                      <a:pt x="95" y="2"/>
                    </a:cubicBezTo>
                    <a:cubicBezTo>
                      <a:pt x="95" y="2"/>
                      <a:pt x="95" y="1"/>
                      <a:pt x="95" y="0"/>
                    </a:cubicBezTo>
                    <a:cubicBezTo>
                      <a:pt x="76" y="14"/>
                      <a:pt x="22" y="1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8" name="Freeform 104">
                <a:extLst>
                  <a:ext uri="{FF2B5EF4-FFF2-40B4-BE49-F238E27FC236}">
                    <a16:creationId xmlns:a16="http://schemas.microsoft.com/office/drawing/2014/main" id="{BAC2298E-69BF-614E-AEF0-7BD1DAEE8D7A}"/>
                  </a:ext>
                </a:extLst>
              </p:cNvPr>
              <p:cNvSpPr>
                <a:spLocks/>
              </p:cNvSpPr>
              <p:nvPr/>
            </p:nvSpPr>
            <p:spPr bwMode="auto">
              <a:xfrm>
                <a:off x="2692401" y="1841501"/>
                <a:ext cx="163513" cy="60325"/>
              </a:xfrm>
              <a:custGeom>
                <a:avLst/>
                <a:gdLst>
                  <a:gd name="T0" fmla="*/ 50 w 98"/>
                  <a:gd name="T1" fmla="*/ 0 h 36"/>
                  <a:gd name="T2" fmla="*/ 50 w 98"/>
                  <a:gd name="T3" fmla="*/ 0 h 36"/>
                  <a:gd name="T4" fmla="*/ 24 w 98"/>
                  <a:gd name="T5" fmla="*/ 3 h 36"/>
                  <a:gd name="T6" fmla="*/ 6 w 98"/>
                  <a:gd name="T7" fmla="*/ 10 h 36"/>
                  <a:gd name="T8" fmla="*/ 6 w 98"/>
                  <a:gd name="T9" fmla="*/ 24 h 36"/>
                  <a:gd name="T10" fmla="*/ 16 w 98"/>
                  <a:gd name="T11" fmla="*/ 30 h 36"/>
                  <a:gd name="T12" fmla="*/ 81 w 98"/>
                  <a:gd name="T13" fmla="*/ 30 h 36"/>
                  <a:gd name="T14" fmla="*/ 94 w 98"/>
                  <a:gd name="T15" fmla="*/ 24 h 36"/>
                  <a:gd name="T16" fmla="*/ 94 w 98"/>
                  <a:gd name="T17" fmla="*/ 11 h 36"/>
                  <a:gd name="T18" fmla="*/ 86 w 98"/>
                  <a:gd name="T19" fmla="*/ 6 h 36"/>
                  <a:gd name="T20" fmla="*/ 50 w 98"/>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36">
                    <a:moveTo>
                      <a:pt x="50" y="0"/>
                    </a:moveTo>
                    <a:cubicBezTo>
                      <a:pt x="50" y="0"/>
                      <a:pt x="50" y="0"/>
                      <a:pt x="50" y="0"/>
                    </a:cubicBezTo>
                    <a:cubicBezTo>
                      <a:pt x="41" y="1"/>
                      <a:pt x="33" y="2"/>
                      <a:pt x="24" y="3"/>
                    </a:cubicBezTo>
                    <a:cubicBezTo>
                      <a:pt x="18" y="4"/>
                      <a:pt x="11" y="6"/>
                      <a:pt x="6" y="10"/>
                    </a:cubicBezTo>
                    <a:cubicBezTo>
                      <a:pt x="0" y="15"/>
                      <a:pt x="0" y="20"/>
                      <a:pt x="6" y="24"/>
                    </a:cubicBezTo>
                    <a:cubicBezTo>
                      <a:pt x="9" y="26"/>
                      <a:pt x="13" y="28"/>
                      <a:pt x="16" y="30"/>
                    </a:cubicBezTo>
                    <a:cubicBezTo>
                      <a:pt x="38" y="36"/>
                      <a:pt x="59" y="36"/>
                      <a:pt x="81" y="30"/>
                    </a:cubicBezTo>
                    <a:cubicBezTo>
                      <a:pt x="85" y="29"/>
                      <a:pt x="90" y="27"/>
                      <a:pt x="94" y="24"/>
                    </a:cubicBezTo>
                    <a:cubicBezTo>
                      <a:pt x="98" y="20"/>
                      <a:pt x="98" y="15"/>
                      <a:pt x="94" y="11"/>
                    </a:cubicBezTo>
                    <a:cubicBezTo>
                      <a:pt x="92" y="9"/>
                      <a:pt x="89" y="8"/>
                      <a:pt x="86" y="6"/>
                    </a:cubicBezTo>
                    <a:cubicBezTo>
                      <a:pt x="74" y="2"/>
                      <a:pt x="62" y="0"/>
                      <a:pt x="5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9" name="Freeform 105">
                <a:extLst>
                  <a:ext uri="{FF2B5EF4-FFF2-40B4-BE49-F238E27FC236}">
                    <a16:creationId xmlns:a16="http://schemas.microsoft.com/office/drawing/2014/main" id="{FC8CF712-C1A2-D148-9F3E-0138AA8ADD93}"/>
                  </a:ext>
                </a:extLst>
              </p:cNvPr>
              <p:cNvSpPr>
                <a:spLocks noEditPoints="1"/>
              </p:cNvSpPr>
              <p:nvPr/>
            </p:nvSpPr>
            <p:spPr bwMode="auto">
              <a:xfrm>
                <a:off x="2544764" y="1677989"/>
                <a:ext cx="200025" cy="411163"/>
              </a:xfrm>
              <a:custGeom>
                <a:avLst/>
                <a:gdLst>
                  <a:gd name="T0" fmla="*/ 0 w 120"/>
                  <a:gd name="T1" fmla="*/ 244 h 244"/>
                  <a:gd name="T2" fmla="*/ 0 w 120"/>
                  <a:gd name="T3" fmla="*/ 242 h 244"/>
                  <a:gd name="T4" fmla="*/ 0 w 120"/>
                  <a:gd name="T5" fmla="*/ 14 h 244"/>
                  <a:gd name="T6" fmla="*/ 3 w 120"/>
                  <a:gd name="T7" fmla="*/ 5 h 244"/>
                  <a:gd name="T8" fmla="*/ 14 w 120"/>
                  <a:gd name="T9" fmla="*/ 0 h 244"/>
                  <a:gd name="T10" fmla="*/ 76 w 120"/>
                  <a:gd name="T11" fmla="*/ 0 h 244"/>
                  <a:gd name="T12" fmla="*/ 106 w 120"/>
                  <a:gd name="T13" fmla="*/ 0 h 244"/>
                  <a:gd name="T14" fmla="*/ 120 w 120"/>
                  <a:gd name="T15" fmla="*/ 14 h 244"/>
                  <a:gd name="T16" fmla="*/ 120 w 120"/>
                  <a:gd name="T17" fmla="*/ 83 h 244"/>
                  <a:gd name="T18" fmla="*/ 120 w 120"/>
                  <a:gd name="T19" fmla="*/ 86 h 244"/>
                  <a:gd name="T20" fmla="*/ 105 w 120"/>
                  <a:gd name="T21" fmla="*/ 89 h 244"/>
                  <a:gd name="T22" fmla="*/ 84 w 120"/>
                  <a:gd name="T23" fmla="*/ 100 h 244"/>
                  <a:gd name="T24" fmla="*/ 78 w 120"/>
                  <a:gd name="T25" fmla="*/ 115 h 244"/>
                  <a:gd name="T26" fmla="*/ 78 w 120"/>
                  <a:gd name="T27" fmla="*/ 182 h 244"/>
                  <a:gd name="T28" fmla="*/ 78 w 120"/>
                  <a:gd name="T29" fmla="*/ 185 h 244"/>
                  <a:gd name="T30" fmla="*/ 18 w 120"/>
                  <a:gd name="T31" fmla="*/ 185 h 244"/>
                  <a:gd name="T32" fmla="*/ 18 w 120"/>
                  <a:gd name="T33" fmla="*/ 197 h 244"/>
                  <a:gd name="T34" fmla="*/ 78 w 120"/>
                  <a:gd name="T35" fmla="*/ 197 h 244"/>
                  <a:gd name="T36" fmla="*/ 78 w 120"/>
                  <a:gd name="T37" fmla="*/ 209 h 244"/>
                  <a:gd name="T38" fmla="*/ 18 w 120"/>
                  <a:gd name="T39" fmla="*/ 209 h 244"/>
                  <a:gd name="T40" fmla="*/ 18 w 120"/>
                  <a:gd name="T41" fmla="*/ 221 h 244"/>
                  <a:gd name="T42" fmla="*/ 78 w 120"/>
                  <a:gd name="T43" fmla="*/ 221 h 244"/>
                  <a:gd name="T44" fmla="*/ 81 w 120"/>
                  <a:gd name="T45" fmla="*/ 234 h 244"/>
                  <a:gd name="T46" fmla="*/ 89 w 120"/>
                  <a:gd name="T47" fmla="*/ 244 h 244"/>
                  <a:gd name="T48" fmla="*/ 0 w 120"/>
                  <a:gd name="T49" fmla="*/ 244 h 244"/>
                  <a:gd name="T50" fmla="*/ 18 w 120"/>
                  <a:gd name="T51" fmla="*/ 48 h 244"/>
                  <a:gd name="T52" fmla="*/ 102 w 120"/>
                  <a:gd name="T53" fmla="*/ 48 h 244"/>
                  <a:gd name="T54" fmla="*/ 102 w 120"/>
                  <a:gd name="T55" fmla="*/ 36 h 244"/>
                  <a:gd name="T56" fmla="*/ 18 w 120"/>
                  <a:gd name="T57" fmla="*/ 36 h 244"/>
                  <a:gd name="T58" fmla="*/ 18 w 120"/>
                  <a:gd name="T59" fmla="*/ 48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0" h="244">
                    <a:moveTo>
                      <a:pt x="0" y="244"/>
                    </a:moveTo>
                    <a:cubicBezTo>
                      <a:pt x="0" y="243"/>
                      <a:pt x="0" y="243"/>
                      <a:pt x="0" y="242"/>
                    </a:cubicBezTo>
                    <a:cubicBezTo>
                      <a:pt x="0" y="166"/>
                      <a:pt x="0" y="90"/>
                      <a:pt x="0" y="14"/>
                    </a:cubicBezTo>
                    <a:cubicBezTo>
                      <a:pt x="0" y="11"/>
                      <a:pt x="1" y="8"/>
                      <a:pt x="3" y="5"/>
                    </a:cubicBezTo>
                    <a:cubicBezTo>
                      <a:pt x="5" y="1"/>
                      <a:pt x="9" y="0"/>
                      <a:pt x="14" y="0"/>
                    </a:cubicBezTo>
                    <a:cubicBezTo>
                      <a:pt x="34" y="0"/>
                      <a:pt x="55" y="0"/>
                      <a:pt x="76" y="0"/>
                    </a:cubicBezTo>
                    <a:cubicBezTo>
                      <a:pt x="86" y="0"/>
                      <a:pt x="96" y="0"/>
                      <a:pt x="106" y="0"/>
                    </a:cubicBezTo>
                    <a:cubicBezTo>
                      <a:pt x="115" y="0"/>
                      <a:pt x="120" y="5"/>
                      <a:pt x="120" y="14"/>
                    </a:cubicBezTo>
                    <a:cubicBezTo>
                      <a:pt x="120" y="37"/>
                      <a:pt x="120" y="60"/>
                      <a:pt x="120" y="83"/>
                    </a:cubicBezTo>
                    <a:cubicBezTo>
                      <a:pt x="120" y="84"/>
                      <a:pt x="120" y="85"/>
                      <a:pt x="120" y="86"/>
                    </a:cubicBezTo>
                    <a:cubicBezTo>
                      <a:pt x="115" y="87"/>
                      <a:pt x="110" y="88"/>
                      <a:pt x="105" y="89"/>
                    </a:cubicBezTo>
                    <a:cubicBezTo>
                      <a:pt x="97" y="91"/>
                      <a:pt x="90" y="94"/>
                      <a:pt x="84" y="100"/>
                    </a:cubicBezTo>
                    <a:cubicBezTo>
                      <a:pt x="80" y="104"/>
                      <a:pt x="78" y="109"/>
                      <a:pt x="78" y="115"/>
                    </a:cubicBezTo>
                    <a:cubicBezTo>
                      <a:pt x="78" y="137"/>
                      <a:pt x="78" y="160"/>
                      <a:pt x="78" y="182"/>
                    </a:cubicBezTo>
                    <a:cubicBezTo>
                      <a:pt x="78" y="183"/>
                      <a:pt x="78" y="184"/>
                      <a:pt x="78" y="185"/>
                    </a:cubicBezTo>
                    <a:cubicBezTo>
                      <a:pt x="58" y="185"/>
                      <a:pt x="38" y="185"/>
                      <a:pt x="18" y="185"/>
                    </a:cubicBezTo>
                    <a:cubicBezTo>
                      <a:pt x="18" y="189"/>
                      <a:pt x="18" y="193"/>
                      <a:pt x="18" y="197"/>
                    </a:cubicBezTo>
                    <a:cubicBezTo>
                      <a:pt x="38" y="197"/>
                      <a:pt x="58" y="197"/>
                      <a:pt x="78" y="197"/>
                    </a:cubicBezTo>
                    <a:cubicBezTo>
                      <a:pt x="78" y="201"/>
                      <a:pt x="78" y="205"/>
                      <a:pt x="78" y="209"/>
                    </a:cubicBezTo>
                    <a:cubicBezTo>
                      <a:pt x="58" y="209"/>
                      <a:pt x="38" y="209"/>
                      <a:pt x="18" y="209"/>
                    </a:cubicBezTo>
                    <a:cubicBezTo>
                      <a:pt x="18" y="213"/>
                      <a:pt x="18" y="217"/>
                      <a:pt x="18" y="221"/>
                    </a:cubicBezTo>
                    <a:cubicBezTo>
                      <a:pt x="38" y="221"/>
                      <a:pt x="58" y="221"/>
                      <a:pt x="78" y="221"/>
                    </a:cubicBezTo>
                    <a:cubicBezTo>
                      <a:pt x="78" y="226"/>
                      <a:pt x="78" y="230"/>
                      <a:pt x="81" y="234"/>
                    </a:cubicBezTo>
                    <a:cubicBezTo>
                      <a:pt x="83" y="238"/>
                      <a:pt x="86" y="241"/>
                      <a:pt x="89" y="244"/>
                    </a:cubicBezTo>
                    <a:cubicBezTo>
                      <a:pt x="60" y="244"/>
                      <a:pt x="30" y="244"/>
                      <a:pt x="0" y="244"/>
                    </a:cubicBezTo>
                    <a:close/>
                    <a:moveTo>
                      <a:pt x="18" y="48"/>
                    </a:moveTo>
                    <a:cubicBezTo>
                      <a:pt x="46" y="48"/>
                      <a:pt x="74" y="48"/>
                      <a:pt x="102" y="48"/>
                    </a:cubicBezTo>
                    <a:cubicBezTo>
                      <a:pt x="102" y="44"/>
                      <a:pt x="102" y="40"/>
                      <a:pt x="102" y="36"/>
                    </a:cubicBezTo>
                    <a:cubicBezTo>
                      <a:pt x="74" y="36"/>
                      <a:pt x="46" y="36"/>
                      <a:pt x="18" y="36"/>
                    </a:cubicBezTo>
                    <a:cubicBezTo>
                      <a:pt x="18" y="40"/>
                      <a:pt x="18" y="44"/>
                      <a:pt x="18"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70" name="Freeform 106">
                <a:extLst>
                  <a:ext uri="{FF2B5EF4-FFF2-40B4-BE49-F238E27FC236}">
                    <a16:creationId xmlns:a16="http://schemas.microsoft.com/office/drawing/2014/main" id="{1C6635A1-7FDD-E043-A70B-3CDF3F5A1B6B}"/>
                  </a:ext>
                </a:extLst>
              </p:cNvPr>
              <p:cNvSpPr>
                <a:spLocks/>
              </p:cNvSpPr>
              <p:nvPr/>
            </p:nvSpPr>
            <p:spPr bwMode="auto">
              <a:xfrm>
                <a:off x="2695576" y="1892301"/>
                <a:ext cx="158750" cy="200025"/>
              </a:xfrm>
              <a:custGeom>
                <a:avLst/>
                <a:gdLst>
                  <a:gd name="T0" fmla="*/ 0 w 95"/>
                  <a:gd name="T1" fmla="*/ 0 h 119"/>
                  <a:gd name="T2" fmla="*/ 95 w 95"/>
                  <a:gd name="T3" fmla="*/ 0 h 119"/>
                  <a:gd name="T4" fmla="*/ 95 w 95"/>
                  <a:gd name="T5" fmla="*/ 2 h 119"/>
                  <a:gd name="T6" fmla="*/ 95 w 95"/>
                  <a:gd name="T7" fmla="*/ 95 h 119"/>
                  <a:gd name="T8" fmla="*/ 89 w 95"/>
                  <a:gd name="T9" fmla="*/ 107 h 119"/>
                  <a:gd name="T10" fmla="*/ 66 w 95"/>
                  <a:gd name="T11" fmla="*/ 116 h 119"/>
                  <a:gd name="T12" fmla="*/ 18 w 95"/>
                  <a:gd name="T13" fmla="*/ 113 h 119"/>
                  <a:gd name="T14" fmla="*/ 4 w 95"/>
                  <a:gd name="T15" fmla="*/ 105 h 119"/>
                  <a:gd name="T16" fmla="*/ 0 w 95"/>
                  <a:gd name="T17" fmla="*/ 95 h 119"/>
                  <a:gd name="T18" fmla="*/ 0 w 95"/>
                  <a:gd name="T19" fmla="*/ 2 h 119"/>
                  <a:gd name="T20" fmla="*/ 0 w 95"/>
                  <a:gd name="T21"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119">
                    <a:moveTo>
                      <a:pt x="0" y="0"/>
                    </a:moveTo>
                    <a:cubicBezTo>
                      <a:pt x="22" y="16"/>
                      <a:pt x="76" y="14"/>
                      <a:pt x="95" y="0"/>
                    </a:cubicBezTo>
                    <a:cubicBezTo>
                      <a:pt x="95" y="1"/>
                      <a:pt x="95" y="2"/>
                      <a:pt x="95" y="2"/>
                    </a:cubicBezTo>
                    <a:cubicBezTo>
                      <a:pt x="95" y="33"/>
                      <a:pt x="95" y="64"/>
                      <a:pt x="95" y="95"/>
                    </a:cubicBezTo>
                    <a:cubicBezTo>
                      <a:pt x="95" y="100"/>
                      <a:pt x="93" y="104"/>
                      <a:pt x="89" y="107"/>
                    </a:cubicBezTo>
                    <a:cubicBezTo>
                      <a:pt x="82" y="112"/>
                      <a:pt x="74" y="114"/>
                      <a:pt x="66" y="116"/>
                    </a:cubicBezTo>
                    <a:cubicBezTo>
                      <a:pt x="50" y="119"/>
                      <a:pt x="34" y="118"/>
                      <a:pt x="18" y="113"/>
                    </a:cubicBezTo>
                    <a:cubicBezTo>
                      <a:pt x="13" y="111"/>
                      <a:pt x="8" y="109"/>
                      <a:pt x="4" y="105"/>
                    </a:cubicBezTo>
                    <a:cubicBezTo>
                      <a:pt x="1" y="102"/>
                      <a:pt x="0" y="99"/>
                      <a:pt x="0" y="95"/>
                    </a:cubicBezTo>
                    <a:cubicBezTo>
                      <a:pt x="0" y="64"/>
                      <a:pt x="0" y="33"/>
                      <a:pt x="0" y="2"/>
                    </a:cubicBezTo>
                    <a:cubicBezTo>
                      <a:pt x="0" y="2"/>
                      <a:pt x="0" y="1"/>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71" name="Freeform 107">
                <a:extLst>
                  <a:ext uri="{FF2B5EF4-FFF2-40B4-BE49-F238E27FC236}">
                    <a16:creationId xmlns:a16="http://schemas.microsoft.com/office/drawing/2014/main" id="{A19EB3A5-A2DE-C341-90AC-C48A098D0E03}"/>
                  </a:ext>
                </a:extLst>
              </p:cNvPr>
              <p:cNvSpPr>
                <a:spLocks/>
              </p:cNvSpPr>
              <p:nvPr/>
            </p:nvSpPr>
            <p:spPr bwMode="auto">
              <a:xfrm>
                <a:off x="2692401" y="1841501"/>
                <a:ext cx="163513" cy="60325"/>
              </a:xfrm>
              <a:custGeom>
                <a:avLst/>
                <a:gdLst>
                  <a:gd name="T0" fmla="*/ 50 w 98"/>
                  <a:gd name="T1" fmla="*/ 0 h 36"/>
                  <a:gd name="T2" fmla="*/ 86 w 98"/>
                  <a:gd name="T3" fmla="*/ 6 h 36"/>
                  <a:gd name="T4" fmla="*/ 94 w 98"/>
                  <a:gd name="T5" fmla="*/ 11 h 36"/>
                  <a:gd name="T6" fmla="*/ 94 w 98"/>
                  <a:gd name="T7" fmla="*/ 24 h 36"/>
                  <a:gd name="T8" fmla="*/ 81 w 98"/>
                  <a:gd name="T9" fmla="*/ 30 h 36"/>
                  <a:gd name="T10" fmla="*/ 16 w 98"/>
                  <a:gd name="T11" fmla="*/ 30 h 36"/>
                  <a:gd name="T12" fmla="*/ 6 w 98"/>
                  <a:gd name="T13" fmla="*/ 24 h 36"/>
                  <a:gd name="T14" fmla="*/ 6 w 98"/>
                  <a:gd name="T15" fmla="*/ 10 h 36"/>
                  <a:gd name="T16" fmla="*/ 24 w 98"/>
                  <a:gd name="T17" fmla="*/ 3 h 36"/>
                  <a:gd name="T18" fmla="*/ 50 w 98"/>
                  <a:gd name="T19" fmla="*/ 0 h 36"/>
                  <a:gd name="T20" fmla="*/ 50 w 98"/>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36">
                    <a:moveTo>
                      <a:pt x="50" y="0"/>
                    </a:moveTo>
                    <a:cubicBezTo>
                      <a:pt x="62" y="0"/>
                      <a:pt x="74" y="2"/>
                      <a:pt x="86" y="6"/>
                    </a:cubicBezTo>
                    <a:cubicBezTo>
                      <a:pt x="89" y="8"/>
                      <a:pt x="92" y="9"/>
                      <a:pt x="94" y="11"/>
                    </a:cubicBezTo>
                    <a:cubicBezTo>
                      <a:pt x="98" y="15"/>
                      <a:pt x="98" y="20"/>
                      <a:pt x="94" y="24"/>
                    </a:cubicBezTo>
                    <a:cubicBezTo>
                      <a:pt x="90" y="27"/>
                      <a:pt x="85" y="29"/>
                      <a:pt x="81" y="30"/>
                    </a:cubicBezTo>
                    <a:cubicBezTo>
                      <a:pt x="59" y="36"/>
                      <a:pt x="38" y="36"/>
                      <a:pt x="16" y="30"/>
                    </a:cubicBezTo>
                    <a:cubicBezTo>
                      <a:pt x="13" y="28"/>
                      <a:pt x="9" y="26"/>
                      <a:pt x="6" y="24"/>
                    </a:cubicBezTo>
                    <a:cubicBezTo>
                      <a:pt x="0" y="20"/>
                      <a:pt x="0" y="15"/>
                      <a:pt x="6" y="10"/>
                    </a:cubicBezTo>
                    <a:cubicBezTo>
                      <a:pt x="11" y="6"/>
                      <a:pt x="18" y="4"/>
                      <a:pt x="24" y="3"/>
                    </a:cubicBezTo>
                    <a:cubicBezTo>
                      <a:pt x="33" y="2"/>
                      <a:pt x="41" y="1"/>
                      <a:pt x="50" y="0"/>
                    </a:cubicBezTo>
                    <a:cubicBezTo>
                      <a:pt x="50" y="0"/>
                      <a:pt x="50" y="0"/>
                      <a:pt x="5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72" name="Freeform 108">
                <a:extLst>
                  <a:ext uri="{FF2B5EF4-FFF2-40B4-BE49-F238E27FC236}">
                    <a16:creationId xmlns:a16="http://schemas.microsoft.com/office/drawing/2014/main" id="{B4126000-47E9-B245-859B-C771D969BDCA}"/>
                  </a:ext>
                </a:extLst>
              </p:cNvPr>
              <p:cNvSpPr>
                <a:spLocks/>
              </p:cNvSpPr>
              <p:nvPr/>
            </p:nvSpPr>
            <p:spPr bwMode="auto">
              <a:xfrm>
                <a:off x="2574926" y="1739901"/>
                <a:ext cx="139700" cy="19050"/>
              </a:xfrm>
              <a:custGeom>
                <a:avLst/>
                <a:gdLst>
                  <a:gd name="T0" fmla="*/ 0 w 84"/>
                  <a:gd name="T1" fmla="*/ 12 h 12"/>
                  <a:gd name="T2" fmla="*/ 0 w 84"/>
                  <a:gd name="T3" fmla="*/ 0 h 12"/>
                  <a:gd name="T4" fmla="*/ 84 w 84"/>
                  <a:gd name="T5" fmla="*/ 0 h 12"/>
                  <a:gd name="T6" fmla="*/ 84 w 84"/>
                  <a:gd name="T7" fmla="*/ 12 h 12"/>
                  <a:gd name="T8" fmla="*/ 0 w 84"/>
                  <a:gd name="T9" fmla="*/ 12 h 12"/>
                </a:gdLst>
                <a:ahLst/>
                <a:cxnLst>
                  <a:cxn ang="0">
                    <a:pos x="T0" y="T1"/>
                  </a:cxn>
                  <a:cxn ang="0">
                    <a:pos x="T2" y="T3"/>
                  </a:cxn>
                  <a:cxn ang="0">
                    <a:pos x="T4" y="T5"/>
                  </a:cxn>
                  <a:cxn ang="0">
                    <a:pos x="T6" y="T7"/>
                  </a:cxn>
                  <a:cxn ang="0">
                    <a:pos x="T8" y="T9"/>
                  </a:cxn>
                </a:cxnLst>
                <a:rect l="0" t="0" r="r" b="b"/>
                <a:pathLst>
                  <a:path w="84" h="12">
                    <a:moveTo>
                      <a:pt x="0" y="12"/>
                    </a:moveTo>
                    <a:cubicBezTo>
                      <a:pt x="0" y="8"/>
                      <a:pt x="0" y="4"/>
                      <a:pt x="0" y="0"/>
                    </a:cubicBezTo>
                    <a:cubicBezTo>
                      <a:pt x="28" y="0"/>
                      <a:pt x="56" y="0"/>
                      <a:pt x="84" y="0"/>
                    </a:cubicBezTo>
                    <a:cubicBezTo>
                      <a:pt x="84" y="4"/>
                      <a:pt x="84" y="8"/>
                      <a:pt x="84" y="12"/>
                    </a:cubicBezTo>
                    <a:cubicBezTo>
                      <a:pt x="56" y="12"/>
                      <a:pt x="28" y="12"/>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sp>
          <p:nvSpPr>
            <p:cNvPr id="54" name="コンテンツ プレースホルダー 2">
              <a:extLst>
                <a:ext uri="{FF2B5EF4-FFF2-40B4-BE49-F238E27FC236}">
                  <a16:creationId xmlns:a16="http://schemas.microsoft.com/office/drawing/2014/main" id="{68EB6F2F-F46A-644E-88C8-1036C56DECC5}"/>
                </a:ext>
              </a:extLst>
            </p:cNvPr>
            <p:cNvSpPr txBox="1">
              <a:spLocks/>
            </p:cNvSpPr>
            <p:nvPr/>
          </p:nvSpPr>
          <p:spPr>
            <a:xfrm>
              <a:off x="2866209" y="5005397"/>
              <a:ext cx="1872208" cy="583564"/>
            </a:xfrm>
            <a:prstGeom prst="rect">
              <a:avLst/>
            </a:prstGeom>
          </p:spPr>
          <p:txBody>
            <a:bodyPr vert="horz" lIns="68580" tIns="34290" rIns="68580" bIns="3429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chemeClr val="tx1"/>
                  </a:solidFill>
                  <a:latin typeface="Hiragino Kaku Gothic ProN W3" panose="020B0300000000000000" pitchFamily="34" charset="-128"/>
                  <a:ea typeface="Hiragino Kaku Gothic ProN W3" panose="020B0300000000000000" pitchFamily="34" charset="-128"/>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iragino Kaku Gothic ProN W3" panose="020B0300000000000000" pitchFamily="34" charset="-128"/>
                  <a:ea typeface="Hiragino Kaku Gothic ProN W3" panose="020B0300000000000000" pitchFamily="34" charset="-128"/>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tx1"/>
                  </a:solidFill>
                  <a:latin typeface="Hiragino Kaku Gothic ProN W3" panose="020B0300000000000000" pitchFamily="34" charset="-128"/>
                  <a:ea typeface="Hiragino Kaku Gothic ProN W3" panose="020B0300000000000000" pitchFamily="34" charset="-128"/>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US" altLang="en-US" sz="1050" dirty="0">
                  <a:latin typeface="Yu Gothic Medium" panose="020B0400000000000000" pitchFamily="34" charset="-128"/>
                  <a:ea typeface="Yu Gothic Medium" panose="020B0400000000000000" pitchFamily="34" charset="-128"/>
                </a:rPr>
                <a:t>社内サーバー</a:t>
              </a:r>
              <a:endParaRPr kumimoji="1" lang="ja-US" altLang="en-US" sz="1050" dirty="0">
                <a:latin typeface="Yu Gothic Medium" panose="020B0400000000000000" pitchFamily="34" charset="-128"/>
                <a:ea typeface="Yu Gothic Medium" panose="020B0400000000000000" pitchFamily="34" charset="-128"/>
              </a:endParaRPr>
            </a:p>
          </p:txBody>
        </p:sp>
        <p:sp>
          <p:nvSpPr>
            <p:cNvPr id="55" name="コンテンツ プレースホルダー 2">
              <a:extLst>
                <a:ext uri="{FF2B5EF4-FFF2-40B4-BE49-F238E27FC236}">
                  <a16:creationId xmlns:a16="http://schemas.microsoft.com/office/drawing/2014/main" id="{F54DB60E-D612-C84E-AC87-DB5A75054769}"/>
                </a:ext>
              </a:extLst>
            </p:cNvPr>
            <p:cNvSpPr txBox="1">
              <a:spLocks/>
            </p:cNvSpPr>
            <p:nvPr/>
          </p:nvSpPr>
          <p:spPr>
            <a:xfrm>
              <a:off x="4951556" y="4697810"/>
              <a:ext cx="881293" cy="583564"/>
            </a:xfrm>
            <a:prstGeom prst="rect">
              <a:avLst/>
            </a:prstGeom>
          </p:spPr>
          <p:txBody>
            <a:bodyPr vert="horz" lIns="68580" tIns="34290" rIns="68580" bIns="3429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chemeClr val="tx1"/>
                  </a:solidFill>
                  <a:latin typeface="Hiragino Kaku Gothic ProN W3" panose="020B0300000000000000" pitchFamily="34" charset="-128"/>
                  <a:ea typeface="Hiragino Kaku Gothic ProN W3" panose="020B0300000000000000" pitchFamily="34" charset="-128"/>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iragino Kaku Gothic ProN W3" panose="020B0300000000000000" pitchFamily="34" charset="-128"/>
                  <a:ea typeface="Hiragino Kaku Gothic ProN W3" panose="020B0300000000000000" pitchFamily="34" charset="-128"/>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tx1"/>
                  </a:solidFill>
                  <a:latin typeface="Hiragino Kaku Gothic ProN W3" panose="020B0300000000000000" pitchFamily="34" charset="-128"/>
                  <a:ea typeface="Hiragino Kaku Gothic ProN W3" panose="020B0300000000000000" pitchFamily="34" charset="-128"/>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kumimoji="1" lang="ja-US" altLang="en-US" sz="1050" dirty="0">
                  <a:latin typeface="Yu Gothic Medium" panose="020B0400000000000000" pitchFamily="34" charset="-128"/>
                  <a:ea typeface="Yu Gothic Medium" panose="020B0400000000000000" pitchFamily="34" charset="-128"/>
                </a:rPr>
                <a:t>認証</a:t>
              </a:r>
            </a:p>
          </p:txBody>
        </p:sp>
        <p:sp>
          <p:nvSpPr>
            <p:cNvPr id="56" name="コンテンツ プレースホルダー 2">
              <a:extLst>
                <a:ext uri="{FF2B5EF4-FFF2-40B4-BE49-F238E27FC236}">
                  <a16:creationId xmlns:a16="http://schemas.microsoft.com/office/drawing/2014/main" id="{67073A41-42C0-F94B-AF5B-039AC6418542}"/>
                </a:ext>
              </a:extLst>
            </p:cNvPr>
            <p:cNvSpPr txBox="1">
              <a:spLocks/>
            </p:cNvSpPr>
            <p:nvPr/>
          </p:nvSpPr>
          <p:spPr>
            <a:xfrm>
              <a:off x="4951556" y="2766931"/>
              <a:ext cx="881293" cy="583564"/>
            </a:xfrm>
            <a:prstGeom prst="rect">
              <a:avLst/>
            </a:prstGeom>
          </p:spPr>
          <p:txBody>
            <a:bodyPr vert="horz" lIns="68580" tIns="34290" rIns="68580" bIns="3429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chemeClr val="tx1"/>
                  </a:solidFill>
                  <a:latin typeface="Hiragino Kaku Gothic ProN W3" panose="020B0300000000000000" pitchFamily="34" charset="-128"/>
                  <a:ea typeface="Hiragino Kaku Gothic ProN W3" panose="020B0300000000000000" pitchFamily="34" charset="-128"/>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iragino Kaku Gothic ProN W3" panose="020B0300000000000000" pitchFamily="34" charset="-128"/>
                  <a:ea typeface="Hiragino Kaku Gothic ProN W3" panose="020B0300000000000000" pitchFamily="34" charset="-128"/>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tx1"/>
                  </a:solidFill>
                  <a:latin typeface="Hiragino Kaku Gothic ProN W3" panose="020B0300000000000000" pitchFamily="34" charset="-128"/>
                  <a:ea typeface="Hiragino Kaku Gothic ProN W3" panose="020B0300000000000000" pitchFamily="34" charset="-128"/>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kumimoji="1" lang="ja-US" altLang="en-US" sz="1050" dirty="0">
                  <a:latin typeface="Yu Gothic Medium" panose="020B0400000000000000" pitchFamily="34" charset="-128"/>
                  <a:ea typeface="Yu Gothic Medium" panose="020B0400000000000000" pitchFamily="34" charset="-128"/>
                </a:rPr>
                <a:t>認証</a:t>
              </a:r>
            </a:p>
          </p:txBody>
        </p:sp>
        <p:sp>
          <p:nvSpPr>
            <p:cNvPr id="57" name="正方形/長方形 56">
              <a:extLst>
                <a:ext uri="{FF2B5EF4-FFF2-40B4-BE49-F238E27FC236}">
                  <a16:creationId xmlns:a16="http://schemas.microsoft.com/office/drawing/2014/main" id="{3D681EC3-2CF1-DF43-851C-5F7FABE5BCFF}"/>
                </a:ext>
              </a:extLst>
            </p:cNvPr>
            <p:cNvSpPr/>
            <p:nvPr/>
          </p:nvSpPr>
          <p:spPr>
            <a:xfrm>
              <a:off x="6174817" y="2332801"/>
              <a:ext cx="1709551" cy="737714"/>
            </a:xfrm>
            <a:prstGeom prst="rect">
              <a:avLst/>
            </a:prstGeom>
            <a:solidFill>
              <a:srgbClr val="0096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US" sz="1350" b="1" dirty="0">
                  <a:solidFill>
                    <a:schemeClr val="bg1"/>
                  </a:solidFill>
                  <a:latin typeface="Yu Gothic" panose="020B0400000000000000" pitchFamily="34" charset="-128"/>
                  <a:ea typeface="Yu Gothic" panose="020B0400000000000000" pitchFamily="34" charset="-128"/>
                </a:rPr>
                <a:t>Microsoft </a:t>
              </a:r>
            </a:p>
            <a:p>
              <a:pPr algn="ctr"/>
              <a:r>
                <a:rPr kumimoji="1" lang="en-US" altLang="ja-US" sz="1350" b="1" dirty="0">
                  <a:solidFill>
                    <a:schemeClr val="bg1"/>
                  </a:solidFill>
                  <a:latin typeface="Yu Gothic" panose="020B0400000000000000" pitchFamily="34" charset="-128"/>
                  <a:ea typeface="Yu Gothic" panose="020B0400000000000000" pitchFamily="34" charset="-128"/>
                </a:rPr>
                <a:t>Azure </a:t>
              </a:r>
              <a:endParaRPr kumimoji="1" lang="ja-US" altLang="en-US" sz="1350" b="1" dirty="0">
                <a:solidFill>
                  <a:schemeClr val="bg1"/>
                </a:solidFill>
                <a:latin typeface="Yu Gothic" panose="020B0400000000000000" pitchFamily="34" charset="-128"/>
                <a:ea typeface="Yu Gothic" panose="020B0400000000000000" pitchFamily="34" charset="-128"/>
              </a:endParaRPr>
            </a:p>
          </p:txBody>
        </p:sp>
        <p:cxnSp>
          <p:nvCxnSpPr>
            <p:cNvPr id="58" name="直線矢印コネクタ 57">
              <a:extLst>
                <a:ext uri="{FF2B5EF4-FFF2-40B4-BE49-F238E27FC236}">
                  <a16:creationId xmlns:a16="http://schemas.microsoft.com/office/drawing/2014/main" id="{D2D4D976-A2F5-E149-B45A-B146C89F4C32}"/>
                </a:ext>
              </a:extLst>
            </p:cNvPr>
            <p:cNvCxnSpPr>
              <a:cxnSpLocks/>
            </p:cNvCxnSpPr>
            <p:nvPr/>
          </p:nvCxnSpPr>
          <p:spPr>
            <a:xfrm>
              <a:off x="7000670" y="3201831"/>
              <a:ext cx="17181" cy="827322"/>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BD1CBF1E-F1CD-FD40-99A3-8283B099E313}"/>
                </a:ext>
              </a:extLst>
            </p:cNvPr>
            <p:cNvSpPr/>
            <p:nvPr/>
          </p:nvSpPr>
          <p:spPr>
            <a:xfrm>
              <a:off x="1971956" y="1803173"/>
              <a:ext cx="3296260" cy="432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US" altLang="en-US" sz="1050" b="1" dirty="0">
                  <a:solidFill>
                    <a:schemeClr val="accent2"/>
                  </a:solidFill>
                  <a:latin typeface="Yu Gothic" panose="020B0400000000000000" pitchFamily="34" charset="-128"/>
                  <a:ea typeface="Yu Gothic" panose="020B0400000000000000" pitchFamily="34" charset="-128"/>
                </a:rPr>
                <a:t>クラウドサービス（インターネット）</a:t>
              </a:r>
            </a:p>
          </p:txBody>
        </p:sp>
        <p:cxnSp>
          <p:nvCxnSpPr>
            <p:cNvPr id="60" name="直線矢印コネクタ 59">
              <a:extLst>
                <a:ext uri="{FF2B5EF4-FFF2-40B4-BE49-F238E27FC236}">
                  <a16:creationId xmlns:a16="http://schemas.microsoft.com/office/drawing/2014/main" id="{EB9CE76D-788C-3643-A863-87F923185B88}"/>
                </a:ext>
              </a:extLst>
            </p:cNvPr>
            <p:cNvCxnSpPr>
              <a:cxnSpLocks/>
            </p:cNvCxnSpPr>
            <p:nvPr/>
          </p:nvCxnSpPr>
          <p:spPr>
            <a:xfrm flipV="1">
              <a:off x="1084777" y="3153108"/>
              <a:ext cx="924575" cy="1377958"/>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CE48925B-09A4-3C4A-A1D8-B7D1D383692E}"/>
                </a:ext>
              </a:extLst>
            </p:cNvPr>
            <p:cNvCxnSpPr>
              <a:cxnSpLocks/>
            </p:cNvCxnSpPr>
            <p:nvPr/>
          </p:nvCxnSpPr>
          <p:spPr>
            <a:xfrm>
              <a:off x="1116168" y="4684140"/>
              <a:ext cx="1411747" cy="78701"/>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コンテンツ プレースホルダー 2">
              <a:extLst>
                <a:ext uri="{FF2B5EF4-FFF2-40B4-BE49-F238E27FC236}">
                  <a16:creationId xmlns:a16="http://schemas.microsoft.com/office/drawing/2014/main" id="{B9C28948-8FE4-0E42-9600-9E136541D2B0}"/>
                </a:ext>
              </a:extLst>
            </p:cNvPr>
            <p:cNvSpPr txBox="1">
              <a:spLocks/>
            </p:cNvSpPr>
            <p:nvPr/>
          </p:nvSpPr>
          <p:spPr>
            <a:xfrm>
              <a:off x="532188" y="3439680"/>
              <a:ext cx="1087324" cy="943034"/>
            </a:xfrm>
            <a:prstGeom prst="rect">
              <a:avLst/>
            </a:prstGeom>
          </p:spPr>
          <p:txBody>
            <a:bodyPr vert="horz" lIns="68580" tIns="34290" rIns="68580" bIns="3429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chemeClr val="tx1"/>
                  </a:solidFill>
                  <a:latin typeface="Hiragino Kaku Gothic ProN W3" panose="020B0300000000000000" pitchFamily="34" charset="-128"/>
                  <a:ea typeface="Hiragino Kaku Gothic ProN W3" panose="020B0300000000000000" pitchFamily="34" charset="-128"/>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Hiragino Kaku Gothic ProN W3" panose="020B0300000000000000" pitchFamily="34" charset="-128"/>
                  <a:ea typeface="Hiragino Kaku Gothic ProN W3" panose="020B0300000000000000" pitchFamily="34" charset="-128"/>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chemeClr val="tx1"/>
                  </a:solidFill>
                  <a:latin typeface="Hiragino Kaku Gothic ProN W3" panose="020B0300000000000000" pitchFamily="34" charset="-128"/>
                  <a:ea typeface="Hiragino Kaku Gothic ProN W3" panose="020B0300000000000000" pitchFamily="34" charset="-128"/>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b="0" i="0" kern="1200">
                  <a:solidFill>
                    <a:schemeClr val="tx1"/>
                  </a:solidFill>
                  <a:latin typeface="Hiragino Kaku Gothic ProN W3" panose="020B0300000000000000" pitchFamily="34" charset="-128"/>
                  <a:ea typeface="Hiragino Kaku Gothic ProN W3" panose="020B03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ja-US" altLang="en-US" sz="900" dirty="0">
                  <a:latin typeface="Yu Gothic Medium" panose="020B0400000000000000" pitchFamily="34" charset="-128"/>
                  <a:ea typeface="Yu Gothic Medium" panose="020B0400000000000000" pitchFamily="34" charset="-128"/>
                </a:rPr>
                <a:t>クラウドサービスへ</a:t>
              </a:r>
              <a:r>
                <a:rPr lang="en-US" altLang="ja-US" sz="900" dirty="0">
                  <a:latin typeface="Yu Gothic Medium" panose="020B0400000000000000" pitchFamily="34" charset="-128"/>
                  <a:ea typeface="Yu Gothic Medium" panose="020B0400000000000000" pitchFamily="34" charset="-128"/>
                </a:rPr>
                <a:t>SSO</a:t>
              </a:r>
              <a:r>
                <a:rPr lang="ja-US" altLang="en-US" sz="900" dirty="0">
                  <a:latin typeface="Yu Gothic Medium" panose="020B0400000000000000" pitchFamily="34" charset="-128"/>
                  <a:ea typeface="Yu Gothic Medium" panose="020B0400000000000000" pitchFamily="34" charset="-128"/>
                </a:rPr>
                <a:t>可能</a:t>
              </a:r>
              <a:endParaRPr lang="en-US" altLang="ja-US" sz="900" dirty="0">
                <a:latin typeface="Yu Gothic Medium" panose="020B0400000000000000" pitchFamily="34" charset="-128"/>
                <a:ea typeface="Yu Gothic Medium" panose="020B0400000000000000" pitchFamily="34" charset="-128"/>
              </a:endParaRPr>
            </a:p>
          </p:txBody>
        </p:sp>
        <p:pic>
          <p:nvPicPr>
            <p:cNvPr id="63" name="グラフィックス 71" descr="男性のプロフィール">
              <a:extLst>
                <a:ext uri="{FF2B5EF4-FFF2-40B4-BE49-F238E27FC236}">
                  <a16:creationId xmlns:a16="http://schemas.microsoft.com/office/drawing/2014/main" id="{B23001F3-0026-CA4D-A644-637253E0E4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3688" y="4324581"/>
              <a:ext cx="782879" cy="782879"/>
            </a:xfrm>
            <a:prstGeom prst="rect">
              <a:avLst/>
            </a:prstGeom>
          </p:spPr>
        </p:pic>
        <p:pic>
          <p:nvPicPr>
            <p:cNvPr id="64" name="図 63" descr="ロゴ&#10;&#10;自動的に生成された説明">
              <a:extLst>
                <a:ext uri="{FF2B5EF4-FFF2-40B4-BE49-F238E27FC236}">
                  <a16:creationId xmlns:a16="http://schemas.microsoft.com/office/drawing/2014/main" id="{CB71680A-7E0E-C848-A56C-19C2B8AFA12E}"/>
                </a:ext>
              </a:extLst>
            </p:cNvPr>
            <p:cNvPicPr>
              <a:picLocks noChangeAspect="1"/>
            </p:cNvPicPr>
            <p:nvPr/>
          </p:nvPicPr>
          <p:blipFill>
            <a:blip r:embed="rId6"/>
            <a:stretch>
              <a:fillRect/>
            </a:stretch>
          </p:blipFill>
          <p:spPr>
            <a:xfrm>
              <a:off x="2592593" y="2391797"/>
              <a:ext cx="1601582" cy="304671"/>
            </a:xfrm>
            <a:prstGeom prst="rect">
              <a:avLst/>
            </a:prstGeom>
          </p:spPr>
        </p:pic>
        <p:sp>
          <p:nvSpPr>
            <p:cNvPr id="65" name="正方形/長方形 64">
              <a:extLst>
                <a:ext uri="{FF2B5EF4-FFF2-40B4-BE49-F238E27FC236}">
                  <a16:creationId xmlns:a16="http://schemas.microsoft.com/office/drawing/2014/main" id="{5F0FAEAC-97C4-C045-815E-C00A6C18F296}"/>
                </a:ext>
              </a:extLst>
            </p:cNvPr>
            <p:cNvSpPr/>
            <p:nvPr/>
          </p:nvSpPr>
          <p:spPr>
            <a:xfrm>
              <a:off x="2482584" y="2831688"/>
              <a:ext cx="1950741" cy="432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US" sz="1350" b="1" dirty="0">
                  <a:solidFill>
                    <a:srgbClr val="EC3B00"/>
                  </a:solidFill>
                  <a:latin typeface="Yu Gothic" panose="020B0400000000000000" pitchFamily="34" charset="-128"/>
                  <a:ea typeface="Yu Gothic" panose="020B0400000000000000" pitchFamily="34" charset="-128"/>
                </a:rPr>
                <a:t>Microsoft 365 </a:t>
              </a:r>
              <a:endParaRPr kumimoji="1" lang="ja-US" altLang="en-US" sz="1350" b="1" dirty="0">
                <a:solidFill>
                  <a:schemeClr val="accent2"/>
                </a:solidFill>
                <a:latin typeface="Yu Gothic" panose="020B0400000000000000" pitchFamily="34" charset="-128"/>
                <a:ea typeface="Yu Gothic" panose="020B0400000000000000" pitchFamily="34" charset="-128"/>
              </a:endParaRPr>
            </a:p>
          </p:txBody>
        </p:sp>
      </p:grpSp>
      <p:sp>
        <p:nvSpPr>
          <p:cNvPr id="86" name="正方形/長方形 85">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US" altLang="en-US" sz="1100" b="1" spc="150" dirty="0">
                <a:latin typeface="Yu Gothic" panose="020B0400000000000000" pitchFamily="34" charset="-128"/>
                <a:ea typeface="Yu Gothic" panose="020B0400000000000000" pitchFamily="34" charset="-128"/>
              </a:rPr>
              <a:t>クラウド版</a:t>
            </a:r>
            <a:endParaRPr lang="ja-JP" altLang="en-US" sz="1100" b="1" spc="15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918950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3"/>
            <a:ext cx="8229599" cy="428205"/>
          </a:xfrm>
        </p:spPr>
        <p:txBody>
          <a:bodyPr>
            <a:normAutofit/>
          </a:bodyPr>
          <a:lstStyle/>
          <a:p>
            <a:pPr marL="0" indent="0">
              <a:buNone/>
            </a:pPr>
            <a:r>
              <a:rPr lang="ja-JP" altLang="en-US" dirty="0"/>
              <a:t>オフィシャルパートナーから、ユーザー連携の連携ソリューションが提供されています。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en-US" altLang="ja-JP" dirty="0"/>
              <a:t>AD</a:t>
            </a:r>
            <a:r>
              <a:rPr lang="ja-JP" altLang="en-US" dirty="0"/>
              <a:t>によるユーザー連携　</a:t>
            </a:r>
            <a:r>
              <a:rPr lang="en-US" altLang="ja-JP" sz="1200" dirty="0"/>
              <a:t>−</a:t>
            </a:r>
            <a:r>
              <a:rPr lang="ja-JP" altLang="en-US" sz="1200" dirty="0"/>
              <a:t>連携ソリューションを利用−</a:t>
            </a:r>
          </a:p>
        </p:txBody>
      </p:sp>
      <p:sp>
        <p:nvSpPr>
          <p:cNvPr id="44"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3975342"/>
            <a:ext cx="8424936" cy="615201"/>
          </a:xfrm>
          <a:prstGeom prst="rect">
            <a:avLst/>
          </a:prstGeom>
        </p:spPr>
        <p:txBody>
          <a:bodyPr vert="horz" lIns="91440" tIns="45720" rIns="91440" bIns="45720" rtlCol="0">
            <a:no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dirty="0"/>
              <a:t>クラウド版 </a:t>
            </a:r>
            <a:r>
              <a:rPr lang="en-US" altLang="ja-JP" dirty="0" err="1"/>
              <a:t>Garoon</a:t>
            </a:r>
            <a:r>
              <a:rPr lang="ja-JP" altLang="en-US" dirty="0"/>
              <a:t>との</a:t>
            </a:r>
            <a:r>
              <a:rPr lang="en-US" altLang="ja-JP" dirty="0"/>
              <a:t>SSO</a:t>
            </a:r>
            <a:r>
              <a:rPr lang="ja-JP" altLang="en-US" dirty="0"/>
              <a:t>やユーザー連携に利用できる連携ソリューションは以下をご覧ください</a:t>
            </a:r>
            <a:r>
              <a:rPr lang="en-US" altLang="ja-JP" dirty="0">
                <a:hlinkClick r:id="rId3"/>
              </a:rPr>
              <a:t>https://www.cybozu.com/jp/service/solution/</a:t>
            </a:r>
            <a:endParaRPr lang="en-US" altLang="ja-JP" dirty="0"/>
          </a:p>
        </p:txBody>
      </p:sp>
      <p:grpSp>
        <p:nvGrpSpPr>
          <p:cNvPr id="86" name="グループ化 85" descr="連携ソリューションのイメージ図">
            <a:extLst>
              <a:ext uri="{FF2B5EF4-FFF2-40B4-BE49-F238E27FC236}">
                <a16:creationId xmlns:a16="http://schemas.microsoft.com/office/drawing/2014/main" id="{E4930FCA-241E-4F44-8B10-4028D18216E1}"/>
              </a:ext>
            </a:extLst>
          </p:cNvPr>
          <p:cNvGrpSpPr/>
          <p:nvPr/>
        </p:nvGrpSpPr>
        <p:grpSpPr>
          <a:xfrm>
            <a:off x="1606367" y="1201405"/>
            <a:ext cx="5931267" cy="2607746"/>
            <a:chOff x="294802" y="1696341"/>
            <a:chExt cx="7908356" cy="3476994"/>
          </a:xfrm>
        </p:grpSpPr>
        <p:sp>
          <p:nvSpPr>
            <p:cNvPr id="87" name="角丸四角形 86">
              <a:extLst>
                <a:ext uri="{FF2B5EF4-FFF2-40B4-BE49-F238E27FC236}">
                  <a16:creationId xmlns:a16="http://schemas.microsoft.com/office/drawing/2014/main" id="{79F9DB4A-7E68-D348-8981-C5077AE0F587}"/>
                </a:ext>
              </a:extLst>
            </p:cNvPr>
            <p:cNvSpPr/>
            <p:nvPr/>
          </p:nvSpPr>
          <p:spPr>
            <a:xfrm>
              <a:off x="2363790" y="1696341"/>
              <a:ext cx="4368450" cy="1159679"/>
            </a:xfrm>
            <a:prstGeom prst="roundRect">
              <a:avLst/>
            </a:prstGeom>
            <a:solidFill>
              <a:schemeClr val="accent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US" altLang="en-US" sz="900" b="1" spc="113">
                <a:latin typeface="Yu Gothic" panose="020B0400000000000000" pitchFamily="34" charset="-128"/>
                <a:ea typeface="Yu Gothic" panose="020B0400000000000000" pitchFamily="34" charset="-128"/>
              </a:endParaRPr>
            </a:p>
          </p:txBody>
        </p:sp>
        <p:sp>
          <p:nvSpPr>
            <p:cNvPr id="88" name="角丸四角形 87">
              <a:extLst>
                <a:ext uri="{FF2B5EF4-FFF2-40B4-BE49-F238E27FC236}">
                  <a16:creationId xmlns:a16="http://schemas.microsoft.com/office/drawing/2014/main" id="{E4B03FCA-8197-2A49-BA7E-E8C8C60F0BC7}"/>
                </a:ext>
              </a:extLst>
            </p:cNvPr>
            <p:cNvSpPr/>
            <p:nvPr/>
          </p:nvSpPr>
          <p:spPr>
            <a:xfrm>
              <a:off x="2363790" y="3786678"/>
              <a:ext cx="4368450" cy="1380411"/>
            </a:xfrm>
            <a:prstGeom prst="roundRect">
              <a:avLst/>
            </a:prstGeom>
            <a:solidFill>
              <a:schemeClr val="accent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US" altLang="en-US" sz="900" b="1" spc="113">
                <a:latin typeface="Yu Gothic" panose="020B0400000000000000" pitchFamily="34" charset="-128"/>
                <a:ea typeface="Yu Gothic" panose="020B0400000000000000" pitchFamily="34" charset="-128"/>
              </a:endParaRPr>
            </a:p>
          </p:txBody>
        </p:sp>
        <p:sp>
          <p:nvSpPr>
            <p:cNvPr id="89" name="テキスト ボックス 88">
              <a:extLst>
                <a:ext uri="{FF2B5EF4-FFF2-40B4-BE49-F238E27FC236}">
                  <a16:creationId xmlns:a16="http://schemas.microsoft.com/office/drawing/2014/main" id="{AE75C2BC-FB1B-F149-AA7B-CF7A871CD70A}"/>
                </a:ext>
              </a:extLst>
            </p:cNvPr>
            <p:cNvSpPr txBox="1"/>
            <p:nvPr/>
          </p:nvSpPr>
          <p:spPr>
            <a:xfrm>
              <a:off x="3509713" y="4834780"/>
              <a:ext cx="2283104" cy="338555"/>
            </a:xfrm>
            <a:prstGeom prst="rect">
              <a:avLst/>
            </a:prstGeom>
            <a:noFill/>
          </p:spPr>
          <p:txBody>
            <a:bodyPr wrap="none">
              <a:spAutoFit/>
            </a:bodyPr>
            <a:lstStyle/>
            <a:p>
              <a:pPr defTabSz="685800" eaLnBrk="0" fontAlgn="base" hangingPunct="0">
                <a:spcBef>
                  <a:spcPct val="0"/>
                </a:spcBef>
                <a:spcAft>
                  <a:spcPct val="0"/>
                </a:spcAft>
                <a:defRPr/>
              </a:pPr>
              <a:r>
                <a:rPr kumimoji="1" lang="en-US" altLang="ja-JP" sz="1050" dirty="0">
                  <a:solidFill>
                    <a:srgbClr val="333333"/>
                  </a:solidFill>
                  <a:latin typeface="Yu Gothic Medium" panose="020B0400000000000000" pitchFamily="34" charset="-128"/>
                  <a:ea typeface="Yu Gothic Medium" panose="020B0400000000000000" pitchFamily="34" charset="-128"/>
                </a:rPr>
                <a:t>Active Directory</a:t>
              </a:r>
              <a:r>
                <a:rPr kumimoji="1" lang="ja-US" altLang="en-US" sz="1050" dirty="0">
                  <a:solidFill>
                    <a:srgbClr val="333333"/>
                  </a:solidFill>
                  <a:latin typeface="Yu Gothic Medium" panose="020B0400000000000000" pitchFamily="34" charset="-128"/>
                  <a:ea typeface="Yu Gothic Medium" panose="020B0400000000000000" pitchFamily="34" charset="-128"/>
                </a:rPr>
                <a:t>サーバー</a:t>
              </a:r>
              <a:endParaRPr kumimoji="1" lang="ja-JP" altLang="en-US" sz="1050">
                <a:solidFill>
                  <a:srgbClr val="333333"/>
                </a:solidFill>
                <a:latin typeface="Yu Gothic Medium" panose="020B0400000000000000" pitchFamily="34" charset="-128"/>
                <a:ea typeface="Yu Gothic Medium" panose="020B0400000000000000" pitchFamily="34" charset="-128"/>
              </a:endParaRPr>
            </a:p>
          </p:txBody>
        </p:sp>
        <p:pic>
          <p:nvPicPr>
            <p:cNvPr id="90" name="図 17">
              <a:extLst>
                <a:ext uri="{FF2B5EF4-FFF2-40B4-BE49-F238E27FC236}">
                  <a16:creationId xmlns:a16="http://schemas.microsoft.com/office/drawing/2014/main" id="{2F2CE427-BD18-5146-8DDA-B4D0A26D5C94}"/>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803762" y="2135804"/>
              <a:ext cx="1409482" cy="26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図 90">
              <a:extLst>
                <a:ext uri="{FF2B5EF4-FFF2-40B4-BE49-F238E27FC236}">
                  <a16:creationId xmlns:a16="http://schemas.microsoft.com/office/drawing/2014/main" id="{3CAA4CAD-F926-B347-8129-D5539BDED71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748099" y="3029605"/>
              <a:ext cx="398367" cy="398367"/>
            </a:xfrm>
            <a:prstGeom prst="rect">
              <a:avLst/>
            </a:prstGeom>
          </p:spPr>
        </p:pic>
        <p:pic>
          <p:nvPicPr>
            <p:cNvPr id="92" name="図 91">
              <a:extLst>
                <a:ext uri="{FF2B5EF4-FFF2-40B4-BE49-F238E27FC236}">
                  <a16:creationId xmlns:a16="http://schemas.microsoft.com/office/drawing/2014/main" id="{A2AE12B8-CAC9-764D-99BA-0D0A79131B4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043498" y="3371057"/>
              <a:ext cx="289367" cy="289367"/>
            </a:xfrm>
            <a:prstGeom prst="rect">
              <a:avLst/>
            </a:prstGeom>
          </p:spPr>
        </p:pic>
        <p:sp>
          <p:nvSpPr>
            <p:cNvPr id="93" name="テキスト ボックス 92">
              <a:extLst>
                <a:ext uri="{FF2B5EF4-FFF2-40B4-BE49-F238E27FC236}">
                  <a16:creationId xmlns:a16="http://schemas.microsoft.com/office/drawing/2014/main" id="{02F5BC8C-5579-FF4B-89A1-CBCAAB45776B}"/>
                </a:ext>
              </a:extLst>
            </p:cNvPr>
            <p:cNvSpPr txBox="1"/>
            <p:nvPr/>
          </p:nvSpPr>
          <p:spPr>
            <a:xfrm>
              <a:off x="5667563" y="3031022"/>
              <a:ext cx="2535595" cy="523163"/>
            </a:xfrm>
            <a:prstGeom prst="wedgeRectCallout">
              <a:avLst>
                <a:gd name="adj1" fmla="val -62834"/>
                <a:gd name="adj2" fmla="val 5623"/>
              </a:avLst>
            </a:prstGeom>
            <a:solidFill>
              <a:srgbClr val="003399"/>
            </a:solidFill>
          </p:spPr>
          <p:txBody>
            <a:bodyPr wrap="square" tIns="54000" anchor="ctr">
              <a:noAutofit/>
            </a:bodyPr>
            <a:lstStyle/>
            <a:p>
              <a:pPr algn="ctr" defTabSz="685800" eaLnBrk="0" fontAlgn="base" hangingPunct="0">
                <a:spcBef>
                  <a:spcPct val="0"/>
                </a:spcBef>
                <a:spcAft>
                  <a:spcPct val="0"/>
                </a:spcAft>
                <a:defRPr/>
              </a:pPr>
              <a:r>
                <a:rPr kumimoji="1" lang="ja-JP" altLang="en-US" sz="1350">
                  <a:solidFill>
                    <a:srgbClr val="FFFFFF"/>
                  </a:solidFill>
                  <a:latin typeface="Yu Gothic Medium" panose="020B0400000000000000" pitchFamily="34" charset="-128"/>
                  <a:ea typeface="Yu Gothic Medium" panose="020B0400000000000000" pitchFamily="34" charset="-128"/>
                </a:rPr>
                <a:t>連携</a:t>
              </a:r>
              <a:r>
                <a:rPr kumimoji="1" lang="ja-US" altLang="en-US" sz="1350" dirty="0">
                  <a:solidFill>
                    <a:srgbClr val="FFFFFF"/>
                  </a:solidFill>
                  <a:latin typeface="Yu Gothic Medium" panose="020B0400000000000000" pitchFamily="34" charset="-128"/>
                  <a:ea typeface="Yu Gothic Medium" panose="020B0400000000000000" pitchFamily="34" charset="-128"/>
                </a:rPr>
                <a:t>ソリューション</a:t>
              </a:r>
              <a:endParaRPr kumimoji="1" lang="ja-JP" altLang="en-US" sz="1350">
                <a:solidFill>
                  <a:srgbClr val="FFFFFF"/>
                </a:solidFill>
                <a:latin typeface="Yu Gothic Medium" panose="020B0400000000000000" pitchFamily="34" charset="-128"/>
                <a:ea typeface="Yu Gothic Medium" panose="020B0400000000000000" pitchFamily="34" charset="-128"/>
              </a:endParaRPr>
            </a:p>
          </p:txBody>
        </p:sp>
        <p:sp>
          <p:nvSpPr>
            <p:cNvPr id="94" name="テキスト ボックス 4">
              <a:extLst>
                <a:ext uri="{FF2B5EF4-FFF2-40B4-BE49-F238E27FC236}">
                  <a16:creationId xmlns:a16="http://schemas.microsoft.com/office/drawing/2014/main" id="{646FD1C6-B6D0-344D-9D1E-4D328390DEBC}"/>
                </a:ext>
              </a:extLst>
            </p:cNvPr>
            <p:cNvSpPr txBox="1">
              <a:spLocks noChangeArrowheads="1"/>
            </p:cNvSpPr>
            <p:nvPr/>
          </p:nvSpPr>
          <p:spPr bwMode="auto">
            <a:xfrm>
              <a:off x="4780298" y="2372889"/>
              <a:ext cx="1492007"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Bef>
                  <a:spcPct val="50000"/>
                </a:spcBef>
                <a:buClr>
                  <a:srgbClr val="0A569E"/>
                </a:buClr>
                <a:buFont typeface="Arial" panose="020B0604020202020204" pitchFamily="34" charset="0"/>
                <a:buChar char="▌"/>
                <a:defRPr kumimoji="1" sz="2000">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buChar char="n"/>
                <a:defRPr kumimoji="1">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buChar char="•"/>
                <a:defRPr kumimoji="1" sz="16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9pPr>
            </a:lstStyle>
            <a:p>
              <a:pPr defTabSz="685800" fontAlgn="base">
                <a:lnSpc>
                  <a:spcPct val="100000"/>
                </a:lnSpc>
                <a:spcBef>
                  <a:spcPct val="0"/>
                </a:spcBef>
                <a:spcAft>
                  <a:spcPct val="0"/>
                </a:spcAft>
                <a:buClrTx/>
                <a:buNone/>
                <a:defRPr/>
              </a:pPr>
              <a:r>
                <a:rPr lang="ja-JP" altLang="en-US" sz="1050">
                  <a:solidFill>
                    <a:srgbClr val="414141"/>
                  </a:solidFill>
                  <a:latin typeface="Yu Gothic" panose="020B0400000000000000" pitchFamily="34" charset="-128"/>
                  <a:ea typeface="Yu Gothic" panose="020B0400000000000000" pitchFamily="34" charset="-128"/>
                </a:rPr>
                <a:t>他システム</a:t>
              </a:r>
            </a:p>
          </p:txBody>
        </p:sp>
        <p:sp>
          <p:nvSpPr>
            <p:cNvPr id="95" name="テキスト ボックス 4">
              <a:extLst>
                <a:ext uri="{FF2B5EF4-FFF2-40B4-BE49-F238E27FC236}">
                  <a16:creationId xmlns:a16="http://schemas.microsoft.com/office/drawing/2014/main" id="{E49354D3-7792-0849-8EDA-274C0D393EC5}"/>
                </a:ext>
              </a:extLst>
            </p:cNvPr>
            <p:cNvSpPr txBox="1">
              <a:spLocks noChangeArrowheads="1"/>
            </p:cNvSpPr>
            <p:nvPr/>
          </p:nvSpPr>
          <p:spPr bwMode="auto">
            <a:xfrm>
              <a:off x="3013086" y="3118085"/>
              <a:ext cx="1517555"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Bef>
                  <a:spcPct val="50000"/>
                </a:spcBef>
                <a:buClr>
                  <a:srgbClr val="0A569E"/>
                </a:buClr>
                <a:buFont typeface="Arial" panose="020B0604020202020204" pitchFamily="34" charset="0"/>
                <a:buChar char="▌"/>
                <a:defRPr kumimoji="1" sz="2000">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buChar char="n"/>
                <a:defRPr kumimoji="1">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buChar char="•"/>
                <a:defRPr kumimoji="1" sz="16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9pPr>
            </a:lstStyle>
            <a:p>
              <a:pPr algn="ctr" defTabSz="685800" fontAlgn="base">
                <a:lnSpc>
                  <a:spcPct val="100000"/>
                </a:lnSpc>
                <a:spcBef>
                  <a:spcPct val="0"/>
                </a:spcBef>
                <a:spcAft>
                  <a:spcPct val="0"/>
                </a:spcAft>
                <a:buClrTx/>
                <a:buNone/>
                <a:defRPr/>
              </a:pPr>
              <a:r>
                <a:rPr lang="ja-JP" altLang="en-US" sz="1050">
                  <a:solidFill>
                    <a:srgbClr val="414141"/>
                  </a:solidFill>
                  <a:latin typeface="Yu Gothic Medium" panose="020B0400000000000000" pitchFamily="34" charset="-128"/>
                  <a:ea typeface="Yu Gothic Medium" panose="020B0400000000000000" pitchFamily="34" charset="-128"/>
                </a:rPr>
                <a:t>ユーザー情報</a:t>
              </a:r>
              <a:endParaRPr lang="en-US" altLang="ja-JP" sz="1050" dirty="0">
                <a:solidFill>
                  <a:srgbClr val="414141"/>
                </a:solidFill>
                <a:latin typeface="Yu Gothic Medium" panose="020B0400000000000000" pitchFamily="34" charset="-128"/>
                <a:ea typeface="Yu Gothic Medium" panose="020B0400000000000000" pitchFamily="34" charset="-128"/>
              </a:endParaRPr>
            </a:p>
            <a:p>
              <a:pPr algn="ctr" defTabSz="685800" fontAlgn="base">
                <a:lnSpc>
                  <a:spcPct val="100000"/>
                </a:lnSpc>
                <a:spcBef>
                  <a:spcPct val="0"/>
                </a:spcBef>
                <a:spcAft>
                  <a:spcPct val="0"/>
                </a:spcAft>
                <a:buClrTx/>
                <a:buNone/>
                <a:defRPr/>
              </a:pPr>
              <a:r>
                <a:rPr lang="ja-JP" altLang="en-US" sz="1050">
                  <a:solidFill>
                    <a:srgbClr val="414141"/>
                  </a:solidFill>
                  <a:latin typeface="Yu Gothic Medium" panose="020B0400000000000000" pitchFamily="34" charset="-128"/>
                  <a:ea typeface="Yu Gothic Medium" panose="020B0400000000000000" pitchFamily="34" charset="-128"/>
                </a:rPr>
                <a:t>連携</a:t>
              </a:r>
            </a:p>
          </p:txBody>
        </p:sp>
        <p:grpSp>
          <p:nvGrpSpPr>
            <p:cNvPr id="96" name="グループ化 95">
              <a:extLst>
                <a:ext uri="{FF2B5EF4-FFF2-40B4-BE49-F238E27FC236}">
                  <a16:creationId xmlns:a16="http://schemas.microsoft.com/office/drawing/2014/main" id="{72F8AE71-3971-134F-8149-48013ECB99D7}"/>
                </a:ext>
              </a:extLst>
            </p:cNvPr>
            <p:cNvGrpSpPr/>
            <p:nvPr/>
          </p:nvGrpSpPr>
          <p:grpSpPr>
            <a:xfrm>
              <a:off x="4256325" y="3961476"/>
              <a:ext cx="638013" cy="798287"/>
              <a:chOff x="63501" y="771526"/>
              <a:chExt cx="328613" cy="411163"/>
            </a:xfrm>
          </p:grpSpPr>
          <p:sp>
            <p:nvSpPr>
              <p:cNvPr id="101" name="Freeform 5">
                <a:extLst>
                  <a:ext uri="{FF2B5EF4-FFF2-40B4-BE49-F238E27FC236}">
                    <a16:creationId xmlns:a16="http://schemas.microsoft.com/office/drawing/2014/main" id="{4B155AC3-5630-0149-9451-1AAC9322C472}"/>
                  </a:ext>
                </a:extLst>
              </p:cNvPr>
              <p:cNvSpPr>
                <a:spLocks/>
              </p:cNvSpPr>
              <p:nvPr/>
            </p:nvSpPr>
            <p:spPr bwMode="auto">
              <a:xfrm>
                <a:off x="63501" y="771526"/>
                <a:ext cx="200025" cy="411163"/>
              </a:xfrm>
              <a:custGeom>
                <a:avLst/>
                <a:gdLst>
                  <a:gd name="T0" fmla="*/ 0 w 119"/>
                  <a:gd name="T1" fmla="*/ 245 h 245"/>
                  <a:gd name="T2" fmla="*/ 33 w 119"/>
                  <a:gd name="T3" fmla="*/ 245 h 245"/>
                  <a:gd name="T4" fmla="*/ 45 w 119"/>
                  <a:gd name="T5" fmla="*/ 221 h 245"/>
                  <a:gd name="T6" fmla="*/ 18 w 119"/>
                  <a:gd name="T7" fmla="*/ 221 h 245"/>
                  <a:gd name="T8" fmla="*/ 18 w 119"/>
                  <a:gd name="T9" fmla="*/ 209 h 245"/>
                  <a:gd name="T10" fmla="*/ 21 w 119"/>
                  <a:gd name="T11" fmla="*/ 209 h 245"/>
                  <a:gd name="T12" fmla="*/ 50 w 119"/>
                  <a:gd name="T13" fmla="*/ 209 h 245"/>
                  <a:gd name="T14" fmla="*/ 53 w 119"/>
                  <a:gd name="T15" fmla="*/ 208 h 245"/>
                  <a:gd name="T16" fmla="*/ 59 w 119"/>
                  <a:gd name="T17" fmla="*/ 197 h 245"/>
                  <a:gd name="T18" fmla="*/ 18 w 119"/>
                  <a:gd name="T19" fmla="*/ 197 h 245"/>
                  <a:gd name="T20" fmla="*/ 18 w 119"/>
                  <a:gd name="T21" fmla="*/ 185 h 245"/>
                  <a:gd name="T22" fmla="*/ 21 w 119"/>
                  <a:gd name="T23" fmla="*/ 185 h 245"/>
                  <a:gd name="T24" fmla="*/ 64 w 119"/>
                  <a:gd name="T25" fmla="*/ 185 h 245"/>
                  <a:gd name="T26" fmla="*/ 68 w 119"/>
                  <a:gd name="T27" fmla="*/ 182 h 245"/>
                  <a:gd name="T28" fmla="*/ 108 w 119"/>
                  <a:gd name="T29" fmla="*/ 117 h 245"/>
                  <a:gd name="T30" fmla="*/ 119 w 119"/>
                  <a:gd name="T31" fmla="*/ 108 h 245"/>
                  <a:gd name="T32" fmla="*/ 119 w 119"/>
                  <a:gd name="T33" fmla="*/ 106 h 245"/>
                  <a:gd name="T34" fmla="*/ 119 w 119"/>
                  <a:gd name="T35" fmla="*/ 12 h 245"/>
                  <a:gd name="T36" fmla="*/ 119 w 119"/>
                  <a:gd name="T37" fmla="*/ 9 h 245"/>
                  <a:gd name="T38" fmla="*/ 106 w 119"/>
                  <a:gd name="T39" fmla="*/ 0 h 245"/>
                  <a:gd name="T40" fmla="*/ 14 w 119"/>
                  <a:gd name="T41" fmla="*/ 0 h 245"/>
                  <a:gd name="T42" fmla="*/ 0 w 119"/>
                  <a:gd name="T43" fmla="*/ 14 h 245"/>
                  <a:gd name="T44" fmla="*/ 0 w 119"/>
                  <a:gd name="T45" fmla="*/ 242 h 245"/>
                  <a:gd name="T46" fmla="*/ 0 w 119"/>
                  <a:gd name="T47"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245">
                    <a:moveTo>
                      <a:pt x="0" y="245"/>
                    </a:moveTo>
                    <a:cubicBezTo>
                      <a:pt x="11" y="245"/>
                      <a:pt x="22" y="245"/>
                      <a:pt x="33" y="245"/>
                    </a:cubicBezTo>
                    <a:cubicBezTo>
                      <a:pt x="34" y="235"/>
                      <a:pt x="41" y="229"/>
                      <a:pt x="45" y="221"/>
                    </a:cubicBezTo>
                    <a:cubicBezTo>
                      <a:pt x="36" y="221"/>
                      <a:pt x="27" y="221"/>
                      <a:pt x="18" y="221"/>
                    </a:cubicBezTo>
                    <a:cubicBezTo>
                      <a:pt x="18" y="217"/>
                      <a:pt x="18" y="213"/>
                      <a:pt x="18" y="209"/>
                    </a:cubicBezTo>
                    <a:cubicBezTo>
                      <a:pt x="19" y="209"/>
                      <a:pt x="20" y="209"/>
                      <a:pt x="21" y="209"/>
                    </a:cubicBezTo>
                    <a:cubicBezTo>
                      <a:pt x="31" y="209"/>
                      <a:pt x="40" y="209"/>
                      <a:pt x="50" y="209"/>
                    </a:cubicBezTo>
                    <a:cubicBezTo>
                      <a:pt x="51" y="209"/>
                      <a:pt x="52" y="209"/>
                      <a:pt x="53" y="208"/>
                    </a:cubicBezTo>
                    <a:cubicBezTo>
                      <a:pt x="55" y="205"/>
                      <a:pt x="57" y="201"/>
                      <a:pt x="59" y="197"/>
                    </a:cubicBezTo>
                    <a:cubicBezTo>
                      <a:pt x="45" y="197"/>
                      <a:pt x="32" y="197"/>
                      <a:pt x="18" y="197"/>
                    </a:cubicBezTo>
                    <a:cubicBezTo>
                      <a:pt x="18" y="193"/>
                      <a:pt x="18" y="189"/>
                      <a:pt x="18" y="185"/>
                    </a:cubicBezTo>
                    <a:cubicBezTo>
                      <a:pt x="19" y="185"/>
                      <a:pt x="20" y="185"/>
                      <a:pt x="21" y="185"/>
                    </a:cubicBezTo>
                    <a:cubicBezTo>
                      <a:pt x="35" y="185"/>
                      <a:pt x="49" y="185"/>
                      <a:pt x="64" y="185"/>
                    </a:cubicBezTo>
                    <a:cubicBezTo>
                      <a:pt x="66" y="185"/>
                      <a:pt x="67" y="184"/>
                      <a:pt x="68" y="182"/>
                    </a:cubicBezTo>
                    <a:cubicBezTo>
                      <a:pt x="81" y="160"/>
                      <a:pt x="95" y="139"/>
                      <a:pt x="108" y="117"/>
                    </a:cubicBezTo>
                    <a:cubicBezTo>
                      <a:pt x="111" y="112"/>
                      <a:pt x="114" y="109"/>
                      <a:pt x="119" y="108"/>
                    </a:cubicBezTo>
                    <a:cubicBezTo>
                      <a:pt x="119" y="107"/>
                      <a:pt x="119" y="106"/>
                      <a:pt x="119" y="106"/>
                    </a:cubicBezTo>
                    <a:cubicBezTo>
                      <a:pt x="119" y="74"/>
                      <a:pt x="119" y="43"/>
                      <a:pt x="119" y="12"/>
                    </a:cubicBezTo>
                    <a:cubicBezTo>
                      <a:pt x="119" y="11"/>
                      <a:pt x="119" y="10"/>
                      <a:pt x="119" y="9"/>
                    </a:cubicBezTo>
                    <a:cubicBezTo>
                      <a:pt x="117" y="3"/>
                      <a:pt x="113" y="0"/>
                      <a:pt x="106" y="0"/>
                    </a:cubicBezTo>
                    <a:cubicBezTo>
                      <a:pt x="75" y="0"/>
                      <a:pt x="44" y="0"/>
                      <a:pt x="14" y="0"/>
                    </a:cubicBezTo>
                    <a:cubicBezTo>
                      <a:pt x="5" y="0"/>
                      <a:pt x="0" y="5"/>
                      <a:pt x="0" y="14"/>
                    </a:cubicBezTo>
                    <a:cubicBezTo>
                      <a:pt x="0" y="90"/>
                      <a:pt x="0" y="166"/>
                      <a:pt x="0" y="242"/>
                    </a:cubicBezTo>
                    <a:cubicBezTo>
                      <a:pt x="0" y="242"/>
                      <a:pt x="0" y="243"/>
                      <a:pt x="0"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02" name="Freeform 6">
                <a:extLst>
                  <a:ext uri="{FF2B5EF4-FFF2-40B4-BE49-F238E27FC236}">
                    <a16:creationId xmlns:a16="http://schemas.microsoft.com/office/drawing/2014/main" id="{E8367E2B-2E1D-CD45-A006-5211DBFD4C6E}"/>
                  </a:ext>
                </a:extLst>
              </p:cNvPr>
              <p:cNvSpPr>
                <a:spLocks/>
              </p:cNvSpPr>
              <p:nvPr/>
            </p:nvSpPr>
            <p:spPr bwMode="auto">
              <a:xfrm>
                <a:off x="139701" y="968376"/>
                <a:ext cx="252413" cy="212725"/>
              </a:xfrm>
              <a:custGeom>
                <a:avLst/>
                <a:gdLst>
                  <a:gd name="T0" fmla="*/ 76 w 151"/>
                  <a:gd name="T1" fmla="*/ 127 h 127"/>
                  <a:gd name="T2" fmla="*/ 143 w 151"/>
                  <a:gd name="T3" fmla="*/ 127 h 127"/>
                  <a:gd name="T4" fmla="*/ 146 w 151"/>
                  <a:gd name="T5" fmla="*/ 127 h 127"/>
                  <a:gd name="T6" fmla="*/ 150 w 151"/>
                  <a:gd name="T7" fmla="*/ 120 h 127"/>
                  <a:gd name="T8" fmla="*/ 148 w 151"/>
                  <a:gd name="T9" fmla="*/ 116 h 127"/>
                  <a:gd name="T10" fmla="*/ 82 w 151"/>
                  <a:gd name="T11" fmla="*/ 7 h 127"/>
                  <a:gd name="T12" fmla="*/ 70 w 151"/>
                  <a:gd name="T13" fmla="*/ 7 h 127"/>
                  <a:gd name="T14" fmla="*/ 6 w 151"/>
                  <a:gd name="T15" fmla="*/ 113 h 127"/>
                  <a:gd name="T16" fmla="*/ 2 w 151"/>
                  <a:gd name="T17" fmla="*/ 120 h 127"/>
                  <a:gd name="T18" fmla="*/ 6 w 151"/>
                  <a:gd name="T19" fmla="*/ 127 h 127"/>
                  <a:gd name="T20" fmla="*/ 9 w 151"/>
                  <a:gd name="T21" fmla="*/ 127 h 127"/>
                  <a:gd name="T22" fmla="*/ 76 w 151"/>
                  <a:gd name="T23"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27">
                    <a:moveTo>
                      <a:pt x="76" y="127"/>
                    </a:moveTo>
                    <a:cubicBezTo>
                      <a:pt x="98" y="127"/>
                      <a:pt x="121" y="127"/>
                      <a:pt x="143" y="127"/>
                    </a:cubicBezTo>
                    <a:cubicBezTo>
                      <a:pt x="144" y="127"/>
                      <a:pt x="145" y="127"/>
                      <a:pt x="146" y="127"/>
                    </a:cubicBezTo>
                    <a:cubicBezTo>
                      <a:pt x="150" y="126"/>
                      <a:pt x="151" y="123"/>
                      <a:pt x="150" y="120"/>
                    </a:cubicBezTo>
                    <a:cubicBezTo>
                      <a:pt x="149" y="119"/>
                      <a:pt x="149" y="117"/>
                      <a:pt x="148" y="116"/>
                    </a:cubicBezTo>
                    <a:cubicBezTo>
                      <a:pt x="126" y="80"/>
                      <a:pt x="104" y="43"/>
                      <a:pt x="82" y="7"/>
                    </a:cubicBezTo>
                    <a:cubicBezTo>
                      <a:pt x="78" y="0"/>
                      <a:pt x="74" y="0"/>
                      <a:pt x="70" y="7"/>
                    </a:cubicBezTo>
                    <a:cubicBezTo>
                      <a:pt x="48" y="42"/>
                      <a:pt x="27" y="78"/>
                      <a:pt x="6" y="113"/>
                    </a:cubicBezTo>
                    <a:cubicBezTo>
                      <a:pt x="4" y="115"/>
                      <a:pt x="3" y="117"/>
                      <a:pt x="2" y="120"/>
                    </a:cubicBezTo>
                    <a:cubicBezTo>
                      <a:pt x="0" y="123"/>
                      <a:pt x="2" y="126"/>
                      <a:pt x="6" y="127"/>
                    </a:cubicBezTo>
                    <a:cubicBezTo>
                      <a:pt x="7" y="127"/>
                      <a:pt x="8" y="127"/>
                      <a:pt x="9" y="127"/>
                    </a:cubicBezTo>
                    <a:cubicBezTo>
                      <a:pt x="31" y="127"/>
                      <a:pt x="53" y="127"/>
                      <a:pt x="76"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03" name="Freeform 7">
                <a:extLst>
                  <a:ext uri="{FF2B5EF4-FFF2-40B4-BE49-F238E27FC236}">
                    <a16:creationId xmlns:a16="http://schemas.microsoft.com/office/drawing/2014/main" id="{88BB47AC-ED55-604B-A436-341E139F8A39}"/>
                  </a:ext>
                </a:extLst>
              </p:cNvPr>
              <p:cNvSpPr>
                <a:spLocks noEditPoints="1"/>
              </p:cNvSpPr>
              <p:nvPr/>
            </p:nvSpPr>
            <p:spPr bwMode="auto">
              <a:xfrm>
                <a:off x="63501" y="771526"/>
                <a:ext cx="200025" cy="411163"/>
              </a:xfrm>
              <a:custGeom>
                <a:avLst/>
                <a:gdLst>
                  <a:gd name="T0" fmla="*/ 0 w 119"/>
                  <a:gd name="T1" fmla="*/ 245 h 245"/>
                  <a:gd name="T2" fmla="*/ 0 w 119"/>
                  <a:gd name="T3" fmla="*/ 242 h 245"/>
                  <a:gd name="T4" fmla="*/ 0 w 119"/>
                  <a:gd name="T5" fmla="*/ 14 h 245"/>
                  <a:gd name="T6" fmla="*/ 14 w 119"/>
                  <a:gd name="T7" fmla="*/ 0 h 245"/>
                  <a:gd name="T8" fmla="*/ 106 w 119"/>
                  <a:gd name="T9" fmla="*/ 0 h 245"/>
                  <a:gd name="T10" fmla="*/ 119 w 119"/>
                  <a:gd name="T11" fmla="*/ 9 h 245"/>
                  <a:gd name="T12" fmla="*/ 119 w 119"/>
                  <a:gd name="T13" fmla="*/ 12 h 245"/>
                  <a:gd name="T14" fmla="*/ 119 w 119"/>
                  <a:gd name="T15" fmla="*/ 106 h 245"/>
                  <a:gd name="T16" fmla="*/ 119 w 119"/>
                  <a:gd name="T17" fmla="*/ 108 h 245"/>
                  <a:gd name="T18" fmla="*/ 108 w 119"/>
                  <a:gd name="T19" fmla="*/ 117 h 245"/>
                  <a:gd name="T20" fmla="*/ 68 w 119"/>
                  <a:gd name="T21" fmla="*/ 182 h 245"/>
                  <a:gd name="T22" fmla="*/ 64 w 119"/>
                  <a:gd name="T23" fmla="*/ 185 h 245"/>
                  <a:gd name="T24" fmla="*/ 21 w 119"/>
                  <a:gd name="T25" fmla="*/ 185 h 245"/>
                  <a:gd name="T26" fmla="*/ 18 w 119"/>
                  <a:gd name="T27" fmla="*/ 185 h 245"/>
                  <a:gd name="T28" fmla="*/ 18 w 119"/>
                  <a:gd name="T29" fmla="*/ 197 h 245"/>
                  <a:gd name="T30" fmla="*/ 59 w 119"/>
                  <a:gd name="T31" fmla="*/ 197 h 245"/>
                  <a:gd name="T32" fmla="*/ 53 w 119"/>
                  <a:gd name="T33" fmla="*/ 208 h 245"/>
                  <a:gd name="T34" fmla="*/ 50 w 119"/>
                  <a:gd name="T35" fmla="*/ 209 h 245"/>
                  <a:gd name="T36" fmla="*/ 21 w 119"/>
                  <a:gd name="T37" fmla="*/ 209 h 245"/>
                  <a:gd name="T38" fmla="*/ 18 w 119"/>
                  <a:gd name="T39" fmla="*/ 209 h 245"/>
                  <a:gd name="T40" fmla="*/ 18 w 119"/>
                  <a:gd name="T41" fmla="*/ 221 h 245"/>
                  <a:gd name="T42" fmla="*/ 45 w 119"/>
                  <a:gd name="T43" fmla="*/ 221 h 245"/>
                  <a:gd name="T44" fmla="*/ 33 w 119"/>
                  <a:gd name="T45" fmla="*/ 245 h 245"/>
                  <a:gd name="T46" fmla="*/ 0 w 119"/>
                  <a:gd name="T47" fmla="*/ 245 h 245"/>
                  <a:gd name="T48" fmla="*/ 101 w 119"/>
                  <a:gd name="T49" fmla="*/ 36 h 245"/>
                  <a:gd name="T50" fmla="*/ 18 w 119"/>
                  <a:gd name="T51" fmla="*/ 36 h 245"/>
                  <a:gd name="T52" fmla="*/ 18 w 119"/>
                  <a:gd name="T53" fmla="*/ 48 h 245"/>
                  <a:gd name="T54" fmla="*/ 101 w 119"/>
                  <a:gd name="T55" fmla="*/ 48 h 245"/>
                  <a:gd name="T56" fmla="*/ 101 w 119"/>
                  <a:gd name="T57" fmla="*/ 3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45">
                    <a:moveTo>
                      <a:pt x="0" y="245"/>
                    </a:moveTo>
                    <a:cubicBezTo>
                      <a:pt x="0" y="243"/>
                      <a:pt x="0" y="242"/>
                      <a:pt x="0" y="242"/>
                    </a:cubicBezTo>
                    <a:cubicBezTo>
                      <a:pt x="0" y="166"/>
                      <a:pt x="0" y="90"/>
                      <a:pt x="0" y="14"/>
                    </a:cubicBezTo>
                    <a:cubicBezTo>
                      <a:pt x="0" y="5"/>
                      <a:pt x="5" y="0"/>
                      <a:pt x="14" y="0"/>
                    </a:cubicBezTo>
                    <a:cubicBezTo>
                      <a:pt x="44" y="0"/>
                      <a:pt x="75" y="0"/>
                      <a:pt x="106" y="0"/>
                    </a:cubicBezTo>
                    <a:cubicBezTo>
                      <a:pt x="113" y="0"/>
                      <a:pt x="117" y="3"/>
                      <a:pt x="119" y="9"/>
                    </a:cubicBezTo>
                    <a:cubicBezTo>
                      <a:pt x="119" y="10"/>
                      <a:pt x="119" y="11"/>
                      <a:pt x="119" y="12"/>
                    </a:cubicBezTo>
                    <a:cubicBezTo>
                      <a:pt x="119" y="43"/>
                      <a:pt x="119" y="74"/>
                      <a:pt x="119" y="106"/>
                    </a:cubicBezTo>
                    <a:cubicBezTo>
                      <a:pt x="119" y="106"/>
                      <a:pt x="119" y="107"/>
                      <a:pt x="119" y="108"/>
                    </a:cubicBezTo>
                    <a:cubicBezTo>
                      <a:pt x="114" y="109"/>
                      <a:pt x="111" y="112"/>
                      <a:pt x="108" y="117"/>
                    </a:cubicBezTo>
                    <a:cubicBezTo>
                      <a:pt x="95" y="139"/>
                      <a:pt x="81" y="160"/>
                      <a:pt x="68" y="182"/>
                    </a:cubicBezTo>
                    <a:cubicBezTo>
                      <a:pt x="67" y="184"/>
                      <a:pt x="66" y="185"/>
                      <a:pt x="64" y="185"/>
                    </a:cubicBezTo>
                    <a:cubicBezTo>
                      <a:pt x="49" y="185"/>
                      <a:pt x="35" y="185"/>
                      <a:pt x="21" y="185"/>
                    </a:cubicBezTo>
                    <a:cubicBezTo>
                      <a:pt x="20" y="185"/>
                      <a:pt x="19" y="185"/>
                      <a:pt x="18" y="185"/>
                    </a:cubicBezTo>
                    <a:cubicBezTo>
                      <a:pt x="18" y="189"/>
                      <a:pt x="18" y="193"/>
                      <a:pt x="18" y="197"/>
                    </a:cubicBezTo>
                    <a:cubicBezTo>
                      <a:pt x="32" y="197"/>
                      <a:pt x="45" y="197"/>
                      <a:pt x="59" y="197"/>
                    </a:cubicBezTo>
                    <a:cubicBezTo>
                      <a:pt x="57" y="201"/>
                      <a:pt x="55" y="205"/>
                      <a:pt x="53" y="208"/>
                    </a:cubicBezTo>
                    <a:cubicBezTo>
                      <a:pt x="52" y="209"/>
                      <a:pt x="51" y="209"/>
                      <a:pt x="50" y="209"/>
                    </a:cubicBezTo>
                    <a:cubicBezTo>
                      <a:pt x="40" y="209"/>
                      <a:pt x="31" y="209"/>
                      <a:pt x="21" y="209"/>
                    </a:cubicBezTo>
                    <a:cubicBezTo>
                      <a:pt x="20" y="209"/>
                      <a:pt x="19" y="209"/>
                      <a:pt x="18" y="209"/>
                    </a:cubicBezTo>
                    <a:cubicBezTo>
                      <a:pt x="18" y="213"/>
                      <a:pt x="18" y="217"/>
                      <a:pt x="18" y="221"/>
                    </a:cubicBezTo>
                    <a:cubicBezTo>
                      <a:pt x="27" y="221"/>
                      <a:pt x="36" y="221"/>
                      <a:pt x="45" y="221"/>
                    </a:cubicBezTo>
                    <a:cubicBezTo>
                      <a:pt x="41" y="229"/>
                      <a:pt x="34" y="235"/>
                      <a:pt x="33" y="245"/>
                    </a:cubicBezTo>
                    <a:cubicBezTo>
                      <a:pt x="22" y="245"/>
                      <a:pt x="11" y="245"/>
                      <a:pt x="0" y="245"/>
                    </a:cubicBezTo>
                    <a:close/>
                    <a:moveTo>
                      <a:pt x="101" y="36"/>
                    </a:moveTo>
                    <a:cubicBezTo>
                      <a:pt x="73" y="36"/>
                      <a:pt x="46" y="36"/>
                      <a:pt x="18" y="36"/>
                    </a:cubicBezTo>
                    <a:cubicBezTo>
                      <a:pt x="18" y="40"/>
                      <a:pt x="18" y="44"/>
                      <a:pt x="18" y="48"/>
                    </a:cubicBezTo>
                    <a:cubicBezTo>
                      <a:pt x="46" y="48"/>
                      <a:pt x="74" y="48"/>
                      <a:pt x="101" y="48"/>
                    </a:cubicBezTo>
                    <a:cubicBezTo>
                      <a:pt x="101" y="44"/>
                      <a:pt x="101" y="40"/>
                      <a:pt x="101" y="36"/>
                    </a:cubicBezTo>
                    <a:close/>
                  </a:path>
                </a:pathLst>
              </a:custGeom>
              <a:solidFill>
                <a:schemeClr val="tx1"/>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04" name="Freeform 8">
                <a:extLst>
                  <a:ext uri="{FF2B5EF4-FFF2-40B4-BE49-F238E27FC236}">
                    <a16:creationId xmlns:a16="http://schemas.microsoft.com/office/drawing/2014/main" id="{65CA1314-FFCB-0148-8E63-36755C752690}"/>
                  </a:ext>
                </a:extLst>
              </p:cNvPr>
              <p:cNvSpPr>
                <a:spLocks noEditPoints="1"/>
              </p:cNvSpPr>
              <p:nvPr/>
            </p:nvSpPr>
            <p:spPr bwMode="auto">
              <a:xfrm>
                <a:off x="139701" y="968376"/>
                <a:ext cx="252413" cy="212725"/>
              </a:xfrm>
              <a:custGeom>
                <a:avLst/>
                <a:gdLst>
                  <a:gd name="T0" fmla="*/ 76 w 151"/>
                  <a:gd name="T1" fmla="*/ 127 h 127"/>
                  <a:gd name="T2" fmla="*/ 9 w 151"/>
                  <a:gd name="T3" fmla="*/ 127 h 127"/>
                  <a:gd name="T4" fmla="*/ 6 w 151"/>
                  <a:gd name="T5" fmla="*/ 127 h 127"/>
                  <a:gd name="T6" fmla="*/ 2 w 151"/>
                  <a:gd name="T7" fmla="*/ 120 h 127"/>
                  <a:gd name="T8" fmla="*/ 6 w 151"/>
                  <a:gd name="T9" fmla="*/ 113 h 127"/>
                  <a:gd name="T10" fmla="*/ 70 w 151"/>
                  <a:gd name="T11" fmla="*/ 7 h 127"/>
                  <a:gd name="T12" fmla="*/ 82 w 151"/>
                  <a:gd name="T13" fmla="*/ 7 h 127"/>
                  <a:gd name="T14" fmla="*/ 148 w 151"/>
                  <a:gd name="T15" fmla="*/ 116 h 127"/>
                  <a:gd name="T16" fmla="*/ 150 w 151"/>
                  <a:gd name="T17" fmla="*/ 120 h 127"/>
                  <a:gd name="T18" fmla="*/ 146 w 151"/>
                  <a:gd name="T19" fmla="*/ 127 h 127"/>
                  <a:gd name="T20" fmla="*/ 143 w 151"/>
                  <a:gd name="T21" fmla="*/ 127 h 127"/>
                  <a:gd name="T22" fmla="*/ 76 w 151"/>
                  <a:gd name="T23" fmla="*/ 127 h 127"/>
                  <a:gd name="T24" fmla="*/ 39 w 151"/>
                  <a:gd name="T25" fmla="*/ 98 h 127"/>
                  <a:gd name="T26" fmla="*/ 39 w 151"/>
                  <a:gd name="T27" fmla="*/ 116 h 127"/>
                  <a:gd name="T28" fmla="*/ 68 w 151"/>
                  <a:gd name="T29" fmla="*/ 116 h 127"/>
                  <a:gd name="T30" fmla="*/ 68 w 151"/>
                  <a:gd name="T31" fmla="*/ 98 h 127"/>
                  <a:gd name="T32" fmla="*/ 57 w 151"/>
                  <a:gd name="T33" fmla="*/ 98 h 127"/>
                  <a:gd name="T34" fmla="*/ 57 w 151"/>
                  <a:gd name="T35" fmla="*/ 86 h 127"/>
                  <a:gd name="T36" fmla="*/ 98 w 151"/>
                  <a:gd name="T37" fmla="*/ 86 h 127"/>
                  <a:gd name="T38" fmla="*/ 98 w 151"/>
                  <a:gd name="T39" fmla="*/ 98 h 127"/>
                  <a:gd name="T40" fmla="*/ 86 w 151"/>
                  <a:gd name="T41" fmla="*/ 98 h 127"/>
                  <a:gd name="T42" fmla="*/ 86 w 151"/>
                  <a:gd name="T43" fmla="*/ 116 h 127"/>
                  <a:gd name="T44" fmla="*/ 116 w 151"/>
                  <a:gd name="T45" fmla="*/ 116 h 127"/>
                  <a:gd name="T46" fmla="*/ 116 w 151"/>
                  <a:gd name="T47" fmla="*/ 98 h 127"/>
                  <a:gd name="T48" fmla="*/ 104 w 151"/>
                  <a:gd name="T49" fmla="*/ 98 h 127"/>
                  <a:gd name="T50" fmla="*/ 104 w 151"/>
                  <a:gd name="T51" fmla="*/ 80 h 127"/>
                  <a:gd name="T52" fmla="*/ 81 w 151"/>
                  <a:gd name="T53" fmla="*/ 80 h 127"/>
                  <a:gd name="T54" fmla="*/ 81 w 151"/>
                  <a:gd name="T55" fmla="*/ 68 h 127"/>
                  <a:gd name="T56" fmla="*/ 92 w 151"/>
                  <a:gd name="T57" fmla="*/ 68 h 127"/>
                  <a:gd name="T58" fmla="*/ 92 w 151"/>
                  <a:gd name="T59" fmla="*/ 53 h 127"/>
                  <a:gd name="T60" fmla="*/ 90 w 151"/>
                  <a:gd name="T61" fmla="*/ 50 h 127"/>
                  <a:gd name="T62" fmla="*/ 65 w 151"/>
                  <a:gd name="T63" fmla="*/ 50 h 127"/>
                  <a:gd name="T64" fmla="*/ 62 w 151"/>
                  <a:gd name="T65" fmla="*/ 50 h 127"/>
                  <a:gd name="T66" fmla="*/ 62 w 151"/>
                  <a:gd name="T67" fmla="*/ 68 h 127"/>
                  <a:gd name="T68" fmla="*/ 74 w 151"/>
                  <a:gd name="T69" fmla="*/ 68 h 127"/>
                  <a:gd name="T70" fmla="*/ 74 w 151"/>
                  <a:gd name="T71" fmla="*/ 80 h 127"/>
                  <a:gd name="T72" fmla="*/ 56 w 151"/>
                  <a:gd name="T73" fmla="*/ 80 h 127"/>
                  <a:gd name="T74" fmla="*/ 50 w 151"/>
                  <a:gd name="T75" fmla="*/ 86 h 127"/>
                  <a:gd name="T76" fmla="*/ 50 w 151"/>
                  <a:gd name="T77" fmla="*/ 98 h 127"/>
                  <a:gd name="T78" fmla="*/ 39 w 151"/>
                  <a:gd name="T79" fmla="*/ 9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 h="127">
                    <a:moveTo>
                      <a:pt x="76" y="127"/>
                    </a:moveTo>
                    <a:cubicBezTo>
                      <a:pt x="53" y="127"/>
                      <a:pt x="31" y="127"/>
                      <a:pt x="9" y="127"/>
                    </a:cubicBezTo>
                    <a:cubicBezTo>
                      <a:pt x="8" y="127"/>
                      <a:pt x="7" y="127"/>
                      <a:pt x="6" y="127"/>
                    </a:cubicBezTo>
                    <a:cubicBezTo>
                      <a:pt x="2" y="126"/>
                      <a:pt x="0" y="123"/>
                      <a:pt x="2" y="120"/>
                    </a:cubicBezTo>
                    <a:cubicBezTo>
                      <a:pt x="3" y="117"/>
                      <a:pt x="4" y="115"/>
                      <a:pt x="6" y="113"/>
                    </a:cubicBezTo>
                    <a:cubicBezTo>
                      <a:pt x="27" y="78"/>
                      <a:pt x="48" y="42"/>
                      <a:pt x="70" y="7"/>
                    </a:cubicBezTo>
                    <a:cubicBezTo>
                      <a:pt x="74" y="0"/>
                      <a:pt x="78" y="0"/>
                      <a:pt x="82" y="7"/>
                    </a:cubicBezTo>
                    <a:cubicBezTo>
                      <a:pt x="104" y="43"/>
                      <a:pt x="126" y="80"/>
                      <a:pt x="148" y="116"/>
                    </a:cubicBezTo>
                    <a:cubicBezTo>
                      <a:pt x="149" y="117"/>
                      <a:pt x="149" y="119"/>
                      <a:pt x="150" y="120"/>
                    </a:cubicBezTo>
                    <a:cubicBezTo>
                      <a:pt x="151" y="123"/>
                      <a:pt x="150" y="126"/>
                      <a:pt x="146" y="127"/>
                    </a:cubicBezTo>
                    <a:cubicBezTo>
                      <a:pt x="145" y="127"/>
                      <a:pt x="144" y="127"/>
                      <a:pt x="143" y="127"/>
                    </a:cubicBezTo>
                    <a:cubicBezTo>
                      <a:pt x="121" y="127"/>
                      <a:pt x="98" y="127"/>
                      <a:pt x="76" y="127"/>
                    </a:cubicBezTo>
                    <a:close/>
                    <a:moveTo>
                      <a:pt x="39" y="98"/>
                    </a:moveTo>
                    <a:cubicBezTo>
                      <a:pt x="39" y="104"/>
                      <a:pt x="39" y="110"/>
                      <a:pt x="39" y="116"/>
                    </a:cubicBezTo>
                    <a:cubicBezTo>
                      <a:pt x="49" y="116"/>
                      <a:pt x="58" y="116"/>
                      <a:pt x="68" y="116"/>
                    </a:cubicBezTo>
                    <a:cubicBezTo>
                      <a:pt x="68" y="110"/>
                      <a:pt x="68" y="104"/>
                      <a:pt x="68" y="98"/>
                    </a:cubicBezTo>
                    <a:cubicBezTo>
                      <a:pt x="64" y="98"/>
                      <a:pt x="60" y="98"/>
                      <a:pt x="57" y="98"/>
                    </a:cubicBezTo>
                    <a:cubicBezTo>
                      <a:pt x="57" y="94"/>
                      <a:pt x="57" y="90"/>
                      <a:pt x="57" y="86"/>
                    </a:cubicBezTo>
                    <a:cubicBezTo>
                      <a:pt x="71" y="86"/>
                      <a:pt x="84" y="86"/>
                      <a:pt x="98" y="86"/>
                    </a:cubicBezTo>
                    <a:cubicBezTo>
                      <a:pt x="98" y="90"/>
                      <a:pt x="98" y="94"/>
                      <a:pt x="98" y="98"/>
                    </a:cubicBezTo>
                    <a:cubicBezTo>
                      <a:pt x="94" y="98"/>
                      <a:pt x="90" y="98"/>
                      <a:pt x="86" y="98"/>
                    </a:cubicBezTo>
                    <a:cubicBezTo>
                      <a:pt x="86" y="104"/>
                      <a:pt x="86" y="110"/>
                      <a:pt x="86" y="116"/>
                    </a:cubicBezTo>
                    <a:cubicBezTo>
                      <a:pt x="96" y="116"/>
                      <a:pt x="106" y="116"/>
                      <a:pt x="116" y="116"/>
                    </a:cubicBezTo>
                    <a:cubicBezTo>
                      <a:pt x="116" y="110"/>
                      <a:pt x="116" y="104"/>
                      <a:pt x="116" y="98"/>
                    </a:cubicBezTo>
                    <a:cubicBezTo>
                      <a:pt x="112" y="98"/>
                      <a:pt x="108" y="98"/>
                      <a:pt x="104" y="98"/>
                    </a:cubicBezTo>
                    <a:cubicBezTo>
                      <a:pt x="104" y="92"/>
                      <a:pt x="104" y="86"/>
                      <a:pt x="104" y="80"/>
                    </a:cubicBezTo>
                    <a:cubicBezTo>
                      <a:pt x="96" y="80"/>
                      <a:pt x="88" y="80"/>
                      <a:pt x="81" y="80"/>
                    </a:cubicBezTo>
                    <a:cubicBezTo>
                      <a:pt x="81" y="76"/>
                      <a:pt x="81" y="72"/>
                      <a:pt x="81" y="68"/>
                    </a:cubicBezTo>
                    <a:cubicBezTo>
                      <a:pt x="84" y="68"/>
                      <a:pt x="88" y="68"/>
                      <a:pt x="92" y="68"/>
                    </a:cubicBezTo>
                    <a:cubicBezTo>
                      <a:pt x="92" y="63"/>
                      <a:pt x="92" y="58"/>
                      <a:pt x="92" y="53"/>
                    </a:cubicBezTo>
                    <a:cubicBezTo>
                      <a:pt x="92" y="50"/>
                      <a:pt x="92" y="50"/>
                      <a:pt x="90" y="50"/>
                    </a:cubicBezTo>
                    <a:cubicBezTo>
                      <a:pt x="81" y="50"/>
                      <a:pt x="73" y="50"/>
                      <a:pt x="65" y="50"/>
                    </a:cubicBezTo>
                    <a:cubicBezTo>
                      <a:pt x="64" y="50"/>
                      <a:pt x="63" y="50"/>
                      <a:pt x="62" y="50"/>
                    </a:cubicBezTo>
                    <a:cubicBezTo>
                      <a:pt x="62" y="56"/>
                      <a:pt x="62" y="62"/>
                      <a:pt x="62" y="68"/>
                    </a:cubicBezTo>
                    <a:cubicBezTo>
                      <a:pt x="66" y="68"/>
                      <a:pt x="70" y="68"/>
                      <a:pt x="74" y="68"/>
                    </a:cubicBezTo>
                    <a:cubicBezTo>
                      <a:pt x="74" y="72"/>
                      <a:pt x="74" y="76"/>
                      <a:pt x="74" y="80"/>
                    </a:cubicBezTo>
                    <a:cubicBezTo>
                      <a:pt x="68" y="80"/>
                      <a:pt x="62" y="80"/>
                      <a:pt x="56" y="80"/>
                    </a:cubicBezTo>
                    <a:cubicBezTo>
                      <a:pt x="50" y="80"/>
                      <a:pt x="50" y="80"/>
                      <a:pt x="50" y="86"/>
                    </a:cubicBezTo>
                    <a:cubicBezTo>
                      <a:pt x="50" y="90"/>
                      <a:pt x="50" y="94"/>
                      <a:pt x="50" y="98"/>
                    </a:cubicBezTo>
                    <a:cubicBezTo>
                      <a:pt x="46" y="98"/>
                      <a:pt x="42" y="98"/>
                      <a:pt x="39" y="98"/>
                    </a:cubicBezTo>
                    <a:close/>
                  </a:path>
                </a:pathLst>
              </a:custGeom>
              <a:solidFill>
                <a:schemeClr val="tx1"/>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05" name="Freeform 9">
                <a:extLst>
                  <a:ext uri="{FF2B5EF4-FFF2-40B4-BE49-F238E27FC236}">
                    <a16:creationId xmlns:a16="http://schemas.microsoft.com/office/drawing/2014/main" id="{C8450AA1-46B4-A845-893C-A939015F3707}"/>
                  </a:ext>
                </a:extLst>
              </p:cNvPr>
              <p:cNvSpPr>
                <a:spLocks/>
              </p:cNvSpPr>
              <p:nvPr/>
            </p:nvSpPr>
            <p:spPr bwMode="auto">
              <a:xfrm>
                <a:off x="93664" y="831851"/>
                <a:ext cx="139700" cy="20638"/>
              </a:xfrm>
              <a:custGeom>
                <a:avLst/>
                <a:gdLst>
                  <a:gd name="T0" fmla="*/ 83 w 83"/>
                  <a:gd name="T1" fmla="*/ 0 h 12"/>
                  <a:gd name="T2" fmla="*/ 83 w 83"/>
                  <a:gd name="T3" fmla="*/ 12 h 12"/>
                  <a:gd name="T4" fmla="*/ 0 w 83"/>
                  <a:gd name="T5" fmla="*/ 12 h 12"/>
                  <a:gd name="T6" fmla="*/ 0 w 83"/>
                  <a:gd name="T7" fmla="*/ 0 h 12"/>
                  <a:gd name="T8" fmla="*/ 83 w 83"/>
                  <a:gd name="T9" fmla="*/ 0 h 12"/>
                </a:gdLst>
                <a:ahLst/>
                <a:cxnLst>
                  <a:cxn ang="0">
                    <a:pos x="T0" y="T1"/>
                  </a:cxn>
                  <a:cxn ang="0">
                    <a:pos x="T2" y="T3"/>
                  </a:cxn>
                  <a:cxn ang="0">
                    <a:pos x="T4" y="T5"/>
                  </a:cxn>
                  <a:cxn ang="0">
                    <a:pos x="T6" y="T7"/>
                  </a:cxn>
                  <a:cxn ang="0">
                    <a:pos x="T8" y="T9"/>
                  </a:cxn>
                </a:cxnLst>
                <a:rect l="0" t="0" r="r" b="b"/>
                <a:pathLst>
                  <a:path w="83" h="12">
                    <a:moveTo>
                      <a:pt x="83" y="0"/>
                    </a:moveTo>
                    <a:cubicBezTo>
                      <a:pt x="83" y="4"/>
                      <a:pt x="83" y="8"/>
                      <a:pt x="83" y="12"/>
                    </a:cubicBezTo>
                    <a:cubicBezTo>
                      <a:pt x="56" y="12"/>
                      <a:pt x="28" y="12"/>
                      <a:pt x="0" y="12"/>
                    </a:cubicBezTo>
                    <a:cubicBezTo>
                      <a:pt x="0" y="8"/>
                      <a:pt x="0" y="4"/>
                      <a:pt x="0" y="0"/>
                    </a:cubicBezTo>
                    <a:cubicBezTo>
                      <a:pt x="28" y="0"/>
                      <a:pt x="55" y="0"/>
                      <a:pt x="8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106" name="Freeform 10">
                <a:extLst>
                  <a:ext uri="{FF2B5EF4-FFF2-40B4-BE49-F238E27FC236}">
                    <a16:creationId xmlns:a16="http://schemas.microsoft.com/office/drawing/2014/main" id="{0513BA11-BC3B-8C4B-BB73-C85F81E33CA5}"/>
                  </a:ext>
                </a:extLst>
              </p:cNvPr>
              <p:cNvSpPr>
                <a:spLocks/>
              </p:cNvSpPr>
              <p:nvPr/>
            </p:nvSpPr>
            <p:spPr bwMode="auto">
              <a:xfrm>
                <a:off x="204789" y="1052514"/>
                <a:ext cx="128588" cy="111125"/>
              </a:xfrm>
              <a:custGeom>
                <a:avLst/>
                <a:gdLst>
                  <a:gd name="T0" fmla="*/ 0 w 77"/>
                  <a:gd name="T1" fmla="*/ 48 h 66"/>
                  <a:gd name="T2" fmla="*/ 11 w 77"/>
                  <a:gd name="T3" fmla="*/ 48 h 66"/>
                  <a:gd name="T4" fmla="*/ 11 w 77"/>
                  <a:gd name="T5" fmla="*/ 36 h 66"/>
                  <a:gd name="T6" fmla="*/ 17 w 77"/>
                  <a:gd name="T7" fmla="*/ 30 h 66"/>
                  <a:gd name="T8" fmla="*/ 35 w 77"/>
                  <a:gd name="T9" fmla="*/ 30 h 66"/>
                  <a:gd name="T10" fmla="*/ 35 w 77"/>
                  <a:gd name="T11" fmla="*/ 18 h 66"/>
                  <a:gd name="T12" fmla="*/ 23 w 77"/>
                  <a:gd name="T13" fmla="*/ 18 h 66"/>
                  <a:gd name="T14" fmla="*/ 23 w 77"/>
                  <a:gd name="T15" fmla="*/ 0 h 66"/>
                  <a:gd name="T16" fmla="*/ 26 w 77"/>
                  <a:gd name="T17" fmla="*/ 0 h 66"/>
                  <a:gd name="T18" fmla="*/ 51 w 77"/>
                  <a:gd name="T19" fmla="*/ 0 h 66"/>
                  <a:gd name="T20" fmla="*/ 53 w 77"/>
                  <a:gd name="T21" fmla="*/ 3 h 66"/>
                  <a:gd name="T22" fmla="*/ 53 w 77"/>
                  <a:gd name="T23" fmla="*/ 18 h 66"/>
                  <a:gd name="T24" fmla="*/ 42 w 77"/>
                  <a:gd name="T25" fmla="*/ 18 h 66"/>
                  <a:gd name="T26" fmla="*/ 42 w 77"/>
                  <a:gd name="T27" fmla="*/ 30 h 66"/>
                  <a:gd name="T28" fmla="*/ 65 w 77"/>
                  <a:gd name="T29" fmla="*/ 30 h 66"/>
                  <a:gd name="T30" fmla="*/ 65 w 77"/>
                  <a:gd name="T31" fmla="*/ 48 h 66"/>
                  <a:gd name="T32" fmla="*/ 77 w 77"/>
                  <a:gd name="T33" fmla="*/ 48 h 66"/>
                  <a:gd name="T34" fmla="*/ 77 w 77"/>
                  <a:gd name="T35" fmla="*/ 66 h 66"/>
                  <a:gd name="T36" fmla="*/ 47 w 77"/>
                  <a:gd name="T37" fmla="*/ 66 h 66"/>
                  <a:gd name="T38" fmla="*/ 47 w 77"/>
                  <a:gd name="T39" fmla="*/ 48 h 66"/>
                  <a:gd name="T40" fmla="*/ 59 w 77"/>
                  <a:gd name="T41" fmla="*/ 48 h 66"/>
                  <a:gd name="T42" fmla="*/ 59 w 77"/>
                  <a:gd name="T43" fmla="*/ 36 h 66"/>
                  <a:gd name="T44" fmla="*/ 18 w 77"/>
                  <a:gd name="T45" fmla="*/ 36 h 66"/>
                  <a:gd name="T46" fmla="*/ 18 w 77"/>
                  <a:gd name="T47" fmla="*/ 48 h 66"/>
                  <a:gd name="T48" fmla="*/ 29 w 77"/>
                  <a:gd name="T49" fmla="*/ 48 h 66"/>
                  <a:gd name="T50" fmla="*/ 29 w 77"/>
                  <a:gd name="T51" fmla="*/ 66 h 66"/>
                  <a:gd name="T52" fmla="*/ 0 w 77"/>
                  <a:gd name="T53" fmla="*/ 66 h 66"/>
                  <a:gd name="T54" fmla="*/ 0 w 77"/>
                  <a:gd name="T55"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66">
                    <a:moveTo>
                      <a:pt x="0" y="48"/>
                    </a:moveTo>
                    <a:cubicBezTo>
                      <a:pt x="3" y="48"/>
                      <a:pt x="7" y="48"/>
                      <a:pt x="11" y="48"/>
                    </a:cubicBezTo>
                    <a:cubicBezTo>
                      <a:pt x="11" y="44"/>
                      <a:pt x="11" y="40"/>
                      <a:pt x="11" y="36"/>
                    </a:cubicBezTo>
                    <a:cubicBezTo>
                      <a:pt x="11" y="30"/>
                      <a:pt x="11" y="30"/>
                      <a:pt x="17" y="30"/>
                    </a:cubicBezTo>
                    <a:cubicBezTo>
                      <a:pt x="23" y="30"/>
                      <a:pt x="29" y="30"/>
                      <a:pt x="35" y="30"/>
                    </a:cubicBezTo>
                    <a:cubicBezTo>
                      <a:pt x="35" y="26"/>
                      <a:pt x="35" y="22"/>
                      <a:pt x="35" y="18"/>
                    </a:cubicBezTo>
                    <a:cubicBezTo>
                      <a:pt x="31" y="18"/>
                      <a:pt x="27" y="18"/>
                      <a:pt x="23" y="18"/>
                    </a:cubicBezTo>
                    <a:cubicBezTo>
                      <a:pt x="23" y="12"/>
                      <a:pt x="23" y="6"/>
                      <a:pt x="23" y="0"/>
                    </a:cubicBezTo>
                    <a:cubicBezTo>
                      <a:pt x="24" y="0"/>
                      <a:pt x="25" y="0"/>
                      <a:pt x="26" y="0"/>
                    </a:cubicBezTo>
                    <a:cubicBezTo>
                      <a:pt x="34" y="0"/>
                      <a:pt x="42" y="0"/>
                      <a:pt x="51" y="0"/>
                    </a:cubicBezTo>
                    <a:cubicBezTo>
                      <a:pt x="53" y="0"/>
                      <a:pt x="53" y="0"/>
                      <a:pt x="53" y="3"/>
                    </a:cubicBezTo>
                    <a:cubicBezTo>
                      <a:pt x="53" y="8"/>
                      <a:pt x="53" y="13"/>
                      <a:pt x="53" y="18"/>
                    </a:cubicBezTo>
                    <a:cubicBezTo>
                      <a:pt x="49" y="18"/>
                      <a:pt x="45" y="18"/>
                      <a:pt x="42" y="18"/>
                    </a:cubicBezTo>
                    <a:cubicBezTo>
                      <a:pt x="42" y="22"/>
                      <a:pt x="42" y="26"/>
                      <a:pt x="42" y="30"/>
                    </a:cubicBezTo>
                    <a:cubicBezTo>
                      <a:pt x="49" y="30"/>
                      <a:pt x="57" y="30"/>
                      <a:pt x="65" y="30"/>
                    </a:cubicBezTo>
                    <a:cubicBezTo>
                      <a:pt x="65" y="36"/>
                      <a:pt x="65" y="42"/>
                      <a:pt x="65" y="48"/>
                    </a:cubicBezTo>
                    <a:cubicBezTo>
                      <a:pt x="69" y="48"/>
                      <a:pt x="73" y="48"/>
                      <a:pt x="77" y="48"/>
                    </a:cubicBezTo>
                    <a:cubicBezTo>
                      <a:pt x="77" y="54"/>
                      <a:pt x="77" y="60"/>
                      <a:pt x="77" y="66"/>
                    </a:cubicBezTo>
                    <a:cubicBezTo>
                      <a:pt x="67" y="66"/>
                      <a:pt x="57" y="66"/>
                      <a:pt x="47" y="66"/>
                    </a:cubicBezTo>
                    <a:cubicBezTo>
                      <a:pt x="47" y="60"/>
                      <a:pt x="47" y="54"/>
                      <a:pt x="47" y="48"/>
                    </a:cubicBezTo>
                    <a:cubicBezTo>
                      <a:pt x="51" y="48"/>
                      <a:pt x="55" y="48"/>
                      <a:pt x="59" y="48"/>
                    </a:cubicBezTo>
                    <a:cubicBezTo>
                      <a:pt x="59" y="44"/>
                      <a:pt x="59" y="40"/>
                      <a:pt x="59" y="36"/>
                    </a:cubicBezTo>
                    <a:cubicBezTo>
                      <a:pt x="45" y="36"/>
                      <a:pt x="32" y="36"/>
                      <a:pt x="18" y="36"/>
                    </a:cubicBezTo>
                    <a:cubicBezTo>
                      <a:pt x="18" y="40"/>
                      <a:pt x="18" y="44"/>
                      <a:pt x="18" y="48"/>
                    </a:cubicBezTo>
                    <a:cubicBezTo>
                      <a:pt x="21" y="48"/>
                      <a:pt x="25" y="48"/>
                      <a:pt x="29" y="48"/>
                    </a:cubicBezTo>
                    <a:cubicBezTo>
                      <a:pt x="29" y="54"/>
                      <a:pt x="29" y="60"/>
                      <a:pt x="29" y="66"/>
                    </a:cubicBezTo>
                    <a:cubicBezTo>
                      <a:pt x="19" y="66"/>
                      <a:pt x="10" y="66"/>
                      <a:pt x="0" y="66"/>
                    </a:cubicBezTo>
                    <a:cubicBezTo>
                      <a:pt x="0" y="60"/>
                      <a:pt x="0" y="54"/>
                      <a:pt x="0"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sp>
          <p:nvSpPr>
            <p:cNvPr id="97" name="正方形/長方形 96">
              <a:extLst>
                <a:ext uri="{FF2B5EF4-FFF2-40B4-BE49-F238E27FC236}">
                  <a16:creationId xmlns:a16="http://schemas.microsoft.com/office/drawing/2014/main" id="{AB45D96C-2B07-3A4A-946C-4C5318E7741A}"/>
                </a:ext>
              </a:extLst>
            </p:cNvPr>
            <p:cNvSpPr/>
            <p:nvPr/>
          </p:nvSpPr>
          <p:spPr>
            <a:xfrm>
              <a:off x="4336836" y="1958826"/>
              <a:ext cx="1950741" cy="4326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US" sz="1350" b="1" dirty="0">
                  <a:solidFill>
                    <a:srgbClr val="EC3B00"/>
                  </a:solidFill>
                  <a:latin typeface="Yu Gothic" panose="020B0400000000000000" pitchFamily="34" charset="-128"/>
                  <a:ea typeface="Yu Gothic" panose="020B0400000000000000" pitchFamily="34" charset="-128"/>
                </a:rPr>
                <a:t>Microsoft 365 </a:t>
              </a:r>
              <a:endParaRPr kumimoji="1" lang="ja-US" altLang="en-US" sz="1350" b="1" dirty="0">
                <a:solidFill>
                  <a:schemeClr val="accent2"/>
                </a:solidFill>
                <a:latin typeface="Yu Gothic" panose="020B0400000000000000" pitchFamily="34" charset="-128"/>
                <a:ea typeface="Yu Gothic" panose="020B0400000000000000" pitchFamily="34" charset="-128"/>
              </a:endParaRPr>
            </a:p>
          </p:txBody>
        </p:sp>
        <p:cxnSp>
          <p:nvCxnSpPr>
            <p:cNvPr id="98" name="直線矢印コネクタ 97">
              <a:extLst>
                <a:ext uri="{FF2B5EF4-FFF2-40B4-BE49-F238E27FC236}">
                  <a16:creationId xmlns:a16="http://schemas.microsoft.com/office/drawing/2014/main" id="{50723996-F694-D54C-8FC0-9E43B5520769}"/>
                </a:ext>
              </a:extLst>
            </p:cNvPr>
            <p:cNvCxnSpPr>
              <a:cxnSpLocks/>
            </p:cNvCxnSpPr>
            <p:nvPr/>
          </p:nvCxnSpPr>
          <p:spPr>
            <a:xfrm flipH="1" flipV="1">
              <a:off x="4457501" y="2982275"/>
              <a:ext cx="8991" cy="700619"/>
            </a:xfrm>
            <a:prstGeom prst="straightConnector1">
              <a:avLst/>
            </a:prstGeom>
            <a:ln w="28575">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9" name="正方形/長方形 98">
              <a:extLst>
                <a:ext uri="{FF2B5EF4-FFF2-40B4-BE49-F238E27FC236}">
                  <a16:creationId xmlns:a16="http://schemas.microsoft.com/office/drawing/2014/main" id="{93E36D12-8754-EE40-B827-1A9D47B83361}"/>
                </a:ext>
              </a:extLst>
            </p:cNvPr>
            <p:cNvSpPr/>
            <p:nvPr/>
          </p:nvSpPr>
          <p:spPr>
            <a:xfrm>
              <a:off x="294802" y="2035196"/>
              <a:ext cx="1979047" cy="432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US" altLang="en-US" sz="1050" b="1" dirty="0">
                  <a:solidFill>
                    <a:schemeClr val="accent2"/>
                  </a:solidFill>
                  <a:latin typeface="Yu Gothic" panose="020B0400000000000000" pitchFamily="34" charset="-128"/>
                  <a:ea typeface="Yu Gothic" panose="020B0400000000000000" pitchFamily="34" charset="-128"/>
                </a:rPr>
                <a:t>クラウドサービス</a:t>
              </a:r>
              <a:endParaRPr kumimoji="1" lang="en-US" altLang="ja-US" sz="1050" b="1" dirty="0">
                <a:solidFill>
                  <a:schemeClr val="accent2"/>
                </a:solidFill>
                <a:latin typeface="Yu Gothic" panose="020B0400000000000000" pitchFamily="34" charset="-128"/>
                <a:ea typeface="Yu Gothic" panose="020B0400000000000000" pitchFamily="34" charset="-128"/>
              </a:endParaRPr>
            </a:p>
            <a:p>
              <a:pPr algn="ctr"/>
              <a:r>
                <a:rPr kumimoji="1" lang="ja-US" altLang="en-US" sz="1050" b="1" dirty="0">
                  <a:solidFill>
                    <a:schemeClr val="accent2"/>
                  </a:solidFill>
                  <a:latin typeface="Yu Gothic" panose="020B0400000000000000" pitchFamily="34" charset="-128"/>
                  <a:ea typeface="Yu Gothic" panose="020B0400000000000000" pitchFamily="34" charset="-128"/>
                </a:rPr>
                <a:t>（インターネット）</a:t>
              </a:r>
            </a:p>
          </p:txBody>
        </p:sp>
        <p:sp>
          <p:nvSpPr>
            <p:cNvPr id="100" name="正方形/長方形 99">
              <a:extLst>
                <a:ext uri="{FF2B5EF4-FFF2-40B4-BE49-F238E27FC236}">
                  <a16:creationId xmlns:a16="http://schemas.microsoft.com/office/drawing/2014/main" id="{EC333CF0-2B80-C547-AA93-7F10E6011CB3}"/>
                </a:ext>
              </a:extLst>
            </p:cNvPr>
            <p:cNvSpPr/>
            <p:nvPr/>
          </p:nvSpPr>
          <p:spPr>
            <a:xfrm>
              <a:off x="443541" y="4191407"/>
              <a:ext cx="1733295" cy="432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US" altLang="en-US" sz="1050" b="1" dirty="0">
                  <a:solidFill>
                    <a:schemeClr val="accent2"/>
                  </a:solidFill>
                  <a:latin typeface="Yu Gothic" panose="020B0400000000000000" pitchFamily="34" charset="-128"/>
                  <a:ea typeface="Yu Gothic" panose="020B0400000000000000" pitchFamily="34" charset="-128"/>
                </a:rPr>
                <a:t>お客様のドメイン</a:t>
              </a:r>
            </a:p>
          </p:txBody>
        </p:sp>
      </p:grpSp>
      <p:sp>
        <p:nvSpPr>
          <p:cNvPr id="107" name="正方形/長方形 106">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US" altLang="en-US" sz="1100" b="1" spc="150" dirty="0">
                <a:latin typeface="Yu Gothic" panose="020B0400000000000000" pitchFamily="34" charset="-128"/>
                <a:ea typeface="Yu Gothic" panose="020B0400000000000000" pitchFamily="34" charset="-128"/>
              </a:rPr>
              <a:t>クラウド版</a:t>
            </a:r>
            <a:endParaRPr lang="ja-JP" altLang="en-US" sz="1100" b="1" spc="15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045362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4"/>
            <a:ext cx="8424936" cy="691658"/>
          </a:xfrm>
        </p:spPr>
        <p:txBody>
          <a:bodyPr>
            <a:normAutofit/>
          </a:bodyPr>
          <a:lstStyle/>
          <a:p>
            <a:pPr marL="0" indent="0">
              <a:buNone/>
            </a:pPr>
            <a:r>
              <a:rPr lang="en-US" altLang="ja-JP" dirty="0"/>
              <a:t>Azure Functions </a:t>
            </a:r>
            <a:r>
              <a:rPr lang="ja-JP" altLang="en-US" dirty="0"/>
              <a:t>を使って、定期的に </a:t>
            </a:r>
            <a:r>
              <a:rPr lang="en-US" altLang="ja-JP" dirty="0"/>
              <a:t>Azure AD </a:t>
            </a:r>
            <a:r>
              <a:rPr lang="ja-JP" altLang="en-US" dirty="0"/>
              <a:t>から </a:t>
            </a:r>
            <a:r>
              <a:rPr lang="en-US" altLang="ja-JP" dirty="0"/>
              <a:t>cybozu.com</a:t>
            </a:r>
            <a:r>
              <a:rPr lang="ja-JP" altLang="en-US" dirty="0"/>
              <a:t>（サイボウズのクラウドサービス） へ自動でユーザー情報の登録を行う方法です。詳細は</a:t>
            </a:r>
            <a:r>
              <a:rPr lang="en-US" altLang="ja-JP" dirty="0" err="1"/>
              <a:t>cybozu</a:t>
            </a:r>
            <a:r>
              <a:rPr lang="en-US" altLang="ja-JP" dirty="0"/>
              <a:t> developer network</a:t>
            </a:r>
            <a:r>
              <a:rPr lang="ja-JP" altLang="en-US" dirty="0"/>
              <a:t>でご紹介しています。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en-US" altLang="ja-JP" dirty="0"/>
              <a:t>AD</a:t>
            </a:r>
            <a:r>
              <a:rPr lang="ja-JP" altLang="en-US" dirty="0"/>
              <a:t>によるユーザー連携　</a:t>
            </a:r>
            <a:r>
              <a:rPr lang="en-US" altLang="ja-JP" sz="1200" dirty="0"/>
              <a:t>− Azure Functions</a:t>
            </a:r>
            <a:r>
              <a:rPr lang="ja-JP" altLang="en-US" sz="1200" dirty="0"/>
              <a:t>を利用する−</a:t>
            </a:r>
          </a:p>
        </p:txBody>
      </p:sp>
      <p:grpSp>
        <p:nvGrpSpPr>
          <p:cNvPr id="27" name="グループ化 26" descr="Azure Functionsを利用するイメージ図">
            <a:extLst>
              <a:ext uri="{FF2B5EF4-FFF2-40B4-BE49-F238E27FC236}">
                <a16:creationId xmlns:a16="http://schemas.microsoft.com/office/drawing/2014/main" id="{ACA3E559-F7E9-5744-AB3A-F6666EF508AB}"/>
              </a:ext>
            </a:extLst>
          </p:cNvPr>
          <p:cNvGrpSpPr/>
          <p:nvPr/>
        </p:nvGrpSpPr>
        <p:grpSpPr>
          <a:xfrm>
            <a:off x="1321275" y="1292775"/>
            <a:ext cx="6491086" cy="2777572"/>
            <a:chOff x="237699" y="2247181"/>
            <a:chExt cx="8654781" cy="3703429"/>
          </a:xfrm>
        </p:grpSpPr>
        <p:pic>
          <p:nvPicPr>
            <p:cNvPr id="28" name="図 27" descr="グラフィカル ユーザー インターフェイス, アプリケーション, Teams&#10;&#10;自動的に生成された説明">
              <a:extLst>
                <a:ext uri="{FF2B5EF4-FFF2-40B4-BE49-F238E27FC236}">
                  <a16:creationId xmlns:a16="http://schemas.microsoft.com/office/drawing/2014/main" id="{30246728-C4B7-3D49-B589-C76FFB18B809}"/>
                </a:ext>
              </a:extLst>
            </p:cNvPr>
            <p:cNvPicPr>
              <a:picLocks noChangeAspect="1"/>
            </p:cNvPicPr>
            <p:nvPr/>
          </p:nvPicPr>
          <p:blipFill>
            <a:blip r:embed="rId3"/>
            <a:stretch>
              <a:fillRect/>
            </a:stretch>
          </p:blipFill>
          <p:spPr>
            <a:xfrm>
              <a:off x="237699" y="2247181"/>
              <a:ext cx="8654781" cy="2787133"/>
            </a:xfrm>
            <a:prstGeom prst="rect">
              <a:avLst/>
            </a:prstGeom>
          </p:spPr>
        </p:pic>
        <p:sp>
          <p:nvSpPr>
            <p:cNvPr id="29" name="正方形/長方形 28">
              <a:extLst>
                <a:ext uri="{FF2B5EF4-FFF2-40B4-BE49-F238E27FC236}">
                  <a16:creationId xmlns:a16="http://schemas.microsoft.com/office/drawing/2014/main" id="{74AE4ED9-BD0B-4646-B562-C86E5A0B99A3}"/>
                </a:ext>
              </a:extLst>
            </p:cNvPr>
            <p:cNvSpPr/>
            <p:nvPr/>
          </p:nvSpPr>
          <p:spPr>
            <a:xfrm>
              <a:off x="6948264" y="3275672"/>
              <a:ext cx="1424934" cy="1291526"/>
            </a:xfrm>
            <a:prstGeom prst="rect">
              <a:avLst/>
            </a:prstGeom>
            <a:solidFill>
              <a:srgbClr val="EEEEF0"/>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US" altLang="en-US" sz="900" b="1" spc="113">
                <a:latin typeface="Yu Gothic" panose="020B0400000000000000" pitchFamily="34" charset="-128"/>
                <a:ea typeface="Yu Gothic" panose="020B0400000000000000" pitchFamily="34" charset="-128"/>
              </a:endParaRPr>
            </a:p>
          </p:txBody>
        </p:sp>
        <p:pic>
          <p:nvPicPr>
            <p:cNvPr id="30" name="図 17">
              <a:extLst>
                <a:ext uri="{FF2B5EF4-FFF2-40B4-BE49-F238E27FC236}">
                  <a16:creationId xmlns:a16="http://schemas.microsoft.com/office/drawing/2014/main" id="{2E19D6C4-02F1-994D-8DE5-E48452D84C9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948264" y="3546099"/>
              <a:ext cx="1409482" cy="26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図 30" descr="図形 が含まれている画像&#10;&#10;自動的に生成された説明">
              <a:extLst>
                <a:ext uri="{FF2B5EF4-FFF2-40B4-BE49-F238E27FC236}">
                  <a16:creationId xmlns:a16="http://schemas.microsoft.com/office/drawing/2014/main" id="{06C53CB9-A07E-A44A-946C-EF31981757BA}"/>
                </a:ext>
              </a:extLst>
            </p:cNvPr>
            <p:cNvPicPr>
              <a:picLocks noChangeAspect="1"/>
            </p:cNvPicPr>
            <p:nvPr/>
          </p:nvPicPr>
          <p:blipFill>
            <a:blip r:embed="rId5"/>
            <a:stretch>
              <a:fillRect/>
            </a:stretch>
          </p:blipFill>
          <p:spPr>
            <a:xfrm>
              <a:off x="6918723" y="4013215"/>
              <a:ext cx="1424935" cy="268223"/>
            </a:xfrm>
            <a:prstGeom prst="rect">
              <a:avLst/>
            </a:prstGeom>
          </p:spPr>
        </p:pic>
        <p:sp>
          <p:nvSpPr>
            <p:cNvPr id="32" name="正方形/長方形 31">
              <a:extLst>
                <a:ext uri="{FF2B5EF4-FFF2-40B4-BE49-F238E27FC236}">
                  <a16:creationId xmlns:a16="http://schemas.microsoft.com/office/drawing/2014/main" id="{5B1BC7E7-47B6-554C-95CB-BAA903E192E8}"/>
                </a:ext>
              </a:extLst>
            </p:cNvPr>
            <p:cNvSpPr/>
            <p:nvPr/>
          </p:nvSpPr>
          <p:spPr>
            <a:xfrm>
              <a:off x="6750828" y="5129786"/>
              <a:ext cx="1979047" cy="820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US" altLang="en-US" sz="1050" b="1" dirty="0">
                  <a:solidFill>
                    <a:schemeClr val="accent2"/>
                  </a:solidFill>
                  <a:latin typeface="Yu Gothic" panose="020B0400000000000000" pitchFamily="34" charset="-128"/>
                  <a:ea typeface="Yu Gothic" panose="020B0400000000000000" pitchFamily="34" charset="-128"/>
                </a:rPr>
                <a:t>サイボウズの</a:t>
              </a:r>
              <a:endParaRPr kumimoji="1" lang="en-US" altLang="ja-US" sz="1050" b="1" dirty="0">
                <a:solidFill>
                  <a:schemeClr val="accent2"/>
                </a:solidFill>
                <a:latin typeface="Yu Gothic" panose="020B0400000000000000" pitchFamily="34" charset="-128"/>
                <a:ea typeface="Yu Gothic" panose="020B0400000000000000" pitchFamily="34" charset="-128"/>
              </a:endParaRPr>
            </a:p>
            <a:p>
              <a:pPr algn="ctr"/>
              <a:r>
                <a:rPr kumimoji="1" lang="ja-US" altLang="en-US" sz="1050" b="1" dirty="0">
                  <a:solidFill>
                    <a:schemeClr val="accent2"/>
                  </a:solidFill>
                  <a:latin typeface="Yu Gothic" panose="020B0400000000000000" pitchFamily="34" charset="-128"/>
                  <a:ea typeface="Yu Gothic" panose="020B0400000000000000" pitchFamily="34" charset="-128"/>
                </a:rPr>
                <a:t>クラウドサービス</a:t>
              </a:r>
              <a:endParaRPr kumimoji="1" lang="en-US" altLang="ja-US" sz="1050" b="1" dirty="0">
                <a:solidFill>
                  <a:schemeClr val="accent2"/>
                </a:solidFill>
                <a:latin typeface="Yu Gothic" panose="020B0400000000000000" pitchFamily="34" charset="-128"/>
                <a:ea typeface="Yu Gothic" panose="020B0400000000000000" pitchFamily="34" charset="-128"/>
              </a:endParaRPr>
            </a:p>
            <a:p>
              <a:pPr algn="ctr"/>
              <a:r>
                <a:rPr kumimoji="1" lang="ja-US" altLang="en-US" sz="1050" b="1" dirty="0">
                  <a:solidFill>
                    <a:schemeClr val="accent2"/>
                  </a:solidFill>
                  <a:latin typeface="Yu Gothic" panose="020B0400000000000000" pitchFamily="34" charset="-128"/>
                  <a:ea typeface="Yu Gothic" panose="020B0400000000000000" pitchFamily="34" charset="-128"/>
                </a:rPr>
                <a:t>（</a:t>
              </a:r>
              <a:r>
                <a:rPr kumimoji="1" lang="en-US" altLang="ja-US" sz="1050" b="1" dirty="0" err="1">
                  <a:solidFill>
                    <a:schemeClr val="accent2"/>
                  </a:solidFill>
                  <a:latin typeface="Yu Gothic" panose="020B0400000000000000" pitchFamily="34" charset="-128"/>
                  <a:ea typeface="Yu Gothic" panose="020B0400000000000000" pitchFamily="34" charset="-128"/>
                </a:rPr>
                <a:t>cybozu.com</a:t>
              </a:r>
              <a:r>
                <a:rPr kumimoji="1" lang="ja-US" altLang="en-US" sz="1050" b="1" dirty="0">
                  <a:solidFill>
                    <a:schemeClr val="accent2"/>
                  </a:solidFill>
                  <a:latin typeface="Yu Gothic" panose="020B0400000000000000" pitchFamily="34" charset="-128"/>
                  <a:ea typeface="Yu Gothic" panose="020B0400000000000000" pitchFamily="34" charset="-128"/>
                </a:rPr>
                <a:t>）</a:t>
              </a:r>
            </a:p>
          </p:txBody>
        </p:sp>
      </p:grpSp>
      <p:sp>
        <p:nvSpPr>
          <p:cNvPr id="33"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3975342"/>
            <a:ext cx="8229599" cy="586477"/>
          </a:xfrm>
          <a:prstGeom prst="rect">
            <a:avLst/>
          </a:prstGeom>
        </p:spPr>
        <p:txBody>
          <a:bodyPr vert="horz" lIns="91440" tIns="45720" rIns="91440" bIns="45720" rtlCol="0">
            <a:no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dirty="0"/>
              <a:t>詳しくは以下のページをご覧ください</a:t>
            </a:r>
            <a:br>
              <a:rPr lang="ja-JP" altLang="en-US" dirty="0"/>
            </a:br>
            <a:r>
              <a:rPr lang="en-US" altLang="ja-JP" dirty="0">
                <a:hlinkClick r:id="rId6"/>
              </a:rPr>
              <a:t>https://developer.cybozu.io/hc/ja/articles/360040705331</a:t>
            </a:r>
            <a:endParaRPr lang="en-US" altLang="ja-JP" dirty="0"/>
          </a:p>
        </p:txBody>
      </p:sp>
      <p:sp>
        <p:nvSpPr>
          <p:cNvPr id="35" name="正方形/長方形 34">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US" altLang="en-US" sz="1100" b="1" spc="150" dirty="0">
                <a:latin typeface="Yu Gothic" panose="020B0400000000000000" pitchFamily="34" charset="-128"/>
                <a:ea typeface="Yu Gothic" panose="020B0400000000000000" pitchFamily="34" charset="-128"/>
              </a:rPr>
              <a:t>クラウド版</a:t>
            </a:r>
            <a:endParaRPr lang="ja-JP" altLang="en-US" sz="1100" b="1" spc="15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918884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4"/>
            <a:ext cx="8424936" cy="691658"/>
          </a:xfrm>
        </p:spPr>
        <p:txBody>
          <a:bodyPr>
            <a:normAutofit/>
          </a:bodyPr>
          <a:lstStyle/>
          <a:p>
            <a:pPr marL="0" indent="0">
              <a:buNone/>
            </a:pPr>
            <a:r>
              <a:rPr lang="ja-JP" altLang="en-US" dirty="0"/>
              <a:t>サンプルツールを利用して、</a:t>
            </a:r>
            <a:r>
              <a:rPr lang="en-US" altLang="ja-JP" dirty="0"/>
              <a:t>AD </a:t>
            </a:r>
            <a:r>
              <a:rPr lang="ja-JP" altLang="en-US" dirty="0"/>
              <a:t>のユーザー情報を </a:t>
            </a:r>
            <a:r>
              <a:rPr lang="en-US" altLang="ja-JP" dirty="0"/>
              <a:t>cybozu.com</a:t>
            </a:r>
            <a:r>
              <a:rPr lang="ja-JP" altLang="en-US" dirty="0"/>
              <a:t>（サイボウズのクラウドサービス） に登録する方法です。詳細は</a:t>
            </a:r>
            <a:r>
              <a:rPr lang="en-US" altLang="ja-JP" dirty="0" err="1"/>
              <a:t>cybozu</a:t>
            </a:r>
            <a:r>
              <a:rPr lang="en-US" altLang="ja-JP" dirty="0"/>
              <a:t> developer network</a:t>
            </a:r>
            <a:r>
              <a:rPr lang="ja-JP" altLang="en-US" dirty="0"/>
              <a:t>でご紹介しています。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en-US" altLang="ja-JP" dirty="0"/>
              <a:t>AD</a:t>
            </a:r>
            <a:r>
              <a:rPr lang="ja-JP" altLang="en-US" dirty="0"/>
              <a:t>によるユーザー連携　</a:t>
            </a:r>
            <a:r>
              <a:rPr lang="en-US" altLang="ja-JP" sz="1200" dirty="0"/>
              <a:t>−</a:t>
            </a:r>
            <a:r>
              <a:rPr lang="ja-JP" altLang="en-US" sz="1200" dirty="0"/>
              <a:t>サンプルツールを利用−</a:t>
            </a:r>
          </a:p>
        </p:txBody>
      </p:sp>
      <p:sp>
        <p:nvSpPr>
          <p:cNvPr id="38" name="正方形/長方形 37">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US" altLang="en-US" sz="1100" b="1" spc="150" dirty="0">
                <a:latin typeface="Yu Gothic" panose="020B0400000000000000" pitchFamily="34" charset="-128"/>
                <a:ea typeface="Yu Gothic" panose="020B0400000000000000" pitchFamily="34" charset="-128"/>
              </a:rPr>
              <a:t>クラウド版</a:t>
            </a:r>
            <a:endParaRPr lang="ja-JP" altLang="en-US" sz="1100" b="1" spc="150">
              <a:latin typeface="Yu Gothic" panose="020B0400000000000000" pitchFamily="34" charset="-128"/>
              <a:ea typeface="Yu Gothic" panose="020B0400000000000000" pitchFamily="34" charset="-128"/>
            </a:endParaRPr>
          </a:p>
        </p:txBody>
      </p:sp>
      <p:sp>
        <p:nvSpPr>
          <p:cNvPr id="33"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3975342"/>
            <a:ext cx="8229599" cy="586477"/>
          </a:xfrm>
          <a:prstGeom prst="rect">
            <a:avLst/>
          </a:prstGeom>
        </p:spPr>
        <p:txBody>
          <a:bodyPr vert="horz" lIns="91440" tIns="45720" rIns="91440" bIns="45720" rtlCol="0">
            <a:no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dirty="0"/>
              <a:t>詳しくは以下のページをご覧ください</a:t>
            </a:r>
            <a:br>
              <a:rPr lang="ja-JP" altLang="en-US" dirty="0"/>
            </a:br>
            <a:r>
              <a:rPr lang="en-US" altLang="ja-JP" dirty="0">
                <a:hlinkClick r:id="rId3"/>
              </a:rPr>
              <a:t>https://developer.cybozu.io/hc/ja/articles/360001276943</a:t>
            </a:r>
            <a:endParaRPr lang="en-US" altLang="ja-JP" dirty="0"/>
          </a:p>
        </p:txBody>
      </p:sp>
      <p:grpSp>
        <p:nvGrpSpPr>
          <p:cNvPr id="12" name="グループ化 11" descr="サンプルツールを利用した場合のイメージ図">
            <a:extLst>
              <a:ext uri="{FF2B5EF4-FFF2-40B4-BE49-F238E27FC236}">
                <a16:creationId xmlns:a16="http://schemas.microsoft.com/office/drawing/2014/main" id="{BDD88EDB-A62A-014A-B25B-D02B1684B29C}"/>
              </a:ext>
            </a:extLst>
          </p:cNvPr>
          <p:cNvGrpSpPr/>
          <p:nvPr/>
        </p:nvGrpSpPr>
        <p:grpSpPr>
          <a:xfrm>
            <a:off x="1675225" y="1395205"/>
            <a:ext cx="5793551" cy="2466578"/>
            <a:chOff x="303649" y="2212048"/>
            <a:chExt cx="8166838" cy="3476994"/>
          </a:xfrm>
        </p:grpSpPr>
        <p:sp>
          <p:nvSpPr>
            <p:cNvPr id="13" name="角丸四角形 12">
              <a:extLst>
                <a:ext uri="{FF2B5EF4-FFF2-40B4-BE49-F238E27FC236}">
                  <a16:creationId xmlns:a16="http://schemas.microsoft.com/office/drawing/2014/main" id="{5F41F369-B6E3-C146-8E10-B0A3CF5B9BC3}"/>
                </a:ext>
              </a:extLst>
            </p:cNvPr>
            <p:cNvSpPr/>
            <p:nvPr/>
          </p:nvSpPr>
          <p:spPr>
            <a:xfrm>
              <a:off x="2387775" y="2212048"/>
              <a:ext cx="4368450" cy="1159679"/>
            </a:xfrm>
            <a:prstGeom prst="roundRect">
              <a:avLst/>
            </a:prstGeom>
            <a:solidFill>
              <a:schemeClr val="accent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US" altLang="en-US" sz="900" b="1" spc="113">
                <a:latin typeface="Yu Gothic" panose="020B0400000000000000" pitchFamily="34" charset="-128"/>
                <a:ea typeface="Yu Gothic" panose="020B0400000000000000" pitchFamily="34" charset="-128"/>
              </a:endParaRPr>
            </a:p>
          </p:txBody>
        </p:sp>
        <p:sp>
          <p:nvSpPr>
            <p:cNvPr id="16" name="角丸四角形 15">
              <a:extLst>
                <a:ext uri="{FF2B5EF4-FFF2-40B4-BE49-F238E27FC236}">
                  <a16:creationId xmlns:a16="http://schemas.microsoft.com/office/drawing/2014/main" id="{B890DE2B-6022-314C-AFED-0AABEA0AB280}"/>
                </a:ext>
              </a:extLst>
            </p:cNvPr>
            <p:cNvSpPr/>
            <p:nvPr/>
          </p:nvSpPr>
          <p:spPr>
            <a:xfrm>
              <a:off x="2387775" y="4302385"/>
              <a:ext cx="4368450" cy="1380411"/>
            </a:xfrm>
            <a:prstGeom prst="roundRect">
              <a:avLst/>
            </a:prstGeom>
            <a:solidFill>
              <a:schemeClr val="accent6"/>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US" altLang="en-US" sz="900" b="1" spc="113">
                <a:latin typeface="Yu Gothic" panose="020B0400000000000000" pitchFamily="34" charset="-128"/>
                <a:ea typeface="Yu Gothic" panose="020B0400000000000000" pitchFamily="34" charset="-128"/>
              </a:endParaRPr>
            </a:p>
          </p:txBody>
        </p:sp>
        <p:sp>
          <p:nvSpPr>
            <p:cNvPr id="17" name="テキスト ボックス 16">
              <a:extLst>
                <a:ext uri="{FF2B5EF4-FFF2-40B4-BE49-F238E27FC236}">
                  <a16:creationId xmlns:a16="http://schemas.microsoft.com/office/drawing/2014/main" id="{EDB734DF-E188-4C4F-B7F7-4739CB1FAFD6}"/>
                </a:ext>
              </a:extLst>
            </p:cNvPr>
            <p:cNvSpPr txBox="1"/>
            <p:nvPr/>
          </p:nvSpPr>
          <p:spPr>
            <a:xfrm>
              <a:off x="3533697" y="5350487"/>
              <a:ext cx="2283104" cy="338555"/>
            </a:xfrm>
            <a:prstGeom prst="rect">
              <a:avLst/>
            </a:prstGeom>
            <a:noFill/>
          </p:spPr>
          <p:txBody>
            <a:bodyPr wrap="none">
              <a:spAutoFit/>
            </a:bodyPr>
            <a:lstStyle/>
            <a:p>
              <a:pPr defTabSz="685800" eaLnBrk="0" fontAlgn="base" hangingPunct="0">
                <a:spcBef>
                  <a:spcPct val="0"/>
                </a:spcBef>
                <a:spcAft>
                  <a:spcPct val="0"/>
                </a:spcAft>
                <a:defRPr/>
              </a:pPr>
              <a:r>
                <a:rPr kumimoji="1" lang="en-US" altLang="ja-JP" sz="1050" dirty="0">
                  <a:solidFill>
                    <a:srgbClr val="333333"/>
                  </a:solidFill>
                  <a:latin typeface="Yu Gothic Medium" panose="020B0400000000000000" pitchFamily="34" charset="-128"/>
                  <a:ea typeface="Yu Gothic Medium" panose="020B0400000000000000" pitchFamily="34" charset="-128"/>
                </a:rPr>
                <a:t>Active Directory</a:t>
              </a:r>
              <a:r>
                <a:rPr kumimoji="1" lang="ja-US" altLang="en-US" sz="1050" dirty="0">
                  <a:solidFill>
                    <a:srgbClr val="333333"/>
                  </a:solidFill>
                  <a:latin typeface="Yu Gothic Medium" panose="020B0400000000000000" pitchFamily="34" charset="-128"/>
                  <a:ea typeface="Yu Gothic Medium" panose="020B0400000000000000" pitchFamily="34" charset="-128"/>
                </a:rPr>
                <a:t>サーバー</a:t>
              </a:r>
              <a:endParaRPr kumimoji="1" lang="ja-JP" altLang="en-US" sz="1050">
                <a:solidFill>
                  <a:srgbClr val="333333"/>
                </a:solidFill>
                <a:latin typeface="Yu Gothic Medium" panose="020B0400000000000000" pitchFamily="34" charset="-128"/>
                <a:ea typeface="Yu Gothic Medium" panose="020B0400000000000000" pitchFamily="34" charset="-128"/>
              </a:endParaRPr>
            </a:p>
          </p:txBody>
        </p:sp>
        <p:pic>
          <p:nvPicPr>
            <p:cNvPr id="18" name="図 17">
              <a:extLst>
                <a:ext uri="{FF2B5EF4-FFF2-40B4-BE49-F238E27FC236}">
                  <a16:creationId xmlns:a16="http://schemas.microsoft.com/office/drawing/2014/main" id="{A075DC99-8830-1045-82ED-2409B50A5B4E}"/>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2874095" y="2655056"/>
              <a:ext cx="1409482" cy="268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18" descr="サンプルツールのイメージ図">
              <a:extLst>
                <a:ext uri="{FF2B5EF4-FFF2-40B4-BE49-F238E27FC236}">
                  <a16:creationId xmlns:a16="http://schemas.microsoft.com/office/drawing/2014/main" id="{C88327C6-203D-0140-8C7C-3057A1B0D253}"/>
                </a:ext>
              </a:extLst>
            </p:cNvPr>
            <p:cNvSpPr txBox="1"/>
            <p:nvPr/>
          </p:nvSpPr>
          <p:spPr>
            <a:xfrm>
              <a:off x="5934892" y="3461366"/>
              <a:ext cx="2535595" cy="670207"/>
            </a:xfrm>
            <a:prstGeom prst="wedgeRectCallout">
              <a:avLst>
                <a:gd name="adj1" fmla="val -62834"/>
                <a:gd name="adj2" fmla="val 5623"/>
              </a:avLst>
            </a:prstGeom>
            <a:solidFill>
              <a:srgbClr val="003399"/>
            </a:solidFill>
          </p:spPr>
          <p:txBody>
            <a:bodyPr wrap="square" tIns="54000" anchor="ctr">
              <a:noAutofit/>
            </a:bodyPr>
            <a:lstStyle/>
            <a:p>
              <a:pPr algn="ctr" defTabSz="685800" eaLnBrk="0" fontAlgn="base" hangingPunct="0">
                <a:spcBef>
                  <a:spcPct val="0"/>
                </a:spcBef>
                <a:spcAft>
                  <a:spcPct val="0"/>
                </a:spcAft>
                <a:defRPr/>
              </a:pPr>
              <a:r>
                <a:rPr kumimoji="1" lang="ja-US" altLang="en-US" sz="1350" dirty="0">
                  <a:solidFill>
                    <a:srgbClr val="FFFFFF"/>
                  </a:solidFill>
                  <a:latin typeface="Yu Gothic Medium" panose="020B0400000000000000" pitchFamily="34" charset="-128"/>
                  <a:ea typeface="Yu Gothic Medium" panose="020B0400000000000000" pitchFamily="34" charset="-128"/>
                </a:rPr>
                <a:t>サンプルツール</a:t>
              </a:r>
              <a:endParaRPr kumimoji="1" lang="en-US" altLang="ja-US" sz="1350" dirty="0">
                <a:solidFill>
                  <a:srgbClr val="FFFFFF"/>
                </a:solidFill>
                <a:latin typeface="Yu Gothic Medium" panose="020B0400000000000000" pitchFamily="34" charset="-128"/>
                <a:ea typeface="Yu Gothic Medium" panose="020B0400000000000000" pitchFamily="34" charset="-128"/>
              </a:endParaRPr>
            </a:p>
            <a:p>
              <a:pPr algn="ctr" defTabSz="685800" eaLnBrk="0" fontAlgn="base" hangingPunct="0">
                <a:spcBef>
                  <a:spcPct val="0"/>
                </a:spcBef>
                <a:spcAft>
                  <a:spcPct val="0"/>
                </a:spcAft>
                <a:defRPr/>
              </a:pPr>
              <a:r>
                <a:rPr kumimoji="1" lang="ja-US" altLang="en-US" sz="1350" dirty="0">
                  <a:solidFill>
                    <a:srgbClr val="FFFFFF"/>
                  </a:solidFill>
                  <a:latin typeface="Yu Gothic Medium" panose="020B0400000000000000" pitchFamily="34" charset="-128"/>
                  <a:ea typeface="Yu Gothic Medium" panose="020B0400000000000000" pitchFamily="34" charset="-128"/>
                </a:rPr>
                <a:t>実行端末</a:t>
              </a:r>
              <a:endParaRPr kumimoji="1" lang="ja-JP" altLang="en-US" sz="1350">
                <a:solidFill>
                  <a:srgbClr val="FFFFFF"/>
                </a:solidFill>
                <a:latin typeface="Yu Gothic Medium" panose="020B0400000000000000" pitchFamily="34" charset="-128"/>
                <a:ea typeface="Yu Gothic Medium" panose="020B0400000000000000" pitchFamily="34" charset="-128"/>
              </a:endParaRPr>
            </a:p>
          </p:txBody>
        </p:sp>
        <p:sp>
          <p:nvSpPr>
            <p:cNvPr id="20" name="テキスト ボックス 4">
              <a:extLst>
                <a:ext uri="{FF2B5EF4-FFF2-40B4-BE49-F238E27FC236}">
                  <a16:creationId xmlns:a16="http://schemas.microsoft.com/office/drawing/2014/main" id="{2B9DB935-290A-234C-8949-4268BCEE4D15}"/>
                </a:ext>
              </a:extLst>
            </p:cNvPr>
            <p:cNvSpPr txBox="1">
              <a:spLocks noChangeArrowheads="1"/>
            </p:cNvSpPr>
            <p:nvPr/>
          </p:nvSpPr>
          <p:spPr bwMode="auto">
            <a:xfrm>
              <a:off x="2414167" y="3600234"/>
              <a:ext cx="1517555"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Bef>
                  <a:spcPct val="50000"/>
                </a:spcBef>
                <a:buClr>
                  <a:srgbClr val="0A569E"/>
                </a:buClr>
                <a:buFont typeface="Arial" panose="020B0604020202020204" pitchFamily="34" charset="0"/>
                <a:buChar char="▌"/>
                <a:defRPr kumimoji="1" sz="2000">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buChar char="n"/>
                <a:defRPr kumimoji="1">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buChar char="•"/>
                <a:defRPr kumimoji="1" sz="16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9pPr>
            </a:lstStyle>
            <a:p>
              <a:pPr algn="ctr" defTabSz="685800" fontAlgn="base">
                <a:lnSpc>
                  <a:spcPct val="100000"/>
                </a:lnSpc>
                <a:spcBef>
                  <a:spcPct val="0"/>
                </a:spcBef>
                <a:spcAft>
                  <a:spcPct val="0"/>
                </a:spcAft>
                <a:buClrTx/>
                <a:buNone/>
                <a:defRPr/>
              </a:pPr>
              <a:r>
                <a:rPr lang="ja-JP" altLang="en-US" sz="1050">
                  <a:solidFill>
                    <a:srgbClr val="414141"/>
                  </a:solidFill>
                  <a:latin typeface="Yu Gothic Medium" panose="020B0400000000000000" pitchFamily="34" charset="-128"/>
                  <a:ea typeface="Yu Gothic Medium" panose="020B0400000000000000" pitchFamily="34" charset="-128"/>
                </a:rPr>
                <a:t>ユーザー情報</a:t>
              </a:r>
              <a:endParaRPr lang="en-US" altLang="ja-JP" sz="1050" dirty="0">
                <a:solidFill>
                  <a:srgbClr val="414141"/>
                </a:solidFill>
                <a:latin typeface="Yu Gothic Medium" panose="020B0400000000000000" pitchFamily="34" charset="-128"/>
                <a:ea typeface="Yu Gothic Medium" panose="020B0400000000000000" pitchFamily="34" charset="-128"/>
              </a:endParaRPr>
            </a:p>
            <a:p>
              <a:pPr algn="ctr" defTabSz="685800" fontAlgn="base">
                <a:lnSpc>
                  <a:spcPct val="100000"/>
                </a:lnSpc>
                <a:spcBef>
                  <a:spcPct val="0"/>
                </a:spcBef>
                <a:spcAft>
                  <a:spcPct val="0"/>
                </a:spcAft>
                <a:buClrTx/>
                <a:buNone/>
                <a:defRPr/>
              </a:pPr>
              <a:r>
                <a:rPr lang="ja-JP" altLang="en-US" sz="1050">
                  <a:solidFill>
                    <a:srgbClr val="414141"/>
                  </a:solidFill>
                  <a:latin typeface="Yu Gothic Medium" panose="020B0400000000000000" pitchFamily="34" charset="-128"/>
                  <a:ea typeface="Yu Gothic Medium" panose="020B0400000000000000" pitchFamily="34" charset="-128"/>
                </a:rPr>
                <a:t>連携</a:t>
              </a:r>
            </a:p>
          </p:txBody>
        </p:sp>
        <p:grpSp>
          <p:nvGrpSpPr>
            <p:cNvPr id="21" name="グループ化 20">
              <a:extLst>
                <a:ext uri="{FF2B5EF4-FFF2-40B4-BE49-F238E27FC236}">
                  <a16:creationId xmlns:a16="http://schemas.microsoft.com/office/drawing/2014/main" id="{0937BC8F-53CB-D747-9550-6AAC6811B1B8}"/>
                </a:ext>
              </a:extLst>
            </p:cNvPr>
            <p:cNvGrpSpPr/>
            <p:nvPr/>
          </p:nvGrpSpPr>
          <p:grpSpPr>
            <a:xfrm>
              <a:off x="4280310" y="4477183"/>
              <a:ext cx="638013" cy="798287"/>
              <a:chOff x="63501" y="771526"/>
              <a:chExt cx="328613" cy="411163"/>
            </a:xfrm>
          </p:grpSpPr>
          <p:sp>
            <p:nvSpPr>
              <p:cNvPr id="36" name="Freeform 5">
                <a:extLst>
                  <a:ext uri="{FF2B5EF4-FFF2-40B4-BE49-F238E27FC236}">
                    <a16:creationId xmlns:a16="http://schemas.microsoft.com/office/drawing/2014/main" id="{EA5CDDB8-0410-6E43-8F3F-8EBD7144F2E9}"/>
                  </a:ext>
                </a:extLst>
              </p:cNvPr>
              <p:cNvSpPr>
                <a:spLocks/>
              </p:cNvSpPr>
              <p:nvPr/>
            </p:nvSpPr>
            <p:spPr bwMode="auto">
              <a:xfrm>
                <a:off x="63501" y="771526"/>
                <a:ext cx="200025" cy="411163"/>
              </a:xfrm>
              <a:custGeom>
                <a:avLst/>
                <a:gdLst>
                  <a:gd name="T0" fmla="*/ 0 w 119"/>
                  <a:gd name="T1" fmla="*/ 245 h 245"/>
                  <a:gd name="T2" fmla="*/ 33 w 119"/>
                  <a:gd name="T3" fmla="*/ 245 h 245"/>
                  <a:gd name="T4" fmla="*/ 45 w 119"/>
                  <a:gd name="T5" fmla="*/ 221 h 245"/>
                  <a:gd name="T6" fmla="*/ 18 w 119"/>
                  <a:gd name="T7" fmla="*/ 221 h 245"/>
                  <a:gd name="T8" fmla="*/ 18 w 119"/>
                  <a:gd name="T9" fmla="*/ 209 h 245"/>
                  <a:gd name="T10" fmla="*/ 21 w 119"/>
                  <a:gd name="T11" fmla="*/ 209 h 245"/>
                  <a:gd name="T12" fmla="*/ 50 w 119"/>
                  <a:gd name="T13" fmla="*/ 209 h 245"/>
                  <a:gd name="T14" fmla="*/ 53 w 119"/>
                  <a:gd name="T15" fmla="*/ 208 h 245"/>
                  <a:gd name="T16" fmla="*/ 59 w 119"/>
                  <a:gd name="T17" fmla="*/ 197 h 245"/>
                  <a:gd name="T18" fmla="*/ 18 w 119"/>
                  <a:gd name="T19" fmla="*/ 197 h 245"/>
                  <a:gd name="T20" fmla="*/ 18 w 119"/>
                  <a:gd name="T21" fmla="*/ 185 h 245"/>
                  <a:gd name="T22" fmla="*/ 21 w 119"/>
                  <a:gd name="T23" fmla="*/ 185 h 245"/>
                  <a:gd name="T24" fmla="*/ 64 w 119"/>
                  <a:gd name="T25" fmla="*/ 185 h 245"/>
                  <a:gd name="T26" fmla="*/ 68 w 119"/>
                  <a:gd name="T27" fmla="*/ 182 h 245"/>
                  <a:gd name="T28" fmla="*/ 108 w 119"/>
                  <a:gd name="T29" fmla="*/ 117 h 245"/>
                  <a:gd name="T30" fmla="*/ 119 w 119"/>
                  <a:gd name="T31" fmla="*/ 108 h 245"/>
                  <a:gd name="T32" fmla="*/ 119 w 119"/>
                  <a:gd name="T33" fmla="*/ 106 h 245"/>
                  <a:gd name="T34" fmla="*/ 119 w 119"/>
                  <a:gd name="T35" fmla="*/ 12 h 245"/>
                  <a:gd name="T36" fmla="*/ 119 w 119"/>
                  <a:gd name="T37" fmla="*/ 9 h 245"/>
                  <a:gd name="T38" fmla="*/ 106 w 119"/>
                  <a:gd name="T39" fmla="*/ 0 h 245"/>
                  <a:gd name="T40" fmla="*/ 14 w 119"/>
                  <a:gd name="T41" fmla="*/ 0 h 245"/>
                  <a:gd name="T42" fmla="*/ 0 w 119"/>
                  <a:gd name="T43" fmla="*/ 14 h 245"/>
                  <a:gd name="T44" fmla="*/ 0 w 119"/>
                  <a:gd name="T45" fmla="*/ 242 h 245"/>
                  <a:gd name="T46" fmla="*/ 0 w 119"/>
                  <a:gd name="T47"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245">
                    <a:moveTo>
                      <a:pt x="0" y="245"/>
                    </a:moveTo>
                    <a:cubicBezTo>
                      <a:pt x="11" y="245"/>
                      <a:pt x="22" y="245"/>
                      <a:pt x="33" y="245"/>
                    </a:cubicBezTo>
                    <a:cubicBezTo>
                      <a:pt x="34" y="235"/>
                      <a:pt x="41" y="229"/>
                      <a:pt x="45" y="221"/>
                    </a:cubicBezTo>
                    <a:cubicBezTo>
                      <a:pt x="36" y="221"/>
                      <a:pt x="27" y="221"/>
                      <a:pt x="18" y="221"/>
                    </a:cubicBezTo>
                    <a:cubicBezTo>
                      <a:pt x="18" y="217"/>
                      <a:pt x="18" y="213"/>
                      <a:pt x="18" y="209"/>
                    </a:cubicBezTo>
                    <a:cubicBezTo>
                      <a:pt x="19" y="209"/>
                      <a:pt x="20" y="209"/>
                      <a:pt x="21" y="209"/>
                    </a:cubicBezTo>
                    <a:cubicBezTo>
                      <a:pt x="31" y="209"/>
                      <a:pt x="40" y="209"/>
                      <a:pt x="50" y="209"/>
                    </a:cubicBezTo>
                    <a:cubicBezTo>
                      <a:pt x="51" y="209"/>
                      <a:pt x="52" y="209"/>
                      <a:pt x="53" y="208"/>
                    </a:cubicBezTo>
                    <a:cubicBezTo>
                      <a:pt x="55" y="205"/>
                      <a:pt x="57" y="201"/>
                      <a:pt x="59" y="197"/>
                    </a:cubicBezTo>
                    <a:cubicBezTo>
                      <a:pt x="45" y="197"/>
                      <a:pt x="32" y="197"/>
                      <a:pt x="18" y="197"/>
                    </a:cubicBezTo>
                    <a:cubicBezTo>
                      <a:pt x="18" y="193"/>
                      <a:pt x="18" y="189"/>
                      <a:pt x="18" y="185"/>
                    </a:cubicBezTo>
                    <a:cubicBezTo>
                      <a:pt x="19" y="185"/>
                      <a:pt x="20" y="185"/>
                      <a:pt x="21" y="185"/>
                    </a:cubicBezTo>
                    <a:cubicBezTo>
                      <a:pt x="35" y="185"/>
                      <a:pt x="49" y="185"/>
                      <a:pt x="64" y="185"/>
                    </a:cubicBezTo>
                    <a:cubicBezTo>
                      <a:pt x="66" y="185"/>
                      <a:pt x="67" y="184"/>
                      <a:pt x="68" y="182"/>
                    </a:cubicBezTo>
                    <a:cubicBezTo>
                      <a:pt x="81" y="160"/>
                      <a:pt x="95" y="139"/>
                      <a:pt x="108" y="117"/>
                    </a:cubicBezTo>
                    <a:cubicBezTo>
                      <a:pt x="111" y="112"/>
                      <a:pt x="114" y="109"/>
                      <a:pt x="119" y="108"/>
                    </a:cubicBezTo>
                    <a:cubicBezTo>
                      <a:pt x="119" y="107"/>
                      <a:pt x="119" y="106"/>
                      <a:pt x="119" y="106"/>
                    </a:cubicBezTo>
                    <a:cubicBezTo>
                      <a:pt x="119" y="74"/>
                      <a:pt x="119" y="43"/>
                      <a:pt x="119" y="12"/>
                    </a:cubicBezTo>
                    <a:cubicBezTo>
                      <a:pt x="119" y="11"/>
                      <a:pt x="119" y="10"/>
                      <a:pt x="119" y="9"/>
                    </a:cubicBezTo>
                    <a:cubicBezTo>
                      <a:pt x="117" y="3"/>
                      <a:pt x="113" y="0"/>
                      <a:pt x="106" y="0"/>
                    </a:cubicBezTo>
                    <a:cubicBezTo>
                      <a:pt x="75" y="0"/>
                      <a:pt x="44" y="0"/>
                      <a:pt x="14" y="0"/>
                    </a:cubicBezTo>
                    <a:cubicBezTo>
                      <a:pt x="5" y="0"/>
                      <a:pt x="0" y="5"/>
                      <a:pt x="0" y="14"/>
                    </a:cubicBezTo>
                    <a:cubicBezTo>
                      <a:pt x="0" y="90"/>
                      <a:pt x="0" y="166"/>
                      <a:pt x="0" y="242"/>
                    </a:cubicBezTo>
                    <a:cubicBezTo>
                      <a:pt x="0" y="242"/>
                      <a:pt x="0" y="243"/>
                      <a:pt x="0"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37" name="Freeform 6">
                <a:extLst>
                  <a:ext uri="{FF2B5EF4-FFF2-40B4-BE49-F238E27FC236}">
                    <a16:creationId xmlns:a16="http://schemas.microsoft.com/office/drawing/2014/main" id="{1F898EA7-DB10-A64F-B850-80BF34A74184}"/>
                  </a:ext>
                </a:extLst>
              </p:cNvPr>
              <p:cNvSpPr>
                <a:spLocks/>
              </p:cNvSpPr>
              <p:nvPr/>
            </p:nvSpPr>
            <p:spPr bwMode="auto">
              <a:xfrm>
                <a:off x="139701" y="968376"/>
                <a:ext cx="252413" cy="212725"/>
              </a:xfrm>
              <a:custGeom>
                <a:avLst/>
                <a:gdLst>
                  <a:gd name="T0" fmla="*/ 76 w 151"/>
                  <a:gd name="T1" fmla="*/ 127 h 127"/>
                  <a:gd name="T2" fmla="*/ 143 w 151"/>
                  <a:gd name="T3" fmla="*/ 127 h 127"/>
                  <a:gd name="T4" fmla="*/ 146 w 151"/>
                  <a:gd name="T5" fmla="*/ 127 h 127"/>
                  <a:gd name="T6" fmla="*/ 150 w 151"/>
                  <a:gd name="T7" fmla="*/ 120 h 127"/>
                  <a:gd name="T8" fmla="*/ 148 w 151"/>
                  <a:gd name="T9" fmla="*/ 116 h 127"/>
                  <a:gd name="T10" fmla="*/ 82 w 151"/>
                  <a:gd name="T11" fmla="*/ 7 h 127"/>
                  <a:gd name="T12" fmla="*/ 70 w 151"/>
                  <a:gd name="T13" fmla="*/ 7 h 127"/>
                  <a:gd name="T14" fmla="*/ 6 w 151"/>
                  <a:gd name="T15" fmla="*/ 113 h 127"/>
                  <a:gd name="T16" fmla="*/ 2 w 151"/>
                  <a:gd name="T17" fmla="*/ 120 h 127"/>
                  <a:gd name="T18" fmla="*/ 6 w 151"/>
                  <a:gd name="T19" fmla="*/ 127 h 127"/>
                  <a:gd name="T20" fmla="*/ 9 w 151"/>
                  <a:gd name="T21" fmla="*/ 127 h 127"/>
                  <a:gd name="T22" fmla="*/ 76 w 151"/>
                  <a:gd name="T23"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27">
                    <a:moveTo>
                      <a:pt x="76" y="127"/>
                    </a:moveTo>
                    <a:cubicBezTo>
                      <a:pt x="98" y="127"/>
                      <a:pt x="121" y="127"/>
                      <a:pt x="143" y="127"/>
                    </a:cubicBezTo>
                    <a:cubicBezTo>
                      <a:pt x="144" y="127"/>
                      <a:pt x="145" y="127"/>
                      <a:pt x="146" y="127"/>
                    </a:cubicBezTo>
                    <a:cubicBezTo>
                      <a:pt x="150" y="126"/>
                      <a:pt x="151" y="123"/>
                      <a:pt x="150" y="120"/>
                    </a:cubicBezTo>
                    <a:cubicBezTo>
                      <a:pt x="149" y="119"/>
                      <a:pt x="149" y="117"/>
                      <a:pt x="148" y="116"/>
                    </a:cubicBezTo>
                    <a:cubicBezTo>
                      <a:pt x="126" y="80"/>
                      <a:pt x="104" y="43"/>
                      <a:pt x="82" y="7"/>
                    </a:cubicBezTo>
                    <a:cubicBezTo>
                      <a:pt x="78" y="0"/>
                      <a:pt x="74" y="0"/>
                      <a:pt x="70" y="7"/>
                    </a:cubicBezTo>
                    <a:cubicBezTo>
                      <a:pt x="48" y="42"/>
                      <a:pt x="27" y="78"/>
                      <a:pt x="6" y="113"/>
                    </a:cubicBezTo>
                    <a:cubicBezTo>
                      <a:pt x="4" y="115"/>
                      <a:pt x="3" y="117"/>
                      <a:pt x="2" y="120"/>
                    </a:cubicBezTo>
                    <a:cubicBezTo>
                      <a:pt x="0" y="123"/>
                      <a:pt x="2" y="126"/>
                      <a:pt x="6" y="127"/>
                    </a:cubicBezTo>
                    <a:cubicBezTo>
                      <a:pt x="7" y="127"/>
                      <a:pt x="8" y="127"/>
                      <a:pt x="9" y="127"/>
                    </a:cubicBezTo>
                    <a:cubicBezTo>
                      <a:pt x="31" y="127"/>
                      <a:pt x="53" y="127"/>
                      <a:pt x="76"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39" name="Freeform 7">
                <a:extLst>
                  <a:ext uri="{FF2B5EF4-FFF2-40B4-BE49-F238E27FC236}">
                    <a16:creationId xmlns:a16="http://schemas.microsoft.com/office/drawing/2014/main" id="{E748DFD2-C6BB-A646-94CA-7C9DB7F4A66A}"/>
                  </a:ext>
                </a:extLst>
              </p:cNvPr>
              <p:cNvSpPr>
                <a:spLocks noEditPoints="1"/>
              </p:cNvSpPr>
              <p:nvPr/>
            </p:nvSpPr>
            <p:spPr bwMode="auto">
              <a:xfrm>
                <a:off x="63501" y="771526"/>
                <a:ext cx="200025" cy="411163"/>
              </a:xfrm>
              <a:custGeom>
                <a:avLst/>
                <a:gdLst>
                  <a:gd name="T0" fmla="*/ 0 w 119"/>
                  <a:gd name="T1" fmla="*/ 245 h 245"/>
                  <a:gd name="T2" fmla="*/ 0 w 119"/>
                  <a:gd name="T3" fmla="*/ 242 h 245"/>
                  <a:gd name="T4" fmla="*/ 0 w 119"/>
                  <a:gd name="T5" fmla="*/ 14 h 245"/>
                  <a:gd name="T6" fmla="*/ 14 w 119"/>
                  <a:gd name="T7" fmla="*/ 0 h 245"/>
                  <a:gd name="T8" fmla="*/ 106 w 119"/>
                  <a:gd name="T9" fmla="*/ 0 h 245"/>
                  <a:gd name="T10" fmla="*/ 119 w 119"/>
                  <a:gd name="T11" fmla="*/ 9 h 245"/>
                  <a:gd name="T12" fmla="*/ 119 w 119"/>
                  <a:gd name="T13" fmla="*/ 12 h 245"/>
                  <a:gd name="T14" fmla="*/ 119 w 119"/>
                  <a:gd name="T15" fmla="*/ 106 h 245"/>
                  <a:gd name="T16" fmla="*/ 119 w 119"/>
                  <a:gd name="T17" fmla="*/ 108 h 245"/>
                  <a:gd name="T18" fmla="*/ 108 w 119"/>
                  <a:gd name="T19" fmla="*/ 117 h 245"/>
                  <a:gd name="T20" fmla="*/ 68 w 119"/>
                  <a:gd name="T21" fmla="*/ 182 h 245"/>
                  <a:gd name="T22" fmla="*/ 64 w 119"/>
                  <a:gd name="T23" fmla="*/ 185 h 245"/>
                  <a:gd name="T24" fmla="*/ 21 w 119"/>
                  <a:gd name="T25" fmla="*/ 185 h 245"/>
                  <a:gd name="T26" fmla="*/ 18 w 119"/>
                  <a:gd name="T27" fmla="*/ 185 h 245"/>
                  <a:gd name="T28" fmla="*/ 18 w 119"/>
                  <a:gd name="T29" fmla="*/ 197 h 245"/>
                  <a:gd name="T30" fmla="*/ 59 w 119"/>
                  <a:gd name="T31" fmla="*/ 197 h 245"/>
                  <a:gd name="T32" fmla="*/ 53 w 119"/>
                  <a:gd name="T33" fmla="*/ 208 h 245"/>
                  <a:gd name="T34" fmla="*/ 50 w 119"/>
                  <a:gd name="T35" fmla="*/ 209 h 245"/>
                  <a:gd name="T36" fmla="*/ 21 w 119"/>
                  <a:gd name="T37" fmla="*/ 209 h 245"/>
                  <a:gd name="T38" fmla="*/ 18 w 119"/>
                  <a:gd name="T39" fmla="*/ 209 h 245"/>
                  <a:gd name="T40" fmla="*/ 18 w 119"/>
                  <a:gd name="T41" fmla="*/ 221 h 245"/>
                  <a:gd name="T42" fmla="*/ 45 w 119"/>
                  <a:gd name="T43" fmla="*/ 221 h 245"/>
                  <a:gd name="T44" fmla="*/ 33 w 119"/>
                  <a:gd name="T45" fmla="*/ 245 h 245"/>
                  <a:gd name="T46" fmla="*/ 0 w 119"/>
                  <a:gd name="T47" fmla="*/ 245 h 245"/>
                  <a:gd name="T48" fmla="*/ 101 w 119"/>
                  <a:gd name="T49" fmla="*/ 36 h 245"/>
                  <a:gd name="T50" fmla="*/ 18 w 119"/>
                  <a:gd name="T51" fmla="*/ 36 h 245"/>
                  <a:gd name="T52" fmla="*/ 18 w 119"/>
                  <a:gd name="T53" fmla="*/ 48 h 245"/>
                  <a:gd name="T54" fmla="*/ 101 w 119"/>
                  <a:gd name="T55" fmla="*/ 48 h 245"/>
                  <a:gd name="T56" fmla="*/ 101 w 119"/>
                  <a:gd name="T57" fmla="*/ 3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45">
                    <a:moveTo>
                      <a:pt x="0" y="245"/>
                    </a:moveTo>
                    <a:cubicBezTo>
                      <a:pt x="0" y="243"/>
                      <a:pt x="0" y="242"/>
                      <a:pt x="0" y="242"/>
                    </a:cubicBezTo>
                    <a:cubicBezTo>
                      <a:pt x="0" y="166"/>
                      <a:pt x="0" y="90"/>
                      <a:pt x="0" y="14"/>
                    </a:cubicBezTo>
                    <a:cubicBezTo>
                      <a:pt x="0" y="5"/>
                      <a:pt x="5" y="0"/>
                      <a:pt x="14" y="0"/>
                    </a:cubicBezTo>
                    <a:cubicBezTo>
                      <a:pt x="44" y="0"/>
                      <a:pt x="75" y="0"/>
                      <a:pt x="106" y="0"/>
                    </a:cubicBezTo>
                    <a:cubicBezTo>
                      <a:pt x="113" y="0"/>
                      <a:pt x="117" y="3"/>
                      <a:pt x="119" y="9"/>
                    </a:cubicBezTo>
                    <a:cubicBezTo>
                      <a:pt x="119" y="10"/>
                      <a:pt x="119" y="11"/>
                      <a:pt x="119" y="12"/>
                    </a:cubicBezTo>
                    <a:cubicBezTo>
                      <a:pt x="119" y="43"/>
                      <a:pt x="119" y="74"/>
                      <a:pt x="119" y="106"/>
                    </a:cubicBezTo>
                    <a:cubicBezTo>
                      <a:pt x="119" y="106"/>
                      <a:pt x="119" y="107"/>
                      <a:pt x="119" y="108"/>
                    </a:cubicBezTo>
                    <a:cubicBezTo>
                      <a:pt x="114" y="109"/>
                      <a:pt x="111" y="112"/>
                      <a:pt x="108" y="117"/>
                    </a:cubicBezTo>
                    <a:cubicBezTo>
                      <a:pt x="95" y="139"/>
                      <a:pt x="81" y="160"/>
                      <a:pt x="68" y="182"/>
                    </a:cubicBezTo>
                    <a:cubicBezTo>
                      <a:pt x="67" y="184"/>
                      <a:pt x="66" y="185"/>
                      <a:pt x="64" y="185"/>
                    </a:cubicBezTo>
                    <a:cubicBezTo>
                      <a:pt x="49" y="185"/>
                      <a:pt x="35" y="185"/>
                      <a:pt x="21" y="185"/>
                    </a:cubicBezTo>
                    <a:cubicBezTo>
                      <a:pt x="20" y="185"/>
                      <a:pt x="19" y="185"/>
                      <a:pt x="18" y="185"/>
                    </a:cubicBezTo>
                    <a:cubicBezTo>
                      <a:pt x="18" y="189"/>
                      <a:pt x="18" y="193"/>
                      <a:pt x="18" y="197"/>
                    </a:cubicBezTo>
                    <a:cubicBezTo>
                      <a:pt x="32" y="197"/>
                      <a:pt x="45" y="197"/>
                      <a:pt x="59" y="197"/>
                    </a:cubicBezTo>
                    <a:cubicBezTo>
                      <a:pt x="57" y="201"/>
                      <a:pt x="55" y="205"/>
                      <a:pt x="53" y="208"/>
                    </a:cubicBezTo>
                    <a:cubicBezTo>
                      <a:pt x="52" y="209"/>
                      <a:pt x="51" y="209"/>
                      <a:pt x="50" y="209"/>
                    </a:cubicBezTo>
                    <a:cubicBezTo>
                      <a:pt x="40" y="209"/>
                      <a:pt x="31" y="209"/>
                      <a:pt x="21" y="209"/>
                    </a:cubicBezTo>
                    <a:cubicBezTo>
                      <a:pt x="20" y="209"/>
                      <a:pt x="19" y="209"/>
                      <a:pt x="18" y="209"/>
                    </a:cubicBezTo>
                    <a:cubicBezTo>
                      <a:pt x="18" y="213"/>
                      <a:pt x="18" y="217"/>
                      <a:pt x="18" y="221"/>
                    </a:cubicBezTo>
                    <a:cubicBezTo>
                      <a:pt x="27" y="221"/>
                      <a:pt x="36" y="221"/>
                      <a:pt x="45" y="221"/>
                    </a:cubicBezTo>
                    <a:cubicBezTo>
                      <a:pt x="41" y="229"/>
                      <a:pt x="34" y="235"/>
                      <a:pt x="33" y="245"/>
                    </a:cubicBezTo>
                    <a:cubicBezTo>
                      <a:pt x="22" y="245"/>
                      <a:pt x="11" y="245"/>
                      <a:pt x="0" y="245"/>
                    </a:cubicBezTo>
                    <a:close/>
                    <a:moveTo>
                      <a:pt x="101" y="36"/>
                    </a:moveTo>
                    <a:cubicBezTo>
                      <a:pt x="73" y="36"/>
                      <a:pt x="46" y="36"/>
                      <a:pt x="18" y="36"/>
                    </a:cubicBezTo>
                    <a:cubicBezTo>
                      <a:pt x="18" y="40"/>
                      <a:pt x="18" y="44"/>
                      <a:pt x="18" y="48"/>
                    </a:cubicBezTo>
                    <a:cubicBezTo>
                      <a:pt x="46" y="48"/>
                      <a:pt x="74" y="48"/>
                      <a:pt x="101" y="48"/>
                    </a:cubicBezTo>
                    <a:cubicBezTo>
                      <a:pt x="101" y="44"/>
                      <a:pt x="101" y="40"/>
                      <a:pt x="101" y="36"/>
                    </a:cubicBezTo>
                    <a:close/>
                  </a:path>
                </a:pathLst>
              </a:custGeom>
              <a:solidFill>
                <a:schemeClr val="tx1"/>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40" name="Freeform 8">
                <a:extLst>
                  <a:ext uri="{FF2B5EF4-FFF2-40B4-BE49-F238E27FC236}">
                    <a16:creationId xmlns:a16="http://schemas.microsoft.com/office/drawing/2014/main" id="{8575C222-35A1-034F-B690-5959BE69A7D3}"/>
                  </a:ext>
                </a:extLst>
              </p:cNvPr>
              <p:cNvSpPr>
                <a:spLocks noEditPoints="1"/>
              </p:cNvSpPr>
              <p:nvPr/>
            </p:nvSpPr>
            <p:spPr bwMode="auto">
              <a:xfrm>
                <a:off x="139701" y="968376"/>
                <a:ext cx="252413" cy="212725"/>
              </a:xfrm>
              <a:custGeom>
                <a:avLst/>
                <a:gdLst>
                  <a:gd name="T0" fmla="*/ 76 w 151"/>
                  <a:gd name="T1" fmla="*/ 127 h 127"/>
                  <a:gd name="T2" fmla="*/ 9 w 151"/>
                  <a:gd name="T3" fmla="*/ 127 h 127"/>
                  <a:gd name="T4" fmla="*/ 6 w 151"/>
                  <a:gd name="T5" fmla="*/ 127 h 127"/>
                  <a:gd name="T6" fmla="*/ 2 w 151"/>
                  <a:gd name="T7" fmla="*/ 120 h 127"/>
                  <a:gd name="T8" fmla="*/ 6 w 151"/>
                  <a:gd name="T9" fmla="*/ 113 h 127"/>
                  <a:gd name="T10" fmla="*/ 70 w 151"/>
                  <a:gd name="T11" fmla="*/ 7 h 127"/>
                  <a:gd name="T12" fmla="*/ 82 w 151"/>
                  <a:gd name="T13" fmla="*/ 7 h 127"/>
                  <a:gd name="T14" fmla="*/ 148 w 151"/>
                  <a:gd name="T15" fmla="*/ 116 h 127"/>
                  <a:gd name="T16" fmla="*/ 150 w 151"/>
                  <a:gd name="T17" fmla="*/ 120 h 127"/>
                  <a:gd name="T18" fmla="*/ 146 w 151"/>
                  <a:gd name="T19" fmla="*/ 127 h 127"/>
                  <a:gd name="T20" fmla="*/ 143 w 151"/>
                  <a:gd name="T21" fmla="*/ 127 h 127"/>
                  <a:gd name="T22" fmla="*/ 76 w 151"/>
                  <a:gd name="T23" fmla="*/ 127 h 127"/>
                  <a:gd name="T24" fmla="*/ 39 w 151"/>
                  <a:gd name="T25" fmla="*/ 98 h 127"/>
                  <a:gd name="T26" fmla="*/ 39 w 151"/>
                  <a:gd name="T27" fmla="*/ 116 h 127"/>
                  <a:gd name="T28" fmla="*/ 68 w 151"/>
                  <a:gd name="T29" fmla="*/ 116 h 127"/>
                  <a:gd name="T30" fmla="*/ 68 w 151"/>
                  <a:gd name="T31" fmla="*/ 98 h 127"/>
                  <a:gd name="T32" fmla="*/ 57 w 151"/>
                  <a:gd name="T33" fmla="*/ 98 h 127"/>
                  <a:gd name="T34" fmla="*/ 57 w 151"/>
                  <a:gd name="T35" fmla="*/ 86 h 127"/>
                  <a:gd name="T36" fmla="*/ 98 w 151"/>
                  <a:gd name="T37" fmla="*/ 86 h 127"/>
                  <a:gd name="T38" fmla="*/ 98 w 151"/>
                  <a:gd name="T39" fmla="*/ 98 h 127"/>
                  <a:gd name="T40" fmla="*/ 86 w 151"/>
                  <a:gd name="T41" fmla="*/ 98 h 127"/>
                  <a:gd name="T42" fmla="*/ 86 w 151"/>
                  <a:gd name="T43" fmla="*/ 116 h 127"/>
                  <a:gd name="T44" fmla="*/ 116 w 151"/>
                  <a:gd name="T45" fmla="*/ 116 h 127"/>
                  <a:gd name="T46" fmla="*/ 116 w 151"/>
                  <a:gd name="T47" fmla="*/ 98 h 127"/>
                  <a:gd name="T48" fmla="*/ 104 w 151"/>
                  <a:gd name="T49" fmla="*/ 98 h 127"/>
                  <a:gd name="T50" fmla="*/ 104 w 151"/>
                  <a:gd name="T51" fmla="*/ 80 h 127"/>
                  <a:gd name="T52" fmla="*/ 81 w 151"/>
                  <a:gd name="T53" fmla="*/ 80 h 127"/>
                  <a:gd name="T54" fmla="*/ 81 w 151"/>
                  <a:gd name="T55" fmla="*/ 68 h 127"/>
                  <a:gd name="T56" fmla="*/ 92 w 151"/>
                  <a:gd name="T57" fmla="*/ 68 h 127"/>
                  <a:gd name="T58" fmla="*/ 92 w 151"/>
                  <a:gd name="T59" fmla="*/ 53 h 127"/>
                  <a:gd name="T60" fmla="*/ 90 w 151"/>
                  <a:gd name="T61" fmla="*/ 50 h 127"/>
                  <a:gd name="T62" fmla="*/ 65 w 151"/>
                  <a:gd name="T63" fmla="*/ 50 h 127"/>
                  <a:gd name="T64" fmla="*/ 62 w 151"/>
                  <a:gd name="T65" fmla="*/ 50 h 127"/>
                  <a:gd name="T66" fmla="*/ 62 w 151"/>
                  <a:gd name="T67" fmla="*/ 68 h 127"/>
                  <a:gd name="T68" fmla="*/ 74 w 151"/>
                  <a:gd name="T69" fmla="*/ 68 h 127"/>
                  <a:gd name="T70" fmla="*/ 74 w 151"/>
                  <a:gd name="T71" fmla="*/ 80 h 127"/>
                  <a:gd name="T72" fmla="*/ 56 w 151"/>
                  <a:gd name="T73" fmla="*/ 80 h 127"/>
                  <a:gd name="T74" fmla="*/ 50 w 151"/>
                  <a:gd name="T75" fmla="*/ 86 h 127"/>
                  <a:gd name="T76" fmla="*/ 50 w 151"/>
                  <a:gd name="T77" fmla="*/ 98 h 127"/>
                  <a:gd name="T78" fmla="*/ 39 w 151"/>
                  <a:gd name="T79" fmla="*/ 9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 h="127">
                    <a:moveTo>
                      <a:pt x="76" y="127"/>
                    </a:moveTo>
                    <a:cubicBezTo>
                      <a:pt x="53" y="127"/>
                      <a:pt x="31" y="127"/>
                      <a:pt x="9" y="127"/>
                    </a:cubicBezTo>
                    <a:cubicBezTo>
                      <a:pt x="8" y="127"/>
                      <a:pt x="7" y="127"/>
                      <a:pt x="6" y="127"/>
                    </a:cubicBezTo>
                    <a:cubicBezTo>
                      <a:pt x="2" y="126"/>
                      <a:pt x="0" y="123"/>
                      <a:pt x="2" y="120"/>
                    </a:cubicBezTo>
                    <a:cubicBezTo>
                      <a:pt x="3" y="117"/>
                      <a:pt x="4" y="115"/>
                      <a:pt x="6" y="113"/>
                    </a:cubicBezTo>
                    <a:cubicBezTo>
                      <a:pt x="27" y="78"/>
                      <a:pt x="48" y="42"/>
                      <a:pt x="70" y="7"/>
                    </a:cubicBezTo>
                    <a:cubicBezTo>
                      <a:pt x="74" y="0"/>
                      <a:pt x="78" y="0"/>
                      <a:pt x="82" y="7"/>
                    </a:cubicBezTo>
                    <a:cubicBezTo>
                      <a:pt x="104" y="43"/>
                      <a:pt x="126" y="80"/>
                      <a:pt x="148" y="116"/>
                    </a:cubicBezTo>
                    <a:cubicBezTo>
                      <a:pt x="149" y="117"/>
                      <a:pt x="149" y="119"/>
                      <a:pt x="150" y="120"/>
                    </a:cubicBezTo>
                    <a:cubicBezTo>
                      <a:pt x="151" y="123"/>
                      <a:pt x="150" y="126"/>
                      <a:pt x="146" y="127"/>
                    </a:cubicBezTo>
                    <a:cubicBezTo>
                      <a:pt x="145" y="127"/>
                      <a:pt x="144" y="127"/>
                      <a:pt x="143" y="127"/>
                    </a:cubicBezTo>
                    <a:cubicBezTo>
                      <a:pt x="121" y="127"/>
                      <a:pt x="98" y="127"/>
                      <a:pt x="76" y="127"/>
                    </a:cubicBezTo>
                    <a:close/>
                    <a:moveTo>
                      <a:pt x="39" y="98"/>
                    </a:moveTo>
                    <a:cubicBezTo>
                      <a:pt x="39" y="104"/>
                      <a:pt x="39" y="110"/>
                      <a:pt x="39" y="116"/>
                    </a:cubicBezTo>
                    <a:cubicBezTo>
                      <a:pt x="49" y="116"/>
                      <a:pt x="58" y="116"/>
                      <a:pt x="68" y="116"/>
                    </a:cubicBezTo>
                    <a:cubicBezTo>
                      <a:pt x="68" y="110"/>
                      <a:pt x="68" y="104"/>
                      <a:pt x="68" y="98"/>
                    </a:cubicBezTo>
                    <a:cubicBezTo>
                      <a:pt x="64" y="98"/>
                      <a:pt x="60" y="98"/>
                      <a:pt x="57" y="98"/>
                    </a:cubicBezTo>
                    <a:cubicBezTo>
                      <a:pt x="57" y="94"/>
                      <a:pt x="57" y="90"/>
                      <a:pt x="57" y="86"/>
                    </a:cubicBezTo>
                    <a:cubicBezTo>
                      <a:pt x="71" y="86"/>
                      <a:pt x="84" y="86"/>
                      <a:pt x="98" y="86"/>
                    </a:cubicBezTo>
                    <a:cubicBezTo>
                      <a:pt x="98" y="90"/>
                      <a:pt x="98" y="94"/>
                      <a:pt x="98" y="98"/>
                    </a:cubicBezTo>
                    <a:cubicBezTo>
                      <a:pt x="94" y="98"/>
                      <a:pt x="90" y="98"/>
                      <a:pt x="86" y="98"/>
                    </a:cubicBezTo>
                    <a:cubicBezTo>
                      <a:pt x="86" y="104"/>
                      <a:pt x="86" y="110"/>
                      <a:pt x="86" y="116"/>
                    </a:cubicBezTo>
                    <a:cubicBezTo>
                      <a:pt x="96" y="116"/>
                      <a:pt x="106" y="116"/>
                      <a:pt x="116" y="116"/>
                    </a:cubicBezTo>
                    <a:cubicBezTo>
                      <a:pt x="116" y="110"/>
                      <a:pt x="116" y="104"/>
                      <a:pt x="116" y="98"/>
                    </a:cubicBezTo>
                    <a:cubicBezTo>
                      <a:pt x="112" y="98"/>
                      <a:pt x="108" y="98"/>
                      <a:pt x="104" y="98"/>
                    </a:cubicBezTo>
                    <a:cubicBezTo>
                      <a:pt x="104" y="92"/>
                      <a:pt x="104" y="86"/>
                      <a:pt x="104" y="80"/>
                    </a:cubicBezTo>
                    <a:cubicBezTo>
                      <a:pt x="96" y="80"/>
                      <a:pt x="88" y="80"/>
                      <a:pt x="81" y="80"/>
                    </a:cubicBezTo>
                    <a:cubicBezTo>
                      <a:pt x="81" y="76"/>
                      <a:pt x="81" y="72"/>
                      <a:pt x="81" y="68"/>
                    </a:cubicBezTo>
                    <a:cubicBezTo>
                      <a:pt x="84" y="68"/>
                      <a:pt x="88" y="68"/>
                      <a:pt x="92" y="68"/>
                    </a:cubicBezTo>
                    <a:cubicBezTo>
                      <a:pt x="92" y="63"/>
                      <a:pt x="92" y="58"/>
                      <a:pt x="92" y="53"/>
                    </a:cubicBezTo>
                    <a:cubicBezTo>
                      <a:pt x="92" y="50"/>
                      <a:pt x="92" y="50"/>
                      <a:pt x="90" y="50"/>
                    </a:cubicBezTo>
                    <a:cubicBezTo>
                      <a:pt x="81" y="50"/>
                      <a:pt x="73" y="50"/>
                      <a:pt x="65" y="50"/>
                    </a:cubicBezTo>
                    <a:cubicBezTo>
                      <a:pt x="64" y="50"/>
                      <a:pt x="63" y="50"/>
                      <a:pt x="62" y="50"/>
                    </a:cubicBezTo>
                    <a:cubicBezTo>
                      <a:pt x="62" y="56"/>
                      <a:pt x="62" y="62"/>
                      <a:pt x="62" y="68"/>
                    </a:cubicBezTo>
                    <a:cubicBezTo>
                      <a:pt x="66" y="68"/>
                      <a:pt x="70" y="68"/>
                      <a:pt x="74" y="68"/>
                    </a:cubicBezTo>
                    <a:cubicBezTo>
                      <a:pt x="74" y="72"/>
                      <a:pt x="74" y="76"/>
                      <a:pt x="74" y="80"/>
                    </a:cubicBezTo>
                    <a:cubicBezTo>
                      <a:pt x="68" y="80"/>
                      <a:pt x="62" y="80"/>
                      <a:pt x="56" y="80"/>
                    </a:cubicBezTo>
                    <a:cubicBezTo>
                      <a:pt x="50" y="80"/>
                      <a:pt x="50" y="80"/>
                      <a:pt x="50" y="86"/>
                    </a:cubicBezTo>
                    <a:cubicBezTo>
                      <a:pt x="50" y="90"/>
                      <a:pt x="50" y="94"/>
                      <a:pt x="50" y="98"/>
                    </a:cubicBezTo>
                    <a:cubicBezTo>
                      <a:pt x="46" y="98"/>
                      <a:pt x="42" y="98"/>
                      <a:pt x="39" y="98"/>
                    </a:cubicBezTo>
                    <a:close/>
                  </a:path>
                </a:pathLst>
              </a:custGeom>
              <a:solidFill>
                <a:schemeClr val="tx1"/>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41" name="Freeform 9">
                <a:extLst>
                  <a:ext uri="{FF2B5EF4-FFF2-40B4-BE49-F238E27FC236}">
                    <a16:creationId xmlns:a16="http://schemas.microsoft.com/office/drawing/2014/main" id="{9CA76865-F902-BB47-9B4D-A4AFDF2E5545}"/>
                  </a:ext>
                </a:extLst>
              </p:cNvPr>
              <p:cNvSpPr>
                <a:spLocks/>
              </p:cNvSpPr>
              <p:nvPr/>
            </p:nvSpPr>
            <p:spPr bwMode="auto">
              <a:xfrm>
                <a:off x="93664" y="831851"/>
                <a:ext cx="139700" cy="20638"/>
              </a:xfrm>
              <a:custGeom>
                <a:avLst/>
                <a:gdLst>
                  <a:gd name="T0" fmla="*/ 83 w 83"/>
                  <a:gd name="T1" fmla="*/ 0 h 12"/>
                  <a:gd name="T2" fmla="*/ 83 w 83"/>
                  <a:gd name="T3" fmla="*/ 12 h 12"/>
                  <a:gd name="T4" fmla="*/ 0 w 83"/>
                  <a:gd name="T5" fmla="*/ 12 h 12"/>
                  <a:gd name="T6" fmla="*/ 0 w 83"/>
                  <a:gd name="T7" fmla="*/ 0 h 12"/>
                  <a:gd name="T8" fmla="*/ 83 w 83"/>
                  <a:gd name="T9" fmla="*/ 0 h 12"/>
                </a:gdLst>
                <a:ahLst/>
                <a:cxnLst>
                  <a:cxn ang="0">
                    <a:pos x="T0" y="T1"/>
                  </a:cxn>
                  <a:cxn ang="0">
                    <a:pos x="T2" y="T3"/>
                  </a:cxn>
                  <a:cxn ang="0">
                    <a:pos x="T4" y="T5"/>
                  </a:cxn>
                  <a:cxn ang="0">
                    <a:pos x="T6" y="T7"/>
                  </a:cxn>
                  <a:cxn ang="0">
                    <a:pos x="T8" y="T9"/>
                  </a:cxn>
                </a:cxnLst>
                <a:rect l="0" t="0" r="r" b="b"/>
                <a:pathLst>
                  <a:path w="83" h="12">
                    <a:moveTo>
                      <a:pt x="83" y="0"/>
                    </a:moveTo>
                    <a:cubicBezTo>
                      <a:pt x="83" y="4"/>
                      <a:pt x="83" y="8"/>
                      <a:pt x="83" y="12"/>
                    </a:cubicBezTo>
                    <a:cubicBezTo>
                      <a:pt x="56" y="12"/>
                      <a:pt x="28" y="12"/>
                      <a:pt x="0" y="12"/>
                    </a:cubicBezTo>
                    <a:cubicBezTo>
                      <a:pt x="0" y="8"/>
                      <a:pt x="0" y="4"/>
                      <a:pt x="0" y="0"/>
                    </a:cubicBezTo>
                    <a:cubicBezTo>
                      <a:pt x="28" y="0"/>
                      <a:pt x="55" y="0"/>
                      <a:pt x="8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42" name="Freeform 10">
                <a:extLst>
                  <a:ext uri="{FF2B5EF4-FFF2-40B4-BE49-F238E27FC236}">
                    <a16:creationId xmlns:a16="http://schemas.microsoft.com/office/drawing/2014/main" id="{95CA0E26-2FA9-1643-8397-C96D1BB0592B}"/>
                  </a:ext>
                </a:extLst>
              </p:cNvPr>
              <p:cNvSpPr>
                <a:spLocks/>
              </p:cNvSpPr>
              <p:nvPr/>
            </p:nvSpPr>
            <p:spPr bwMode="auto">
              <a:xfrm>
                <a:off x="204789" y="1052514"/>
                <a:ext cx="128588" cy="111125"/>
              </a:xfrm>
              <a:custGeom>
                <a:avLst/>
                <a:gdLst>
                  <a:gd name="T0" fmla="*/ 0 w 77"/>
                  <a:gd name="T1" fmla="*/ 48 h 66"/>
                  <a:gd name="T2" fmla="*/ 11 w 77"/>
                  <a:gd name="T3" fmla="*/ 48 h 66"/>
                  <a:gd name="T4" fmla="*/ 11 w 77"/>
                  <a:gd name="T5" fmla="*/ 36 h 66"/>
                  <a:gd name="T6" fmla="*/ 17 w 77"/>
                  <a:gd name="T7" fmla="*/ 30 h 66"/>
                  <a:gd name="T8" fmla="*/ 35 w 77"/>
                  <a:gd name="T9" fmla="*/ 30 h 66"/>
                  <a:gd name="T10" fmla="*/ 35 w 77"/>
                  <a:gd name="T11" fmla="*/ 18 h 66"/>
                  <a:gd name="T12" fmla="*/ 23 w 77"/>
                  <a:gd name="T13" fmla="*/ 18 h 66"/>
                  <a:gd name="T14" fmla="*/ 23 w 77"/>
                  <a:gd name="T15" fmla="*/ 0 h 66"/>
                  <a:gd name="T16" fmla="*/ 26 w 77"/>
                  <a:gd name="T17" fmla="*/ 0 h 66"/>
                  <a:gd name="T18" fmla="*/ 51 w 77"/>
                  <a:gd name="T19" fmla="*/ 0 h 66"/>
                  <a:gd name="T20" fmla="*/ 53 w 77"/>
                  <a:gd name="T21" fmla="*/ 3 h 66"/>
                  <a:gd name="T22" fmla="*/ 53 w 77"/>
                  <a:gd name="T23" fmla="*/ 18 h 66"/>
                  <a:gd name="T24" fmla="*/ 42 w 77"/>
                  <a:gd name="T25" fmla="*/ 18 h 66"/>
                  <a:gd name="T26" fmla="*/ 42 w 77"/>
                  <a:gd name="T27" fmla="*/ 30 h 66"/>
                  <a:gd name="T28" fmla="*/ 65 w 77"/>
                  <a:gd name="T29" fmla="*/ 30 h 66"/>
                  <a:gd name="T30" fmla="*/ 65 w 77"/>
                  <a:gd name="T31" fmla="*/ 48 h 66"/>
                  <a:gd name="T32" fmla="*/ 77 w 77"/>
                  <a:gd name="T33" fmla="*/ 48 h 66"/>
                  <a:gd name="T34" fmla="*/ 77 w 77"/>
                  <a:gd name="T35" fmla="*/ 66 h 66"/>
                  <a:gd name="T36" fmla="*/ 47 w 77"/>
                  <a:gd name="T37" fmla="*/ 66 h 66"/>
                  <a:gd name="T38" fmla="*/ 47 w 77"/>
                  <a:gd name="T39" fmla="*/ 48 h 66"/>
                  <a:gd name="T40" fmla="*/ 59 w 77"/>
                  <a:gd name="T41" fmla="*/ 48 h 66"/>
                  <a:gd name="T42" fmla="*/ 59 w 77"/>
                  <a:gd name="T43" fmla="*/ 36 h 66"/>
                  <a:gd name="T44" fmla="*/ 18 w 77"/>
                  <a:gd name="T45" fmla="*/ 36 h 66"/>
                  <a:gd name="T46" fmla="*/ 18 w 77"/>
                  <a:gd name="T47" fmla="*/ 48 h 66"/>
                  <a:gd name="T48" fmla="*/ 29 w 77"/>
                  <a:gd name="T49" fmla="*/ 48 h 66"/>
                  <a:gd name="T50" fmla="*/ 29 w 77"/>
                  <a:gd name="T51" fmla="*/ 66 h 66"/>
                  <a:gd name="T52" fmla="*/ 0 w 77"/>
                  <a:gd name="T53" fmla="*/ 66 h 66"/>
                  <a:gd name="T54" fmla="*/ 0 w 77"/>
                  <a:gd name="T55"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66">
                    <a:moveTo>
                      <a:pt x="0" y="48"/>
                    </a:moveTo>
                    <a:cubicBezTo>
                      <a:pt x="3" y="48"/>
                      <a:pt x="7" y="48"/>
                      <a:pt x="11" y="48"/>
                    </a:cubicBezTo>
                    <a:cubicBezTo>
                      <a:pt x="11" y="44"/>
                      <a:pt x="11" y="40"/>
                      <a:pt x="11" y="36"/>
                    </a:cubicBezTo>
                    <a:cubicBezTo>
                      <a:pt x="11" y="30"/>
                      <a:pt x="11" y="30"/>
                      <a:pt x="17" y="30"/>
                    </a:cubicBezTo>
                    <a:cubicBezTo>
                      <a:pt x="23" y="30"/>
                      <a:pt x="29" y="30"/>
                      <a:pt x="35" y="30"/>
                    </a:cubicBezTo>
                    <a:cubicBezTo>
                      <a:pt x="35" y="26"/>
                      <a:pt x="35" y="22"/>
                      <a:pt x="35" y="18"/>
                    </a:cubicBezTo>
                    <a:cubicBezTo>
                      <a:pt x="31" y="18"/>
                      <a:pt x="27" y="18"/>
                      <a:pt x="23" y="18"/>
                    </a:cubicBezTo>
                    <a:cubicBezTo>
                      <a:pt x="23" y="12"/>
                      <a:pt x="23" y="6"/>
                      <a:pt x="23" y="0"/>
                    </a:cubicBezTo>
                    <a:cubicBezTo>
                      <a:pt x="24" y="0"/>
                      <a:pt x="25" y="0"/>
                      <a:pt x="26" y="0"/>
                    </a:cubicBezTo>
                    <a:cubicBezTo>
                      <a:pt x="34" y="0"/>
                      <a:pt x="42" y="0"/>
                      <a:pt x="51" y="0"/>
                    </a:cubicBezTo>
                    <a:cubicBezTo>
                      <a:pt x="53" y="0"/>
                      <a:pt x="53" y="0"/>
                      <a:pt x="53" y="3"/>
                    </a:cubicBezTo>
                    <a:cubicBezTo>
                      <a:pt x="53" y="8"/>
                      <a:pt x="53" y="13"/>
                      <a:pt x="53" y="18"/>
                    </a:cubicBezTo>
                    <a:cubicBezTo>
                      <a:pt x="49" y="18"/>
                      <a:pt x="45" y="18"/>
                      <a:pt x="42" y="18"/>
                    </a:cubicBezTo>
                    <a:cubicBezTo>
                      <a:pt x="42" y="22"/>
                      <a:pt x="42" y="26"/>
                      <a:pt x="42" y="30"/>
                    </a:cubicBezTo>
                    <a:cubicBezTo>
                      <a:pt x="49" y="30"/>
                      <a:pt x="57" y="30"/>
                      <a:pt x="65" y="30"/>
                    </a:cubicBezTo>
                    <a:cubicBezTo>
                      <a:pt x="65" y="36"/>
                      <a:pt x="65" y="42"/>
                      <a:pt x="65" y="48"/>
                    </a:cubicBezTo>
                    <a:cubicBezTo>
                      <a:pt x="69" y="48"/>
                      <a:pt x="73" y="48"/>
                      <a:pt x="77" y="48"/>
                    </a:cubicBezTo>
                    <a:cubicBezTo>
                      <a:pt x="77" y="54"/>
                      <a:pt x="77" y="60"/>
                      <a:pt x="77" y="66"/>
                    </a:cubicBezTo>
                    <a:cubicBezTo>
                      <a:pt x="67" y="66"/>
                      <a:pt x="57" y="66"/>
                      <a:pt x="47" y="66"/>
                    </a:cubicBezTo>
                    <a:cubicBezTo>
                      <a:pt x="47" y="60"/>
                      <a:pt x="47" y="54"/>
                      <a:pt x="47" y="48"/>
                    </a:cubicBezTo>
                    <a:cubicBezTo>
                      <a:pt x="51" y="48"/>
                      <a:pt x="55" y="48"/>
                      <a:pt x="59" y="48"/>
                    </a:cubicBezTo>
                    <a:cubicBezTo>
                      <a:pt x="59" y="44"/>
                      <a:pt x="59" y="40"/>
                      <a:pt x="59" y="36"/>
                    </a:cubicBezTo>
                    <a:cubicBezTo>
                      <a:pt x="45" y="36"/>
                      <a:pt x="32" y="36"/>
                      <a:pt x="18" y="36"/>
                    </a:cubicBezTo>
                    <a:cubicBezTo>
                      <a:pt x="18" y="40"/>
                      <a:pt x="18" y="44"/>
                      <a:pt x="18" y="48"/>
                    </a:cubicBezTo>
                    <a:cubicBezTo>
                      <a:pt x="21" y="48"/>
                      <a:pt x="25" y="48"/>
                      <a:pt x="29" y="48"/>
                    </a:cubicBezTo>
                    <a:cubicBezTo>
                      <a:pt x="29" y="54"/>
                      <a:pt x="29" y="60"/>
                      <a:pt x="29" y="66"/>
                    </a:cubicBezTo>
                    <a:cubicBezTo>
                      <a:pt x="19" y="66"/>
                      <a:pt x="10" y="66"/>
                      <a:pt x="0" y="66"/>
                    </a:cubicBezTo>
                    <a:cubicBezTo>
                      <a:pt x="0" y="60"/>
                      <a:pt x="0" y="54"/>
                      <a:pt x="0"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cxnSp>
          <p:nvCxnSpPr>
            <p:cNvPr id="22" name="直線矢印コネクタ 21">
              <a:extLst>
                <a:ext uri="{FF2B5EF4-FFF2-40B4-BE49-F238E27FC236}">
                  <a16:creationId xmlns:a16="http://schemas.microsoft.com/office/drawing/2014/main" id="{5DDB8947-3D61-1C45-9DC4-CCBF0978A88E}"/>
                </a:ext>
              </a:extLst>
            </p:cNvPr>
            <p:cNvCxnSpPr>
              <a:cxnSpLocks/>
            </p:cNvCxnSpPr>
            <p:nvPr/>
          </p:nvCxnSpPr>
          <p:spPr>
            <a:xfrm flipH="1" flipV="1">
              <a:off x="3858582" y="3464425"/>
              <a:ext cx="8991" cy="700619"/>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C7CAFBBF-CA7A-DE42-9CC6-CD91841F944A}"/>
                </a:ext>
              </a:extLst>
            </p:cNvPr>
            <p:cNvSpPr/>
            <p:nvPr/>
          </p:nvSpPr>
          <p:spPr>
            <a:xfrm>
              <a:off x="303649" y="2404795"/>
              <a:ext cx="1979047" cy="82082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US" altLang="en-US" sz="1050" b="1" dirty="0">
                  <a:solidFill>
                    <a:schemeClr val="accent2"/>
                  </a:solidFill>
                  <a:latin typeface="Yu Gothic" panose="020B0400000000000000" pitchFamily="34" charset="-128"/>
                  <a:ea typeface="Yu Gothic" panose="020B0400000000000000" pitchFamily="34" charset="-128"/>
                </a:rPr>
                <a:t>サイボウズの</a:t>
              </a:r>
              <a:endParaRPr kumimoji="1" lang="en-US" altLang="ja-US" sz="1050" b="1" dirty="0">
                <a:solidFill>
                  <a:schemeClr val="accent2"/>
                </a:solidFill>
                <a:latin typeface="Yu Gothic" panose="020B0400000000000000" pitchFamily="34" charset="-128"/>
                <a:ea typeface="Yu Gothic" panose="020B0400000000000000" pitchFamily="34" charset="-128"/>
              </a:endParaRPr>
            </a:p>
            <a:p>
              <a:pPr algn="ctr"/>
              <a:r>
                <a:rPr kumimoji="1" lang="ja-US" altLang="en-US" sz="1050" b="1" dirty="0">
                  <a:solidFill>
                    <a:schemeClr val="accent2"/>
                  </a:solidFill>
                  <a:latin typeface="Yu Gothic" panose="020B0400000000000000" pitchFamily="34" charset="-128"/>
                  <a:ea typeface="Yu Gothic" panose="020B0400000000000000" pitchFamily="34" charset="-128"/>
                </a:rPr>
                <a:t>クラウドサービス</a:t>
              </a:r>
              <a:endParaRPr kumimoji="1" lang="en-US" altLang="ja-US" sz="1050" b="1" dirty="0">
                <a:solidFill>
                  <a:schemeClr val="accent2"/>
                </a:solidFill>
                <a:latin typeface="Yu Gothic" panose="020B0400000000000000" pitchFamily="34" charset="-128"/>
                <a:ea typeface="Yu Gothic" panose="020B0400000000000000" pitchFamily="34" charset="-128"/>
              </a:endParaRPr>
            </a:p>
            <a:p>
              <a:pPr algn="ctr"/>
              <a:r>
                <a:rPr kumimoji="1" lang="ja-US" altLang="en-US" sz="1050" b="1" dirty="0">
                  <a:solidFill>
                    <a:schemeClr val="accent2"/>
                  </a:solidFill>
                  <a:latin typeface="Yu Gothic" panose="020B0400000000000000" pitchFamily="34" charset="-128"/>
                  <a:ea typeface="Yu Gothic" panose="020B0400000000000000" pitchFamily="34" charset="-128"/>
                </a:rPr>
                <a:t>（</a:t>
              </a:r>
              <a:r>
                <a:rPr kumimoji="1" lang="en-US" altLang="ja-US" sz="1050" b="1" dirty="0" err="1">
                  <a:solidFill>
                    <a:schemeClr val="accent2"/>
                  </a:solidFill>
                  <a:latin typeface="Yu Gothic" panose="020B0400000000000000" pitchFamily="34" charset="-128"/>
                  <a:ea typeface="Yu Gothic" panose="020B0400000000000000" pitchFamily="34" charset="-128"/>
                </a:rPr>
                <a:t>cybozu.com</a:t>
              </a:r>
              <a:r>
                <a:rPr kumimoji="1" lang="ja-US" altLang="en-US" sz="1050" b="1" dirty="0">
                  <a:solidFill>
                    <a:schemeClr val="accent2"/>
                  </a:solidFill>
                  <a:latin typeface="Yu Gothic" panose="020B0400000000000000" pitchFamily="34" charset="-128"/>
                  <a:ea typeface="Yu Gothic" panose="020B0400000000000000" pitchFamily="34" charset="-128"/>
                </a:rPr>
                <a:t>）</a:t>
              </a:r>
            </a:p>
          </p:txBody>
        </p:sp>
        <p:sp>
          <p:nvSpPr>
            <p:cNvPr id="24" name="正方形/長方形 23">
              <a:extLst>
                <a:ext uri="{FF2B5EF4-FFF2-40B4-BE49-F238E27FC236}">
                  <a16:creationId xmlns:a16="http://schemas.microsoft.com/office/drawing/2014/main" id="{01E5F477-80B3-704F-903B-08B3C234B972}"/>
                </a:ext>
              </a:extLst>
            </p:cNvPr>
            <p:cNvSpPr/>
            <p:nvPr/>
          </p:nvSpPr>
          <p:spPr>
            <a:xfrm>
              <a:off x="428350" y="4805796"/>
              <a:ext cx="1766126" cy="4326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US" altLang="en-US" sz="1050" b="1" dirty="0">
                  <a:solidFill>
                    <a:schemeClr val="accent2"/>
                  </a:solidFill>
                  <a:latin typeface="Yu Gothic" panose="020B0400000000000000" pitchFamily="34" charset="-128"/>
                  <a:ea typeface="Yu Gothic" panose="020B0400000000000000" pitchFamily="34" charset="-128"/>
                </a:rPr>
                <a:t>お客様のドメイン</a:t>
              </a:r>
            </a:p>
          </p:txBody>
        </p:sp>
        <p:pic>
          <p:nvPicPr>
            <p:cNvPr id="25" name="グラフィックス 5" descr="ノート PC">
              <a:extLst>
                <a:ext uri="{FF2B5EF4-FFF2-40B4-BE49-F238E27FC236}">
                  <a16:creationId xmlns:a16="http://schemas.microsoft.com/office/drawing/2014/main" id="{72B7DB7E-40A2-0D41-864A-D2A1ADED6F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17737" y="3386709"/>
              <a:ext cx="914400" cy="914400"/>
            </a:xfrm>
            <a:prstGeom prst="rect">
              <a:avLst/>
            </a:prstGeom>
          </p:spPr>
        </p:pic>
        <p:pic>
          <p:nvPicPr>
            <p:cNvPr id="26" name="図 25">
              <a:extLst>
                <a:ext uri="{FF2B5EF4-FFF2-40B4-BE49-F238E27FC236}">
                  <a16:creationId xmlns:a16="http://schemas.microsoft.com/office/drawing/2014/main" id="{4B056AE2-B75D-B549-9EEB-5134F8C260C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120288" y="3558125"/>
              <a:ext cx="398367" cy="398367"/>
            </a:xfrm>
            <a:prstGeom prst="rect">
              <a:avLst/>
            </a:prstGeom>
            <a:solidFill>
              <a:schemeClr val="tx1"/>
            </a:solidFill>
          </p:spPr>
        </p:pic>
        <p:pic>
          <p:nvPicPr>
            <p:cNvPr id="34" name="図 33">
              <a:extLst>
                <a:ext uri="{FF2B5EF4-FFF2-40B4-BE49-F238E27FC236}">
                  <a16:creationId xmlns:a16="http://schemas.microsoft.com/office/drawing/2014/main" id="{5CC13E3C-5CFE-6242-8401-252CAA3E4F3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4415687" y="3899577"/>
              <a:ext cx="289367" cy="289367"/>
            </a:xfrm>
            <a:prstGeom prst="rect">
              <a:avLst/>
            </a:prstGeom>
            <a:solidFill>
              <a:schemeClr val="tx1"/>
            </a:solidFill>
          </p:spPr>
        </p:pic>
        <p:pic>
          <p:nvPicPr>
            <p:cNvPr id="35" name="図 34" descr="図形 が含まれている画像&#10;&#10;自動的に生成された説明">
              <a:extLst>
                <a:ext uri="{FF2B5EF4-FFF2-40B4-BE49-F238E27FC236}">
                  <a16:creationId xmlns:a16="http://schemas.microsoft.com/office/drawing/2014/main" id="{403B19E7-44B7-4447-B38C-FF95F4309183}"/>
                </a:ext>
              </a:extLst>
            </p:cNvPr>
            <p:cNvPicPr>
              <a:picLocks noChangeAspect="1"/>
            </p:cNvPicPr>
            <p:nvPr/>
          </p:nvPicPr>
          <p:blipFill>
            <a:blip r:embed="rId8"/>
            <a:stretch>
              <a:fillRect/>
            </a:stretch>
          </p:blipFill>
          <p:spPr>
            <a:xfrm>
              <a:off x="4696207" y="2646825"/>
              <a:ext cx="1789064" cy="336765"/>
            </a:xfrm>
            <a:prstGeom prst="rect">
              <a:avLst/>
            </a:prstGeom>
          </p:spPr>
        </p:pic>
      </p:grpSp>
    </p:spTree>
    <p:extLst>
      <p:ext uri="{BB962C8B-B14F-4D97-AF65-F5344CB8AC3E}">
        <p14:creationId xmlns:p14="http://schemas.microsoft.com/office/powerpoint/2010/main" val="3713139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B855E6B6-9960-0A41-95FE-A05C7EAB5D7B}"/>
              </a:ext>
            </a:extLst>
          </p:cNvPr>
          <p:cNvSpPr>
            <a:spLocks noGrp="1"/>
          </p:cNvSpPr>
          <p:nvPr>
            <p:ph type="title"/>
          </p:nvPr>
        </p:nvSpPr>
        <p:spPr>
          <a:xfrm>
            <a:off x="477364" y="1993546"/>
            <a:ext cx="7911060" cy="1157447"/>
          </a:xfrm>
        </p:spPr>
        <p:txBody>
          <a:bodyPr>
            <a:normAutofit/>
          </a:bodyPr>
          <a:lstStyle/>
          <a:p>
            <a:r>
              <a:rPr lang="en-US" altLang="ja-JP" dirty="0"/>
              <a:t>SSO</a:t>
            </a:r>
            <a:r>
              <a:rPr lang="ja-JP" altLang="en-US" dirty="0"/>
              <a:t>と</a:t>
            </a:r>
            <a:r>
              <a:rPr lang="en-US" altLang="ja-JP" dirty="0"/>
              <a:t>AD</a:t>
            </a:r>
            <a:r>
              <a:rPr lang="ja-JP" altLang="en-US" dirty="0"/>
              <a:t>連携</a:t>
            </a:r>
            <a:endParaRPr lang="en-US" altLang="ja-JP" dirty="0"/>
          </a:p>
        </p:txBody>
      </p:sp>
      <p:sp>
        <p:nvSpPr>
          <p:cNvPr id="5" name="正方形/長方形 4">
            <a:extLst>
              <a:ext uri="{FF2B5EF4-FFF2-40B4-BE49-F238E27FC236}">
                <a16:creationId xmlns:a16="http://schemas.microsoft.com/office/drawing/2014/main" id="{C86A96B5-7E9B-2C4C-84E3-06125D530FA3}"/>
              </a:ext>
            </a:extLst>
          </p:cNvPr>
          <p:cNvSpPr/>
          <p:nvPr/>
        </p:nvSpPr>
        <p:spPr>
          <a:xfrm>
            <a:off x="611560" y="1565195"/>
            <a:ext cx="2448272"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400" b="1" spc="150" dirty="0">
                <a:latin typeface="Yu Gothic" panose="020B0400000000000000" pitchFamily="34" charset="-128"/>
                <a:ea typeface="Yu Gothic" panose="020B0400000000000000" pitchFamily="34" charset="-128"/>
              </a:rPr>
              <a:t>パッケージ</a:t>
            </a:r>
            <a:r>
              <a:rPr lang="ja-US" altLang="en-US" sz="1400" b="1" spc="150" dirty="0">
                <a:latin typeface="Yu Gothic" panose="020B0400000000000000" pitchFamily="34" charset="-128"/>
                <a:ea typeface="Yu Gothic" panose="020B0400000000000000" pitchFamily="34" charset="-128"/>
              </a:rPr>
              <a:t>版</a:t>
            </a:r>
            <a:r>
              <a:rPr lang="en-US" altLang="ja-US" sz="1400" b="1" spc="150" dirty="0">
                <a:latin typeface="Yu Gothic" panose="020B0400000000000000" pitchFamily="34" charset="-128"/>
                <a:ea typeface="Yu Gothic" panose="020B0400000000000000" pitchFamily="34" charset="-128"/>
              </a:rPr>
              <a:t> Garoon</a:t>
            </a:r>
            <a:endParaRPr lang="ja-JP" altLang="en-US" sz="1400" b="1" spc="15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884663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AC29E3C-721B-A8F5-C9DF-ADD5071AE13B}"/>
              </a:ext>
            </a:extLst>
          </p:cNvPr>
          <p:cNvSpPr>
            <a:spLocks noGrp="1"/>
          </p:cNvSpPr>
          <p:nvPr>
            <p:ph type="body" sz="quarter" idx="10"/>
          </p:nvPr>
        </p:nvSpPr>
        <p:spPr/>
        <p:txBody>
          <a:bodyPr/>
          <a:lstStyle/>
          <a:p>
            <a:r>
              <a:rPr lang="en-US" altLang="ja-US" dirty="0"/>
              <a:t>SSO</a:t>
            </a:r>
            <a:r>
              <a:rPr lang="ja-US" altLang="en-US" dirty="0"/>
              <a:t>で利用できる認証方式</a:t>
            </a:r>
            <a:endParaRPr lang="en-US" altLang="ja-JP" dirty="0"/>
          </a:p>
          <a:p>
            <a:pPr lvl="1"/>
            <a:r>
              <a:rPr lang="ja-JP" altLang="en-US" dirty="0"/>
              <a:t>標準認証（必要な情報を </a:t>
            </a:r>
            <a:r>
              <a:rPr lang="en" altLang="ja-US" dirty="0"/>
              <a:t>POST </a:t>
            </a:r>
            <a:r>
              <a:rPr lang="ja-JP" altLang="en-US" dirty="0"/>
              <a:t>させる）</a:t>
            </a:r>
            <a:endParaRPr lang="en-US" altLang="ja-JP" dirty="0"/>
          </a:p>
          <a:p>
            <a:pPr lvl="1"/>
            <a:r>
              <a:rPr lang="ja-JP" altLang="en-US" dirty="0"/>
              <a:t>環境変数認証（「統合 </a:t>
            </a:r>
            <a:r>
              <a:rPr lang="en" altLang="ja-JP" dirty="0"/>
              <a:t>Windows </a:t>
            </a:r>
            <a:r>
              <a:rPr lang="ja-JP" altLang="en-US" dirty="0"/>
              <a:t>認証」）</a:t>
            </a:r>
            <a:endParaRPr lang="en-US" altLang="ja-JP" dirty="0"/>
          </a:p>
          <a:p>
            <a:pPr lvl="1"/>
            <a:r>
              <a:rPr lang="en" altLang="ja-US" dirty="0"/>
              <a:t>Cookie</a:t>
            </a:r>
            <a:r>
              <a:rPr lang="ja-JP" altLang="en-US" dirty="0"/>
              <a:t>を利用した認証</a:t>
            </a:r>
            <a:r>
              <a:rPr lang="en-US" altLang="ja-JP" dirty="0"/>
              <a:t>(</a:t>
            </a:r>
            <a:r>
              <a:rPr lang="ja-JP" altLang="en-US" dirty="0"/>
              <a:t>オープン統合認証 </a:t>
            </a:r>
            <a:r>
              <a:rPr lang="en" altLang="ja-US" dirty="0"/>
              <a:t>ver.2)</a:t>
            </a:r>
            <a:endParaRPr lang="ja-JP" altLang="en-US" dirty="0"/>
          </a:p>
          <a:p>
            <a:r>
              <a:rPr lang="ja-US" altLang="en-US" dirty="0"/>
              <a:t>統合</a:t>
            </a:r>
            <a:r>
              <a:rPr lang="en-US" altLang="ja-US" dirty="0"/>
              <a:t>Windows</a:t>
            </a:r>
            <a:r>
              <a:rPr lang="ja-US" altLang="en-US" dirty="0"/>
              <a:t>認証</a:t>
            </a:r>
            <a:endParaRPr lang="en-US" altLang="ja-US" dirty="0"/>
          </a:p>
          <a:p>
            <a:r>
              <a:rPr lang="ja-US" altLang="en-US" dirty="0"/>
              <a:t>オープン統合認証</a:t>
            </a:r>
            <a:r>
              <a:rPr lang="en-US" altLang="ja-US" dirty="0"/>
              <a:t>ver2</a:t>
            </a:r>
            <a:endParaRPr lang="en-US" altLang="ja-JP" dirty="0"/>
          </a:p>
          <a:p>
            <a:r>
              <a:rPr lang="en" altLang="ja-US" dirty="0"/>
              <a:t>AD</a:t>
            </a:r>
            <a:r>
              <a:rPr lang="ja-JP" altLang="en-US" dirty="0"/>
              <a:t>連携の</a:t>
            </a:r>
            <a:r>
              <a:rPr lang="ja-US" altLang="en-US" dirty="0"/>
              <a:t>方法</a:t>
            </a:r>
            <a:endParaRPr lang="ja-JP" altLang="en-US" dirty="0"/>
          </a:p>
          <a:p>
            <a:pPr lvl="1"/>
            <a:r>
              <a:rPr lang="en" altLang="ja-US" dirty="0"/>
              <a:t>AD</a:t>
            </a:r>
            <a:r>
              <a:rPr lang="ja-US" altLang="en-US" dirty="0"/>
              <a:t>による</a:t>
            </a:r>
            <a:r>
              <a:rPr lang="ja-JP" altLang="en-US" dirty="0"/>
              <a:t>認証</a:t>
            </a:r>
            <a:endParaRPr lang="en-US" altLang="ja-JP" dirty="0"/>
          </a:p>
          <a:p>
            <a:pPr lvl="1"/>
            <a:r>
              <a:rPr lang="ja-US" altLang="en-US" dirty="0"/>
              <a:t>複数認証</a:t>
            </a:r>
            <a:endParaRPr lang="en-US" altLang="ja-JP" dirty="0"/>
          </a:p>
          <a:p>
            <a:pPr lvl="1"/>
            <a:r>
              <a:rPr lang="en-US" altLang="ja-US" dirty="0"/>
              <a:t>AD</a:t>
            </a:r>
            <a:r>
              <a:rPr lang="ja-US" altLang="en-US" dirty="0"/>
              <a:t>によるユーザー</a:t>
            </a:r>
            <a:r>
              <a:rPr lang="ja-JP" altLang="en-US" dirty="0"/>
              <a:t>連携</a:t>
            </a:r>
            <a:endParaRPr lang="en-US" altLang="ja-JP" dirty="0"/>
          </a:p>
        </p:txBody>
      </p:sp>
      <p:sp>
        <p:nvSpPr>
          <p:cNvPr id="3" name="タイトル 2">
            <a:extLst>
              <a:ext uri="{FF2B5EF4-FFF2-40B4-BE49-F238E27FC236}">
                <a16:creationId xmlns:a16="http://schemas.microsoft.com/office/drawing/2014/main" id="{E6877BAA-465C-DE4B-B045-A5F1720495DD}"/>
              </a:ext>
            </a:extLst>
          </p:cNvPr>
          <p:cNvSpPr>
            <a:spLocks noGrp="1"/>
          </p:cNvSpPr>
          <p:nvPr>
            <p:ph type="title"/>
          </p:nvPr>
        </p:nvSpPr>
        <p:spPr/>
        <p:txBody>
          <a:bodyPr/>
          <a:lstStyle/>
          <a:p>
            <a:r>
              <a:rPr lang="ja-JP" altLang="en-US" dirty="0"/>
              <a:t>パッケージ版</a:t>
            </a:r>
            <a:r>
              <a:rPr lang="en-US" altLang="ja-JP" dirty="0" err="1"/>
              <a:t>Garoon</a:t>
            </a:r>
            <a:r>
              <a:rPr lang="en-US" altLang="ja-JP" dirty="0"/>
              <a:t> SSO</a:t>
            </a:r>
            <a:r>
              <a:rPr lang="ja-JP" altLang="en-US" dirty="0"/>
              <a:t>と</a:t>
            </a:r>
            <a:r>
              <a:rPr lang="en-US" altLang="ja-JP" dirty="0"/>
              <a:t>AD</a:t>
            </a:r>
            <a:r>
              <a:rPr lang="ja-JP" altLang="en-US" dirty="0"/>
              <a:t>連携　目次</a:t>
            </a:r>
          </a:p>
        </p:txBody>
      </p:sp>
      <p:sp>
        <p:nvSpPr>
          <p:cNvPr id="4" name="テキスト プレースホルダー 1">
            <a:extLst>
              <a:ext uri="{FF2B5EF4-FFF2-40B4-BE49-F238E27FC236}">
                <a16:creationId xmlns:a16="http://schemas.microsoft.com/office/drawing/2014/main" id="{CE99605C-67F8-1C46-936B-8300F9345082}"/>
              </a:ext>
            </a:extLst>
          </p:cNvPr>
          <p:cNvSpPr txBox="1">
            <a:spLocks/>
          </p:cNvSpPr>
          <p:nvPr/>
        </p:nvSpPr>
        <p:spPr>
          <a:xfrm>
            <a:off x="1331640" y="414005"/>
            <a:ext cx="8229599" cy="4956761"/>
          </a:xfrm>
          <a:prstGeom prst="rect">
            <a:avLst/>
          </a:prstGeom>
        </p:spPr>
        <p:txBody>
          <a:bodyPr vert="horz" lIns="91440" tIns="45720" rIns="91440" bIns="45720" numCol="2" spcCol="0" rtlCol="0">
            <a:normAutofit/>
          </a:bodyPr>
          <a:lstStyle>
            <a:lvl1pPr marL="257168" indent="-257168" algn="l" defTabSz="685800" rtl="0" eaLnBrk="1" latinLnBrk="0" hangingPunct="1">
              <a:lnSpc>
                <a:spcPct val="120000"/>
              </a:lnSpc>
              <a:spcBef>
                <a:spcPts val="750"/>
              </a:spcBef>
              <a:buClr>
                <a:schemeClr val="accent2"/>
              </a:buClr>
              <a:buFont typeface="+mj-lt"/>
              <a:buAutoNum type="arabicPeriod"/>
              <a:tabLst/>
              <a:defRPr kumimoji="1" sz="1400" b="1" i="0" kern="1200">
                <a:solidFill>
                  <a:schemeClr val="tx1"/>
                </a:solidFill>
                <a:latin typeface="Yu Gothic" panose="020B0400000000000000" pitchFamily="34" charset="-128"/>
                <a:ea typeface="Yu Gothic" panose="020B0400000000000000" pitchFamily="34" charset="-128"/>
                <a:cs typeface="+mn-cs"/>
              </a:defRPr>
            </a:lvl1pPr>
            <a:lvl2pPr marL="600060" indent="-257168" algn="l" defTabSz="685800" rtl="0" eaLnBrk="1" latinLnBrk="0" hangingPunct="1">
              <a:lnSpc>
                <a:spcPct val="120000"/>
              </a:lnSpc>
              <a:spcBef>
                <a:spcPts val="225"/>
              </a:spcBef>
              <a:buClr>
                <a:schemeClr val="accent3"/>
              </a:buClr>
              <a:buFont typeface="+mj-lt"/>
              <a:buAutoNum type="romanLcPeriod"/>
              <a:tabLst/>
              <a:defRPr kumimoji="1" sz="1100" b="1" i="0" kern="1200">
                <a:solidFill>
                  <a:schemeClr val="tx2"/>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6" name="正方形/長方形 5">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100" b="1" spc="150" dirty="0">
                <a:latin typeface="Yu Gothic" panose="020B0400000000000000" pitchFamily="34" charset="-128"/>
                <a:ea typeface="Yu Gothic" panose="020B0400000000000000" pitchFamily="34" charset="-128"/>
              </a:rPr>
              <a:t>パッケージ</a:t>
            </a:r>
            <a:r>
              <a:rPr lang="ja-US" altLang="en-US" sz="1100" b="1" spc="150" dirty="0">
                <a:latin typeface="Yu Gothic" panose="020B0400000000000000" pitchFamily="34" charset="-128"/>
                <a:ea typeface="Yu Gothic" panose="020B0400000000000000" pitchFamily="34" charset="-128"/>
              </a:rPr>
              <a:t>版</a:t>
            </a:r>
            <a:endParaRPr lang="ja-JP" altLang="en-US" sz="1100" b="1" spc="15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766551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B855E6B6-9960-0A41-95FE-A05C7EAB5D7B}"/>
              </a:ext>
            </a:extLst>
          </p:cNvPr>
          <p:cNvSpPr>
            <a:spLocks noGrp="1"/>
          </p:cNvSpPr>
          <p:nvPr>
            <p:ph type="title"/>
          </p:nvPr>
        </p:nvSpPr>
        <p:spPr>
          <a:xfrm>
            <a:off x="477364" y="1993546"/>
            <a:ext cx="7911060" cy="1157447"/>
          </a:xfrm>
        </p:spPr>
        <p:txBody>
          <a:bodyPr>
            <a:normAutofit/>
          </a:bodyPr>
          <a:lstStyle/>
          <a:p>
            <a:r>
              <a:rPr lang="en-US" altLang="ja-JP" dirty="0"/>
              <a:t>SSO</a:t>
            </a:r>
            <a:r>
              <a:rPr lang="ja-JP" altLang="en-US" dirty="0"/>
              <a:t>で利用できる認証方式</a:t>
            </a:r>
            <a:endParaRPr lang="en-US" altLang="ja-JP" dirty="0"/>
          </a:p>
        </p:txBody>
      </p:sp>
      <p:sp>
        <p:nvSpPr>
          <p:cNvPr id="5" name="正方形/長方形 4">
            <a:extLst>
              <a:ext uri="{FF2B5EF4-FFF2-40B4-BE49-F238E27FC236}">
                <a16:creationId xmlns:a16="http://schemas.microsoft.com/office/drawing/2014/main" id="{C86A96B5-7E9B-2C4C-84E3-06125D530FA3}"/>
              </a:ext>
            </a:extLst>
          </p:cNvPr>
          <p:cNvSpPr/>
          <p:nvPr/>
        </p:nvSpPr>
        <p:spPr>
          <a:xfrm>
            <a:off x="611560" y="1565195"/>
            <a:ext cx="2448272"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400" b="1" spc="150" dirty="0">
                <a:latin typeface="Yu Gothic" panose="020B0400000000000000" pitchFamily="34" charset="-128"/>
                <a:ea typeface="Yu Gothic" panose="020B0400000000000000" pitchFamily="34" charset="-128"/>
              </a:rPr>
              <a:t>パッケージ</a:t>
            </a:r>
            <a:r>
              <a:rPr lang="ja-US" altLang="en-US" sz="1400" b="1" spc="150" dirty="0">
                <a:latin typeface="Yu Gothic" panose="020B0400000000000000" pitchFamily="34" charset="-128"/>
                <a:ea typeface="Yu Gothic" panose="020B0400000000000000" pitchFamily="34" charset="-128"/>
              </a:rPr>
              <a:t>版</a:t>
            </a:r>
            <a:r>
              <a:rPr lang="en-US" altLang="ja-US" sz="1400" b="1" spc="150" dirty="0">
                <a:latin typeface="Yu Gothic" panose="020B0400000000000000" pitchFamily="34" charset="-128"/>
                <a:ea typeface="Yu Gothic" panose="020B0400000000000000" pitchFamily="34" charset="-128"/>
              </a:rPr>
              <a:t> Garoon</a:t>
            </a:r>
            <a:endParaRPr lang="ja-JP" altLang="en-US" sz="1400" b="1" spc="15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246400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3"/>
            <a:ext cx="8229599" cy="404364"/>
          </a:xfrm>
        </p:spPr>
        <p:txBody>
          <a:bodyPr>
            <a:normAutofit/>
          </a:bodyPr>
          <a:lstStyle/>
          <a:p>
            <a:pPr marL="0" indent="0">
              <a:buNone/>
            </a:pPr>
            <a:r>
              <a:rPr lang="ja-JP" altLang="en-US" dirty="0"/>
              <a:t>パッケージ版</a:t>
            </a:r>
            <a:r>
              <a:rPr lang="en-US" altLang="ja-JP" dirty="0" err="1"/>
              <a:t>Garoon</a:t>
            </a:r>
            <a:r>
              <a:rPr lang="ja-JP" altLang="en-US" dirty="0"/>
              <a:t>で利用できる認証方式には以下の</a:t>
            </a:r>
            <a:r>
              <a:rPr lang="en-US" altLang="ja-JP" dirty="0"/>
              <a:t>3</a:t>
            </a:r>
            <a:r>
              <a:rPr lang="ja-JP" altLang="en-US" dirty="0"/>
              <a:t>つがあります。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en-US" altLang="ja-JP" dirty="0"/>
              <a:t>SSO</a:t>
            </a:r>
            <a:r>
              <a:rPr lang="ja-JP" altLang="en-US" dirty="0"/>
              <a:t>で利用できる認証方式</a:t>
            </a:r>
          </a:p>
        </p:txBody>
      </p:sp>
      <p:sp>
        <p:nvSpPr>
          <p:cNvPr id="28" name="コンテンツ プレースホルダー 6">
            <a:extLst>
              <a:ext uri="{FF2B5EF4-FFF2-40B4-BE49-F238E27FC236}">
                <a16:creationId xmlns:a16="http://schemas.microsoft.com/office/drawing/2014/main" id="{0DDC89F1-FF81-431B-B2B5-1F8C2BA88C22}"/>
              </a:ext>
            </a:extLst>
          </p:cNvPr>
          <p:cNvSpPr txBox="1">
            <a:spLocks/>
          </p:cNvSpPr>
          <p:nvPr/>
        </p:nvSpPr>
        <p:spPr>
          <a:xfrm>
            <a:off x="251520" y="1299626"/>
            <a:ext cx="8517631" cy="1221659"/>
          </a:xfrm>
          <a:prstGeom prst="rect">
            <a:avLst/>
          </a:prstGeom>
        </p:spPr>
        <p:txBody>
          <a:bodyPr vert="horz" lIns="91440" tIns="45720" rIns="91440" bIns="45720" rtlCol="0">
            <a:norm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dirty="0"/>
              <a:t>標準認証（必要な情報を </a:t>
            </a:r>
            <a:r>
              <a:rPr lang="en" altLang="ja-US" dirty="0"/>
              <a:t>POST </a:t>
            </a:r>
            <a:r>
              <a:rPr lang="ja-JP" altLang="en-US" dirty="0"/>
              <a:t>させる）</a:t>
            </a:r>
            <a:endParaRPr lang="en-US" altLang="ja-US" dirty="0"/>
          </a:p>
          <a:p>
            <a:r>
              <a:rPr lang="ja-JP" altLang="en-US" dirty="0"/>
              <a:t>統合 </a:t>
            </a:r>
            <a:r>
              <a:rPr lang="en" altLang="ja-JP" dirty="0"/>
              <a:t>Windows </a:t>
            </a:r>
            <a:r>
              <a:rPr lang="ja-JP" altLang="en-US" dirty="0"/>
              <a:t>認証（環境変数認証）</a:t>
            </a:r>
            <a:endParaRPr lang="en-US" altLang="ja-JP" dirty="0"/>
          </a:p>
          <a:p>
            <a:r>
              <a:rPr lang="ja-JP" altLang="en-US" dirty="0"/>
              <a:t>オープン統合認証 </a:t>
            </a:r>
            <a:r>
              <a:rPr lang="en" altLang="ja-US" dirty="0"/>
              <a:t>ver.2</a:t>
            </a:r>
            <a:r>
              <a:rPr lang="ja-US" altLang="en-US" dirty="0"/>
              <a:t>（</a:t>
            </a:r>
            <a:r>
              <a:rPr lang="en" altLang="ja-US" dirty="0"/>
              <a:t>Cookie</a:t>
            </a:r>
            <a:r>
              <a:rPr lang="ja-JP" altLang="en-US" dirty="0"/>
              <a:t>を利用した認証</a:t>
            </a:r>
            <a:r>
              <a:rPr lang="en" altLang="ja-US" dirty="0"/>
              <a:t>)</a:t>
            </a:r>
            <a:endParaRPr lang="ja-JP" altLang="en-US" dirty="0"/>
          </a:p>
        </p:txBody>
      </p:sp>
      <p:sp>
        <p:nvSpPr>
          <p:cNvPr id="39" name="正方形/長方形 38">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100" b="1" spc="150" dirty="0">
                <a:latin typeface="Yu Gothic" panose="020B0400000000000000" pitchFamily="34" charset="-128"/>
                <a:ea typeface="Yu Gothic" panose="020B0400000000000000" pitchFamily="34" charset="-128"/>
              </a:rPr>
              <a:t>パッケージ</a:t>
            </a:r>
            <a:r>
              <a:rPr lang="ja-US" altLang="en-US" sz="1100" b="1" spc="150" dirty="0">
                <a:latin typeface="Yu Gothic" panose="020B0400000000000000" pitchFamily="34" charset="-128"/>
                <a:ea typeface="Yu Gothic" panose="020B0400000000000000" pitchFamily="34" charset="-128"/>
              </a:rPr>
              <a:t>版</a:t>
            </a:r>
            <a:endParaRPr lang="ja-JP" altLang="en-US" sz="1100" b="1" spc="150" dirty="0">
              <a:latin typeface="Yu Gothic" panose="020B0400000000000000" pitchFamily="34" charset="-128"/>
              <a:ea typeface="Yu Gothic" panose="020B0400000000000000" pitchFamily="34" charset="-128"/>
            </a:endParaRPr>
          </a:p>
        </p:txBody>
      </p:sp>
      <p:sp>
        <p:nvSpPr>
          <p:cNvPr id="11"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2787774"/>
            <a:ext cx="8517631" cy="648072"/>
          </a:xfrm>
          <a:prstGeom prst="rect">
            <a:avLst/>
          </a:prstGeom>
        </p:spPr>
        <p:txBody>
          <a:bodyPr vert="horz" lIns="91440" tIns="45720" rIns="91440" bIns="45720" rtlCol="0">
            <a:norm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dirty="0"/>
              <a:t>標準認証は、</a:t>
            </a:r>
            <a:r>
              <a:rPr lang="en-US" altLang="ja-JP" dirty="0" err="1"/>
              <a:t>Garoon</a:t>
            </a:r>
            <a:r>
              <a:rPr lang="ja-JP" altLang="en-US" dirty="0"/>
              <a:t>のユーザー情報を使用して認証する方法です。「統合</a:t>
            </a:r>
            <a:r>
              <a:rPr lang="en-US" altLang="ja-JP" dirty="0"/>
              <a:t>Windows</a:t>
            </a:r>
            <a:r>
              <a:rPr lang="ja-JP" altLang="en-US" dirty="0"/>
              <a:t>認証」と「オープン統合認証 </a:t>
            </a:r>
            <a:r>
              <a:rPr lang="en-US" altLang="ja-JP" dirty="0"/>
              <a:t>ver.2</a:t>
            </a:r>
            <a:r>
              <a:rPr lang="ja-JP" altLang="en-US" dirty="0"/>
              <a:t>」については次ページ以降で詳しくご説明します。</a:t>
            </a:r>
          </a:p>
        </p:txBody>
      </p:sp>
    </p:spTree>
    <p:extLst>
      <p:ext uri="{BB962C8B-B14F-4D97-AF65-F5344CB8AC3E}">
        <p14:creationId xmlns:p14="http://schemas.microsoft.com/office/powerpoint/2010/main" val="27817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B855E6B6-9960-0A41-95FE-A05C7EAB5D7B}"/>
              </a:ext>
            </a:extLst>
          </p:cNvPr>
          <p:cNvSpPr>
            <a:spLocks noGrp="1"/>
          </p:cNvSpPr>
          <p:nvPr>
            <p:ph type="title"/>
          </p:nvPr>
        </p:nvSpPr>
        <p:spPr>
          <a:xfrm>
            <a:off x="477364" y="1993546"/>
            <a:ext cx="7911060" cy="1157447"/>
          </a:xfrm>
        </p:spPr>
        <p:txBody>
          <a:bodyPr>
            <a:normAutofit/>
          </a:bodyPr>
          <a:lstStyle/>
          <a:p>
            <a:r>
              <a:rPr lang="ja-JP" altLang="en-US" dirty="0"/>
              <a:t>統合 </a:t>
            </a:r>
            <a:r>
              <a:rPr lang="en-US" altLang="ja-JP" dirty="0"/>
              <a:t>Windows </a:t>
            </a:r>
            <a:r>
              <a:rPr lang="ja-JP" altLang="en-US" dirty="0"/>
              <a:t>認証</a:t>
            </a:r>
            <a:endParaRPr lang="en-US" altLang="ja-JP" dirty="0"/>
          </a:p>
        </p:txBody>
      </p:sp>
      <p:sp>
        <p:nvSpPr>
          <p:cNvPr id="5" name="正方形/長方形 4">
            <a:extLst>
              <a:ext uri="{FF2B5EF4-FFF2-40B4-BE49-F238E27FC236}">
                <a16:creationId xmlns:a16="http://schemas.microsoft.com/office/drawing/2014/main" id="{C86A96B5-7E9B-2C4C-84E3-06125D530FA3}"/>
              </a:ext>
            </a:extLst>
          </p:cNvPr>
          <p:cNvSpPr/>
          <p:nvPr/>
        </p:nvSpPr>
        <p:spPr>
          <a:xfrm>
            <a:off x="611560" y="1565195"/>
            <a:ext cx="2448272"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400" b="1" spc="150" dirty="0">
                <a:latin typeface="Yu Gothic" panose="020B0400000000000000" pitchFamily="34" charset="-128"/>
                <a:ea typeface="Yu Gothic" panose="020B0400000000000000" pitchFamily="34" charset="-128"/>
              </a:rPr>
              <a:t>パッケージ</a:t>
            </a:r>
            <a:r>
              <a:rPr lang="ja-US" altLang="en-US" sz="1400" b="1" spc="150" dirty="0">
                <a:latin typeface="Yu Gothic" panose="020B0400000000000000" pitchFamily="34" charset="-128"/>
                <a:ea typeface="Yu Gothic" panose="020B0400000000000000" pitchFamily="34" charset="-128"/>
              </a:rPr>
              <a:t>版</a:t>
            </a:r>
            <a:r>
              <a:rPr lang="en-US" altLang="ja-US" sz="1400" b="1" spc="150" dirty="0">
                <a:latin typeface="Yu Gothic" panose="020B0400000000000000" pitchFamily="34" charset="-128"/>
                <a:ea typeface="Yu Gothic" panose="020B0400000000000000" pitchFamily="34" charset="-128"/>
              </a:rPr>
              <a:t> Garoon</a:t>
            </a:r>
            <a:endParaRPr lang="ja-JP" altLang="en-US" sz="1400" b="1" spc="15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689935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79BB74E7-38BF-5497-3D82-28465DAE623B}"/>
              </a:ext>
            </a:extLst>
          </p:cNvPr>
          <p:cNvSpPr>
            <a:spLocks noGrp="1"/>
          </p:cNvSpPr>
          <p:nvPr>
            <p:ph type="body" sz="quarter" idx="10"/>
          </p:nvPr>
        </p:nvSpPr>
        <p:spPr>
          <a:xfrm>
            <a:off x="374854" y="854277"/>
            <a:ext cx="8424354" cy="3805705"/>
          </a:xfrm>
        </p:spPr>
        <p:txBody>
          <a:bodyPr>
            <a:noAutofit/>
          </a:bodyPr>
          <a:lstStyle/>
          <a:p>
            <a:r>
              <a:rPr lang="ja-JP" altLang="en-US" sz="1300" spc="100" dirty="0">
                <a:cs typeface="メイリオ" charset="0"/>
              </a:rPr>
              <a:t>本文書の取り扱いについて</a:t>
            </a:r>
            <a:br>
              <a:rPr lang="en-US" altLang="ja-JP" sz="1300" spc="100" dirty="0">
                <a:cs typeface="メイリオ" charset="0"/>
              </a:rPr>
            </a:br>
            <a:r>
              <a:rPr lang="ja-JP" altLang="en-US" sz="1300" spc="100" dirty="0">
                <a:cs typeface="メイリオ" charset="0"/>
              </a:rPr>
              <a:t>この文書内における掲載情報の二次利用においては、ご自身の判断と責任の下に行ってください。サイボウズ株式会社は、それらの情報をご利用になることにより発生したあらゆる商業的損害・損失を含め一切の直接的、間接的、特殊的、付随的または結果的損失、損害について責任を負いません。本文書を一部引用して作成した文書には、次のような当社の著作権表示文を記載してください。「この文書は、サイボウズ株式会社による</a:t>
            </a:r>
            <a:r>
              <a:rPr lang="en-US" altLang="ja-JP" sz="1300" spc="100" dirty="0">
                <a:cs typeface="メイリオ" charset="0"/>
              </a:rPr>
              <a:t>『</a:t>
            </a:r>
            <a:r>
              <a:rPr lang="en" altLang="ja-JP" sz="1300" dirty="0"/>
              <a:t>Garoon</a:t>
            </a:r>
            <a:r>
              <a:rPr lang="en-US" altLang="ja-US" sz="1300" dirty="0"/>
              <a:t>SSO</a:t>
            </a:r>
            <a:r>
              <a:rPr lang="ja-US" altLang="en-US" sz="1300" dirty="0"/>
              <a:t>と</a:t>
            </a:r>
            <a:r>
              <a:rPr lang="en-US" altLang="ja-US" sz="1300" dirty="0"/>
              <a:t>AD</a:t>
            </a:r>
            <a:r>
              <a:rPr lang="ja-US" altLang="en-US" sz="1300" dirty="0"/>
              <a:t>連携</a:t>
            </a:r>
            <a:r>
              <a:rPr lang="en-US" altLang="ja-US" sz="1300" dirty="0"/>
              <a:t> </a:t>
            </a:r>
            <a:r>
              <a:rPr lang="ja-US" altLang="en-US" sz="1300" dirty="0"/>
              <a:t>説明資料</a:t>
            </a:r>
            <a:r>
              <a:rPr lang="en-US" altLang="ja-JP" sz="1300" spc="100" dirty="0">
                <a:cs typeface="メイリオ" charset="0"/>
              </a:rPr>
              <a:t>』</a:t>
            </a:r>
            <a:r>
              <a:rPr lang="ja-JP" altLang="en-US" sz="1300" spc="100" dirty="0">
                <a:cs typeface="メイリオ" charset="0"/>
              </a:rPr>
              <a:t>を一部引用しています。」</a:t>
            </a:r>
            <a:br>
              <a:rPr lang="en-US" altLang="ja-JP" sz="1300" spc="100" dirty="0">
                <a:cs typeface="メイリオ" charset="0"/>
              </a:rPr>
            </a:br>
            <a:endParaRPr lang="ja-JP" altLang="en-US" sz="1300" spc="100" dirty="0">
              <a:cs typeface="メイリオ" charset="0"/>
            </a:endParaRPr>
          </a:p>
          <a:p>
            <a:r>
              <a:rPr lang="ja-US" altLang="en-US" sz="1300" spc="100" dirty="0">
                <a:cs typeface="メイリオ" charset="0"/>
              </a:rPr>
              <a:t>商標について</a:t>
            </a:r>
            <a:br>
              <a:rPr lang="en-US" altLang="ja-US" sz="1300" spc="100" dirty="0">
                <a:cs typeface="メイリオ" charset="0"/>
              </a:rPr>
            </a:br>
            <a:r>
              <a:rPr lang="ja-JP" altLang="en-US" sz="1300" spc="100" dirty="0">
                <a:cs typeface="メイリオ" charset="0"/>
              </a:rPr>
              <a:t>記載された商品名、各製品名は各社の登録商標または商標です。また、当社製品には他社の著作物が含まれていることがあります。個別の商標･著作物に関する注記については、弊社の</a:t>
            </a:r>
            <a:r>
              <a:rPr lang="en" altLang="ja-US" sz="1300" spc="100" dirty="0">
                <a:cs typeface="メイリオ" charset="0"/>
              </a:rPr>
              <a:t>Web</a:t>
            </a:r>
            <a:r>
              <a:rPr lang="ja-JP" altLang="en-US" sz="1300" spc="100" dirty="0">
                <a:cs typeface="メイリオ" charset="0"/>
              </a:rPr>
              <a:t>サイトを参照してください。</a:t>
            </a:r>
            <a:br>
              <a:rPr lang="en-US" altLang="ja-JP" sz="1300" spc="100" dirty="0">
                <a:cs typeface="メイリオ" charset="0"/>
              </a:rPr>
            </a:br>
            <a:r>
              <a:rPr lang="en" altLang="ja-US" sz="1300" spc="100" dirty="0">
                <a:cs typeface="メイリオ" charset="0"/>
                <a:hlinkClick r:id="rId2"/>
              </a:rPr>
              <a:t>https://cybozu.co.jp/logotypes/other-trademark/</a:t>
            </a:r>
          </a:p>
          <a:p>
            <a:pPr marL="0" indent="0">
              <a:buNone/>
            </a:pPr>
            <a:endParaRPr lang="en" altLang="ja-JP" sz="1300" spc="100" dirty="0"/>
          </a:p>
        </p:txBody>
      </p:sp>
      <p:sp>
        <p:nvSpPr>
          <p:cNvPr id="8" name="タイトル 1">
            <a:extLst>
              <a:ext uri="{FF2B5EF4-FFF2-40B4-BE49-F238E27FC236}">
                <a16:creationId xmlns:a16="http://schemas.microsoft.com/office/drawing/2014/main" id="{98B380F4-5C61-E149-A57B-FFCF564E1B35}"/>
              </a:ext>
            </a:extLst>
          </p:cNvPr>
          <p:cNvSpPr>
            <a:spLocks noGrp="1" noChangeArrowheads="1"/>
          </p:cNvSpPr>
          <p:nvPr>
            <p:ph type="title"/>
          </p:nvPr>
        </p:nvSpPr>
        <p:spPr/>
        <p:txBody>
          <a:bodyPr/>
          <a:lstStyle/>
          <a:p>
            <a:r>
              <a:rPr lang="ja-JP" altLang="en-US" dirty="0"/>
              <a:t>本資料について</a:t>
            </a:r>
          </a:p>
        </p:txBody>
      </p:sp>
    </p:spTree>
    <p:extLst>
      <p:ext uri="{BB962C8B-B14F-4D97-AF65-F5344CB8AC3E}">
        <p14:creationId xmlns:p14="http://schemas.microsoft.com/office/powerpoint/2010/main" val="32546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3745727"/>
            <a:ext cx="8568952" cy="1102512"/>
          </a:xfrm>
          <a:prstGeom prst="rect">
            <a:avLst/>
          </a:prstGeom>
        </p:spPr>
        <p:txBody>
          <a:bodyPr vert="horz" lIns="91440" tIns="45720" rIns="91440" bIns="45720" rtlCol="0" anchor="t">
            <a:norm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ts val="1500"/>
              </a:lnSpc>
              <a:spcBef>
                <a:spcPts val="0"/>
              </a:spcBef>
              <a:buNone/>
            </a:pPr>
            <a:r>
              <a:rPr lang="ja-JP" altLang="en-US" sz="1000">
                <a:latin typeface="Yu Gothic Medium"/>
                <a:ea typeface="Yu Gothic Medium"/>
              </a:rPr>
              <a:t>統合 </a:t>
            </a:r>
            <a:r>
              <a:rPr lang="en-US" altLang="ja-JP" sz="1000" dirty="0">
                <a:latin typeface="Yu Gothic Medium"/>
                <a:ea typeface="Yu Gothic Medium"/>
              </a:rPr>
              <a:t>Windows </a:t>
            </a:r>
            <a:r>
              <a:rPr lang="ja-JP" altLang="en-US" sz="1000">
                <a:latin typeface="Yu Gothic Medium"/>
                <a:ea typeface="Yu Gothic Medium"/>
              </a:rPr>
              <a:t>認証と</a:t>
            </a:r>
            <a:r>
              <a:rPr lang="en-US" altLang="ja-JP" sz="1000" dirty="0" err="1">
                <a:latin typeface="Yu Gothic Medium"/>
                <a:ea typeface="Yu Gothic Medium"/>
              </a:rPr>
              <a:t>Garoon</a:t>
            </a:r>
            <a:r>
              <a:rPr lang="ja-JP" altLang="en-US" sz="1000">
                <a:latin typeface="Yu Gothic Medium"/>
                <a:ea typeface="Yu Gothic Medium"/>
              </a:rPr>
              <a:t>が標準で搭載する環境変数認証を組み合わせることで、</a:t>
            </a:r>
            <a:endParaRPr lang="en-US" altLang="ja-JP" sz="1000">
              <a:latin typeface="Yu Gothic Medium"/>
              <a:ea typeface="Yu Gothic Medium"/>
            </a:endParaRPr>
          </a:p>
          <a:p>
            <a:pPr marL="0" indent="0">
              <a:lnSpc>
                <a:spcPts val="1500"/>
              </a:lnSpc>
              <a:spcBef>
                <a:spcPts val="0"/>
              </a:spcBef>
              <a:buNone/>
            </a:pPr>
            <a:r>
              <a:rPr lang="ja-JP" altLang="en-US" sz="1000">
                <a:latin typeface="Yu Gothic Medium"/>
                <a:ea typeface="Yu Gothic Medium"/>
              </a:rPr>
              <a:t>「ユーザーが</a:t>
            </a:r>
            <a:r>
              <a:rPr lang="en-US" altLang="ja-JP" sz="1000" dirty="0">
                <a:latin typeface="Yu Gothic Medium"/>
                <a:ea typeface="Yu Gothic Medium"/>
              </a:rPr>
              <a:t>Windows </a:t>
            </a:r>
            <a:r>
              <a:rPr lang="ja-JP" altLang="en-US" sz="1000">
                <a:latin typeface="Yu Gothic Medium"/>
                <a:ea typeface="Yu Gothic Medium"/>
              </a:rPr>
              <a:t>端末にログインすると</a:t>
            </a:r>
            <a:r>
              <a:rPr lang="en-US" altLang="ja-JP" sz="1000" dirty="0" err="1">
                <a:latin typeface="Yu Gothic Medium"/>
                <a:ea typeface="Yu Gothic Medium"/>
              </a:rPr>
              <a:t>Garoon</a:t>
            </a:r>
            <a:r>
              <a:rPr lang="ja-JP" altLang="en-US" sz="1000">
                <a:latin typeface="Yu Gothic Medium"/>
                <a:ea typeface="Yu Gothic Medium"/>
              </a:rPr>
              <a:t>に自動的にログインする」というような運用が可能です。</a:t>
            </a:r>
            <a:endParaRPr lang="en-US" altLang="ja-JP" sz="1000">
              <a:latin typeface="Yu Gothic Medium"/>
              <a:ea typeface="Yu Gothic Medium"/>
            </a:endParaRPr>
          </a:p>
          <a:p>
            <a:pPr marL="0" indent="0">
              <a:lnSpc>
                <a:spcPts val="1500"/>
              </a:lnSpc>
              <a:spcBef>
                <a:spcPts val="0"/>
              </a:spcBef>
              <a:buNone/>
            </a:pPr>
            <a:r>
              <a:rPr lang="ja-JP" altLang="en-US" sz="1000" dirty="0"/>
              <a:t>詳細・構築についてはサイボウズ オフィシャル パートナーへご相談ください。</a:t>
            </a:r>
          </a:p>
          <a:p>
            <a:pPr marL="0" indent="0">
              <a:lnSpc>
                <a:spcPts val="1500"/>
              </a:lnSpc>
              <a:spcBef>
                <a:spcPts val="0"/>
              </a:spcBef>
              <a:buNone/>
            </a:pPr>
            <a:r>
              <a:rPr lang="en-US" sz="1000" dirty="0">
                <a:latin typeface="Yu Gothic Medium"/>
                <a:ea typeface="Yu Gothic Medium"/>
                <a:hlinkClick r:id="rId3"/>
              </a:rPr>
              <a:t>https://partner.cybozu.co.jp/</a:t>
            </a:r>
            <a:endParaRPr lang="en-US">
              <a:latin typeface="Yu Gothic Medium"/>
              <a:ea typeface="Yu Gothic Medium"/>
            </a:endParaRPr>
          </a:p>
        </p:txBody>
      </p:sp>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4"/>
            <a:ext cx="8568952" cy="1023692"/>
          </a:xfrm>
        </p:spPr>
        <p:txBody>
          <a:bodyPr>
            <a:normAutofit/>
          </a:bodyPr>
          <a:lstStyle/>
          <a:p>
            <a:pPr marL="0" indent="0">
              <a:lnSpc>
                <a:spcPct val="100000"/>
              </a:lnSpc>
              <a:spcBef>
                <a:spcPts val="0"/>
              </a:spcBef>
              <a:buNone/>
            </a:pPr>
            <a:r>
              <a:rPr lang="ja-JP" altLang="en-US" dirty="0"/>
              <a:t>「統合 </a:t>
            </a:r>
            <a:r>
              <a:rPr lang="en-US" altLang="ja-JP" dirty="0"/>
              <a:t>Windows </a:t>
            </a:r>
            <a:r>
              <a:rPr lang="ja-JP" altLang="en-US" dirty="0"/>
              <a:t>認証」とは、マイクロソフト社による認証形式で、ドメインの認証情報を利用し、マイクロソフト社製 </a:t>
            </a:r>
            <a:r>
              <a:rPr lang="en-US" altLang="ja-JP" dirty="0"/>
              <a:t>Web</a:t>
            </a:r>
            <a:r>
              <a:rPr lang="ja-JP" altLang="en-US" dirty="0"/>
              <a:t>サーバーのインターネットインフォメーションサービス（以下</a:t>
            </a:r>
            <a:r>
              <a:rPr lang="en-US" altLang="ja-JP" dirty="0"/>
              <a:t>IIS)</a:t>
            </a:r>
            <a:r>
              <a:rPr lang="ja-JP" altLang="en-US" dirty="0"/>
              <a:t>とブラウザを認証させるものです。これを利用すると、</a:t>
            </a:r>
            <a:r>
              <a:rPr lang="en-US" altLang="ja-JP" dirty="0"/>
              <a:t>Windows </a:t>
            </a:r>
            <a:r>
              <a:rPr lang="ja-JP" altLang="en-US" dirty="0"/>
              <a:t>端末にログインするだけで、設定されている</a:t>
            </a:r>
            <a:r>
              <a:rPr lang="en-US" altLang="ja-JP" dirty="0"/>
              <a:t>Web</a:t>
            </a:r>
            <a:r>
              <a:rPr lang="ja-JP" altLang="en-US" dirty="0"/>
              <a:t>サービスにシングルサインオンを行うことが可能です。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ja-JP" altLang="en-US" dirty="0"/>
              <a:t>統合 </a:t>
            </a:r>
            <a:r>
              <a:rPr lang="en-US" altLang="ja-JP" dirty="0"/>
              <a:t>Windows </a:t>
            </a:r>
            <a:r>
              <a:rPr lang="ja-JP" altLang="en-US" dirty="0"/>
              <a:t>認証</a:t>
            </a:r>
            <a:endParaRPr lang="ja-JP" altLang="en-US" sz="1200" dirty="0"/>
          </a:p>
        </p:txBody>
      </p:sp>
      <p:sp>
        <p:nvSpPr>
          <p:cNvPr id="86" name="正方形/長方形 85">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100" b="1" spc="150" dirty="0">
                <a:latin typeface="Yu Gothic" panose="020B0400000000000000" pitchFamily="34" charset="-128"/>
                <a:ea typeface="Yu Gothic" panose="020B0400000000000000" pitchFamily="34" charset="-128"/>
              </a:rPr>
              <a:t>パッケージ</a:t>
            </a:r>
            <a:r>
              <a:rPr lang="ja-US" altLang="en-US" sz="1100" b="1" spc="150" dirty="0">
                <a:latin typeface="Yu Gothic" panose="020B0400000000000000" pitchFamily="34" charset="-128"/>
                <a:ea typeface="Yu Gothic" panose="020B0400000000000000" pitchFamily="34" charset="-128"/>
              </a:rPr>
              <a:t>版</a:t>
            </a:r>
            <a:endParaRPr lang="ja-JP" altLang="en-US" sz="1100" b="1" spc="150" dirty="0">
              <a:latin typeface="Yu Gothic" panose="020B0400000000000000" pitchFamily="34" charset="-128"/>
              <a:ea typeface="Yu Gothic" panose="020B0400000000000000" pitchFamily="34" charset="-128"/>
            </a:endParaRPr>
          </a:p>
        </p:txBody>
      </p:sp>
      <p:pic>
        <p:nvPicPr>
          <p:cNvPr id="87" name="図 86" descr="統合 Windows 認証のイメージ図">
            <a:extLst>
              <a:ext uri="{FF2B5EF4-FFF2-40B4-BE49-F238E27FC236}">
                <a16:creationId xmlns:a16="http://schemas.microsoft.com/office/drawing/2014/main" id="{8205CBA9-2357-234D-A289-2FC12C037AE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585818" y="1599499"/>
            <a:ext cx="3972364" cy="2093543"/>
          </a:xfrm>
          <a:prstGeom prst="rect">
            <a:avLst/>
          </a:prstGeom>
        </p:spPr>
      </p:pic>
    </p:spTree>
    <p:extLst>
      <p:ext uri="{BB962C8B-B14F-4D97-AF65-F5344CB8AC3E}">
        <p14:creationId xmlns:p14="http://schemas.microsoft.com/office/powerpoint/2010/main" val="537568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2"/>
            <a:ext cx="8229599" cy="670853"/>
          </a:xfrm>
        </p:spPr>
        <p:txBody>
          <a:bodyPr>
            <a:normAutofit/>
          </a:bodyPr>
          <a:lstStyle/>
          <a:p>
            <a:pPr marL="0" indent="0">
              <a:buNone/>
            </a:pPr>
            <a:r>
              <a:rPr lang="ja-JP" altLang="en-US" dirty="0"/>
              <a:t>システム管理画面</a:t>
            </a:r>
            <a:r>
              <a:rPr lang="en-US" altLang="ja-JP" dirty="0"/>
              <a:t>(</a:t>
            </a:r>
            <a:r>
              <a:rPr lang="ja-JP" altLang="en-US" dirty="0"/>
              <a:t>基本システム</a:t>
            </a:r>
            <a:r>
              <a:rPr lang="en-US" altLang="ja-JP" dirty="0"/>
              <a:t>)</a:t>
            </a:r>
            <a:r>
              <a:rPr lang="ja-JP" altLang="en-US" dirty="0"/>
              <a:t>」</a:t>
            </a:r>
            <a:r>
              <a:rPr lang="en-US" altLang="ja-JP" dirty="0"/>
              <a:t>-</a:t>
            </a:r>
            <a:r>
              <a:rPr lang="ja-JP" altLang="en-US" dirty="0"/>
              <a:t>「認証」</a:t>
            </a:r>
            <a:r>
              <a:rPr lang="en-US" altLang="ja-JP" dirty="0"/>
              <a:t>-</a:t>
            </a:r>
            <a:r>
              <a:rPr lang="ja-JP" altLang="en-US" dirty="0"/>
              <a:t>「ログイン認証」より「ログイン認証を追加する」をクリックし、「環境変数認証」をログイン認証形式に選択して、以下の設定を追加します。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179512" y="195487"/>
            <a:ext cx="8229600" cy="433286"/>
          </a:xfrm>
        </p:spPr>
        <p:txBody>
          <a:bodyPr>
            <a:normAutofit/>
          </a:bodyPr>
          <a:lstStyle/>
          <a:p>
            <a:r>
              <a:rPr lang="ja-JP" altLang="en-US" dirty="0"/>
              <a:t>「統合 </a:t>
            </a:r>
            <a:r>
              <a:rPr lang="en-US" altLang="ja-JP" dirty="0"/>
              <a:t>Windows </a:t>
            </a:r>
            <a:r>
              <a:rPr lang="ja-JP" altLang="en-US" dirty="0"/>
              <a:t>認証」の設定方法と利用例</a:t>
            </a:r>
          </a:p>
        </p:txBody>
      </p:sp>
      <p:sp>
        <p:nvSpPr>
          <p:cNvPr id="28" name="コンテンツ プレースホルダー 6">
            <a:extLst>
              <a:ext uri="{FF2B5EF4-FFF2-40B4-BE49-F238E27FC236}">
                <a16:creationId xmlns:a16="http://schemas.microsoft.com/office/drawing/2014/main" id="{0DDC89F1-FF81-431B-B2B5-1F8C2BA88C22}"/>
              </a:ext>
            </a:extLst>
          </p:cNvPr>
          <p:cNvSpPr txBox="1">
            <a:spLocks/>
          </p:cNvSpPr>
          <p:nvPr/>
        </p:nvSpPr>
        <p:spPr>
          <a:xfrm>
            <a:off x="251520" y="3867894"/>
            <a:ext cx="8517631" cy="861619"/>
          </a:xfrm>
          <a:prstGeom prst="rect">
            <a:avLst/>
          </a:prstGeom>
        </p:spPr>
        <p:txBody>
          <a:bodyPr vert="horz" lIns="91440" tIns="45720" rIns="91440" bIns="45720" rtlCol="0">
            <a:normAutofit fontScale="70000" lnSpcReduction="20000"/>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fontAlgn="base"/>
            <a:r>
              <a:rPr lang="en" altLang="ja-US" dirty="0"/>
              <a:t>Windows </a:t>
            </a:r>
            <a:r>
              <a:rPr lang="ja-JP" altLang="en-US" dirty="0"/>
              <a:t>端末のスタートアップ機能を利用し、</a:t>
            </a:r>
            <a:r>
              <a:rPr lang="en" altLang="ja-US" dirty="0"/>
              <a:t>Windows </a:t>
            </a:r>
            <a:r>
              <a:rPr lang="ja-JP" altLang="en-US" dirty="0"/>
              <a:t>端末に一度ログイン後、自動的に</a:t>
            </a:r>
            <a:r>
              <a:rPr lang="en" altLang="ja-US" dirty="0"/>
              <a:t>Garoon</a:t>
            </a:r>
            <a:r>
              <a:rPr lang="ja-JP" altLang="en-US" dirty="0"/>
              <a:t>のログイン後の画面を表示させる。</a:t>
            </a:r>
          </a:p>
          <a:p>
            <a:r>
              <a:rPr lang="ja-JP" altLang="en-US" dirty="0"/>
              <a:t>統合 </a:t>
            </a:r>
            <a:r>
              <a:rPr lang="en" altLang="ja-US" dirty="0"/>
              <a:t>Windows </a:t>
            </a:r>
            <a:r>
              <a:rPr lang="ja-JP" altLang="en-US" dirty="0"/>
              <a:t>認証を利用可能な </a:t>
            </a:r>
            <a:r>
              <a:rPr lang="en" altLang="ja-US" dirty="0"/>
              <a:t>Web </a:t>
            </a:r>
            <a:r>
              <a:rPr lang="ja-JP" altLang="en-US" dirty="0"/>
              <a:t>サービスへ</a:t>
            </a:r>
            <a:r>
              <a:rPr lang="en-US" altLang="ja-JP" dirty="0"/>
              <a:t>SSO</a:t>
            </a:r>
            <a:r>
              <a:rPr lang="ja-JP" altLang="en-US" dirty="0"/>
              <a:t>を</a:t>
            </a:r>
            <a:r>
              <a:rPr lang="ja-US" altLang="en-US" dirty="0"/>
              <a:t>行う。</a:t>
            </a:r>
            <a:r>
              <a:rPr lang="en" altLang="ja-US" dirty="0"/>
              <a:t>Garoon</a:t>
            </a:r>
            <a:r>
              <a:rPr lang="ja-JP" altLang="en-US" dirty="0"/>
              <a:t>のリンク集にリンクを貼るだけで、特別な仕組みを導入しなくとも</a:t>
            </a:r>
            <a:r>
              <a:rPr lang="ja-US" altLang="en-US" dirty="0"/>
              <a:t>リンク先のサービスが利用できる</a:t>
            </a:r>
            <a:r>
              <a:rPr lang="ja-JP" altLang="en-US" dirty="0" err="1"/>
              <a:t>。</a:t>
            </a:r>
            <a:endParaRPr lang="en-US" altLang="ja-US" dirty="0"/>
          </a:p>
        </p:txBody>
      </p:sp>
      <p:sp>
        <p:nvSpPr>
          <p:cNvPr id="39" name="正方形/長方形 38">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100" b="1" spc="150" dirty="0">
                <a:latin typeface="Yu Gothic" panose="020B0400000000000000" pitchFamily="34" charset="-128"/>
                <a:ea typeface="Yu Gothic" panose="020B0400000000000000" pitchFamily="34" charset="-128"/>
              </a:rPr>
              <a:t>パッケージ</a:t>
            </a:r>
            <a:r>
              <a:rPr lang="ja-US" altLang="en-US" sz="1100" b="1" spc="150" dirty="0">
                <a:latin typeface="Yu Gothic" panose="020B0400000000000000" pitchFamily="34" charset="-128"/>
                <a:ea typeface="Yu Gothic" panose="020B0400000000000000" pitchFamily="34" charset="-128"/>
              </a:rPr>
              <a:t>版</a:t>
            </a:r>
            <a:endParaRPr lang="ja-JP" altLang="en-US" sz="1100" b="1" spc="150" dirty="0">
              <a:latin typeface="Yu Gothic" panose="020B0400000000000000" pitchFamily="34" charset="-128"/>
              <a:ea typeface="Yu Gothic" panose="020B0400000000000000" pitchFamily="34" charset="-128"/>
            </a:endParaRPr>
          </a:p>
        </p:txBody>
      </p:sp>
      <p:pic>
        <p:nvPicPr>
          <p:cNvPr id="7" name="Picture 2" descr="「統合 Windows 認証」の設定画面">
            <a:extLst>
              <a:ext uri="{FF2B5EF4-FFF2-40B4-BE49-F238E27FC236}">
                <a16:creationId xmlns:a16="http://schemas.microsoft.com/office/drawing/2014/main" id="{C41A645C-AD85-5449-B153-820CF53C46DB}"/>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2060276" y="1383538"/>
            <a:ext cx="5023448" cy="2159539"/>
          </a:xfrm>
          <a:prstGeom prst="rect">
            <a:avLst/>
          </a:prstGeom>
          <a:noFill/>
          <a:extLst>
            <a:ext uri="{909E8E84-426E-40DD-AFC4-6F175D3DCCD1}">
              <a14:hiddenFill xmlns:a14="http://schemas.microsoft.com/office/drawing/2010/main">
                <a:solidFill>
                  <a:srgbClr val="FFFFFF"/>
                </a:solidFill>
              </a14:hiddenFill>
            </a:ext>
          </a:extLst>
        </p:spPr>
      </p:pic>
      <p:sp>
        <p:nvSpPr>
          <p:cNvPr id="9"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3567684"/>
            <a:ext cx="8229599" cy="300210"/>
          </a:xfrm>
          <a:prstGeom prst="rect">
            <a:avLst/>
          </a:prstGeom>
        </p:spPr>
        <p:txBody>
          <a:bodyPr vert="horz" lIns="91440" tIns="45720" rIns="91440" bIns="45720" rtlCol="0">
            <a:norm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sz="1000" dirty="0"/>
              <a:t>例えば以下のような運用が可能です。</a:t>
            </a:r>
          </a:p>
        </p:txBody>
      </p:sp>
    </p:spTree>
    <p:extLst>
      <p:ext uri="{BB962C8B-B14F-4D97-AF65-F5344CB8AC3E}">
        <p14:creationId xmlns:p14="http://schemas.microsoft.com/office/powerpoint/2010/main" val="3209645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B855E6B6-9960-0A41-95FE-A05C7EAB5D7B}"/>
              </a:ext>
            </a:extLst>
          </p:cNvPr>
          <p:cNvSpPr>
            <a:spLocks noGrp="1"/>
          </p:cNvSpPr>
          <p:nvPr>
            <p:ph type="title"/>
          </p:nvPr>
        </p:nvSpPr>
        <p:spPr>
          <a:xfrm>
            <a:off x="477364" y="1993546"/>
            <a:ext cx="7911060" cy="1157447"/>
          </a:xfrm>
        </p:spPr>
        <p:txBody>
          <a:bodyPr>
            <a:normAutofit/>
          </a:bodyPr>
          <a:lstStyle/>
          <a:p>
            <a:r>
              <a:rPr lang="ja-JP" altLang="en-US" dirty="0"/>
              <a:t>オープン統合認証</a:t>
            </a:r>
            <a:r>
              <a:rPr lang="en-US" altLang="ja-JP" dirty="0"/>
              <a:t>ver.2</a:t>
            </a:r>
          </a:p>
        </p:txBody>
      </p:sp>
      <p:sp>
        <p:nvSpPr>
          <p:cNvPr id="5" name="正方形/長方形 4">
            <a:extLst>
              <a:ext uri="{FF2B5EF4-FFF2-40B4-BE49-F238E27FC236}">
                <a16:creationId xmlns:a16="http://schemas.microsoft.com/office/drawing/2014/main" id="{C86A96B5-7E9B-2C4C-84E3-06125D530FA3}"/>
              </a:ext>
            </a:extLst>
          </p:cNvPr>
          <p:cNvSpPr/>
          <p:nvPr/>
        </p:nvSpPr>
        <p:spPr>
          <a:xfrm>
            <a:off x="611560" y="1565195"/>
            <a:ext cx="2448272"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400" b="1" spc="150" dirty="0">
                <a:latin typeface="Yu Gothic" panose="020B0400000000000000" pitchFamily="34" charset="-128"/>
                <a:ea typeface="Yu Gothic" panose="020B0400000000000000" pitchFamily="34" charset="-128"/>
              </a:rPr>
              <a:t>パッケージ</a:t>
            </a:r>
            <a:r>
              <a:rPr lang="ja-US" altLang="en-US" sz="1400" b="1" spc="150" dirty="0">
                <a:latin typeface="Yu Gothic" panose="020B0400000000000000" pitchFamily="34" charset="-128"/>
                <a:ea typeface="Yu Gothic" panose="020B0400000000000000" pitchFamily="34" charset="-128"/>
              </a:rPr>
              <a:t>版</a:t>
            </a:r>
            <a:r>
              <a:rPr lang="en-US" altLang="ja-US" sz="1400" b="1" spc="150" dirty="0">
                <a:latin typeface="Yu Gothic" panose="020B0400000000000000" pitchFamily="34" charset="-128"/>
                <a:ea typeface="Yu Gothic" panose="020B0400000000000000" pitchFamily="34" charset="-128"/>
              </a:rPr>
              <a:t> Garoon</a:t>
            </a:r>
            <a:endParaRPr lang="ja-JP" altLang="en-US" sz="1400" b="1" spc="15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292150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2"/>
            <a:ext cx="8547688" cy="1222898"/>
          </a:xfrm>
        </p:spPr>
        <p:txBody>
          <a:bodyPr>
            <a:normAutofit/>
          </a:bodyPr>
          <a:lstStyle/>
          <a:p>
            <a:pPr marL="0" indent="0">
              <a:buNone/>
            </a:pPr>
            <a:r>
              <a:rPr lang="ja-JP" altLang="en-US" dirty="0"/>
              <a:t>「オープン統合認証 </a:t>
            </a:r>
            <a:r>
              <a:rPr lang="en-US" altLang="ja-JP" dirty="0"/>
              <a:t>ver2</a:t>
            </a:r>
            <a:r>
              <a:rPr lang="ja-JP" altLang="en-US" dirty="0"/>
              <a:t>」とは</a:t>
            </a:r>
            <a:r>
              <a:rPr lang="en-US" altLang="ja-JP" dirty="0" err="1"/>
              <a:t>Garoon</a:t>
            </a:r>
            <a:r>
              <a:rPr lang="ja-JP" altLang="en-US" dirty="0"/>
              <a:t>独自のドメイン</a:t>
            </a:r>
            <a:r>
              <a:rPr lang="en-US" altLang="ja-JP" dirty="0"/>
              <a:t>Cookie (※) </a:t>
            </a:r>
            <a:r>
              <a:rPr lang="ja-JP" altLang="en-US" dirty="0"/>
              <a:t>による認証方式です。他のシステムで「オープン統合認証 </a:t>
            </a:r>
            <a:r>
              <a:rPr lang="en-US" altLang="ja-JP" dirty="0"/>
              <a:t>ver.2</a:t>
            </a:r>
            <a:r>
              <a:rPr lang="ja-JP" altLang="en-US" dirty="0"/>
              <a:t>」形式の </a:t>
            </a:r>
            <a:r>
              <a:rPr lang="en-US" altLang="ja-JP" dirty="0"/>
              <a:t>Cookie </a:t>
            </a:r>
            <a:r>
              <a:rPr lang="ja-JP" altLang="en-US" dirty="0"/>
              <a:t>を発行または認証することによって、サイボウズ製品と他のシステムの間でシングルサインオンが可能になります。「オープン統合認証 </a:t>
            </a:r>
            <a:r>
              <a:rPr lang="en-US" altLang="ja-JP" dirty="0"/>
              <a:t>ver.2</a:t>
            </a:r>
            <a:r>
              <a:rPr lang="ja-JP" altLang="en-US" dirty="0"/>
              <a:t>」を使用するにあたっては、以下の条件を満たしている必要があります。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19" y="195487"/>
            <a:ext cx="8229600" cy="433286"/>
          </a:xfrm>
        </p:spPr>
        <p:txBody>
          <a:bodyPr>
            <a:normAutofit/>
          </a:bodyPr>
          <a:lstStyle/>
          <a:p>
            <a:r>
              <a:rPr lang="ja-JP" altLang="en-US" dirty="0"/>
              <a:t>オープン統合認証</a:t>
            </a:r>
            <a:r>
              <a:rPr lang="en-US" altLang="ja-JP" dirty="0"/>
              <a:t>ver.2</a:t>
            </a:r>
          </a:p>
        </p:txBody>
      </p:sp>
      <p:sp>
        <p:nvSpPr>
          <p:cNvPr id="28" name="コンテンツ プレースホルダー 6">
            <a:extLst>
              <a:ext uri="{FF2B5EF4-FFF2-40B4-BE49-F238E27FC236}">
                <a16:creationId xmlns:a16="http://schemas.microsoft.com/office/drawing/2014/main" id="{0DDC89F1-FF81-431B-B2B5-1F8C2BA88C22}"/>
              </a:ext>
            </a:extLst>
          </p:cNvPr>
          <p:cNvSpPr txBox="1">
            <a:spLocks/>
          </p:cNvSpPr>
          <p:nvPr/>
        </p:nvSpPr>
        <p:spPr>
          <a:xfrm>
            <a:off x="251520" y="1923678"/>
            <a:ext cx="8517631" cy="1440160"/>
          </a:xfrm>
          <a:prstGeom prst="rect">
            <a:avLst/>
          </a:prstGeom>
        </p:spPr>
        <p:txBody>
          <a:bodyPr vert="horz" lIns="91440" tIns="45720" rIns="91440" bIns="45720" rtlCol="0">
            <a:norm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fontAlgn="base"/>
            <a:r>
              <a:rPr lang="ja-JP" altLang="en-US" dirty="0"/>
              <a:t>「</a:t>
            </a:r>
            <a:r>
              <a:rPr lang="en" altLang="ja-US" dirty="0"/>
              <a:t>Garoon</a:t>
            </a:r>
            <a:r>
              <a:rPr lang="ja-US" altLang="en" dirty="0"/>
              <a:t>」</a:t>
            </a:r>
            <a:r>
              <a:rPr lang="ja-JP" altLang="en-US" dirty="0"/>
              <a:t>および他システムが動作するサーバーが</a:t>
            </a:r>
            <a:br>
              <a:rPr lang="en-US" altLang="ja-JP" dirty="0"/>
            </a:br>
            <a:r>
              <a:rPr lang="ja-JP" altLang="en-US" dirty="0"/>
              <a:t>互いに</a:t>
            </a:r>
            <a:r>
              <a:rPr lang="en" altLang="ja-US" dirty="0"/>
              <a:t>FQDN</a:t>
            </a:r>
            <a:r>
              <a:rPr lang="ja-US" altLang="en" dirty="0"/>
              <a:t>（</a:t>
            </a:r>
            <a:r>
              <a:rPr lang="ja-JP" altLang="en-US" dirty="0"/>
              <a:t>完全修飾ドメイン名）で名前解決できる</a:t>
            </a:r>
          </a:p>
          <a:p>
            <a:pPr fontAlgn="base"/>
            <a:r>
              <a:rPr lang="ja-JP" altLang="en-US" dirty="0"/>
              <a:t>「</a:t>
            </a:r>
            <a:r>
              <a:rPr lang="en" altLang="ja-US" dirty="0"/>
              <a:t>Garoon</a:t>
            </a:r>
            <a:r>
              <a:rPr lang="ja-US" altLang="en" dirty="0"/>
              <a:t>」</a:t>
            </a:r>
            <a:r>
              <a:rPr lang="ja-JP" altLang="en-US" dirty="0"/>
              <a:t>および他システムが動作するサーバーが全て同一のドメインに存在する</a:t>
            </a:r>
          </a:p>
          <a:p>
            <a:pPr fontAlgn="base"/>
            <a:r>
              <a:rPr lang="ja-JP" altLang="en-US" dirty="0"/>
              <a:t>「</a:t>
            </a:r>
            <a:r>
              <a:rPr lang="en" altLang="ja-US" dirty="0"/>
              <a:t>Garoon</a:t>
            </a:r>
            <a:r>
              <a:rPr lang="ja-US" altLang="en" dirty="0"/>
              <a:t>」</a:t>
            </a:r>
            <a:r>
              <a:rPr lang="ja-JP" altLang="en-US" dirty="0"/>
              <a:t>および他システムのユーザーのログイン名が同一である</a:t>
            </a:r>
            <a:endParaRPr lang="en-US" altLang="ja-US" dirty="0"/>
          </a:p>
        </p:txBody>
      </p:sp>
      <p:sp>
        <p:nvSpPr>
          <p:cNvPr id="39" name="正方形/長方形 38">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100" b="1" spc="150" dirty="0">
                <a:latin typeface="Yu Gothic" panose="020B0400000000000000" pitchFamily="34" charset="-128"/>
                <a:ea typeface="Yu Gothic" panose="020B0400000000000000" pitchFamily="34" charset="-128"/>
              </a:rPr>
              <a:t>パッケージ</a:t>
            </a:r>
            <a:r>
              <a:rPr lang="ja-US" altLang="en-US" sz="1100" b="1" spc="150" dirty="0">
                <a:latin typeface="Yu Gothic" panose="020B0400000000000000" pitchFamily="34" charset="-128"/>
                <a:ea typeface="Yu Gothic" panose="020B0400000000000000" pitchFamily="34" charset="-128"/>
              </a:rPr>
              <a:t>版</a:t>
            </a:r>
            <a:endParaRPr lang="ja-JP" altLang="en-US" sz="1100" b="1" spc="150" dirty="0">
              <a:latin typeface="Yu Gothic" panose="020B0400000000000000" pitchFamily="34" charset="-128"/>
              <a:ea typeface="Yu Gothic" panose="020B0400000000000000" pitchFamily="34" charset="-128"/>
            </a:endParaRPr>
          </a:p>
        </p:txBody>
      </p:sp>
      <p:sp>
        <p:nvSpPr>
          <p:cNvPr id="8"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3478374"/>
            <a:ext cx="8517631" cy="1173759"/>
          </a:xfrm>
          <a:prstGeom prst="rect">
            <a:avLst/>
          </a:prstGeom>
        </p:spPr>
        <p:txBody>
          <a:bodyPr vert="horz" lIns="91440" tIns="45720" rIns="91440" bIns="45720" rtlCol="0" anchor="t">
            <a:normAutofit fontScale="77500" lnSpcReduction="20000"/>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a:latin typeface="Yu Gothic Medium"/>
                <a:ea typeface="Yu Gothic Medium"/>
              </a:rPr>
              <a:t>「オープン統合認証 </a:t>
            </a:r>
            <a:r>
              <a:rPr lang="en-US" altLang="ja-JP" dirty="0">
                <a:latin typeface="Yu Gothic Medium"/>
                <a:ea typeface="Yu Gothic Medium"/>
              </a:rPr>
              <a:t>ver.2</a:t>
            </a:r>
            <a:r>
              <a:rPr lang="ja-JP" altLang="en-US">
                <a:latin typeface="Yu Gothic Medium"/>
                <a:ea typeface="Yu Gothic Medium"/>
              </a:rPr>
              <a:t>」を使用して</a:t>
            </a:r>
            <a:r>
              <a:rPr lang="en-US" altLang="ja-JP" dirty="0" err="1">
                <a:latin typeface="Yu Gothic Medium"/>
                <a:ea typeface="Yu Gothic Medium"/>
              </a:rPr>
              <a:t>Garoon</a:t>
            </a:r>
            <a:r>
              <a:rPr lang="ja-JP" altLang="en-US">
                <a:latin typeface="Yu Gothic Medium"/>
                <a:ea typeface="Yu Gothic Medium"/>
              </a:rPr>
              <a:t>と他システムと認証情報を連携する場合は、</a:t>
            </a:r>
            <a:r>
              <a:rPr lang="en-US" altLang="ja-JP" dirty="0" err="1">
                <a:latin typeface="Yu Gothic Medium"/>
                <a:ea typeface="Yu Gothic Medium"/>
              </a:rPr>
              <a:t>Garoon</a:t>
            </a:r>
            <a:r>
              <a:rPr lang="ja-JP" altLang="en-US">
                <a:latin typeface="Yu Gothic Medium"/>
                <a:ea typeface="Yu Gothic Medium"/>
              </a:rPr>
              <a:t>をシングルサインオンのマスターとする形態と、スレーブとする形態があります。また、両方の形態を実装することによって、マルチマスターでシングルサインオンを実現することもできます。</a:t>
            </a:r>
            <a:endParaRPr lang="en-US" altLang="ja-JP" dirty="0">
              <a:latin typeface="Yu Gothic Medium"/>
              <a:ea typeface="Yu Gothic Medium"/>
            </a:endParaRPr>
          </a:p>
          <a:p>
            <a:pPr marL="0" indent="0">
              <a:buNone/>
            </a:pPr>
            <a:r>
              <a:rPr lang="ja-JP" altLang="en-US">
                <a:latin typeface="Yu Gothic Medium"/>
                <a:ea typeface="Yu Gothic Medium"/>
              </a:rPr>
              <a:t>詳細・構築についてはサイボウズ オフィシャル パートナーへご相談ください。</a:t>
            </a:r>
            <a:br>
              <a:rPr lang="ja-JP" altLang="en-US" dirty="0"/>
            </a:br>
            <a:r>
              <a:rPr lang="en-US" altLang="ja-JP" dirty="0">
                <a:latin typeface="Yu Gothic Medium"/>
                <a:ea typeface="Yu Gothic Medium"/>
                <a:hlinkClick r:id="rId3"/>
              </a:rPr>
              <a:t>https://partner.cybozu.co.jp/</a:t>
            </a:r>
            <a:endParaRPr lang="en-US" altLang="ja-JP"/>
          </a:p>
        </p:txBody>
      </p:sp>
    </p:spTree>
    <p:extLst>
      <p:ext uri="{BB962C8B-B14F-4D97-AF65-F5344CB8AC3E}">
        <p14:creationId xmlns:p14="http://schemas.microsoft.com/office/powerpoint/2010/main" val="2070369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2"/>
            <a:ext cx="8547688" cy="934866"/>
          </a:xfrm>
        </p:spPr>
        <p:txBody>
          <a:bodyPr>
            <a:normAutofit/>
          </a:bodyPr>
          <a:lstStyle/>
          <a:p>
            <a:pPr marL="0" indent="0">
              <a:buNone/>
            </a:pPr>
            <a:r>
              <a:rPr lang="ja-JP" altLang="en-US" dirty="0"/>
              <a:t>「オープン統合認証 </a:t>
            </a:r>
            <a:r>
              <a:rPr lang="en-US" altLang="ja-JP" dirty="0"/>
              <a:t>ver.2</a:t>
            </a:r>
            <a:r>
              <a:rPr lang="ja-JP" altLang="en-US" dirty="0"/>
              <a:t>」を使用して</a:t>
            </a:r>
            <a:r>
              <a:rPr lang="en-US" altLang="ja-JP" dirty="0" err="1"/>
              <a:t>Garoon</a:t>
            </a:r>
            <a:r>
              <a:rPr lang="ja-JP" altLang="en-US" dirty="0"/>
              <a:t>と他システムと認証情報を連携する場合は、</a:t>
            </a:r>
            <a:r>
              <a:rPr lang="en-US" altLang="ja-JP" dirty="0" err="1"/>
              <a:t>Garoon</a:t>
            </a:r>
            <a:r>
              <a:rPr lang="ja-JP" altLang="en-US" dirty="0"/>
              <a:t>をシングルサインオンのマスターとする形態と、スレーブとする形態があります。以下は</a:t>
            </a:r>
            <a:r>
              <a:rPr lang="en-US" altLang="ja-JP" dirty="0" err="1"/>
              <a:t>Garoon</a:t>
            </a:r>
            <a:r>
              <a:rPr lang="ja-JP" altLang="en-US" dirty="0"/>
              <a:t>をマスターとした場合です。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19" y="195487"/>
            <a:ext cx="8229600" cy="433286"/>
          </a:xfrm>
        </p:spPr>
        <p:txBody>
          <a:bodyPr>
            <a:normAutofit/>
          </a:bodyPr>
          <a:lstStyle/>
          <a:p>
            <a:r>
              <a:rPr lang="ja-JP" altLang="en-US" dirty="0"/>
              <a:t>「オープン統合認証</a:t>
            </a:r>
            <a:r>
              <a:rPr lang="en-US" altLang="ja-JP" dirty="0"/>
              <a:t>ver.2</a:t>
            </a:r>
            <a:r>
              <a:rPr lang="ja-JP" altLang="en-US" dirty="0"/>
              <a:t>」を利用した</a:t>
            </a:r>
            <a:r>
              <a:rPr lang="en-US" altLang="ja-JP" dirty="0"/>
              <a:t>SSO</a:t>
            </a:r>
            <a:r>
              <a:rPr lang="ja-JP" altLang="en-US" dirty="0"/>
              <a:t>（マスター）</a:t>
            </a:r>
            <a:endParaRPr lang="en-US" altLang="ja-JP" dirty="0"/>
          </a:p>
        </p:txBody>
      </p:sp>
      <p:sp>
        <p:nvSpPr>
          <p:cNvPr id="39" name="正方形/長方形 38">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100" b="1" spc="150" dirty="0">
                <a:latin typeface="Yu Gothic" panose="020B0400000000000000" pitchFamily="34" charset="-128"/>
                <a:ea typeface="Yu Gothic" panose="020B0400000000000000" pitchFamily="34" charset="-128"/>
              </a:rPr>
              <a:t>パッケージ</a:t>
            </a:r>
            <a:r>
              <a:rPr lang="ja-US" altLang="en-US" sz="1100" b="1" spc="150" dirty="0">
                <a:latin typeface="Yu Gothic" panose="020B0400000000000000" pitchFamily="34" charset="-128"/>
                <a:ea typeface="Yu Gothic" panose="020B0400000000000000" pitchFamily="34" charset="-128"/>
              </a:rPr>
              <a:t>版</a:t>
            </a:r>
            <a:endParaRPr lang="ja-JP" altLang="en-US" sz="1100" b="1" spc="150" dirty="0">
              <a:latin typeface="Yu Gothic" panose="020B0400000000000000" pitchFamily="34" charset="-128"/>
              <a:ea typeface="Yu Gothic" panose="020B0400000000000000" pitchFamily="34" charset="-128"/>
            </a:endParaRPr>
          </a:p>
        </p:txBody>
      </p:sp>
      <p:pic>
        <p:nvPicPr>
          <p:cNvPr id="9" name="Picture 4" descr="「オープン統合認証ver.2」を利用したSSO（マスター）のイメージ図">
            <a:extLst>
              <a:ext uri="{FF2B5EF4-FFF2-40B4-BE49-F238E27FC236}">
                <a16:creationId xmlns:a16="http://schemas.microsoft.com/office/drawing/2014/main" id="{C9521619-7E5E-1549-BA80-578E39E72F7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4271" y="1526538"/>
            <a:ext cx="5035459" cy="2014184"/>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プレースホルダー 1">
            <a:extLst>
              <a:ext uri="{FF2B5EF4-FFF2-40B4-BE49-F238E27FC236}">
                <a16:creationId xmlns:a16="http://schemas.microsoft.com/office/drawing/2014/main" id="{9437C2C6-23EE-FD47-A339-480B9E2727C4}"/>
              </a:ext>
            </a:extLst>
          </p:cNvPr>
          <p:cNvSpPr txBox="1">
            <a:spLocks/>
          </p:cNvSpPr>
          <p:nvPr/>
        </p:nvSpPr>
        <p:spPr>
          <a:xfrm>
            <a:off x="250824" y="4294892"/>
            <a:ext cx="8229598" cy="239033"/>
          </a:xfrm>
          <a:prstGeom prst="rect">
            <a:avLst/>
          </a:prstGeom>
        </p:spPr>
        <p:txBody>
          <a:bodyPr vert="horz" lIns="91440" tIns="45720" rIns="91440" bIns="45720" rtlCol="0" anchor="t">
            <a:noAutofit/>
          </a:bodyPr>
          <a:lstStyle>
            <a:lvl1pPr marL="0" indent="0" algn="l" defTabSz="914400" rtl="0" eaLnBrk="1" latinLnBrk="0" hangingPunct="1">
              <a:lnSpc>
                <a:spcPct val="140000"/>
              </a:lnSpc>
              <a:spcBef>
                <a:spcPts val="1000"/>
              </a:spcBef>
              <a:buFontTx/>
              <a:buNone/>
              <a:defRPr kumimoji="1" sz="1800" b="0" i="0"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sz="1000" dirty="0">
                <a:latin typeface="Yu Gothic Medium"/>
                <a:ea typeface="Yu Gothic Medium"/>
              </a:rPr>
              <a:t>※</a:t>
            </a:r>
            <a:r>
              <a:rPr lang="ja-US" altLang="en-US" sz="1000" dirty="0" err="1">
                <a:latin typeface="Yu Gothic Medium"/>
                <a:ea typeface="Yu Gothic Medium"/>
              </a:rPr>
              <a:t>詳細</a:t>
            </a:r>
            <a:r>
              <a:rPr lang="ja-JP" altLang="en-US" sz="1000">
                <a:latin typeface="Yu Gothic Medium"/>
                <a:ea typeface="Yu Gothic Medium"/>
              </a:rPr>
              <a:t>については、サイボウズ オフィシャル パートナーへご相談ください。</a:t>
            </a:r>
            <a:br>
              <a:rPr lang="ja-JP" altLang="en-US" sz="1000" dirty="0">
                <a:latin typeface="Yu Gothic Medium"/>
                <a:ea typeface="Yu Gothic Medium"/>
              </a:rPr>
            </a:br>
            <a:r>
              <a:rPr lang="en-US" altLang="ja-JP" sz="1000" dirty="0">
                <a:latin typeface="Yu Gothic"/>
                <a:ea typeface="Yu Gothic"/>
                <a:hlinkClick r:id="rId4"/>
              </a:rPr>
              <a:t>https://partner.cybozu.co.jp/</a:t>
            </a:r>
          </a:p>
        </p:txBody>
      </p:sp>
      <p:sp>
        <p:nvSpPr>
          <p:cNvPr id="13"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3563268"/>
            <a:ext cx="8547688" cy="822772"/>
          </a:xfrm>
          <a:prstGeom prst="rect">
            <a:avLst/>
          </a:prstGeom>
        </p:spPr>
        <p:txBody>
          <a:bodyPr vert="horz" lIns="91440" tIns="45720" rIns="91440" bIns="45720" rtlCol="0">
            <a:normAutofit fontScale="92500" lnSpcReduction="10000"/>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fontAlgn="base">
              <a:buNone/>
            </a:pPr>
            <a:r>
              <a:rPr lang="ja-US" altLang="en-US" dirty="0"/>
              <a:t>■必要な作業</a:t>
            </a:r>
            <a:r>
              <a:rPr lang="en-US" altLang="ja-US" dirty="0"/>
              <a:t>※</a:t>
            </a:r>
            <a:br>
              <a:rPr lang="en-US" altLang="ja-JP" dirty="0"/>
            </a:br>
            <a:r>
              <a:rPr lang="ja-JP" altLang="en-US" dirty="0"/>
              <a:t>・「</a:t>
            </a:r>
            <a:r>
              <a:rPr lang="en" altLang="ja-US" dirty="0"/>
              <a:t>Garoon</a:t>
            </a:r>
            <a:r>
              <a:rPr lang="ja-US" altLang="en" dirty="0"/>
              <a:t>」</a:t>
            </a:r>
            <a:r>
              <a:rPr lang="ja-JP" altLang="en-US" dirty="0"/>
              <a:t>に「オープン統合認証 </a:t>
            </a:r>
            <a:r>
              <a:rPr lang="en" altLang="ja-US" dirty="0"/>
              <a:t>ver.2</a:t>
            </a:r>
            <a:r>
              <a:rPr lang="ja-US" altLang="en" dirty="0"/>
              <a:t>」</a:t>
            </a:r>
            <a:r>
              <a:rPr lang="ja-JP" altLang="en-US" dirty="0"/>
              <a:t>を設定する</a:t>
            </a:r>
            <a:br>
              <a:rPr lang="en-US" altLang="ja-JP" dirty="0"/>
            </a:br>
            <a:r>
              <a:rPr lang="ja-JP" altLang="en-US" dirty="0"/>
              <a:t>・「</a:t>
            </a:r>
            <a:r>
              <a:rPr lang="en" altLang="ja-US" dirty="0"/>
              <a:t>Garoon</a:t>
            </a:r>
            <a:r>
              <a:rPr lang="ja-US" altLang="en" dirty="0"/>
              <a:t>」</a:t>
            </a:r>
            <a:r>
              <a:rPr lang="ja-JP" altLang="en-US" dirty="0"/>
              <a:t>と連携するシステムに、「オープン統合認証 </a:t>
            </a:r>
            <a:r>
              <a:rPr lang="en" altLang="ja-US" dirty="0"/>
              <a:t>ver.2</a:t>
            </a:r>
            <a:r>
              <a:rPr lang="ja-US" altLang="en" dirty="0"/>
              <a:t>」</a:t>
            </a:r>
            <a:r>
              <a:rPr lang="ja-JP" altLang="en-US" dirty="0"/>
              <a:t>形式の</a:t>
            </a:r>
            <a:r>
              <a:rPr lang="en" altLang="ja-US" dirty="0"/>
              <a:t>Cookie</a:t>
            </a:r>
            <a:r>
              <a:rPr lang="ja-JP" altLang="en-US" dirty="0" err="1"/>
              <a:t>で認</a:t>
            </a:r>
            <a:r>
              <a:rPr lang="ja-JP" altLang="en-US" dirty="0"/>
              <a:t>証する機能を実装する</a:t>
            </a:r>
            <a:endParaRPr lang="en-US" altLang="ja-JP" dirty="0"/>
          </a:p>
        </p:txBody>
      </p:sp>
    </p:spTree>
    <p:extLst>
      <p:ext uri="{BB962C8B-B14F-4D97-AF65-F5344CB8AC3E}">
        <p14:creationId xmlns:p14="http://schemas.microsoft.com/office/powerpoint/2010/main" val="1411561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2"/>
            <a:ext cx="8547688" cy="934866"/>
          </a:xfrm>
        </p:spPr>
        <p:txBody>
          <a:bodyPr>
            <a:normAutofit/>
          </a:bodyPr>
          <a:lstStyle/>
          <a:p>
            <a:pPr marL="0" indent="0">
              <a:buNone/>
            </a:pPr>
            <a:r>
              <a:rPr lang="ja-JP" altLang="en-US" dirty="0"/>
              <a:t>「オープン統合認証 </a:t>
            </a:r>
            <a:r>
              <a:rPr lang="en-US" altLang="ja-JP" dirty="0"/>
              <a:t>ver.2</a:t>
            </a:r>
            <a:r>
              <a:rPr lang="ja-JP" altLang="en-US" dirty="0"/>
              <a:t>」を使用して</a:t>
            </a:r>
            <a:r>
              <a:rPr lang="en-US" altLang="ja-JP" dirty="0" err="1"/>
              <a:t>Garoon</a:t>
            </a:r>
            <a:r>
              <a:rPr lang="ja-JP" altLang="en-US" dirty="0"/>
              <a:t>と他システムと認証情報を連携する場合は、</a:t>
            </a:r>
            <a:r>
              <a:rPr lang="en-US" altLang="ja-JP" dirty="0" err="1"/>
              <a:t>Garoon</a:t>
            </a:r>
            <a:r>
              <a:rPr lang="ja-JP" altLang="en-US" dirty="0"/>
              <a:t>をシングルサインオンのマスターとする形態と、スレーブとする形態があります。以下は</a:t>
            </a:r>
            <a:r>
              <a:rPr lang="en-US" altLang="ja-JP" dirty="0" err="1"/>
              <a:t>Garoon</a:t>
            </a:r>
            <a:r>
              <a:rPr lang="ja-JP" altLang="en-US" dirty="0"/>
              <a:t>をスレーブとした場合です。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a:xfrm>
            <a:off x="251519" y="195487"/>
            <a:ext cx="8229600" cy="433286"/>
          </a:xfrm>
        </p:spPr>
        <p:txBody>
          <a:bodyPr>
            <a:normAutofit/>
          </a:bodyPr>
          <a:lstStyle/>
          <a:p>
            <a:r>
              <a:rPr lang="ja-JP" altLang="en-US" dirty="0"/>
              <a:t>「オープン統合認証</a:t>
            </a:r>
            <a:r>
              <a:rPr lang="en-US" altLang="ja-JP" dirty="0"/>
              <a:t>ver.2</a:t>
            </a:r>
            <a:r>
              <a:rPr lang="ja-JP" altLang="en-US" dirty="0"/>
              <a:t>」を利用した</a:t>
            </a:r>
            <a:r>
              <a:rPr lang="en-US" altLang="ja-JP" dirty="0"/>
              <a:t>SSO</a:t>
            </a:r>
            <a:r>
              <a:rPr lang="ja-JP" altLang="en-US" dirty="0"/>
              <a:t>（スレーブ）</a:t>
            </a:r>
            <a:endParaRPr lang="en-US" altLang="ja-JP" dirty="0"/>
          </a:p>
        </p:txBody>
      </p:sp>
      <p:sp>
        <p:nvSpPr>
          <p:cNvPr id="39" name="正方形/長方形 38">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100" b="1" spc="150" dirty="0">
                <a:latin typeface="Yu Gothic" panose="020B0400000000000000" pitchFamily="34" charset="-128"/>
                <a:ea typeface="Yu Gothic" panose="020B0400000000000000" pitchFamily="34" charset="-128"/>
              </a:rPr>
              <a:t>パッケージ</a:t>
            </a:r>
            <a:r>
              <a:rPr lang="ja-US" altLang="en-US" sz="1100" b="1" spc="150" dirty="0">
                <a:latin typeface="Yu Gothic" panose="020B0400000000000000" pitchFamily="34" charset="-128"/>
                <a:ea typeface="Yu Gothic" panose="020B0400000000000000" pitchFamily="34" charset="-128"/>
              </a:rPr>
              <a:t>版</a:t>
            </a:r>
            <a:endParaRPr lang="ja-JP" altLang="en-US" sz="1100" b="1" spc="150" dirty="0">
              <a:latin typeface="Yu Gothic" panose="020B0400000000000000" pitchFamily="34" charset="-128"/>
              <a:ea typeface="Yu Gothic" panose="020B0400000000000000" pitchFamily="34" charset="-128"/>
            </a:endParaRPr>
          </a:p>
        </p:txBody>
      </p:sp>
      <p:sp>
        <p:nvSpPr>
          <p:cNvPr id="13"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3563268"/>
            <a:ext cx="8547688" cy="822772"/>
          </a:xfrm>
          <a:prstGeom prst="rect">
            <a:avLst/>
          </a:prstGeom>
        </p:spPr>
        <p:txBody>
          <a:bodyPr vert="horz" lIns="91440" tIns="45720" rIns="91440" bIns="45720" rtlCol="0">
            <a:normAutofit fontScale="92500" lnSpcReduction="10000"/>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fontAlgn="base">
              <a:buNone/>
            </a:pPr>
            <a:r>
              <a:rPr lang="ja-JP" altLang="en-US" dirty="0"/>
              <a:t>■必要な作業</a:t>
            </a:r>
            <a:r>
              <a:rPr lang="en-US" altLang="ja-JP" dirty="0"/>
              <a:t>※</a:t>
            </a:r>
            <a:br>
              <a:rPr lang="en-US" altLang="ja-JP" dirty="0"/>
            </a:br>
            <a:r>
              <a:rPr lang="ja-JP" altLang="en-US" dirty="0"/>
              <a:t>・「</a:t>
            </a:r>
            <a:r>
              <a:rPr lang="en-US" altLang="ja-JP" dirty="0" err="1"/>
              <a:t>Garoon</a:t>
            </a:r>
            <a:r>
              <a:rPr lang="ja-JP" altLang="en-US" dirty="0"/>
              <a:t>」に「オープン統合認証 </a:t>
            </a:r>
            <a:r>
              <a:rPr lang="en-US" altLang="ja-JP" dirty="0"/>
              <a:t>ver.2</a:t>
            </a:r>
            <a:r>
              <a:rPr lang="ja-JP" altLang="en-US" dirty="0"/>
              <a:t>」を設定する</a:t>
            </a:r>
            <a:br>
              <a:rPr lang="ja-JP" altLang="en-US" dirty="0"/>
            </a:br>
            <a:r>
              <a:rPr lang="ja-JP" altLang="en-US" dirty="0"/>
              <a:t>・「</a:t>
            </a:r>
            <a:r>
              <a:rPr lang="en-US" altLang="ja-JP" dirty="0" err="1"/>
              <a:t>Garoon</a:t>
            </a:r>
            <a:r>
              <a:rPr lang="ja-JP" altLang="en-US" dirty="0"/>
              <a:t>」と連携するシステムに、「オープン統合認証 </a:t>
            </a:r>
            <a:r>
              <a:rPr lang="en-US" altLang="ja-JP" dirty="0"/>
              <a:t>ver.2</a:t>
            </a:r>
            <a:r>
              <a:rPr lang="ja-JP" altLang="en-US" dirty="0"/>
              <a:t>」形式の</a:t>
            </a:r>
            <a:r>
              <a:rPr lang="en-US" altLang="ja-JP" dirty="0"/>
              <a:t>Cookie</a:t>
            </a:r>
            <a:r>
              <a:rPr lang="ja-JP" altLang="en-US" dirty="0" err="1"/>
              <a:t>で認</a:t>
            </a:r>
            <a:r>
              <a:rPr lang="ja-JP" altLang="en-US" dirty="0"/>
              <a:t>証する機能を実装する</a:t>
            </a:r>
          </a:p>
        </p:txBody>
      </p:sp>
      <p:pic>
        <p:nvPicPr>
          <p:cNvPr id="11" name="Picture 6" descr="「オープン統合認証ver.2」を利用したSSO（スレーブ）の図">
            <a:extLst>
              <a:ext uri="{FF2B5EF4-FFF2-40B4-BE49-F238E27FC236}">
                <a16:creationId xmlns:a16="http://schemas.microsoft.com/office/drawing/2014/main" id="{FB737063-4D67-4946-8BEC-35E7016F4AF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4271" y="1526538"/>
            <a:ext cx="5035459" cy="2014184"/>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プレースホルダー 1">
            <a:extLst>
              <a:ext uri="{FF2B5EF4-FFF2-40B4-BE49-F238E27FC236}">
                <a16:creationId xmlns:a16="http://schemas.microsoft.com/office/drawing/2014/main" id="{8A25DAC8-26AF-A9E2-8EBF-B439B510593D}"/>
              </a:ext>
            </a:extLst>
          </p:cNvPr>
          <p:cNvSpPr txBox="1">
            <a:spLocks/>
          </p:cNvSpPr>
          <p:nvPr/>
        </p:nvSpPr>
        <p:spPr>
          <a:xfrm>
            <a:off x="250824" y="4294892"/>
            <a:ext cx="8229598" cy="239033"/>
          </a:xfrm>
          <a:prstGeom prst="rect">
            <a:avLst/>
          </a:prstGeom>
        </p:spPr>
        <p:txBody>
          <a:bodyPr vert="horz" lIns="91440" tIns="45720" rIns="91440" bIns="45720" rtlCol="0" anchor="t">
            <a:noAutofit/>
          </a:bodyPr>
          <a:lstStyle>
            <a:lvl1pPr marL="0" indent="0" algn="l" defTabSz="914400" rtl="0" eaLnBrk="1" latinLnBrk="0" hangingPunct="1">
              <a:lnSpc>
                <a:spcPct val="140000"/>
              </a:lnSpc>
              <a:spcBef>
                <a:spcPts val="1000"/>
              </a:spcBef>
              <a:buFontTx/>
              <a:buNone/>
              <a:defRPr kumimoji="1" sz="1800" b="0" i="0"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en-US" sz="1000" dirty="0">
                <a:latin typeface="Yu Gothic Medium"/>
                <a:ea typeface="Yu Gothic Medium"/>
              </a:rPr>
              <a:t>※</a:t>
            </a:r>
            <a:r>
              <a:rPr lang="ja-US" altLang="en-US" sz="1000" dirty="0" err="1">
                <a:latin typeface="Yu Gothic Medium"/>
                <a:ea typeface="Yu Gothic Medium"/>
              </a:rPr>
              <a:t>詳細</a:t>
            </a:r>
            <a:r>
              <a:rPr lang="ja-JP" altLang="en-US" sz="1000">
                <a:latin typeface="Yu Gothic Medium"/>
                <a:ea typeface="Yu Gothic Medium"/>
              </a:rPr>
              <a:t>については、サイボウズ オフィシャル パートナーへご相談ください。</a:t>
            </a:r>
            <a:br>
              <a:rPr lang="ja-JP" altLang="en-US" sz="1000" dirty="0">
                <a:latin typeface="Yu Gothic Medium"/>
                <a:ea typeface="Yu Gothic Medium"/>
              </a:rPr>
            </a:br>
            <a:r>
              <a:rPr lang="en-US" altLang="ja-JP" sz="1000" dirty="0">
                <a:latin typeface="Yu Gothic"/>
                <a:ea typeface="Yu Gothic"/>
                <a:hlinkClick r:id="rId4"/>
              </a:rPr>
              <a:t>https://partner.cybozu.co.jp/</a:t>
            </a:r>
          </a:p>
        </p:txBody>
      </p:sp>
    </p:spTree>
    <p:extLst>
      <p:ext uri="{BB962C8B-B14F-4D97-AF65-F5344CB8AC3E}">
        <p14:creationId xmlns:p14="http://schemas.microsoft.com/office/powerpoint/2010/main" val="68437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B855E6B6-9960-0A41-95FE-A05C7EAB5D7B}"/>
              </a:ext>
            </a:extLst>
          </p:cNvPr>
          <p:cNvSpPr>
            <a:spLocks noGrp="1"/>
          </p:cNvSpPr>
          <p:nvPr>
            <p:ph type="title"/>
          </p:nvPr>
        </p:nvSpPr>
        <p:spPr>
          <a:xfrm>
            <a:off x="477364" y="1993546"/>
            <a:ext cx="7911060" cy="1157447"/>
          </a:xfrm>
        </p:spPr>
        <p:txBody>
          <a:bodyPr>
            <a:normAutofit/>
          </a:bodyPr>
          <a:lstStyle/>
          <a:p>
            <a:r>
              <a:rPr lang="en-US" altLang="ja-JP" dirty="0"/>
              <a:t>AD</a:t>
            </a:r>
            <a:r>
              <a:rPr lang="ja-JP" altLang="en-US" dirty="0"/>
              <a:t>連携の方法</a:t>
            </a:r>
            <a:endParaRPr lang="en-US" altLang="ja-JP" dirty="0"/>
          </a:p>
        </p:txBody>
      </p:sp>
      <p:sp>
        <p:nvSpPr>
          <p:cNvPr id="5" name="正方形/長方形 4">
            <a:extLst>
              <a:ext uri="{FF2B5EF4-FFF2-40B4-BE49-F238E27FC236}">
                <a16:creationId xmlns:a16="http://schemas.microsoft.com/office/drawing/2014/main" id="{C86A96B5-7E9B-2C4C-84E3-06125D530FA3}"/>
              </a:ext>
            </a:extLst>
          </p:cNvPr>
          <p:cNvSpPr/>
          <p:nvPr/>
        </p:nvSpPr>
        <p:spPr>
          <a:xfrm>
            <a:off x="611560" y="1565195"/>
            <a:ext cx="2448272"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400" b="1" spc="150" dirty="0">
                <a:latin typeface="Yu Gothic" panose="020B0400000000000000" pitchFamily="34" charset="-128"/>
                <a:ea typeface="Yu Gothic" panose="020B0400000000000000" pitchFamily="34" charset="-128"/>
              </a:rPr>
              <a:t>パッケージ</a:t>
            </a:r>
            <a:r>
              <a:rPr lang="ja-US" altLang="en-US" sz="1400" b="1" spc="150" dirty="0">
                <a:latin typeface="Yu Gothic" panose="020B0400000000000000" pitchFamily="34" charset="-128"/>
                <a:ea typeface="Yu Gothic" panose="020B0400000000000000" pitchFamily="34" charset="-128"/>
              </a:rPr>
              <a:t>版</a:t>
            </a:r>
            <a:r>
              <a:rPr lang="en-US" altLang="ja-US" sz="1400" b="1" spc="150" dirty="0">
                <a:latin typeface="Yu Gothic" panose="020B0400000000000000" pitchFamily="34" charset="-128"/>
                <a:ea typeface="Yu Gothic" panose="020B0400000000000000" pitchFamily="34" charset="-128"/>
              </a:rPr>
              <a:t> Garoon</a:t>
            </a:r>
            <a:endParaRPr lang="ja-JP" altLang="en-US" sz="1400" b="1" spc="15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5899549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3"/>
            <a:ext cx="8229599" cy="404364"/>
          </a:xfrm>
        </p:spPr>
        <p:txBody>
          <a:bodyPr>
            <a:normAutofit/>
          </a:bodyPr>
          <a:lstStyle/>
          <a:p>
            <a:pPr marL="0" indent="0">
              <a:buNone/>
            </a:pPr>
            <a:r>
              <a:rPr lang="en-US" altLang="ja-JP" dirty="0"/>
              <a:t>AD</a:t>
            </a:r>
            <a:r>
              <a:rPr lang="ja-JP" altLang="en-US" dirty="0"/>
              <a:t>連携については「認証」と「ユーザー連携」にわけて検討する必要があります。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en-US" altLang="ja-JP" dirty="0"/>
              <a:t>AD</a:t>
            </a:r>
            <a:r>
              <a:rPr lang="ja-JP" altLang="en-US" dirty="0"/>
              <a:t>連携</a:t>
            </a:r>
          </a:p>
        </p:txBody>
      </p:sp>
      <p:sp>
        <p:nvSpPr>
          <p:cNvPr id="28" name="コンテンツ プレースホルダー 6">
            <a:extLst>
              <a:ext uri="{FF2B5EF4-FFF2-40B4-BE49-F238E27FC236}">
                <a16:creationId xmlns:a16="http://schemas.microsoft.com/office/drawing/2014/main" id="{0DDC89F1-FF81-431B-B2B5-1F8C2BA88C22}"/>
              </a:ext>
            </a:extLst>
          </p:cNvPr>
          <p:cNvSpPr txBox="1">
            <a:spLocks/>
          </p:cNvSpPr>
          <p:nvPr/>
        </p:nvSpPr>
        <p:spPr>
          <a:xfrm>
            <a:off x="251520" y="1299626"/>
            <a:ext cx="8517631" cy="2712284"/>
          </a:xfrm>
          <a:prstGeom prst="rect">
            <a:avLst/>
          </a:prstGeom>
        </p:spPr>
        <p:txBody>
          <a:bodyPr vert="horz" lIns="91440" tIns="45720" rIns="91440" bIns="45720" rtlCol="0">
            <a:norm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en-US" altLang="ja-US" dirty="0"/>
              <a:t>AD</a:t>
            </a:r>
            <a:r>
              <a:rPr lang="ja-US" altLang="en-US" dirty="0"/>
              <a:t>による認証</a:t>
            </a:r>
            <a:br>
              <a:rPr lang="en-US" altLang="ja-US" dirty="0"/>
            </a:br>
            <a:r>
              <a:rPr lang="en" altLang="ja-US" dirty="0"/>
              <a:t>AD</a:t>
            </a:r>
            <a:r>
              <a:rPr lang="ja-JP" altLang="en-US" dirty="0" err="1"/>
              <a:t>に登</a:t>
            </a:r>
            <a:r>
              <a:rPr lang="ja-JP" altLang="en-US" dirty="0"/>
              <a:t>録されているユーザー情報を利用して</a:t>
            </a:r>
            <a:r>
              <a:rPr lang="ja-JP" altLang="en-US" u="sng" dirty="0"/>
              <a:t>認証を行う</a:t>
            </a:r>
            <a:r>
              <a:rPr lang="ja-JP" altLang="en-US" dirty="0"/>
              <a:t>こと</a:t>
            </a:r>
            <a:r>
              <a:rPr lang="ja-US" altLang="en-US" dirty="0"/>
              <a:t>です。</a:t>
            </a:r>
            <a:br>
              <a:rPr lang="en-US" altLang="ja-US" dirty="0"/>
            </a:br>
            <a:r>
              <a:rPr lang="ja-US" altLang="en-US" dirty="0"/>
              <a:t>以下の方法で実現できます。</a:t>
            </a:r>
            <a:endParaRPr lang="en-US" altLang="ja-US" dirty="0"/>
          </a:p>
          <a:p>
            <a:pPr lvl="1"/>
            <a:r>
              <a:rPr lang="en-US" altLang="ja-US" dirty="0" err="1"/>
              <a:t>Garoon</a:t>
            </a:r>
            <a:r>
              <a:rPr lang="ja-US" altLang="en-US" dirty="0"/>
              <a:t>のシステム管理で</a:t>
            </a:r>
            <a:r>
              <a:rPr lang="en-US" altLang="ja-US" dirty="0"/>
              <a:t>AD</a:t>
            </a:r>
            <a:r>
              <a:rPr lang="ja-US" altLang="en-US" dirty="0"/>
              <a:t>を認証用のサーバーとして登録する</a:t>
            </a:r>
            <a:endParaRPr lang="en-US" altLang="ja-US" dirty="0"/>
          </a:p>
          <a:p>
            <a:r>
              <a:rPr lang="en-US" altLang="ja-US" dirty="0"/>
              <a:t>AD</a:t>
            </a:r>
            <a:r>
              <a:rPr lang="ja-US" altLang="en-US" dirty="0"/>
              <a:t>によるユーザー連携</a:t>
            </a:r>
            <a:br>
              <a:rPr lang="en-US" altLang="ja-US" dirty="0"/>
            </a:br>
            <a:r>
              <a:rPr lang="en" altLang="ja-US" dirty="0"/>
              <a:t>AD</a:t>
            </a:r>
            <a:r>
              <a:rPr lang="ja-JP" altLang="en-US" dirty="0" err="1"/>
              <a:t>に登</a:t>
            </a:r>
            <a:r>
              <a:rPr lang="ja-JP" altLang="en-US" dirty="0"/>
              <a:t>録されている</a:t>
            </a:r>
            <a:r>
              <a:rPr lang="ja-JP" altLang="en-US" u="sng" dirty="0"/>
              <a:t>ユーザー情報を</a:t>
            </a:r>
            <a:r>
              <a:rPr lang="en" altLang="ja-US" u="sng" dirty="0"/>
              <a:t>Garoon</a:t>
            </a:r>
            <a:r>
              <a:rPr lang="ja-JP" altLang="en-US" u="sng" dirty="0"/>
              <a:t>に</a:t>
            </a:r>
            <a:r>
              <a:rPr lang="ja-US" altLang="en-US" u="sng" dirty="0"/>
              <a:t>登録</a:t>
            </a:r>
            <a:r>
              <a:rPr lang="ja-JP" altLang="en-US" u="sng" dirty="0"/>
              <a:t>する</a:t>
            </a:r>
            <a:r>
              <a:rPr lang="ja-JP" altLang="en-US" dirty="0"/>
              <a:t>こと</a:t>
            </a:r>
            <a:r>
              <a:rPr lang="ja-US" altLang="en-US" dirty="0"/>
              <a:t>です。</a:t>
            </a:r>
            <a:br>
              <a:rPr lang="en-US" altLang="ja-US" dirty="0"/>
            </a:br>
            <a:r>
              <a:rPr lang="ja-US" altLang="en-US" dirty="0"/>
              <a:t>以下の</a:t>
            </a:r>
            <a:r>
              <a:rPr lang="en-US" altLang="ja-US" dirty="0"/>
              <a:t>2</a:t>
            </a:r>
            <a:r>
              <a:rPr lang="ja-US" altLang="en-US" dirty="0"/>
              <a:t>つの方法があります</a:t>
            </a:r>
            <a:endParaRPr lang="en-US" altLang="ja-US" dirty="0"/>
          </a:p>
          <a:p>
            <a:pPr lvl="1"/>
            <a:r>
              <a:rPr lang="ja-US" altLang="en-US" dirty="0"/>
              <a:t>サイボウズが提供する「</a:t>
            </a:r>
            <a:r>
              <a:rPr lang="ja-JP" altLang="en-US" dirty="0"/>
              <a:t>ガルーン </a:t>
            </a:r>
            <a:r>
              <a:rPr lang="en-US" altLang="ja-JP" dirty="0"/>
              <a:t>2 </a:t>
            </a:r>
            <a:r>
              <a:rPr lang="ja-JP" altLang="en-US" dirty="0"/>
              <a:t>連携</a:t>
            </a:r>
            <a:r>
              <a:rPr lang="en" altLang="ja-US" dirty="0"/>
              <a:t>API</a:t>
            </a:r>
            <a:r>
              <a:rPr lang="ja-US" altLang="en-US" dirty="0"/>
              <a:t>」を利用する</a:t>
            </a:r>
            <a:endParaRPr lang="en-US" altLang="ja-US" dirty="0"/>
          </a:p>
          <a:p>
            <a:pPr lvl="1"/>
            <a:r>
              <a:rPr lang="ja-US" altLang="en-US" dirty="0"/>
              <a:t>連携ソリューションを利用する</a:t>
            </a:r>
            <a:endParaRPr lang="en-US" altLang="ja-US" dirty="0">
              <a:latin typeface="Yu Gothic Medium" panose="020B0400000000000000" pitchFamily="34" charset="-128"/>
              <a:ea typeface="Yu Gothic Medium" panose="020B0400000000000000" pitchFamily="34" charset="-128"/>
            </a:endParaRPr>
          </a:p>
        </p:txBody>
      </p:sp>
      <p:sp>
        <p:nvSpPr>
          <p:cNvPr id="39" name="正方形/長方形 38">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100" b="1" spc="150" dirty="0">
                <a:latin typeface="Yu Gothic" panose="020B0400000000000000" pitchFamily="34" charset="-128"/>
                <a:ea typeface="Yu Gothic" panose="020B0400000000000000" pitchFamily="34" charset="-128"/>
              </a:rPr>
              <a:t>パッケージ</a:t>
            </a:r>
            <a:r>
              <a:rPr lang="ja-US" altLang="en-US" sz="1100" b="1" spc="150" dirty="0">
                <a:latin typeface="Yu Gothic" panose="020B0400000000000000" pitchFamily="34" charset="-128"/>
                <a:ea typeface="Yu Gothic" panose="020B0400000000000000" pitchFamily="34" charset="-128"/>
              </a:rPr>
              <a:t>版</a:t>
            </a:r>
            <a:endParaRPr lang="ja-JP" altLang="en-US" sz="1100" b="1" spc="15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57667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ADによる認証のイメージ図">
            <a:extLst>
              <a:ext uri="{FF2B5EF4-FFF2-40B4-BE49-F238E27FC236}">
                <a16:creationId xmlns:a16="http://schemas.microsoft.com/office/drawing/2014/main" id="{7396F994-2982-6E4A-AB77-262FBA2BE64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2274416" y="1347614"/>
            <a:ext cx="4595168" cy="2102501"/>
          </a:xfrm>
          <a:prstGeom prst="rect">
            <a:avLst/>
          </a:prstGeom>
          <a:noFill/>
          <a:extLst>
            <a:ext uri="{909E8E84-426E-40DD-AFC4-6F175D3DCCD1}">
              <a14:hiddenFill xmlns:a14="http://schemas.microsoft.com/office/drawing/2010/main">
                <a:solidFill>
                  <a:srgbClr val="FFFFFF"/>
                </a:solidFill>
              </a14:hiddenFill>
            </a:ext>
          </a:extLst>
        </p:spPr>
      </p:pic>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2"/>
            <a:ext cx="8640960" cy="1150889"/>
          </a:xfrm>
        </p:spPr>
        <p:txBody>
          <a:bodyPr>
            <a:normAutofit/>
          </a:bodyPr>
          <a:lstStyle/>
          <a:p>
            <a:pPr marL="0" indent="0">
              <a:buNone/>
            </a:pPr>
            <a:r>
              <a:rPr lang="en-US" altLang="ja-JP" dirty="0" err="1"/>
              <a:t>Garoon</a:t>
            </a:r>
            <a:r>
              <a:rPr lang="ja-JP" altLang="en-US" dirty="0"/>
              <a:t>は</a:t>
            </a:r>
            <a:r>
              <a:rPr lang="en-US" altLang="ja-JP" dirty="0"/>
              <a:t>LDAPv3 </a:t>
            </a:r>
            <a:r>
              <a:rPr lang="ja-JP" altLang="en-US" dirty="0"/>
              <a:t>の規格に対応しており、認証情報を保持するデータベースとして任意の</a:t>
            </a:r>
            <a:r>
              <a:rPr lang="en-US" altLang="ja-JP" dirty="0"/>
              <a:t>LDAP </a:t>
            </a:r>
            <a:r>
              <a:rPr lang="ja-JP" altLang="en-US" dirty="0"/>
              <a:t>サーバーを使用することができます。 </a:t>
            </a:r>
            <a:r>
              <a:rPr lang="en-US" altLang="ja-JP" dirty="0"/>
              <a:t>LDAP</a:t>
            </a:r>
            <a:r>
              <a:rPr lang="ja-JP" altLang="en-US" dirty="0"/>
              <a:t>サーバーとして</a:t>
            </a:r>
            <a:r>
              <a:rPr lang="en-US" altLang="ja-JP" dirty="0"/>
              <a:t>AD</a:t>
            </a:r>
            <a:r>
              <a:rPr lang="ja-JP" altLang="en-US" dirty="0"/>
              <a:t>を利用した場合、</a:t>
            </a:r>
            <a:r>
              <a:rPr lang="en-US" altLang="ja-JP" dirty="0" err="1"/>
              <a:t>Garoon</a:t>
            </a:r>
            <a:r>
              <a:rPr lang="ja-JP" altLang="en-US" dirty="0"/>
              <a:t>の利用者パスワードを</a:t>
            </a:r>
            <a:r>
              <a:rPr lang="en-US" altLang="ja-JP" dirty="0"/>
              <a:t>AD</a:t>
            </a:r>
            <a:r>
              <a:rPr lang="ja-JP" altLang="en-US" dirty="0" err="1"/>
              <a:t>にて</a:t>
            </a:r>
            <a:r>
              <a:rPr lang="ja-JP" altLang="en-US" dirty="0"/>
              <a:t>管理することができます。</a:t>
            </a:r>
          </a:p>
          <a:p>
            <a:pPr marL="0" indent="0">
              <a:buNone/>
            </a:pPr>
            <a:endParaRPr lang="ja-JP" altLang="en-US" dirty="0"/>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en-US" altLang="ja-JP" dirty="0"/>
              <a:t>AD</a:t>
            </a:r>
            <a:r>
              <a:rPr lang="ja-JP" altLang="en-US" dirty="0"/>
              <a:t>による認証</a:t>
            </a:r>
          </a:p>
        </p:txBody>
      </p:sp>
      <p:sp>
        <p:nvSpPr>
          <p:cNvPr id="39" name="正方形/長方形 38">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100" b="1" spc="150" dirty="0">
                <a:latin typeface="Yu Gothic" panose="020B0400000000000000" pitchFamily="34" charset="-128"/>
                <a:ea typeface="Yu Gothic" panose="020B0400000000000000" pitchFamily="34" charset="-128"/>
              </a:rPr>
              <a:t>パッケージ</a:t>
            </a:r>
            <a:r>
              <a:rPr lang="ja-US" altLang="en-US" sz="1100" b="1" spc="150" dirty="0">
                <a:latin typeface="Yu Gothic" panose="020B0400000000000000" pitchFamily="34" charset="-128"/>
                <a:ea typeface="Yu Gothic" panose="020B0400000000000000" pitchFamily="34" charset="-128"/>
              </a:rPr>
              <a:t>版</a:t>
            </a:r>
            <a:endParaRPr lang="ja-JP" altLang="en-US" sz="1100" b="1" spc="150" dirty="0">
              <a:latin typeface="Yu Gothic" panose="020B0400000000000000" pitchFamily="34" charset="-128"/>
              <a:ea typeface="Yu Gothic" panose="020B0400000000000000" pitchFamily="34" charset="-128"/>
            </a:endParaRPr>
          </a:p>
        </p:txBody>
      </p:sp>
      <p:sp>
        <p:nvSpPr>
          <p:cNvPr id="10"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3438470"/>
            <a:ext cx="8640960" cy="1230129"/>
          </a:xfrm>
          <a:prstGeom prst="rect">
            <a:avLst/>
          </a:prstGeom>
        </p:spPr>
        <p:txBody>
          <a:bodyPr vert="horz" lIns="91440" tIns="45720" rIns="91440" bIns="45720" rtlCol="0">
            <a:normAutofit fontScale="85000" lnSpcReduction="20000"/>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dirty="0"/>
              <a:t>上記設定を行う場合、</a:t>
            </a:r>
            <a:r>
              <a:rPr lang="en" altLang="ja-US" dirty="0"/>
              <a:t>Garoon</a:t>
            </a:r>
            <a:r>
              <a:rPr lang="ja-JP" altLang="en-US" dirty="0"/>
              <a:t>のユーザー情報と</a:t>
            </a:r>
            <a:r>
              <a:rPr lang="en-US" altLang="ja-US" dirty="0"/>
              <a:t>AD</a:t>
            </a:r>
            <a:r>
              <a:rPr lang="ja-JP" altLang="en-US" dirty="0"/>
              <a:t>のログイン名を</a:t>
            </a:r>
            <a:r>
              <a:rPr lang="ja-US" altLang="en-US" dirty="0"/>
              <a:t>同じにして</a:t>
            </a:r>
            <a:r>
              <a:rPr lang="ja-JP" altLang="en-US" dirty="0"/>
              <a:t>登録する必要があります。</a:t>
            </a:r>
            <a:endParaRPr lang="en-US" altLang="ja-JP" dirty="0"/>
          </a:p>
          <a:p>
            <a:pPr marL="0" indent="0">
              <a:buNone/>
            </a:pPr>
            <a:r>
              <a:rPr lang="ja-JP" altLang="en-US" dirty="0"/>
              <a:t>ログイン名で同一ユーザーかを判断するためです。</a:t>
            </a:r>
            <a:endParaRPr lang="en-US" altLang="ja-JP" dirty="0"/>
          </a:p>
          <a:p>
            <a:pPr marL="0" indent="0">
              <a:buNone/>
            </a:pPr>
            <a:r>
              <a:rPr lang="ja-US" altLang="en-US" dirty="0"/>
              <a:t>詳細・構築については</a:t>
            </a:r>
            <a:r>
              <a:rPr lang="ja-JP" altLang="en-US" dirty="0"/>
              <a:t>サイボウズ オフィシャル パートナーへご相談</a:t>
            </a:r>
            <a:r>
              <a:rPr lang="ja-JP" altLang="en-US"/>
              <a:t>ください。</a:t>
            </a:r>
            <a:endParaRPr lang="en-US" altLang="ja-JP" dirty="0"/>
          </a:p>
          <a:p>
            <a:pPr marL="0" indent="0">
              <a:buNone/>
            </a:pPr>
            <a:r>
              <a:rPr lang="en" altLang="ja-JP" dirty="0">
                <a:hlinkClick r:id="rId4"/>
              </a:rPr>
              <a:t>https://partner.cybozu.co.jp/</a:t>
            </a:r>
            <a:endParaRPr lang="en-US" altLang="ja-JP" dirty="0"/>
          </a:p>
        </p:txBody>
      </p:sp>
    </p:spTree>
    <p:extLst>
      <p:ext uri="{BB962C8B-B14F-4D97-AF65-F5344CB8AC3E}">
        <p14:creationId xmlns:p14="http://schemas.microsoft.com/office/powerpoint/2010/main" val="1888236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4"/>
            <a:ext cx="8547688" cy="1006872"/>
          </a:xfrm>
        </p:spPr>
        <p:txBody>
          <a:bodyPr>
            <a:normAutofit/>
          </a:bodyPr>
          <a:lstStyle/>
          <a:p>
            <a:pPr marL="0" indent="0">
              <a:buNone/>
            </a:pPr>
            <a:r>
              <a:rPr lang="en-US" altLang="ja-JP" dirty="0" err="1"/>
              <a:t>Garoon</a:t>
            </a:r>
            <a:r>
              <a:rPr lang="ja-JP" altLang="en-US" dirty="0"/>
              <a:t>の標準認証と</a:t>
            </a:r>
            <a:r>
              <a:rPr lang="en-US" altLang="ja-JP" dirty="0"/>
              <a:t>LDAP</a:t>
            </a:r>
            <a:r>
              <a:rPr lang="ja-JP" altLang="en-US" dirty="0"/>
              <a:t>認証（複数可）を組み合わせて利用することもできます。たとえば、派遣社員は</a:t>
            </a:r>
            <a:r>
              <a:rPr lang="en-US" altLang="ja-JP" dirty="0" err="1"/>
              <a:t>Garoon</a:t>
            </a:r>
            <a:r>
              <a:rPr lang="ja-JP" altLang="en-US" dirty="0"/>
              <a:t>の標準認証を利用する一方、正社員は</a:t>
            </a:r>
            <a:r>
              <a:rPr lang="en-US" altLang="ja-JP" dirty="0"/>
              <a:t>LDAP</a:t>
            </a:r>
            <a:r>
              <a:rPr lang="ja-JP" altLang="en-US" dirty="0"/>
              <a:t>認証を利用して</a:t>
            </a:r>
            <a:r>
              <a:rPr lang="en-US" altLang="ja-JP" dirty="0"/>
              <a:t>AD</a:t>
            </a:r>
            <a:r>
              <a:rPr lang="ja-JP" altLang="en-US" dirty="0"/>
              <a:t>と連携する、というような運用が可能です。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en-US" altLang="ja-JP" dirty="0"/>
              <a:t>AD</a:t>
            </a:r>
            <a:r>
              <a:rPr lang="ja-JP" altLang="en-US" dirty="0"/>
              <a:t>による認証 −複数認証−</a:t>
            </a:r>
            <a:endParaRPr lang="ja-JP" altLang="en-US" sz="1200" dirty="0"/>
          </a:p>
        </p:txBody>
      </p:sp>
      <p:sp>
        <p:nvSpPr>
          <p:cNvPr id="38" name="正方形/長方形 37">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100" b="1" spc="150">
                <a:latin typeface="Yu Gothic" panose="020B0400000000000000" pitchFamily="34" charset="-128"/>
                <a:ea typeface="Yu Gothic" panose="020B0400000000000000" pitchFamily="34" charset="-128"/>
              </a:rPr>
              <a:t>パッケージ</a:t>
            </a:r>
            <a:r>
              <a:rPr lang="ja-US" altLang="en-US" sz="1100" b="1" spc="150">
                <a:latin typeface="Yu Gothic" panose="020B0400000000000000" pitchFamily="34" charset="-128"/>
                <a:ea typeface="Yu Gothic" panose="020B0400000000000000" pitchFamily="34" charset="-128"/>
              </a:rPr>
              <a:t>版</a:t>
            </a:r>
            <a:endParaRPr lang="ja-JP" altLang="en-US" sz="1100" b="1" spc="150">
              <a:latin typeface="Yu Gothic" panose="020B0400000000000000" pitchFamily="34" charset="-128"/>
              <a:ea typeface="Yu Gothic" panose="020B0400000000000000" pitchFamily="34" charset="-128"/>
            </a:endParaRPr>
          </a:p>
        </p:txBody>
      </p:sp>
      <p:sp>
        <p:nvSpPr>
          <p:cNvPr id="33"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3975342"/>
            <a:ext cx="8229599" cy="586477"/>
          </a:xfrm>
          <a:prstGeom prst="rect">
            <a:avLst/>
          </a:prstGeom>
        </p:spPr>
        <p:txBody>
          <a:bodyPr vert="horz" lIns="91440" tIns="45720" rIns="91440" bIns="45720" rtlCol="0">
            <a:no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dirty="0"/>
              <a:t>詳細・構築についてはサイボウズ オフィシャル パートナーへご相談ください。</a:t>
            </a:r>
            <a:br>
              <a:rPr lang="ja-JP" altLang="en-US"/>
            </a:br>
            <a:r>
              <a:rPr lang="en" altLang="ja-JP" dirty="0">
                <a:hlinkClick r:id="rId3"/>
              </a:rPr>
              <a:t>https://partner.cybozu.co.jp/</a:t>
            </a:r>
            <a:endParaRPr lang="en-US" altLang="ja-JP" dirty="0"/>
          </a:p>
          <a:p>
            <a:pPr marL="0" indent="0">
              <a:buNone/>
            </a:pPr>
            <a:endParaRPr lang="en" altLang="ja-JP" dirty="0"/>
          </a:p>
        </p:txBody>
      </p:sp>
      <p:grpSp>
        <p:nvGrpSpPr>
          <p:cNvPr id="28" name="グループ化 27" descr="複数認証のイメージ図">
            <a:extLst>
              <a:ext uri="{FF2B5EF4-FFF2-40B4-BE49-F238E27FC236}">
                <a16:creationId xmlns:a16="http://schemas.microsoft.com/office/drawing/2014/main" id="{C3E351CA-9B91-454B-B52B-9205DA0ACFB7}"/>
              </a:ext>
            </a:extLst>
          </p:cNvPr>
          <p:cNvGrpSpPr/>
          <p:nvPr/>
        </p:nvGrpSpPr>
        <p:grpSpPr>
          <a:xfrm>
            <a:off x="1745686" y="1631447"/>
            <a:ext cx="5652628" cy="2183960"/>
            <a:chOff x="395536" y="2263254"/>
            <a:chExt cx="8229598" cy="3179602"/>
          </a:xfrm>
        </p:grpSpPr>
        <p:sp>
          <p:nvSpPr>
            <p:cNvPr id="29" name="正方形/長方形 28">
              <a:extLst>
                <a:ext uri="{FF2B5EF4-FFF2-40B4-BE49-F238E27FC236}">
                  <a16:creationId xmlns:a16="http://schemas.microsoft.com/office/drawing/2014/main" id="{C9E6AAB4-FA9E-564C-872E-344D6A4DB298}"/>
                </a:ext>
              </a:extLst>
            </p:cNvPr>
            <p:cNvSpPr/>
            <p:nvPr/>
          </p:nvSpPr>
          <p:spPr>
            <a:xfrm>
              <a:off x="395536" y="2263254"/>
              <a:ext cx="8229598" cy="31796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25">
                <a:latin typeface="メイリオ" panose="020B0604030504040204" pitchFamily="50" charset="-128"/>
              </a:endParaRPr>
            </a:p>
          </p:txBody>
        </p:sp>
        <p:sp>
          <p:nvSpPr>
            <p:cNvPr id="30" name="テキスト ボックス 29">
              <a:extLst>
                <a:ext uri="{FF2B5EF4-FFF2-40B4-BE49-F238E27FC236}">
                  <a16:creationId xmlns:a16="http://schemas.microsoft.com/office/drawing/2014/main" id="{3BEA15A9-ED1E-7D47-8EEE-D573FB59EFB9}"/>
                </a:ext>
              </a:extLst>
            </p:cNvPr>
            <p:cNvSpPr txBox="1"/>
            <p:nvPr/>
          </p:nvSpPr>
          <p:spPr>
            <a:xfrm>
              <a:off x="764752" y="2356590"/>
              <a:ext cx="6873875" cy="303160"/>
            </a:xfrm>
            <a:prstGeom prst="rect">
              <a:avLst/>
            </a:prstGeom>
            <a:noFill/>
          </p:spPr>
          <p:txBody>
            <a:bodyPr>
              <a:spAutoFit/>
            </a:bodyPr>
            <a:lstStyle/>
            <a:p>
              <a:pPr>
                <a:lnSpc>
                  <a:spcPct val="130000"/>
                </a:lnSpc>
                <a:buClr>
                  <a:srgbClr val="004080"/>
                </a:buClr>
                <a:buSzPct val="100000"/>
                <a:defRPr/>
              </a:pPr>
              <a:r>
                <a:rPr lang="ja-JP" altLang="en-US" sz="675" kern="0" dirty="0">
                  <a:solidFill>
                    <a:srgbClr val="333333"/>
                  </a:solidFill>
                  <a:latin typeface="メイリオ" panose="020B0604030504040204" pitchFamily="50" charset="-128"/>
                  <a:ea typeface="メイリオ" panose="020B0604030504040204" pitchFamily="50" charset="-128"/>
                  <a:cs typeface="メイリオ" pitchFamily="50" charset="-128"/>
                </a:rPr>
                <a:t>構成例：東京の社員は東京</a:t>
              </a:r>
              <a:r>
                <a:rPr lang="en-US" altLang="ja-JP" sz="675" kern="0" dirty="0">
                  <a:solidFill>
                    <a:srgbClr val="333333"/>
                  </a:solidFill>
                  <a:latin typeface="メイリオ" panose="020B0604030504040204" pitchFamily="50" charset="-128"/>
                  <a:ea typeface="メイリオ" panose="020B0604030504040204" pitchFamily="50" charset="-128"/>
                  <a:cs typeface="メイリオ" pitchFamily="50" charset="-128"/>
                </a:rPr>
                <a:t>AD</a:t>
              </a:r>
              <a:r>
                <a:rPr lang="ja-JP" altLang="en-US" sz="675" kern="0" dirty="0" err="1">
                  <a:solidFill>
                    <a:srgbClr val="333333"/>
                  </a:solidFill>
                  <a:latin typeface="メイリオ" panose="020B0604030504040204" pitchFamily="50" charset="-128"/>
                  <a:ea typeface="メイリオ" panose="020B0604030504040204" pitchFamily="50" charset="-128"/>
                  <a:cs typeface="メイリオ" pitchFamily="50" charset="-128"/>
                </a:rPr>
                <a:t>、</a:t>
              </a:r>
              <a:r>
                <a:rPr lang="ja-JP" altLang="en-US" sz="675" kern="0" dirty="0">
                  <a:solidFill>
                    <a:srgbClr val="333333"/>
                  </a:solidFill>
                  <a:latin typeface="メイリオ" panose="020B0604030504040204" pitchFamily="50" charset="-128"/>
                  <a:ea typeface="メイリオ" panose="020B0604030504040204" pitchFamily="50" charset="-128"/>
                  <a:cs typeface="メイリオ" pitchFamily="50" charset="-128"/>
                </a:rPr>
                <a:t>上海の社員は上海</a:t>
              </a:r>
              <a:r>
                <a:rPr lang="en-US" altLang="ja-JP" sz="675" kern="0" dirty="0">
                  <a:solidFill>
                    <a:srgbClr val="333333"/>
                  </a:solidFill>
                  <a:latin typeface="メイリオ" panose="020B0604030504040204" pitchFamily="50" charset="-128"/>
                  <a:ea typeface="メイリオ" panose="020B0604030504040204" pitchFamily="50" charset="-128"/>
                  <a:cs typeface="メイリオ" pitchFamily="50" charset="-128"/>
                </a:rPr>
                <a:t>AD</a:t>
              </a:r>
              <a:r>
                <a:rPr lang="ja-JP" altLang="en-US" sz="675" kern="0" dirty="0" err="1">
                  <a:solidFill>
                    <a:srgbClr val="333333"/>
                  </a:solidFill>
                  <a:latin typeface="メイリオ" panose="020B0604030504040204" pitchFamily="50" charset="-128"/>
                  <a:ea typeface="メイリオ" panose="020B0604030504040204" pitchFamily="50" charset="-128"/>
                  <a:cs typeface="メイリオ" pitchFamily="50" charset="-128"/>
                </a:rPr>
                <a:t>、</a:t>
              </a:r>
              <a:r>
                <a:rPr lang="ja-JP" altLang="en-US" sz="675" kern="0" dirty="0">
                  <a:solidFill>
                    <a:srgbClr val="333333"/>
                  </a:solidFill>
                  <a:latin typeface="メイリオ" panose="020B0604030504040204" pitchFamily="50" charset="-128"/>
                  <a:ea typeface="メイリオ" panose="020B0604030504040204" pitchFamily="50" charset="-128"/>
                  <a:cs typeface="メイリオ" pitchFamily="50" charset="-128"/>
                </a:rPr>
                <a:t>派遣社員は</a:t>
              </a:r>
              <a:r>
                <a:rPr lang="en-US" altLang="ja-JP" sz="675" kern="0" dirty="0" err="1">
                  <a:solidFill>
                    <a:srgbClr val="333333"/>
                  </a:solidFill>
                  <a:latin typeface="メイリオ" panose="020B0604030504040204" pitchFamily="50" charset="-128"/>
                  <a:ea typeface="メイリオ" panose="020B0604030504040204" pitchFamily="50" charset="-128"/>
                  <a:cs typeface="メイリオ" pitchFamily="50" charset="-128"/>
                </a:rPr>
                <a:t>Garoon</a:t>
              </a:r>
              <a:r>
                <a:rPr lang="ja-JP" altLang="en-US" sz="675" kern="0" dirty="0">
                  <a:solidFill>
                    <a:srgbClr val="333333"/>
                  </a:solidFill>
                  <a:latin typeface="メイリオ" panose="020B0604030504040204" pitchFamily="50" charset="-128"/>
                  <a:ea typeface="メイリオ" panose="020B0604030504040204" pitchFamily="50" charset="-128"/>
                  <a:cs typeface="メイリオ" pitchFamily="50" charset="-128"/>
                </a:rPr>
                <a:t>の標準認証を</a:t>
              </a:r>
              <a:r>
                <a:rPr lang="ja-US" altLang="en-US" sz="675" kern="0" dirty="0">
                  <a:solidFill>
                    <a:srgbClr val="333333"/>
                  </a:solidFill>
                  <a:latin typeface="メイリオ" panose="020B0604030504040204" pitchFamily="50" charset="-128"/>
                  <a:ea typeface="メイリオ" panose="020B0604030504040204" pitchFamily="50" charset="-128"/>
                  <a:cs typeface="メイリオ" pitchFamily="50" charset="-128"/>
                </a:rPr>
                <a:t>利用する場合</a:t>
              </a:r>
              <a:endParaRPr lang="ja-JP" altLang="en-US" sz="600" dirty="0">
                <a:latin typeface="メイリオ" panose="020B0604030504040204" pitchFamily="50" charset="-128"/>
                <a:ea typeface="メイリオ" panose="020B0604030504040204" pitchFamily="50" charset="-128"/>
              </a:endParaRPr>
            </a:p>
          </p:txBody>
        </p:sp>
        <p:pic>
          <p:nvPicPr>
            <p:cNvPr id="31" name="図 30" descr="Personas, Icono, Tres, Círculos, Simple">
              <a:extLst>
                <a:ext uri="{FF2B5EF4-FFF2-40B4-BE49-F238E27FC236}">
                  <a16:creationId xmlns:a16="http://schemas.microsoft.com/office/drawing/2014/main" id="{0FD7676D-CEB0-8848-A05A-DC946E9C9C4B}"/>
                </a:ext>
              </a:extLst>
            </p:cNvPr>
            <p:cNvPicPr>
              <a:picLocks noChangeAspect="1"/>
            </p:cNvPicPr>
            <p:nvPr/>
          </p:nvPicPr>
          <p:blipFill>
            <a:blip r:embed="rId4" cstate="print">
              <a:duotone>
                <a:srgbClr val="C0504D">
                  <a:shade val="45000"/>
                  <a:satMod val="135000"/>
                </a:srgbClr>
                <a:prstClr val="white"/>
              </a:duotone>
            </a:blip>
            <a:stretch>
              <a:fillRect/>
            </a:stretch>
          </p:blipFill>
          <p:spPr>
            <a:xfrm>
              <a:off x="1010908" y="2826436"/>
              <a:ext cx="611560" cy="415351"/>
            </a:xfrm>
            <a:prstGeom prst="rect">
              <a:avLst/>
            </a:prstGeom>
          </p:spPr>
        </p:pic>
        <p:pic>
          <p:nvPicPr>
            <p:cNvPr id="32" name="図 31" descr="Personas, Icono, Tres, Círculos, Simple">
              <a:extLst>
                <a:ext uri="{FF2B5EF4-FFF2-40B4-BE49-F238E27FC236}">
                  <a16:creationId xmlns:a16="http://schemas.microsoft.com/office/drawing/2014/main" id="{E276954C-3D66-3247-B7FE-5A692253405B}"/>
                </a:ext>
              </a:extLst>
            </p:cNvPr>
            <p:cNvPicPr>
              <a:picLocks noChangeAspect="1"/>
            </p:cNvPicPr>
            <p:nvPr/>
          </p:nvPicPr>
          <p:blipFill>
            <a:blip r:embed="rId4" cstate="print">
              <a:duotone>
                <a:srgbClr val="4BACC6">
                  <a:shade val="45000"/>
                  <a:satMod val="135000"/>
                </a:srgbClr>
                <a:prstClr val="white"/>
              </a:duotone>
            </a:blip>
            <a:stretch>
              <a:fillRect/>
            </a:stretch>
          </p:blipFill>
          <p:spPr>
            <a:xfrm>
              <a:off x="1010908" y="3697497"/>
              <a:ext cx="611560" cy="415351"/>
            </a:xfrm>
            <a:prstGeom prst="rect">
              <a:avLst/>
            </a:prstGeom>
          </p:spPr>
        </p:pic>
        <p:pic>
          <p:nvPicPr>
            <p:cNvPr id="43" name="図 42" descr="Personas, Icono, Tres, Círculos, Simple">
              <a:extLst>
                <a:ext uri="{FF2B5EF4-FFF2-40B4-BE49-F238E27FC236}">
                  <a16:creationId xmlns:a16="http://schemas.microsoft.com/office/drawing/2014/main" id="{D9D67D4D-BB29-2F41-B8DA-CC06A73F0DA6}"/>
                </a:ext>
              </a:extLst>
            </p:cNvPr>
            <p:cNvPicPr>
              <a:picLocks noChangeAspect="1"/>
            </p:cNvPicPr>
            <p:nvPr/>
          </p:nvPicPr>
          <p:blipFill>
            <a:blip r:embed="rId4" cstate="print">
              <a:duotone>
                <a:srgbClr val="9BBB59">
                  <a:shade val="45000"/>
                  <a:satMod val="135000"/>
                </a:srgbClr>
                <a:prstClr val="white"/>
              </a:duotone>
            </a:blip>
            <a:stretch>
              <a:fillRect/>
            </a:stretch>
          </p:blipFill>
          <p:spPr>
            <a:xfrm>
              <a:off x="1010908" y="4568557"/>
              <a:ext cx="611560" cy="415351"/>
            </a:xfrm>
            <a:prstGeom prst="rect">
              <a:avLst/>
            </a:prstGeom>
          </p:spPr>
        </p:pic>
        <p:pic>
          <p:nvPicPr>
            <p:cNvPr id="44" name="図 17">
              <a:extLst>
                <a:ext uri="{FF2B5EF4-FFF2-40B4-BE49-F238E27FC236}">
                  <a16:creationId xmlns:a16="http://schemas.microsoft.com/office/drawing/2014/main" id="{36C72FF1-A3F3-B04C-AF71-9D03B848D80E}"/>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081475" y="3335593"/>
              <a:ext cx="1164594" cy="22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図 44">
              <a:extLst>
                <a:ext uri="{FF2B5EF4-FFF2-40B4-BE49-F238E27FC236}">
                  <a16:creationId xmlns:a16="http://schemas.microsoft.com/office/drawing/2014/main" id="{3B49D9D7-CD6E-6B4B-956B-7417CB9008B5}"/>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37195" y="3648493"/>
              <a:ext cx="943034" cy="943034"/>
            </a:xfrm>
            <a:prstGeom prst="rect">
              <a:avLst/>
            </a:prstGeom>
          </p:spPr>
        </p:pic>
        <p:cxnSp>
          <p:nvCxnSpPr>
            <p:cNvPr id="46" name="カギ線コネクタ 45">
              <a:extLst>
                <a:ext uri="{FF2B5EF4-FFF2-40B4-BE49-F238E27FC236}">
                  <a16:creationId xmlns:a16="http://schemas.microsoft.com/office/drawing/2014/main" id="{65D7CA10-E6A7-5246-9C2F-C99F64501CD5}"/>
                </a:ext>
              </a:extLst>
            </p:cNvPr>
            <p:cNvCxnSpPr>
              <a:cxnSpLocks/>
            </p:cNvCxnSpPr>
            <p:nvPr/>
          </p:nvCxnSpPr>
          <p:spPr>
            <a:xfrm>
              <a:off x="1833987" y="3101120"/>
              <a:ext cx="2128064" cy="695454"/>
            </a:xfrm>
            <a:prstGeom prst="bentConnector3">
              <a:avLst>
                <a:gd name="adj1" fmla="val 74062"/>
              </a:avLst>
            </a:prstGeom>
            <a:ln w="28575">
              <a:solidFill>
                <a:srgbClr val="C28585"/>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7" name="直線矢印コネクタ 46">
              <a:extLst>
                <a:ext uri="{FF2B5EF4-FFF2-40B4-BE49-F238E27FC236}">
                  <a16:creationId xmlns:a16="http://schemas.microsoft.com/office/drawing/2014/main" id="{3637806B-EF8B-8045-AE8A-B5D6955CB564}"/>
                </a:ext>
              </a:extLst>
            </p:cNvPr>
            <p:cNvCxnSpPr/>
            <p:nvPr/>
          </p:nvCxnSpPr>
          <p:spPr>
            <a:xfrm>
              <a:off x="1823103" y="4000884"/>
              <a:ext cx="2125724" cy="0"/>
            </a:xfrm>
            <a:prstGeom prst="straightConnector1">
              <a:avLst/>
            </a:prstGeom>
            <a:ln w="28575">
              <a:solidFill>
                <a:srgbClr val="83B6C4"/>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カギ線コネクタ 47">
              <a:extLst>
                <a:ext uri="{FF2B5EF4-FFF2-40B4-BE49-F238E27FC236}">
                  <a16:creationId xmlns:a16="http://schemas.microsoft.com/office/drawing/2014/main" id="{CBD8B2E3-3C52-0646-B3E5-701BDB7FB990}"/>
                </a:ext>
              </a:extLst>
            </p:cNvPr>
            <p:cNvCxnSpPr>
              <a:cxnSpLocks/>
            </p:cNvCxnSpPr>
            <p:nvPr/>
          </p:nvCxnSpPr>
          <p:spPr>
            <a:xfrm flipV="1">
              <a:off x="1821212" y="4178593"/>
              <a:ext cx="2142998" cy="631128"/>
            </a:xfrm>
            <a:prstGeom prst="bentConnector3">
              <a:avLst>
                <a:gd name="adj1" fmla="val 74870"/>
              </a:avLst>
            </a:prstGeom>
            <a:ln w="28575">
              <a:solidFill>
                <a:srgbClr val="AFBF88"/>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角丸四角形 48">
              <a:extLst>
                <a:ext uri="{FF2B5EF4-FFF2-40B4-BE49-F238E27FC236}">
                  <a16:creationId xmlns:a16="http://schemas.microsoft.com/office/drawing/2014/main" id="{D530998D-0624-CE43-A5AC-D6F4A757A42A}"/>
                </a:ext>
              </a:extLst>
            </p:cNvPr>
            <p:cNvSpPr/>
            <p:nvPr/>
          </p:nvSpPr>
          <p:spPr>
            <a:xfrm>
              <a:off x="1947533" y="2968830"/>
              <a:ext cx="1335864" cy="225667"/>
            </a:xfrm>
            <a:prstGeom prst="roundRect">
              <a:avLst>
                <a:gd name="adj" fmla="val 50000"/>
              </a:avLst>
            </a:prstGeom>
            <a:solidFill>
              <a:srgbClr val="C48583"/>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ctr">
                <a:lnSpc>
                  <a:spcPct val="130000"/>
                </a:lnSpc>
              </a:pPr>
              <a:r>
                <a:rPr kumimoji="1" lang="en-US" altLang="ja-US" sz="788" b="1" spc="113" dirty="0">
                  <a:latin typeface="Yu Gothic" panose="020B0400000000000000" pitchFamily="34" charset="-128"/>
                  <a:ea typeface="Yu Gothic" panose="020B0400000000000000" pitchFamily="34" charset="-128"/>
                </a:rPr>
                <a:t>LDAP</a:t>
              </a:r>
              <a:r>
                <a:rPr kumimoji="1" lang="ja-US" altLang="en-US" sz="788" b="1" spc="113" dirty="0">
                  <a:latin typeface="Yu Gothic" panose="020B0400000000000000" pitchFamily="34" charset="-128"/>
                  <a:ea typeface="Yu Gothic" panose="020B0400000000000000" pitchFamily="34" charset="-128"/>
                </a:rPr>
                <a:t>認証</a:t>
              </a:r>
            </a:p>
          </p:txBody>
        </p:sp>
        <p:sp>
          <p:nvSpPr>
            <p:cNvPr id="50" name="角丸四角形 49">
              <a:extLst>
                <a:ext uri="{FF2B5EF4-FFF2-40B4-BE49-F238E27FC236}">
                  <a16:creationId xmlns:a16="http://schemas.microsoft.com/office/drawing/2014/main" id="{7CFCB648-FE8D-4B4C-AF1E-BF6620DA0570}"/>
                </a:ext>
              </a:extLst>
            </p:cNvPr>
            <p:cNvSpPr/>
            <p:nvPr/>
          </p:nvSpPr>
          <p:spPr>
            <a:xfrm>
              <a:off x="1958859" y="3881207"/>
              <a:ext cx="1335864" cy="225667"/>
            </a:xfrm>
            <a:prstGeom prst="roundRect">
              <a:avLst>
                <a:gd name="adj" fmla="val 50000"/>
              </a:avLst>
            </a:prstGeom>
            <a:solidFill>
              <a:srgbClr val="81B6C6"/>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ctr">
                <a:lnSpc>
                  <a:spcPct val="130000"/>
                </a:lnSpc>
              </a:pPr>
              <a:r>
                <a:rPr kumimoji="1" lang="en-US" altLang="ja-US" sz="788" b="1" spc="113" dirty="0">
                  <a:latin typeface="Yu Gothic" panose="020B0400000000000000" pitchFamily="34" charset="-128"/>
                  <a:ea typeface="Yu Gothic" panose="020B0400000000000000" pitchFamily="34" charset="-128"/>
                </a:rPr>
                <a:t>LDAP</a:t>
              </a:r>
              <a:r>
                <a:rPr kumimoji="1" lang="ja-US" altLang="en-US" sz="788" b="1" spc="113" dirty="0">
                  <a:latin typeface="Yu Gothic" panose="020B0400000000000000" pitchFamily="34" charset="-128"/>
                  <a:ea typeface="Yu Gothic" panose="020B0400000000000000" pitchFamily="34" charset="-128"/>
                </a:rPr>
                <a:t>認証</a:t>
              </a:r>
            </a:p>
          </p:txBody>
        </p:sp>
        <p:sp>
          <p:nvSpPr>
            <p:cNvPr id="51" name="角丸四角形 50">
              <a:extLst>
                <a:ext uri="{FF2B5EF4-FFF2-40B4-BE49-F238E27FC236}">
                  <a16:creationId xmlns:a16="http://schemas.microsoft.com/office/drawing/2014/main" id="{145ECD51-A1AF-AA49-A9D1-8E428EC55D32}"/>
                </a:ext>
              </a:extLst>
            </p:cNvPr>
            <p:cNvSpPr/>
            <p:nvPr/>
          </p:nvSpPr>
          <p:spPr>
            <a:xfrm>
              <a:off x="1988761" y="4696887"/>
              <a:ext cx="1335864" cy="225667"/>
            </a:xfrm>
            <a:prstGeom prst="roundRect">
              <a:avLst>
                <a:gd name="adj" fmla="val 50000"/>
              </a:avLst>
            </a:prstGeom>
            <a:solidFill>
              <a:srgbClr val="AFBF88"/>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ctr">
                <a:lnSpc>
                  <a:spcPct val="130000"/>
                </a:lnSpc>
              </a:pPr>
              <a:r>
                <a:rPr kumimoji="1" lang="ja-US" altLang="en-US" sz="788" b="1" spc="113" dirty="0">
                  <a:latin typeface="Yu Gothic" panose="020B0400000000000000" pitchFamily="34" charset="-128"/>
                  <a:ea typeface="Yu Gothic" panose="020B0400000000000000" pitchFamily="34" charset="-128"/>
                </a:rPr>
                <a:t>標準認証</a:t>
              </a:r>
            </a:p>
          </p:txBody>
        </p:sp>
        <p:sp>
          <p:nvSpPr>
            <p:cNvPr id="52" name="角丸四角形 51">
              <a:extLst>
                <a:ext uri="{FF2B5EF4-FFF2-40B4-BE49-F238E27FC236}">
                  <a16:creationId xmlns:a16="http://schemas.microsoft.com/office/drawing/2014/main" id="{08831B6C-D949-8C48-A0A9-69416EE346B7}"/>
                </a:ext>
              </a:extLst>
            </p:cNvPr>
            <p:cNvSpPr/>
            <p:nvPr/>
          </p:nvSpPr>
          <p:spPr>
            <a:xfrm>
              <a:off x="6471818" y="3457701"/>
              <a:ext cx="1773456" cy="238182"/>
            </a:xfrm>
            <a:prstGeom prst="roundRect">
              <a:avLst>
                <a:gd name="adj" fmla="val 50000"/>
              </a:avLst>
            </a:prstGeom>
            <a:solidFill>
              <a:srgbClr val="C48583"/>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ctr">
                <a:lnSpc>
                  <a:spcPct val="130000"/>
                </a:lnSpc>
              </a:pPr>
              <a:r>
                <a:rPr kumimoji="1" lang="ja-US" altLang="en-US" sz="788" b="1" spc="113" dirty="0">
                  <a:latin typeface="Yu Gothic" panose="020B0400000000000000" pitchFamily="34" charset="-128"/>
                  <a:ea typeface="Yu Gothic" panose="020B0400000000000000" pitchFamily="34" charset="-128"/>
                </a:rPr>
                <a:t>社員</a:t>
              </a:r>
              <a:r>
                <a:rPr kumimoji="1" lang="en-US" altLang="ja-US" sz="788" b="1" spc="113" dirty="0">
                  <a:latin typeface="Yu Gothic" panose="020B0400000000000000" pitchFamily="34" charset="-128"/>
                  <a:ea typeface="Yu Gothic" panose="020B0400000000000000" pitchFamily="34" charset="-128"/>
                </a:rPr>
                <a:t>(</a:t>
              </a:r>
              <a:r>
                <a:rPr kumimoji="1" lang="ja-US" altLang="en-US" sz="788" b="1" spc="113" dirty="0">
                  <a:latin typeface="Yu Gothic" panose="020B0400000000000000" pitchFamily="34" charset="-128"/>
                  <a:ea typeface="Yu Gothic" panose="020B0400000000000000" pitchFamily="34" charset="-128"/>
                </a:rPr>
                <a:t>東京</a:t>
              </a:r>
              <a:r>
                <a:rPr kumimoji="1" lang="en-US" altLang="ja-US" sz="788" b="1" spc="113" dirty="0">
                  <a:latin typeface="Yu Gothic" panose="020B0400000000000000" pitchFamily="34" charset="-128"/>
                  <a:ea typeface="Yu Gothic" panose="020B0400000000000000" pitchFamily="34" charset="-128"/>
                </a:rPr>
                <a:t>)</a:t>
              </a:r>
              <a:r>
                <a:rPr kumimoji="1" lang="ja-US" altLang="en-US" sz="788" b="1" spc="113" dirty="0">
                  <a:latin typeface="Yu Gothic" panose="020B0400000000000000" pitchFamily="34" charset="-128"/>
                  <a:ea typeface="Yu Gothic" panose="020B0400000000000000" pitchFamily="34" charset="-128"/>
                </a:rPr>
                <a:t>の</a:t>
              </a:r>
              <a:r>
                <a:rPr kumimoji="1" lang="en-US" altLang="ja-US" sz="788" b="1" spc="113" dirty="0">
                  <a:latin typeface="Yu Gothic" panose="020B0400000000000000" pitchFamily="34" charset="-128"/>
                  <a:ea typeface="Yu Gothic" panose="020B0400000000000000" pitchFamily="34" charset="-128"/>
                </a:rPr>
                <a:t>AD</a:t>
              </a:r>
              <a:endParaRPr kumimoji="1" lang="ja-US" altLang="en-US" sz="788" b="1" spc="113" dirty="0">
                <a:latin typeface="Yu Gothic" panose="020B0400000000000000" pitchFamily="34" charset="-128"/>
                <a:ea typeface="Yu Gothic" panose="020B0400000000000000" pitchFamily="34" charset="-128"/>
              </a:endParaRPr>
            </a:p>
          </p:txBody>
        </p:sp>
        <p:grpSp>
          <p:nvGrpSpPr>
            <p:cNvPr id="53" name="グループ化 52">
              <a:extLst>
                <a:ext uri="{FF2B5EF4-FFF2-40B4-BE49-F238E27FC236}">
                  <a16:creationId xmlns:a16="http://schemas.microsoft.com/office/drawing/2014/main" id="{0B708B59-8295-2342-8F63-4190F3B4C706}"/>
                </a:ext>
              </a:extLst>
            </p:cNvPr>
            <p:cNvGrpSpPr/>
            <p:nvPr/>
          </p:nvGrpSpPr>
          <p:grpSpPr>
            <a:xfrm>
              <a:off x="7077390" y="2607534"/>
              <a:ext cx="638013" cy="798287"/>
              <a:chOff x="63501" y="771526"/>
              <a:chExt cx="328613" cy="411163"/>
            </a:xfrm>
          </p:grpSpPr>
          <p:sp>
            <p:nvSpPr>
              <p:cNvPr id="62" name="Freeform 5">
                <a:extLst>
                  <a:ext uri="{FF2B5EF4-FFF2-40B4-BE49-F238E27FC236}">
                    <a16:creationId xmlns:a16="http://schemas.microsoft.com/office/drawing/2014/main" id="{1B7ADDA0-DAAD-1145-9342-9F6E0862A042}"/>
                  </a:ext>
                </a:extLst>
              </p:cNvPr>
              <p:cNvSpPr>
                <a:spLocks/>
              </p:cNvSpPr>
              <p:nvPr/>
            </p:nvSpPr>
            <p:spPr bwMode="auto">
              <a:xfrm>
                <a:off x="63501" y="771526"/>
                <a:ext cx="200025" cy="411163"/>
              </a:xfrm>
              <a:custGeom>
                <a:avLst/>
                <a:gdLst>
                  <a:gd name="T0" fmla="*/ 0 w 119"/>
                  <a:gd name="T1" fmla="*/ 245 h 245"/>
                  <a:gd name="T2" fmla="*/ 33 w 119"/>
                  <a:gd name="T3" fmla="*/ 245 h 245"/>
                  <a:gd name="T4" fmla="*/ 45 w 119"/>
                  <a:gd name="T5" fmla="*/ 221 h 245"/>
                  <a:gd name="T6" fmla="*/ 18 w 119"/>
                  <a:gd name="T7" fmla="*/ 221 h 245"/>
                  <a:gd name="T8" fmla="*/ 18 w 119"/>
                  <a:gd name="T9" fmla="*/ 209 h 245"/>
                  <a:gd name="T10" fmla="*/ 21 w 119"/>
                  <a:gd name="T11" fmla="*/ 209 h 245"/>
                  <a:gd name="T12" fmla="*/ 50 w 119"/>
                  <a:gd name="T13" fmla="*/ 209 h 245"/>
                  <a:gd name="T14" fmla="*/ 53 w 119"/>
                  <a:gd name="T15" fmla="*/ 208 h 245"/>
                  <a:gd name="T16" fmla="*/ 59 w 119"/>
                  <a:gd name="T17" fmla="*/ 197 h 245"/>
                  <a:gd name="T18" fmla="*/ 18 w 119"/>
                  <a:gd name="T19" fmla="*/ 197 h 245"/>
                  <a:gd name="T20" fmla="*/ 18 w 119"/>
                  <a:gd name="T21" fmla="*/ 185 h 245"/>
                  <a:gd name="T22" fmla="*/ 21 w 119"/>
                  <a:gd name="T23" fmla="*/ 185 h 245"/>
                  <a:gd name="T24" fmla="*/ 64 w 119"/>
                  <a:gd name="T25" fmla="*/ 185 h 245"/>
                  <a:gd name="T26" fmla="*/ 68 w 119"/>
                  <a:gd name="T27" fmla="*/ 182 h 245"/>
                  <a:gd name="T28" fmla="*/ 108 w 119"/>
                  <a:gd name="T29" fmla="*/ 117 h 245"/>
                  <a:gd name="T30" fmla="*/ 119 w 119"/>
                  <a:gd name="T31" fmla="*/ 108 h 245"/>
                  <a:gd name="T32" fmla="*/ 119 w 119"/>
                  <a:gd name="T33" fmla="*/ 106 h 245"/>
                  <a:gd name="T34" fmla="*/ 119 w 119"/>
                  <a:gd name="T35" fmla="*/ 12 h 245"/>
                  <a:gd name="T36" fmla="*/ 119 w 119"/>
                  <a:gd name="T37" fmla="*/ 9 h 245"/>
                  <a:gd name="T38" fmla="*/ 106 w 119"/>
                  <a:gd name="T39" fmla="*/ 0 h 245"/>
                  <a:gd name="T40" fmla="*/ 14 w 119"/>
                  <a:gd name="T41" fmla="*/ 0 h 245"/>
                  <a:gd name="T42" fmla="*/ 0 w 119"/>
                  <a:gd name="T43" fmla="*/ 14 h 245"/>
                  <a:gd name="T44" fmla="*/ 0 w 119"/>
                  <a:gd name="T45" fmla="*/ 242 h 245"/>
                  <a:gd name="T46" fmla="*/ 0 w 119"/>
                  <a:gd name="T47"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245">
                    <a:moveTo>
                      <a:pt x="0" y="245"/>
                    </a:moveTo>
                    <a:cubicBezTo>
                      <a:pt x="11" y="245"/>
                      <a:pt x="22" y="245"/>
                      <a:pt x="33" y="245"/>
                    </a:cubicBezTo>
                    <a:cubicBezTo>
                      <a:pt x="34" y="235"/>
                      <a:pt x="41" y="229"/>
                      <a:pt x="45" y="221"/>
                    </a:cubicBezTo>
                    <a:cubicBezTo>
                      <a:pt x="36" y="221"/>
                      <a:pt x="27" y="221"/>
                      <a:pt x="18" y="221"/>
                    </a:cubicBezTo>
                    <a:cubicBezTo>
                      <a:pt x="18" y="217"/>
                      <a:pt x="18" y="213"/>
                      <a:pt x="18" y="209"/>
                    </a:cubicBezTo>
                    <a:cubicBezTo>
                      <a:pt x="19" y="209"/>
                      <a:pt x="20" y="209"/>
                      <a:pt x="21" y="209"/>
                    </a:cubicBezTo>
                    <a:cubicBezTo>
                      <a:pt x="31" y="209"/>
                      <a:pt x="40" y="209"/>
                      <a:pt x="50" y="209"/>
                    </a:cubicBezTo>
                    <a:cubicBezTo>
                      <a:pt x="51" y="209"/>
                      <a:pt x="52" y="209"/>
                      <a:pt x="53" y="208"/>
                    </a:cubicBezTo>
                    <a:cubicBezTo>
                      <a:pt x="55" y="205"/>
                      <a:pt x="57" y="201"/>
                      <a:pt x="59" y="197"/>
                    </a:cubicBezTo>
                    <a:cubicBezTo>
                      <a:pt x="45" y="197"/>
                      <a:pt x="32" y="197"/>
                      <a:pt x="18" y="197"/>
                    </a:cubicBezTo>
                    <a:cubicBezTo>
                      <a:pt x="18" y="193"/>
                      <a:pt x="18" y="189"/>
                      <a:pt x="18" y="185"/>
                    </a:cubicBezTo>
                    <a:cubicBezTo>
                      <a:pt x="19" y="185"/>
                      <a:pt x="20" y="185"/>
                      <a:pt x="21" y="185"/>
                    </a:cubicBezTo>
                    <a:cubicBezTo>
                      <a:pt x="35" y="185"/>
                      <a:pt x="49" y="185"/>
                      <a:pt x="64" y="185"/>
                    </a:cubicBezTo>
                    <a:cubicBezTo>
                      <a:pt x="66" y="185"/>
                      <a:pt x="67" y="184"/>
                      <a:pt x="68" y="182"/>
                    </a:cubicBezTo>
                    <a:cubicBezTo>
                      <a:pt x="81" y="160"/>
                      <a:pt x="95" y="139"/>
                      <a:pt x="108" y="117"/>
                    </a:cubicBezTo>
                    <a:cubicBezTo>
                      <a:pt x="111" y="112"/>
                      <a:pt x="114" y="109"/>
                      <a:pt x="119" y="108"/>
                    </a:cubicBezTo>
                    <a:cubicBezTo>
                      <a:pt x="119" y="107"/>
                      <a:pt x="119" y="106"/>
                      <a:pt x="119" y="106"/>
                    </a:cubicBezTo>
                    <a:cubicBezTo>
                      <a:pt x="119" y="74"/>
                      <a:pt x="119" y="43"/>
                      <a:pt x="119" y="12"/>
                    </a:cubicBezTo>
                    <a:cubicBezTo>
                      <a:pt x="119" y="11"/>
                      <a:pt x="119" y="10"/>
                      <a:pt x="119" y="9"/>
                    </a:cubicBezTo>
                    <a:cubicBezTo>
                      <a:pt x="117" y="3"/>
                      <a:pt x="113" y="0"/>
                      <a:pt x="106" y="0"/>
                    </a:cubicBezTo>
                    <a:cubicBezTo>
                      <a:pt x="75" y="0"/>
                      <a:pt x="44" y="0"/>
                      <a:pt x="14" y="0"/>
                    </a:cubicBezTo>
                    <a:cubicBezTo>
                      <a:pt x="5" y="0"/>
                      <a:pt x="0" y="5"/>
                      <a:pt x="0" y="14"/>
                    </a:cubicBezTo>
                    <a:cubicBezTo>
                      <a:pt x="0" y="90"/>
                      <a:pt x="0" y="166"/>
                      <a:pt x="0" y="242"/>
                    </a:cubicBezTo>
                    <a:cubicBezTo>
                      <a:pt x="0" y="242"/>
                      <a:pt x="0" y="243"/>
                      <a:pt x="0" y="2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3" name="Freeform 6">
                <a:extLst>
                  <a:ext uri="{FF2B5EF4-FFF2-40B4-BE49-F238E27FC236}">
                    <a16:creationId xmlns:a16="http://schemas.microsoft.com/office/drawing/2014/main" id="{5BD60E21-6B66-1A4B-9E25-E64FDA975AFB}"/>
                  </a:ext>
                </a:extLst>
              </p:cNvPr>
              <p:cNvSpPr>
                <a:spLocks/>
              </p:cNvSpPr>
              <p:nvPr/>
            </p:nvSpPr>
            <p:spPr bwMode="auto">
              <a:xfrm>
                <a:off x="139701" y="968376"/>
                <a:ext cx="252413" cy="212725"/>
              </a:xfrm>
              <a:custGeom>
                <a:avLst/>
                <a:gdLst>
                  <a:gd name="T0" fmla="*/ 76 w 151"/>
                  <a:gd name="T1" fmla="*/ 127 h 127"/>
                  <a:gd name="T2" fmla="*/ 143 w 151"/>
                  <a:gd name="T3" fmla="*/ 127 h 127"/>
                  <a:gd name="T4" fmla="*/ 146 w 151"/>
                  <a:gd name="T5" fmla="*/ 127 h 127"/>
                  <a:gd name="T6" fmla="*/ 150 w 151"/>
                  <a:gd name="T7" fmla="*/ 120 h 127"/>
                  <a:gd name="T8" fmla="*/ 148 w 151"/>
                  <a:gd name="T9" fmla="*/ 116 h 127"/>
                  <a:gd name="T10" fmla="*/ 82 w 151"/>
                  <a:gd name="T11" fmla="*/ 7 h 127"/>
                  <a:gd name="T12" fmla="*/ 70 w 151"/>
                  <a:gd name="T13" fmla="*/ 7 h 127"/>
                  <a:gd name="T14" fmla="*/ 6 w 151"/>
                  <a:gd name="T15" fmla="*/ 113 h 127"/>
                  <a:gd name="T16" fmla="*/ 2 w 151"/>
                  <a:gd name="T17" fmla="*/ 120 h 127"/>
                  <a:gd name="T18" fmla="*/ 6 w 151"/>
                  <a:gd name="T19" fmla="*/ 127 h 127"/>
                  <a:gd name="T20" fmla="*/ 9 w 151"/>
                  <a:gd name="T21" fmla="*/ 127 h 127"/>
                  <a:gd name="T22" fmla="*/ 76 w 151"/>
                  <a:gd name="T23"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27">
                    <a:moveTo>
                      <a:pt x="76" y="127"/>
                    </a:moveTo>
                    <a:cubicBezTo>
                      <a:pt x="98" y="127"/>
                      <a:pt x="121" y="127"/>
                      <a:pt x="143" y="127"/>
                    </a:cubicBezTo>
                    <a:cubicBezTo>
                      <a:pt x="144" y="127"/>
                      <a:pt x="145" y="127"/>
                      <a:pt x="146" y="127"/>
                    </a:cubicBezTo>
                    <a:cubicBezTo>
                      <a:pt x="150" y="126"/>
                      <a:pt x="151" y="123"/>
                      <a:pt x="150" y="120"/>
                    </a:cubicBezTo>
                    <a:cubicBezTo>
                      <a:pt x="149" y="119"/>
                      <a:pt x="149" y="117"/>
                      <a:pt x="148" y="116"/>
                    </a:cubicBezTo>
                    <a:cubicBezTo>
                      <a:pt x="126" y="80"/>
                      <a:pt x="104" y="43"/>
                      <a:pt x="82" y="7"/>
                    </a:cubicBezTo>
                    <a:cubicBezTo>
                      <a:pt x="78" y="0"/>
                      <a:pt x="74" y="0"/>
                      <a:pt x="70" y="7"/>
                    </a:cubicBezTo>
                    <a:cubicBezTo>
                      <a:pt x="48" y="42"/>
                      <a:pt x="27" y="78"/>
                      <a:pt x="6" y="113"/>
                    </a:cubicBezTo>
                    <a:cubicBezTo>
                      <a:pt x="4" y="115"/>
                      <a:pt x="3" y="117"/>
                      <a:pt x="2" y="120"/>
                    </a:cubicBezTo>
                    <a:cubicBezTo>
                      <a:pt x="0" y="123"/>
                      <a:pt x="2" y="126"/>
                      <a:pt x="6" y="127"/>
                    </a:cubicBezTo>
                    <a:cubicBezTo>
                      <a:pt x="7" y="127"/>
                      <a:pt x="8" y="127"/>
                      <a:pt x="9" y="127"/>
                    </a:cubicBezTo>
                    <a:cubicBezTo>
                      <a:pt x="31" y="127"/>
                      <a:pt x="53" y="127"/>
                      <a:pt x="76" y="1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4" name="Freeform 7">
                <a:extLst>
                  <a:ext uri="{FF2B5EF4-FFF2-40B4-BE49-F238E27FC236}">
                    <a16:creationId xmlns:a16="http://schemas.microsoft.com/office/drawing/2014/main" id="{DBD14A17-0FDE-0E4B-9788-4288D2787FBF}"/>
                  </a:ext>
                </a:extLst>
              </p:cNvPr>
              <p:cNvSpPr>
                <a:spLocks noEditPoints="1"/>
              </p:cNvSpPr>
              <p:nvPr/>
            </p:nvSpPr>
            <p:spPr bwMode="auto">
              <a:xfrm>
                <a:off x="63501" y="771526"/>
                <a:ext cx="200025" cy="411163"/>
              </a:xfrm>
              <a:custGeom>
                <a:avLst/>
                <a:gdLst>
                  <a:gd name="T0" fmla="*/ 0 w 119"/>
                  <a:gd name="T1" fmla="*/ 245 h 245"/>
                  <a:gd name="T2" fmla="*/ 0 w 119"/>
                  <a:gd name="T3" fmla="*/ 242 h 245"/>
                  <a:gd name="T4" fmla="*/ 0 w 119"/>
                  <a:gd name="T5" fmla="*/ 14 h 245"/>
                  <a:gd name="T6" fmla="*/ 14 w 119"/>
                  <a:gd name="T7" fmla="*/ 0 h 245"/>
                  <a:gd name="T8" fmla="*/ 106 w 119"/>
                  <a:gd name="T9" fmla="*/ 0 h 245"/>
                  <a:gd name="T10" fmla="*/ 119 w 119"/>
                  <a:gd name="T11" fmla="*/ 9 h 245"/>
                  <a:gd name="T12" fmla="*/ 119 w 119"/>
                  <a:gd name="T13" fmla="*/ 12 h 245"/>
                  <a:gd name="T14" fmla="*/ 119 w 119"/>
                  <a:gd name="T15" fmla="*/ 106 h 245"/>
                  <a:gd name="T16" fmla="*/ 119 w 119"/>
                  <a:gd name="T17" fmla="*/ 108 h 245"/>
                  <a:gd name="T18" fmla="*/ 108 w 119"/>
                  <a:gd name="T19" fmla="*/ 117 h 245"/>
                  <a:gd name="T20" fmla="*/ 68 w 119"/>
                  <a:gd name="T21" fmla="*/ 182 h 245"/>
                  <a:gd name="T22" fmla="*/ 64 w 119"/>
                  <a:gd name="T23" fmla="*/ 185 h 245"/>
                  <a:gd name="T24" fmla="*/ 21 w 119"/>
                  <a:gd name="T25" fmla="*/ 185 h 245"/>
                  <a:gd name="T26" fmla="*/ 18 w 119"/>
                  <a:gd name="T27" fmla="*/ 185 h 245"/>
                  <a:gd name="T28" fmla="*/ 18 w 119"/>
                  <a:gd name="T29" fmla="*/ 197 h 245"/>
                  <a:gd name="T30" fmla="*/ 59 w 119"/>
                  <a:gd name="T31" fmla="*/ 197 h 245"/>
                  <a:gd name="T32" fmla="*/ 53 w 119"/>
                  <a:gd name="T33" fmla="*/ 208 h 245"/>
                  <a:gd name="T34" fmla="*/ 50 w 119"/>
                  <a:gd name="T35" fmla="*/ 209 h 245"/>
                  <a:gd name="T36" fmla="*/ 21 w 119"/>
                  <a:gd name="T37" fmla="*/ 209 h 245"/>
                  <a:gd name="T38" fmla="*/ 18 w 119"/>
                  <a:gd name="T39" fmla="*/ 209 h 245"/>
                  <a:gd name="T40" fmla="*/ 18 w 119"/>
                  <a:gd name="T41" fmla="*/ 221 h 245"/>
                  <a:gd name="T42" fmla="*/ 45 w 119"/>
                  <a:gd name="T43" fmla="*/ 221 h 245"/>
                  <a:gd name="T44" fmla="*/ 33 w 119"/>
                  <a:gd name="T45" fmla="*/ 245 h 245"/>
                  <a:gd name="T46" fmla="*/ 0 w 119"/>
                  <a:gd name="T47" fmla="*/ 245 h 245"/>
                  <a:gd name="T48" fmla="*/ 101 w 119"/>
                  <a:gd name="T49" fmla="*/ 36 h 245"/>
                  <a:gd name="T50" fmla="*/ 18 w 119"/>
                  <a:gd name="T51" fmla="*/ 36 h 245"/>
                  <a:gd name="T52" fmla="*/ 18 w 119"/>
                  <a:gd name="T53" fmla="*/ 48 h 245"/>
                  <a:gd name="T54" fmla="*/ 101 w 119"/>
                  <a:gd name="T55" fmla="*/ 48 h 245"/>
                  <a:gd name="T56" fmla="*/ 101 w 119"/>
                  <a:gd name="T57" fmla="*/ 3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45">
                    <a:moveTo>
                      <a:pt x="0" y="245"/>
                    </a:moveTo>
                    <a:cubicBezTo>
                      <a:pt x="0" y="243"/>
                      <a:pt x="0" y="242"/>
                      <a:pt x="0" y="242"/>
                    </a:cubicBezTo>
                    <a:cubicBezTo>
                      <a:pt x="0" y="166"/>
                      <a:pt x="0" y="90"/>
                      <a:pt x="0" y="14"/>
                    </a:cubicBezTo>
                    <a:cubicBezTo>
                      <a:pt x="0" y="5"/>
                      <a:pt x="5" y="0"/>
                      <a:pt x="14" y="0"/>
                    </a:cubicBezTo>
                    <a:cubicBezTo>
                      <a:pt x="44" y="0"/>
                      <a:pt x="75" y="0"/>
                      <a:pt x="106" y="0"/>
                    </a:cubicBezTo>
                    <a:cubicBezTo>
                      <a:pt x="113" y="0"/>
                      <a:pt x="117" y="3"/>
                      <a:pt x="119" y="9"/>
                    </a:cubicBezTo>
                    <a:cubicBezTo>
                      <a:pt x="119" y="10"/>
                      <a:pt x="119" y="11"/>
                      <a:pt x="119" y="12"/>
                    </a:cubicBezTo>
                    <a:cubicBezTo>
                      <a:pt x="119" y="43"/>
                      <a:pt x="119" y="74"/>
                      <a:pt x="119" y="106"/>
                    </a:cubicBezTo>
                    <a:cubicBezTo>
                      <a:pt x="119" y="106"/>
                      <a:pt x="119" y="107"/>
                      <a:pt x="119" y="108"/>
                    </a:cubicBezTo>
                    <a:cubicBezTo>
                      <a:pt x="114" y="109"/>
                      <a:pt x="111" y="112"/>
                      <a:pt x="108" y="117"/>
                    </a:cubicBezTo>
                    <a:cubicBezTo>
                      <a:pt x="95" y="139"/>
                      <a:pt x="81" y="160"/>
                      <a:pt x="68" y="182"/>
                    </a:cubicBezTo>
                    <a:cubicBezTo>
                      <a:pt x="67" y="184"/>
                      <a:pt x="66" y="185"/>
                      <a:pt x="64" y="185"/>
                    </a:cubicBezTo>
                    <a:cubicBezTo>
                      <a:pt x="49" y="185"/>
                      <a:pt x="35" y="185"/>
                      <a:pt x="21" y="185"/>
                    </a:cubicBezTo>
                    <a:cubicBezTo>
                      <a:pt x="20" y="185"/>
                      <a:pt x="19" y="185"/>
                      <a:pt x="18" y="185"/>
                    </a:cubicBezTo>
                    <a:cubicBezTo>
                      <a:pt x="18" y="189"/>
                      <a:pt x="18" y="193"/>
                      <a:pt x="18" y="197"/>
                    </a:cubicBezTo>
                    <a:cubicBezTo>
                      <a:pt x="32" y="197"/>
                      <a:pt x="45" y="197"/>
                      <a:pt x="59" y="197"/>
                    </a:cubicBezTo>
                    <a:cubicBezTo>
                      <a:pt x="57" y="201"/>
                      <a:pt x="55" y="205"/>
                      <a:pt x="53" y="208"/>
                    </a:cubicBezTo>
                    <a:cubicBezTo>
                      <a:pt x="52" y="209"/>
                      <a:pt x="51" y="209"/>
                      <a:pt x="50" y="209"/>
                    </a:cubicBezTo>
                    <a:cubicBezTo>
                      <a:pt x="40" y="209"/>
                      <a:pt x="31" y="209"/>
                      <a:pt x="21" y="209"/>
                    </a:cubicBezTo>
                    <a:cubicBezTo>
                      <a:pt x="20" y="209"/>
                      <a:pt x="19" y="209"/>
                      <a:pt x="18" y="209"/>
                    </a:cubicBezTo>
                    <a:cubicBezTo>
                      <a:pt x="18" y="213"/>
                      <a:pt x="18" y="217"/>
                      <a:pt x="18" y="221"/>
                    </a:cubicBezTo>
                    <a:cubicBezTo>
                      <a:pt x="27" y="221"/>
                      <a:pt x="36" y="221"/>
                      <a:pt x="45" y="221"/>
                    </a:cubicBezTo>
                    <a:cubicBezTo>
                      <a:pt x="41" y="229"/>
                      <a:pt x="34" y="235"/>
                      <a:pt x="33" y="245"/>
                    </a:cubicBezTo>
                    <a:cubicBezTo>
                      <a:pt x="22" y="245"/>
                      <a:pt x="11" y="245"/>
                      <a:pt x="0" y="245"/>
                    </a:cubicBezTo>
                    <a:close/>
                    <a:moveTo>
                      <a:pt x="101" y="36"/>
                    </a:moveTo>
                    <a:cubicBezTo>
                      <a:pt x="73" y="36"/>
                      <a:pt x="46" y="36"/>
                      <a:pt x="18" y="36"/>
                    </a:cubicBezTo>
                    <a:cubicBezTo>
                      <a:pt x="18" y="40"/>
                      <a:pt x="18" y="44"/>
                      <a:pt x="18" y="48"/>
                    </a:cubicBezTo>
                    <a:cubicBezTo>
                      <a:pt x="46" y="48"/>
                      <a:pt x="74" y="48"/>
                      <a:pt x="101" y="48"/>
                    </a:cubicBezTo>
                    <a:cubicBezTo>
                      <a:pt x="101" y="44"/>
                      <a:pt x="101" y="40"/>
                      <a:pt x="101" y="36"/>
                    </a:cubicBezTo>
                    <a:close/>
                  </a:path>
                </a:pathLst>
              </a:custGeom>
              <a:solidFill>
                <a:srgbClr val="C48583"/>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65" name="Freeform 8">
                <a:extLst>
                  <a:ext uri="{FF2B5EF4-FFF2-40B4-BE49-F238E27FC236}">
                    <a16:creationId xmlns:a16="http://schemas.microsoft.com/office/drawing/2014/main" id="{DC34EE8D-C7B3-2848-94F0-C236B103254B}"/>
                  </a:ext>
                </a:extLst>
              </p:cNvPr>
              <p:cNvSpPr>
                <a:spLocks noEditPoints="1"/>
              </p:cNvSpPr>
              <p:nvPr/>
            </p:nvSpPr>
            <p:spPr bwMode="auto">
              <a:xfrm>
                <a:off x="139701" y="968376"/>
                <a:ext cx="252413" cy="212725"/>
              </a:xfrm>
              <a:custGeom>
                <a:avLst/>
                <a:gdLst>
                  <a:gd name="T0" fmla="*/ 76 w 151"/>
                  <a:gd name="T1" fmla="*/ 127 h 127"/>
                  <a:gd name="T2" fmla="*/ 9 w 151"/>
                  <a:gd name="T3" fmla="*/ 127 h 127"/>
                  <a:gd name="T4" fmla="*/ 6 w 151"/>
                  <a:gd name="T5" fmla="*/ 127 h 127"/>
                  <a:gd name="T6" fmla="*/ 2 w 151"/>
                  <a:gd name="T7" fmla="*/ 120 h 127"/>
                  <a:gd name="T8" fmla="*/ 6 w 151"/>
                  <a:gd name="T9" fmla="*/ 113 h 127"/>
                  <a:gd name="T10" fmla="*/ 70 w 151"/>
                  <a:gd name="T11" fmla="*/ 7 h 127"/>
                  <a:gd name="T12" fmla="*/ 82 w 151"/>
                  <a:gd name="T13" fmla="*/ 7 h 127"/>
                  <a:gd name="T14" fmla="*/ 148 w 151"/>
                  <a:gd name="T15" fmla="*/ 116 h 127"/>
                  <a:gd name="T16" fmla="*/ 150 w 151"/>
                  <a:gd name="T17" fmla="*/ 120 h 127"/>
                  <a:gd name="T18" fmla="*/ 146 w 151"/>
                  <a:gd name="T19" fmla="*/ 127 h 127"/>
                  <a:gd name="T20" fmla="*/ 143 w 151"/>
                  <a:gd name="T21" fmla="*/ 127 h 127"/>
                  <a:gd name="T22" fmla="*/ 76 w 151"/>
                  <a:gd name="T23" fmla="*/ 127 h 127"/>
                  <a:gd name="T24" fmla="*/ 39 w 151"/>
                  <a:gd name="T25" fmla="*/ 98 h 127"/>
                  <a:gd name="T26" fmla="*/ 39 w 151"/>
                  <a:gd name="T27" fmla="*/ 116 h 127"/>
                  <a:gd name="T28" fmla="*/ 68 w 151"/>
                  <a:gd name="T29" fmla="*/ 116 h 127"/>
                  <a:gd name="T30" fmla="*/ 68 w 151"/>
                  <a:gd name="T31" fmla="*/ 98 h 127"/>
                  <a:gd name="T32" fmla="*/ 57 w 151"/>
                  <a:gd name="T33" fmla="*/ 98 h 127"/>
                  <a:gd name="T34" fmla="*/ 57 w 151"/>
                  <a:gd name="T35" fmla="*/ 86 h 127"/>
                  <a:gd name="T36" fmla="*/ 98 w 151"/>
                  <a:gd name="T37" fmla="*/ 86 h 127"/>
                  <a:gd name="T38" fmla="*/ 98 w 151"/>
                  <a:gd name="T39" fmla="*/ 98 h 127"/>
                  <a:gd name="T40" fmla="*/ 86 w 151"/>
                  <a:gd name="T41" fmla="*/ 98 h 127"/>
                  <a:gd name="T42" fmla="*/ 86 w 151"/>
                  <a:gd name="T43" fmla="*/ 116 h 127"/>
                  <a:gd name="T44" fmla="*/ 116 w 151"/>
                  <a:gd name="T45" fmla="*/ 116 h 127"/>
                  <a:gd name="T46" fmla="*/ 116 w 151"/>
                  <a:gd name="T47" fmla="*/ 98 h 127"/>
                  <a:gd name="T48" fmla="*/ 104 w 151"/>
                  <a:gd name="T49" fmla="*/ 98 h 127"/>
                  <a:gd name="T50" fmla="*/ 104 w 151"/>
                  <a:gd name="T51" fmla="*/ 80 h 127"/>
                  <a:gd name="T52" fmla="*/ 81 w 151"/>
                  <a:gd name="T53" fmla="*/ 80 h 127"/>
                  <a:gd name="T54" fmla="*/ 81 w 151"/>
                  <a:gd name="T55" fmla="*/ 68 h 127"/>
                  <a:gd name="T56" fmla="*/ 92 w 151"/>
                  <a:gd name="T57" fmla="*/ 68 h 127"/>
                  <a:gd name="T58" fmla="*/ 92 w 151"/>
                  <a:gd name="T59" fmla="*/ 53 h 127"/>
                  <a:gd name="T60" fmla="*/ 90 w 151"/>
                  <a:gd name="T61" fmla="*/ 50 h 127"/>
                  <a:gd name="T62" fmla="*/ 65 w 151"/>
                  <a:gd name="T63" fmla="*/ 50 h 127"/>
                  <a:gd name="T64" fmla="*/ 62 w 151"/>
                  <a:gd name="T65" fmla="*/ 50 h 127"/>
                  <a:gd name="T66" fmla="*/ 62 w 151"/>
                  <a:gd name="T67" fmla="*/ 68 h 127"/>
                  <a:gd name="T68" fmla="*/ 74 w 151"/>
                  <a:gd name="T69" fmla="*/ 68 h 127"/>
                  <a:gd name="T70" fmla="*/ 74 w 151"/>
                  <a:gd name="T71" fmla="*/ 80 h 127"/>
                  <a:gd name="T72" fmla="*/ 56 w 151"/>
                  <a:gd name="T73" fmla="*/ 80 h 127"/>
                  <a:gd name="T74" fmla="*/ 50 w 151"/>
                  <a:gd name="T75" fmla="*/ 86 h 127"/>
                  <a:gd name="T76" fmla="*/ 50 w 151"/>
                  <a:gd name="T77" fmla="*/ 98 h 127"/>
                  <a:gd name="T78" fmla="*/ 39 w 151"/>
                  <a:gd name="T79" fmla="*/ 9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 h="127">
                    <a:moveTo>
                      <a:pt x="76" y="127"/>
                    </a:moveTo>
                    <a:cubicBezTo>
                      <a:pt x="53" y="127"/>
                      <a:pt x="31" y="127"/>
                      <a:pt x="9" y="127"/>
                    </a:cubicBezTo>
                    <a:cubicBezTo>
                      <a:pt x="8" y="127"/>
                      <a:pt x="7" y="127"/>
                      <a:pt x="6" y="127"/>
                    </a:cubicBezTo>
                    <a:cubicBezTo>
                      <a:pt x="2" y="126"/>
                      <a:pt x="0" y="123"/>
                      <a:pt x="2" y="120"/>
                    </a:cubicBezTo>
                    <a:cubicBezTo>
                      <a:pt x="3" y="117"/>
                      <a:pt x="4" y="115"/>
                      <a:pt x="6" y="113"/>
                    </a:cubicBezTo>
                    <a:cubicBezTo>
                      <a:pt x="27" y="78"/>
                      <a:pt x="48" y="42"/>
                      <a:pt x="70" y="7"/>
                    </a:cubicBezTo>
                    <a:cubicBezTo>
                      <a:pt x="74" y="0"/>
                      <a:pt x="78" y="0"/>
                      <a:pt x="82" y="7"/>
                    </a:cubicBezTo>
                    <a:cubicBezTo>
                      <a:pt x="104" y="43"/>
                      <a:pt x="126" y="80"/>
                      <a:pt x="148" y="116"/>
                    </a:cubicBezTo>
                    <a:cubicBezTo>
                      <a:pt x="149" y="117"/>
                      <a:pt x="149" y="119"/>
                      <a:pt x="150" y="120"/>
                    </a:cubicBezTo>
                    <a:cubicBezTo>
                      <a:pt x="151" y="123"/>
                      <a:pt x="150" y="126"/>
                      <a:pt x="146" y="127"/>
                    </a:cubicBezTo>
                    <a:cubicBezTo>
                      <a:pt x="145" y="127"/>
                      <a:pt x="144" y="127"/>
                      <a:pt x="143" y="127"/>
                    </a:cubicBezTo>
                    <a:cubicBezTo>
                      <a:pt x="121" y="127"/>
                      <a:pt x="98" y="127"/>
                      <a:pt x="76" y="127"/>
                    </a:cubicBezTo>
                    <a:close/>
                    <a:moveTo>
                      <a:pt x="39" y="98"/>
                    </a:moveTo>
                    <a:cubicBezTo>
                      <a:pt x="39" y="104"/>
                      <a:pt x="39" y="110"/>
                      <a:pt x="39" y="116"/>
                    </a:cubicBezTo>
                    <a:cubicBezTo>
                      <a:pt x="49" y="116"/>
                      <a:pt x="58" y="116"/>
                      <a:pt x="68" y="116"/>
                    </a:cubicBezTo>
                    <a:cubicBezTo>
                      <a:pt x="68" y="110"/>
                      <a:pt x="68" y="104"/>
                      <a:pt x="68" y="98"/>
                    </a:cubicBezTo>
                    <a:cubicBezTo>
                      <a:pt x="64" y="98"/>
                      <a:pt x="60" y="98"/>
                      <a:pt x="57" y="98"/>
                    </a:cubicBezTo>
                    <a:cubicBezTo>
                      <a:pt x="57" y="94"/>
                      <a:pt x="57" y="90"/>
                      <a:pt x="57" y="86"/>
                    </a:cubicBezTo>
                    <a:cubicBezTo>
                      <a:pt x="71" y="86"/>
                      <a:pt x="84" y="86"/>
                      <a:pt x="98" y="86"/>
                    </a:cubicBezTo>
                    <a:cubicBezTo>
                      <a:pt x="98" y="90"/>
                      <a:pt x="98" y="94"/>
                      <a:pt x="98" y="98"/>
                    </a:cubicBezTo>
                    <a:cubicBezTo>
                      <a:pt x="94" y="98"/>
                      <a:pt x="90" y="98"/>
                      <a:pt x="86" y="98"/>
                    </a:cubicBezTo>
                    <a:cubicBezTo>
                      <a:pt x="86" y="104"/>
                      <a:pt x="86" y="110"/>
                      <a:pt x="86" y="116"/>
                    </a:cubicBezTo>
                    <a:cubicBezTo>
                      <a:pt x="96" y="116"/>
                      <a:pt x="106" y="116"/>
                      <a:pt x="116" y="116"/>
                    </a:cubicBezTo>
                    <a:cubicBezTo>
                      <a:pt x="116" y="110"/>
                      <a:pt x="116" y="104"/>
                      <a:pt x="116" y="98"/>
                    </a:cubicBezTo>
                    <a:cubicBezTo>
                      <a:pt x="112" y="98"/>
                      <a:pt x="108" y="98"/>
                      <a:pt x="104" y="98"/>
                    </a:cubicBezTo>
                    <a:cubicBezTo>
                      <a:pt x="104" y="92"/>
                      <a:pt x="104" y="86"/>
                      <a:pt x="104" y="80"/>
                    </a:cubicBezTo>
                    <a:cubicBezTo>
                      <a:pt x="96" y="80"/>
                      <a:pt x="88" y="80"/>
                      <a:pt x="81" y="80"/>
                    </a:cubicBezTo>
                    <a:cubicBezTo>
                      <a:pt x="81" y="76"/>
                      <a:pt x="81" y="72"/>
                      <a:pt x="81" y="68"/>
                    </a:cubicBezTo>
                    <a:cubicBezTo>
                      <a:pt x="84" y="68"/>
                      <a:pt x="88" y="68"/>
                      <a:pt x="92" y="68"/>
                    </a:cubicBezTo>
                    <a:cubicBezTo>
                      <a:pt x="92" y="63"/>
                      <a:pt x="92" y="58"/>
                      <a:pt x="92" y="53"/>
                    </a:cubicBezTo>
                    <a:cubicBezTo>
                      <a:pt x="92" y="50"/>
                      <a:pt x="92" y="50"/>
                      <a:pt x="90" y="50"/>
                    </a:cubicBezTo>
                    <a:cubicBezTo>
                      <a:pt x="81" y="50"/>
                      <a:pt x="73" y="50"/>
                      <a:pt x="65" y="50"/>
                    </a:cubicBezTo>
                    <a:cubicBezTo>
                      <a:pt x="64" y="50"/>
                      <a:pt x="63" y="50"/>
                      <a:pt x="62" y="50"/>
                    </a:cubicBezTo>
                    <a:cubicBezTo>
                      <a:pt x="62" y="56"/>
                      <a:pt x="62" y="62"/>
                      <a:pt x="62" y="68"/>
                    </a:cubicBezTo>
                    <a:cubicBezTo>
                      <a:pt x="66" y="68"/>
                      <a:pt x="70" y="68"/>
                      <a:pt x="74" y="68"/>
                    </a:cubicBezTo>
                    <a:cubicBezTo>
                      <a:pt x="74" y="72"/>
                      <a:pt x="74" y="76"/>
                      <a:pt x="74" y="80"/>
                    </a:cubicBezTo>
                    <a:cubicBezTo>
                      <a:pt x="68" y="80"/>
                      <a:pt x="62" y="80"/>
                      <a:pt x="56" y="80"/>
                    </a:cubicBezTo>
                    <a:cubicBezTo>
                      <a:pt x="50" y="80"/>
                      <a:pt x="50" y="80"/>
                      <a:pt x="50" y="86"/>
                    </a:cubicBezTo>
                    <a:cubicBezTo>
                      <a:pt x="50" y="90"/>
                      <a:pt x="50" y="94"/>
                      <a:pt x="50" y="98"/>
                    </a:cubicBezTo>
                    <a:cubicBezTo>
                      <a:pt x="46" y="98"/>
                      <a:pt x="42" y="98"/>
                      <a:pt x="39" y="98"/>
                    </a:cubicBezTo>
                    <a:close/>
                  </a:path>
                </a:pathLst>
              </a:custGeom>
              <a:solidFill>
                <a:srgbClr val="C48583"/>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66" name="Freeform 9">
                <a:extLst>
                  <a:ext uri="{FF2B5EF4-FFF2-40B4-BE49-F238E27FC236}">
                    <a16:creationId xmlns:a16="http://schemas.microsoft.com/office/drawing/2014/main" id="{68D9C45C-D229-A84A-95DB-1D41EC0DCBE2}"/>
                  </a:ext>
                </a:extLst>
              </p:cNvPr>
              <p:cNvSpPr>
                <a:spLocks/>
              </p:cNvSpPr>
              <p:nvPr/>
            </p:nvSpPr>
            <p:spPr bwMode="auto">
              <a:xfrm>
                <a:off x="93664" y="831851"/>
                <a:ext cx="139700" cy="20638"/>
              </a:xfrm>
              <a:custGeom>
                <a:avLst/>
                <a:gdLst>
                  <a:gd name="T0" fmla="*/ 83 w 83"/>
                  <a:gd name="T1" fmla="*/ 0 h 12"/>
                  <a:gd name="T2" fmla="*/ 83 w 83"/>
                  <a:gd name="T3" fmla="*/ 12 h 12"/>
                  <a:gd name="T4" fmla="*/ 0 w 83"/>
                  <a:gd name="T5" fmla="*/ 12 h 12"/>
                  <a:gd name="T6" fmla="*/ 0 w 83"/>
                  <a:gd name="T7" fmla="*/ 0 h 12"/>
                  <a:gd name="T8" fmla="*/ 83 w 83"/>
                  <a:gd name="T9" fmla="*/ 0 h 12"/>
                </a:gdLst>
                <a:ahLst/>
                <a:cxnLst>
                  <a:cxn ang="0">
                    <a:pos x="T0" y="T1"/>
                  </a:cxn>
                  <a:cxn ang="0">
                    <a:pos x="T2" y="T3"/>
                  </a:cxn>
                  <a:cxn ang="0">
                    <a:pos x="T4" y="T5"/>
                  </a:cxn>
                  <a:cxn ang="0">
                    <a:pos x="T6" y="T7"/>
                  </a:cxn>
                  <a:cxn ang="0">
                    <a:pos x="T8" y="T9"/>
                  </a:cxn>
                </a:cxnLst>
                <a:rect l="0" t="0" r="r" b="b"/>
                <a:pathLst>
                  <a:path w="83" h="12">
                    <a:moveTo>
                      <a:pt x="83" y="0"/>
                    </a:moveTo>
                    <a:cubicBezTo>
                      <a:pt x="83" y="4"/>
                      <a:pt x="83" y="8"/>
                      <a:pt x="83" y="12"/>
                    </a:cubicBezTo>
                    <a:cubicBezTo>
                      <a:pt x="56" y="12"/>
                      <a:pt x="28" y="12"/>
                      <a:pt x="0" y="12"/>
                    </a:cubicBezTo>
                    <a:cubicBezTo>
                      <a:pt x="0" y="8"/>
                      <a:pt x="0" y="4"/>
                      <a:pt x="0" y="0"/>
                    </a:cubicBezTo>
                    <a:cubicBezTo>
                      <a:pt x="28" y="0"/>
                      <a:pt x="55" y="0"/>
                      <a:pt x="8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sp>
            <p:nvSpPr>
              <p:cNvPr id="67" name="Freeform 10">
                <a:extLst>
                  <a:ext uri="{FF2B5EF4-FFF2-40B4-BE49-F238E27FC236}">
                    <a16:creationId xmlns:a16="http://schemas.microsoft.com/office/drawing/2014/main" id="{B855CD18-4E8E-CD4F-8D3E-667664D3311B}"/>
                  </a:ext>
                </a:extLst>
              </p:cNvPr>
              <p:cNvSpPr>
                <a:spLocks/>
              </p:cNvSpPr>
              <p:nvPr/>
            </p:nvSpPr>
            <p:spPr bwMode="auto">
              <a:xfrm>
                <a:off x="204789" y="1052514"/>
                <a:ext cx="128588" cy="111125"/>
              </a:xfrm>
              <a:custGeom>
                <a:avLst/>
                <a:gdLst>
                  <a:gd name="T0" fmla="*/ 0 w 77"/>
                  <a:gd name="T1" fmla="*/ 48 h 66"/>
                  <a:gd name="T2" fmla="*/ 11 w 77"/>
                  <a:gd name="T3" fmla="*/ 48 h 66"/>
                  <a:gd name="T4" fmla="*/ 11 w 77"/>
                  <a:gd name="T5" fmla="*/ 36 h 66"/>
                  <a:gd name="T6" fmla="*/ 17 w 77"/>
                  <a:gd name="T7" fmla="*/ 30 h 66"/>
                  <a:gd name="T8" fmla="*/ 35 w 77"/>
                  <a:gd name="T9" fmla="*/ 30 h 66"/>
                  <a:gd name="T10" fmla="*/ 35 w 77"/>
                  <a:gd name="T11" fmla="*/ 18 h 66"/>
                  <a:gd name="T12" fmla="*/ 23 w 77"/>
                  <a:gd name="T13" fmla="*/ 18 h 66"/>
                  <a:gd name="T14" fmla="*/ 23 w 77"/>
                  <a:gd name="T15" fmla="*/ 0 h 66"/>
                  <a:gd name="T16" fmla="*/ 26 w 77"/>
                  <a:gd name="T17" fmla="*/ 0 h 66"/>
                  <a:gd name="T18" fmla="*/ 51 w 77"/>
                  <a:gd name="T19" fmla="*/ 0 h 66"/>
                  <a:gd name="T20" fmla="*/ 53 w 77"/>
                  <a:gd name="T21" fmla="*/ 3 h 66"/>
                  <a:gd name="T22" fmla="*/ 53 w 77"/>
                  <a:gd name="T23" fmla="*/ 18 h 66"/>
                  <a:gd name="T24" fmla="*/ 42 w 77"/>
                  <a:gd name="T25" fmla="*/ 18 h 66"/>
                  <a:gd name="T26" fmla="*/ 42 w 77"/>
                  <a:gd name="T27" fmla="*/ 30 h 66"/>
                  <a:gd name="T28" fmla="*/ 65 w 77"/>
                  <a:gd name="T29" fmla="*/ 30 h 66"/>
                  <a:gd name="T30" fmla="*/ 65 w 77"/>
                  <a:gd name="T31" fmla="*/ 48 h 66"/>
                  <a:gd name="T32" fmla="*/ 77 w 77"/>
                  <a:gd name="T33" fmla="*/ 48 h 66"/>
                  <a:gd name="T34" fmla="*/ 77 w 77"/>
                  <a:gd name="T35" fmla="*/ 66 h 66"/>
                  <a:gd name="T36" fmla="*/ 47 w 77"/>
                  <a:gd name="T37" fmla="*/ 66 h 66"/>
                  <a:gd name="T38" fmla="*/ 47 w 77"/>
                  <a:gd name="T39" fmla="*/ 48 h 66"/>
                  <a:gd name="T40" fmla="*/ 59 w 77"/>
                  <a:gd name="T41" fmla="*/ 48 h 66"/>
                  <a:gd name="T42" fmla="*/ 59 w 77"/>
                  <a:gd name="T43" fmla="*/ 36 h 66"/>
                  <a:gd name="T44" fmla="*/ 18 w 77"/>
                  <a:gd name="T45" fmla="*/ 36 h 66"/>
                  <a:gd name="T46" fmla="*/ 18 w 77"/>
                  <a:gd name="T47" fmla="*/ 48 h 66"/>
                  <a:gd name="T48" fmla="*/ 29 w 77"/>
                  <a:gd name="T49" fmla="*/ 48 h 66"/>
                  <a:gd name="T50" fmla="*/ 29 w 77"/>
                  <a:gd name="T51" fmla="*/ 66 h 66"/>
                  <a:gd name="T52" fmla="*/ 0 w 77"/>
                  <a:gd name="T53" fmla="*/ 66 h 66"/>
                  <a:gd name="T54" fmla="*/ 0 w 77"/>
                  <a:gd name="T55"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7" h="66">
                    <a:moveTo>
                      <a:pt x="0" y="48"/>
                    </a:moveTo>
                    <a:cubicBezTo>
                      <a:pt x="3" y="48"/>
                      <a:pt x="7" y="48"/>
                      <a:pt x="11" y="48"/>
                    </a:cubicBezTo>
                    <a:cubicBezTo>
                      <a:pt x="11" y="44"/>
                      <a:pt x="11" y="40"/>
                      <a:pt x="11" y="36"/>
                    </a:cubicBezTo>
                    <a:cubicBezTo>
                      <a:pt x="11" y="30"/>
                      <a:pt x="11" y="30"/>
                      <a:pt x="17" y="30"/>
                    </a:cubicBezTo>
                    <a:cubicBezTo>
                      <a:pt x="23" y="30"/>
                      <a:pt x="29" y="30"/>
                      <a:pt x="35" y="30"/>
                    </a:cubicBezTo>
                    <a:cubicBezTo>
                      <a:pt x="35" y="26"/>
                      <a:pt x="35" y="22"/>
                      <a:pt x="35" y="18"/>
                    </a:cubicBezTo>
                    <a:cubicBezTo>
                      <a:pt x="31" y="18"/>
                      <a:pt x="27" y="18"/>
                      <a:pt x="23" y="18"/>
                    </a:cubicBezTo>
                    <a:cubicBezTo>
                      <a:pt x="23" y="12"/>
                      <a:pt x="23" y="6"/>
                      <a:pt x="23" y="0"/>
                    </a:cubicBezTo>
                    <a:cubicBezTo>
                      <a:pt x="24" y="0"/>
                      <a:pt x="25" y="0"/>
                      <a:pt x="26" y="0"/>
                    </a:cubicBezTo>
                    <a:cubicBezTo>
                      <a:pt x="34" y="0"/>
                      <a:pt x="42" y="0"/>
                      <a:pt x="51" y="0"/>
                    </a:cubicBezTo>
                    <a:cubicBezTo>
                      <a:pt x="53" y="0"/>
                      <a:pt x="53" y="0"/>
                      <a:pt x="53" y="3"/>
                    </a:cubicBezTo>
                    <a:cubicBezTo>
                      <a:pt x="53" y="8"/>
                      <a:pt x="53" y="13"/>
                      <a:pt x="53" y="18"/>
                    </a:cubicBezTo>
                    <a:cubicBezTo>
                      <a:pt x="49" y="18"/>
                      <a:pt x="45" y="18"/>
                      <a:pt x="42" y="18"/>
                    </a:cubicBezTo>
                    <a:cubicBezTo>
                      <a:pt x="42" y="22"/>
                      <a:pt x="42" y="26"/>
                      <a:pt x="42" y="30"/>
                    </a:cubicBezTo>
                    <a:cubicBezTo>
                      <a:pt x="49" y="30"/>
                      <a:pt x="57" y="30"/>
                      <a:pt x="65" y="30"/>
                    </a:cubicBezTo>
                    <a:cubicBezTo>
                      <a:pt x="65" y="36"/>
                      <a:pt x="65" y="42"/>
                      <a:pt x="65" y="48"/>
                    </a:cubicBezTo>
                    <a:cubicBezTo>
                      <a:pt x="69" y="48"/>
                      <a:pt x="73" y="48"/>
                      <a:pt x="77" y="48"/>
                    </a:cubicBezTo>
                    <a:cubicBezTo>
                      <a:pt x="77" y="54"/>
                      <a:pt x="77" y="60"/>
                      <a:pt x="77" y="66"/>
                    </a:cubicBezTo>
                    <a:cubicBezTo>
                      <a:pt x="67" y="66"/>
                      <a:pt x="57" y="66"/>
                      <a:pt x="47" y="66"/>
                    </a:cubicBezTo>
                    <a:cubicBezTo>
                      <a:pt x="47" y="60"/>
                      <a:pt x="47" y="54"/>
                      <a:pt x="47" y="48"/>
                    </a:cubicBezTo>
                    <a:cubicBezTo>
                      <a:pt x="51" y="48"/>
                      <a:pt x="55" y="48"/>
                      <a:pt x="59" y="48"/>
                    </a:cubicBezTo>
                    <a:cubicBezTo>
                      <a:pt x="59" y="44"/>
                      <a:pt x="59" y="40"/>
                      <a:pt x="59" y="36"/>
                    </a:cubicBezTo>
                    <a:cubicBezTo>
                      <a:pt x="45" y="36"/>
                      <a:pt x="32" y="36"/>
                      <a:pt x="18" y="36"/>
                    </a:cubicBezTo>
                    <a:cubicBezTo>
                      <a:pt x="18" y="40"/>
                      <a:pt x="18" y="44"/>
                      <a:pt x="18" y="48"/>
                    </a:cubicBezTo>
                    <a:cubicBezTo>
                      <a:pt x="21" y="48"/>
                      <a:pt x="25" y="48"/>
                      <a:pt x="29" y="48"/>
                    </a:cubicBezTo>
                    <a:cubicBezTo>
                      <a:pt x="29" y="54"/>
                      <a:pt x="29" y="60"/>
                      <a:pt x="29" y="66"/>
                    </a:cubicBezTo>
                    <a:cubicBezTo>
                      <a:pt x="19" y="66"/>
                      <a:pt x="10" y="66"/>
                      <a:pt x="0" y="66"/>
                    </a:cubicBezTo>
                    <a:cubicBezTo>
                      <a:pt x="0" y="60"/>
                      <a:pt x="0" y="54"/>
                      <a:pt x="0"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350"/>
              </a:p>
            </p:txBody>
          </p:sp>
        </p:grpSp>
        <p:sp>
          <p:nvSpPr>
            <p:cNvPr id="54" name="Freeform 7">
              <a:extLst>
                <a:ext uri="{FF2B5EF4-FFF2-40B4-BE49-F238E27FC236}">
                  <a16:creationId xmlns:a16="http://schemas.microsoft.com/office/drawing/2014/main" id="{DCC694D8-ECA7-BB4E-AC07-0983903F9633}"/>
                </a:ext>
              </a:extLst>
            </p:cNvPr>
            <p:cNvSpPr>
              <a:spLocks noEditPoints="1"/>
            </p:cNvSpPr>
            <p:nvPr/>
          </p:nvSpPr>
          <p:spPr bwMode="auto">
            <a:xfrm>
              <a:off x="7115725" y="4006069"/>
              <a:ext cx="388355" cy="798287"/>
            </a:xfrm>
            <a:custGeom>
              <a:avLst/>
              <a:gdLst>
                <a:gd name="T0" fmla="*/ 0 w 119"/>
                <a:gd name="T1" fmla="*/ 245 h 245"/>
                <a:gd name="T2" fmla="*/ 0 w 119"/>
                <a:gd name="T3" fmla="*/ 242 h 245"/>
                <a:gd name="T4" fmla="*/ 0 w 119"/>
                <a:gd name="T5" fmla="*/ 14 h 245"/>
                <a:gd name="T6" fmla="*/ 14 w 119"/>
                <a:gd name="T7" fmla="*/ 0 h 245"/>
                <a:gd name="T8" fmla="*/ 106 w 119"/>
                <a:gd name="T9" fmla="*/ 0 h 245"/>
                <a:gd name="T10" fmla="*/ 119 w 119"/>
                <a:gd name="T11" fmla="*/ 9 h 245"/>
                <a:gd name="T12" fmla="*/ 119 w 119"/>
                <a:gd name="T13" fmla="*/ 12 h 245"/>
                <a:gd name="T14" fmla="*/ 119 w 119"/>
                <a:gd name="T15" fmla="*/ 106 h 245"/>
                <a:gd name="T16" fmla="*/ 119 w 119"/>
                <a:gd name="T17" fmla="*/ 108 h 245"/>
                <a:gd name="T18" fmla="*/ 108 w 119"/>
                <a:gd name="T19" fmla="*/ 117 h 245"/>
                <a:gd name="T20" fmla="*/ 68 w 119"/>
                <a:gd name="T21" fmla="*/ 182 h 245"/>
                <a:gd name="T22" fmla="*/ 64 w 119"/>
                <a:gd name="T23" fmla="*/ 185 h 245"/>
                <a:gd name="T24" fmla="*/ 21 w 119"/>
                <a:gd name="T25" fmla="*/ 185 h 245"/>
                <a:gd name="T26" fmla="*/ 18 w 119"/>
                <a:gd name="T27" fmla="*/ 185 h 245"/>
                <a:gd name="T28" fmla="*/ 18 w 119"/>
                <a:gd name="T29" fmla="*/ 197 h 245"/>
                <a:gd name="T30" fmla="*/ 59 w 119"/>
                <a:gd name="T31" fmla="*/ 197 h 245"/>
                <a:gd name="T32" fmla="*/ 53 w 119"/>
                <a:gd name="T33" fmla="*/ 208 h 245"/>
                <a:gd name="T34" fmla="*/ 50 w 119"/>
                <a:gd name="T35" fmla="*/ 209 h 245"/>
                <a:gd name="T36" fmla="*/ 21 w 119"/>
                <a:gd name="T37" fmla="*/ 209 h 245"/>
                <a:gd name="T38" fmla="*/ 18 w 119"/>
                <a:gd name="T39" fmla="*/ 209 h 245"/>
                <a:gd name="T40" fmla="*/ 18 w 119"/>
                <a:gd name="T41" fmla="*/ 221 h 245"/>
                <a:gd name="T42" fmla="*/ 45 w 119"/>
                <a:gd name="T43" fmla="*/ 221 h 245"/>
                <a:gd name="T44" fmla="*/ 33 w 119"/>
                <a:gd name="T45" fmla="*/ 245 h 245"/>
                <a:gd name="T46" fmla="*/ 0 w 119"/>
                <a:gd name="T47" fmla="*/ 245 h 245"/>
                <a:gd name="T48" fmla="*/ 101 w 119"/>
                <a:gd name="T49" fmla="*/ 36 h 245"/>
                <a:gd name="T50" fmla="*/ 18 w 119"/>
                <a:gd name="T51" fmla="*/ 36 h 245"/>
                <a:gd name="T52" fmla="*/ 18 w 119"/>
                <a:gd name="T53" fmla="*/ 48 h 245"/>
                <a:gd name="T54" fmla="*/ 101 w 119"/>
                <a:gd name="T55" fmla="*/ 48 h 245"/>
                <a:gd name="T56" fmla="*/ 101 w 119"/>
                <a:gd name="T57" fmla="*/ 36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9" h="245">
                  <a:moveTo>
                    <a:pt x="0" y="245"/>
                  </a:moveTo>
                  <a:cubicBezTo>
                    <a:pt x="0" y="243"/>
                    <a:pt x="0" y="242"/>
                    <a:pt x="0" y="242"/>
                  </a:cubicBezTo>
                  <a:cubicBezTo>
                    <a:pt x="0" y="166"/>
                    <a:pt x="0" y="90"/>
                    <a:pt x="0" y="14"/>
                  </a:cubicBezTo>
                  <a:cubicBezTo>
                    <a:pt x="0" y="5"/>
                    <a:pt x="5" y="0"/>
                    <a:pt x="14" y="0"/>
                  </a:cubicBezTo>
                  <a:cubicBezTo>
                    <a:pt x="44" y="0"/>
                    <a:pt x="75" y="0"/>
                    <a:pt x="106" y="0"/>
                  </a:cubicBezTo>
                  <a:cubicBezTo>
                    <a:pt x="113" y="0"/>
                    <a:pt x="117" y="3"/>
                    <a:pt x="119" y="9"/>
                  </a:cubicBezTo>
                  <a:cubicBezTo>
                    <a:pt x="119" y="10"/>
                    <a:pt x="119" y="11"/>
                    <a:pt x="119" y="12"/>
                  </a:cubicBezTo>
                  <a:cubicBezTo>
                    <a:pt x="119" y="43"/>
                    <a:pt x="119" y="74"/>
                    <a:pt x="119" y="106"/>
                  </a:cubicBezTo>
                  <a:cubicBezTo>
                    <a:pt x="119" y="106"/>
                    <a:pt x="119" y="107"/>
                    <a:pt x="119" y="108"/>
                  </a:cubicBezTo>
                  <a:cubicBezTo>
                    <a:pt x="114" y="109"/>
                    <a:pt x="111" y="112"/>
                    <a:pt x="108" y="117"/>
                  </a:cubicBezTo>
                  <a:cubicBezTo>
                    <a:pt x="95" y="139"/>
                    <a:pt x="81" y="160"/>
                    <a:pt x="68" y="182"/>
                  </a:cubicBezTo>
                  <a:cubicBezTo>
                    <a:pt x="67" y="184"/>
                    <a:pt x="66" y="185"/>
                    <a:pt x="64" y="185"/>
                  </a:cubicBezTo>
                  <a:cubicBezTo>
                    <a:pt x="49" y="185"/>
                    <a:pt x="35" y="185"/>
                    <a:pt x="21" y="185"/>
                  </a:cubicBezTo>
                  <a:cubicBezTo>
                    <a:pt x="20" y="185"/>
                    <a:pt x="19" y="185"/>
                    <a:pt x="18" y="185"/>
                  </a:cubicBezTo>
                  <a:cubicBezTo>
                    <a:pt x="18" y="189"/>
                    <a:pt x="18" y="193"/>
                    <a:pt x="18" y="197"/>
                  </a:cubicBezTo>
                  <a:cubicBezTo>
                    <a:pt x="32" y="197"/>
                    <a:pt x="45" y="197"/>
                    <a:pt x="59" y="197"/>
                  </a:cubicBezTo>
                  <a:cubicBezTo>
                    <a:pt x="57" y="201"/>
                    <a:pt x="55" y="205"/>
                    <a:pt x="53" y="208"/>
                  </a:cubicBezTo>
                  <a:cubicBezTo>
                    <a:pt x="52" y="209"/>
                    <a:pt x="51" y="209"/>
                    <a:pt x="50" y="209"/>
                  </a:cubicBezTo>
                  <a:cubicBezTo>
                    <a:pt x="40" y="209"/>
                    <a:pt x="31" y="209"/>
                    <a:pt x="21" y="209"/>
                  </a:cubicBezTo>
                  <a:cubicBezTo>
                    <a:pt x="20" y="209"/>
                    <a:pt x="19" y="209"/>
                    <a:pt x="18" y="209"/>
                  </a:cubicBezTo>
                  <a:cubicBezTo>
                    <a:pt x="18" y="213"/>
                    <a:pt x="18" y="217"/>
                    <a:pt x="18" y="221"/>
                  </a:cubicBezTo>
                  <a:cubicBezTo>
                    <a:pt x="27" y="221"/>
                    <a:pt x="36" y="221"/>
                    <a:pt x="45" y="221"/>
                  </a:cubicBezTo>
                  <a:cubicBezTo>
                    <a:pt x="41" y="229"/>
                    <a:pt x="34" y="235"/>
                    <a:pt x="33" y="245"/>
                  </a:cubicBezTo>
                  <a:cubicBezTo>
                    <a:pt x="22" y="245"/>
                    <a:pt x="11" y="245"/>
                    <a:pt x="0" y="245"/>
                  </a:cubicBezTo>
                  <a:close/>
                  <a:moveTo>
                    <a:pt x="101" y="36"/>
                  </a:moveTo>
                  <a:cubicBezTo>
                    <a:pt x="73" y="36"/>
                    <a:pt x="46" y="36"/>
                    <a:pt x="18" y="36"/>
                  </a:cubicBezTo>
                  <a:cubicBezTo>
                    <a:pt x="18" y="40"/>
                    <a:pt x="18" y="44"/>
                    <a:pt x="18" y="48"/>
                  </a:cubicBezTo>
                  <a:cubicBezTo>
                    <a:pt x="46" y="48"/>
                    <a:pt x="74" y="48"/>
                    <a:pt x="101" y="48"/>
                  </a:cubicBezTo>
                  <a:cubicBezTo>
                    <a:pt x="101" y="44"/>
                    <a:pt x="101" y="40"/>
                    <a:pt x="101" y="36"/>
                  </a:cubicBezTo>
                  <a:close/>
                </a:path>
              </a:pathLst>
            </a:custGeom>
            <a:solidFill>
              <a:srgbClr val="81B6C6"/>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55" name="Freeform 8">
              <a:extLst>
                <a:ext uri="{FF2B5EF4-FFF2-40B4-BE49-F238E27FC236}">
                  <a16:creationId xmlns:a16="http://schemas.microsoft.com/office/drawing/2014/main" id="{5C5BF67A-9550-A749-8E5A-9D0F248CBE76}"/>
                </a:ext>
              </a:extLst>
            </p:cNvPr>
            <p:cNvSpPr>
              <a:spLocks noEditPoints="1"/>
            </p:cNvSpPr>
            <p:nvPr/>
          </p:nvSpPr>
          <p:spPr bwMode="auto">
            <a:xfrm>
              <a:off x="7259528" y="4388260"/>
              <a:ext cx="490068" cy="413013"/>
            </a:xfrm>
            <a:custGeom>
              <a:avLst/>
              <a:gdLst>
                <a:gd name="T0" fmla="*/ 76 w 151"/>
                <a:gd name="T1" fmla="*/ 127 h 127"/>
                <a:gd name="T2" fmla="*/ 9 w 151"/>
                <a:gd name="T3" fmla="*/ 127 h 127"/>
                <a:gd name="T4" fmla="*/ 6 w 151"/>
                <a:gd name="T5" fmla="*/ 127 h 127"/>
                <a:gd name="T6" fmla="*/ 2 w 151"/>
                <a:gd name="T7" fmla="*/ 120 h 127"/>
                <a:gd name="T8" fmla="*/ 6 w 151"/>
                <a:gd name="T9" fmla="*/ 113 h 127"/>
                <a:gd name="T10" fmla="*/ 70 w 151"/>
                <a:gd name="T11" fmla="*/ 7 h 127"/>
                <a:gd name="T12" fmla="*/ 82 w 151"/>
                <a:gd name="T13" fmla="*/ 7 h 127"/>
                <a:gd name="T14" fmla="*/ 148 w 151"/>
                <a:gd name="T15" fmla="*/ 116 h 127"/>
                <a:gd name="T16" fmla="*/ 150 w 151"/>
                <a:gd name="T17" fmla="*/ 120 h 127"/>
                <a:gd name="T18" fmla="*/ 146 w 151"/>
                <a:gd name="T19" fmla="*/ 127 h 127"/>
                <a:gd name="T20" fmla="*/ 143 w 151"/>
                <a:gd name="T21" fmla="*/ 127 h 127"/>
                <a:gd name="T22" fmla="*/ 76 w 151"/>
                <a:gd name="T23" fmla="*/ 127 h 127"/>
                <a:gd name="T24" fmla="*/ 39 w 151"/>
                <a:gd name="T25" fmla="*/ 98 h 127"/>
                <a:gd name="T26" fmla="*/ 39 w 151"/>
                <a:gd name="T27" fmla="*/ 116 h 127"/>
                <a:gd name="T28" fmla="*/ 68 w 151"/>
                <a:gd name="T29" fmla="*/ 116 h 127"/>
                <a:gd name="T30" fmla="*/ 68 w 151"/>
                <a:gd name="T31" fmla="*/ 98 h 127"/>
                <a:gd name="T32" fmla="*/ 57 w 151"/>
                <a:gd name="T33" fmla="*/ 98 h 127"/>
                <a:gd name="T34" fmla="*/ 57 w 151"/>
                <a:gd name="T35" fmla="*/ 86 h 127"/>
                <a:gd name="T36" fmla="*/ 98 w 151"/>
                <a:gd name="T37" fmla="*/ 86 h 127"/>
                <a:gd name="T38" fmla="*/ 98 w 151"/>
                <a:gd name="T39" fmla="*/ 98 h 127"/>
                <a:gd name="T40" fmla="*/ 86 w 151"/>
                <a:gd name="T41" fmla="*/ 98 h 127"/>
                <a:gd name="T42" fmla="*/ 86 w 151"/>
                <a:gd name="T43" fmla="*/ 116 h 127"/>
                <a:gd name="T44" fmla="*/ 116 w 151"/>
                <a:gd name="T45" fmla="*/ 116 h 127"/>
                <a:gd name="T46" fmla="*/ 116 w 151"/>
                <a:gd name="T47" fmla="*/ 98 h 127"/>
                <a:gd name="T48" fmla="*/ 104 w 151"/>
                <a:gd name="T49" fmla="*/ 98 h 127"/>
                <a:gd name="T50" fmla="*/ 104 w 151"/>
                <a:gd name="T51" fmla="*/ 80 h 127"/>
                <a:gd name="T52" fmla="*/ 81 w 151"/>
                <a:gd name="T53" fmla="*/ 80 h 127"/>
                <a:gd name="T54" fmla="*/ 81 w 151"/>
                <a:gd name="T55" fmla="*/ 68 h 127"/>
                <a:gd name="T56" fmla="*/ 92 w 151"/>
                <a:gd name="T57" fmla="*/ 68 h 127"/>
                <a:gd name="T58" fmla="*/ 92 w 151"/>
                <a:gd name="T59" fmla="*/ 53 h 127"/>
                <a:gd name="T60" fmla="*/ 90 w 151"/>
                <a:gd name="T61" fmla="*/ 50 h 127"/>
                <a:gd name="T62" fmla="*/ 65 w 151"/>
                <a:gd name="T63" fmla="*/ 50 h 127"/>
                <a:gd name="T64" fmla="*/ 62 w 151"/>
                <a:gd name="T65" fmla="*/ 50 h 127"/>
                <a:gd name="T66" fmla="*/ 62 w 151"/>
                <a:gd name="T67" fmla="*/ 68 h 127"/>
                <a:gd name="T68" fmla="*/ 74 w 151"/>
                <a:gd name="T69" fmla="*/ 68 h 127"/>
                <a:gd name="T70" fmla="*/ 74 w 151"/>
                <a:gd name="T71" fmla="*/ 80 h 127"/>
                <a:gd name="T72" fmla="*/ 56 w 151"/>
                <a:gd name="T73" fmla="*/ 80 h 127"/>
                <a:gd name="T74" fmla="*/ 50 w 151"/>
                <a:gd name="T75" fmla="*/ 86 h 127"/>
                <a:gd name="T76" fmla="*/ 50 w 151"/>
                <a:gd name="T77" fmla="*/ 98 h 127"/>
                <a:gd name="T78" fmla="*/ 39 w 151"/>
                <a:gd name="T79" fmla="*/ 9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1" h="127">
                  <a:moveTo>
                    <a:pt x="76" y="127"/>
                  </a:moveTo>
                  <a:cubicBezTo>
                    <a:pt x="53" y="127"/>
                    <a:pt x="31" y="127"/>
                    <a:pt x="9" y="127"/>
                  </a:cubicBezTo>
                  <a:cubicBezTo>
                    <a:pt x="8" y="127"/>
                    <a:pt x="7" y="127"/>
                    <a:pt x="6" y="127"/>
                  </a:cubicBezTo>
                  <a:cubicBezTo>
                    <a:pt x="2" y="126"/>
                    <a:pt x="0" y="123"/>
                    <a:pt x="2" y="120"/>
                  </a:cubicBezTo>
                  <a:cubicBezTo>
                    <a:pt x="3" y="117"/>
                    <a:pt x="4" y="115"/>
                    <a:pt x="6" y="113"/>
                  </a:cubicBezTo>
                  <a:cubicBezTo>
                    <a:pt x="27" y="78"/>
                    <a:pt x="48" y="42"/>
                    <a:pt x="70" y="7"/>
                  </a:cubicBezTo>
                  <a:cubicBezTo>
                    <a:pt x="74" y="0"/>
                    <a:pt x="78" y="0"/>
                    <a:pt x="82" y="7"/>
                  </a:cubicBezTo>
                  <a:cubicBezTo>
                    <a:pt x="104" y="43"/>
                    <a:pt x="126" y="80"/>
                    <a:pt x="148" y="116"/>
                  </a:cubicBezTo>
                  <a:cubicBezTo>
                    <a:pt x="149" y="117"/>
                    <a:pt x="149" y="119"/>
                    <a:pt x="150" y="120"/>
                  </a:cubicBezTo>
                  <a:cubicBezTo>
                    <a:pt x="151" y="123"/>
                    <a:pt x="150" y="126"/>
                    <a:pt x="146" y="127"/>
                  </a:cubicBezTo>
                  <a:cubicBezTo>
                    <a:pt x="145" y="127"/>
                    <a:pt x="144" y="127"/>
                    <a:pt x="143" y="127"/>
                  </a:cubicBezTo>
                  <a:cubicBezTo>
                    <a:pt x="121" y="127"/>
                    <a:pt x="98" y="127"/>
                    <a:pt x="76" y="127"/>
                  </a:cubicBezTo>
                  <a:close/>
                  <a:moveTo>
                    <a:pt x="39" y="98"/>
                  </a:moveTo>
                  <a:cubicBezTo>
                    <a:pt x="39" y="104"/>
                    <a:pt x="39" y="110"/>
                    <a:pt x="39" y="116"/>
                  </a:cubicBezTo>
                  <a:cubicBezTo>
                    <a:pt x="49" y="116"/>
                    <a:pt x="58" y="116"/>
                    <a:pt x="68" y="116"/>
                  </a:cubicBezTo>
                  <a:cubicBezTo>
                    <a:pt x="68" y="110"/>
                    <a:pt x="68" y="104"/>
                    <a:pt x="68" y="98"/>
                  </a:cubicBezTo>
                  <a:cubicBezTo>
                    <a:pt x="64" y="98"/>
                    <a:pt x="60" y="98"/>
                    <a:pt x="57" y="98"/>
                  </a:cubicBezTo>
                  <a:cubicBezTo>
                    <a:pt x="57" y="94"/>
                    <a:pt x="57" y="90"/>
                    <a:pt x="57" y="86"/>
                  </a:cubicBezTo>
                  <a:cubicBezTo>
                    <a:pt x="71" y="86"/>
                    <a:pt x="84" y="86"/>
                    <a:pt x="98" y="86"/>
                  </a:cubicBezTo>
                  <a:cubicBezTo>
                    <a:pt x="98" y="90"/>
                    <a:pt x="98" y="94"/>
                    <a:pt x="98" y="98"/>
                  </a:cubicBezTo>
                  <a:cubicBezTo>
                    <a:pt x="94" y="98"/>
                    <a:pt x="90" y="98"/>
                    <a:pt x="86" y="98"/>
                  </a:cubicBezTo>
                  <a:cubicBezTo>
                    <a:pt x="86" y="104"/>
                    <a:pt x="86" y="110"/>
                    <a:pt x="86" y="116"/>
                  </a:cubicBezTo>
                  <a:cubicBezTo>
                    <a:pt x="96" y="116"/>
                    <a:pt x="106" y="116"/>
                    <a:pt x="116" y="116"/>
                  </a:cubicBezTo>
                  <a:cubicBezTo>
                    <a:pt x="116" y="110"/>
                    <a:pt x="116" y="104"/>
                    <a:pt x="116" y="98"/>
                  </a:cubicBezTo>
                  <a:cubicBezTo>
                    <a:pt x="112" y="98"/>
                    <a:pt x="108" y="98"/>
                    <a:pt x="104" y="98"/>
                  </a:cubicBezTo>
                  <a:cubicBezTo>
                    <a:pt x="104" y="92"/>
                    <a:pt x="104" y="86"/>
                    <a:pt x="104" y="80"/>
                  </a:cubicBezTo>
                  <a:cubicBezTo>
                    <a:pt x="96" y="80"/>
                    <a:pt x="88" y="80"/>
                    <a:pt x="81" y="80"/>
                  </a:cubicBezTo>
                  <a:cubicBezTo>
                    <a:pt x="81" y="76"/>
                    <a:pt x="81" y="72"/>
                    <a:pt x="81" y="68"/>
                  </a:cubicBezTo>
                  <a:cubicBezTo>
                    <a:pt x="84" y="68"/>
                    <a:pt x="88" y="68"/>
                    <a:pt x="92" y="68"/>
                  </a:cubicBezTo>
                  <a:cubicBezTo>
                    <a:pt x="92" y="63"/>
                    <a:pt x="92" y="58"/>
                    <a:pt x="92" y="53"/>
                  </a:cubicBezTo>
                  <a:cubicBezTo>
                    <a:pt x="92" y="50"/>
                    <a:pt x="92" y="50"/>
                    <a:pt x="90" y="50"/>
                  </a:cubicBezTo>
                  <a:cubicBezTo>
                    <a:pt x="81" y="50"/>
                    <a:pt x="73" y="50"/>
                    <a:pt x="65" y="50"/>
                  </a:cubicBezTo>
                  <a:cubicBezTo>
                    <a:pt x="64" y="50"/>
                    <a:pt x="63" y="50"/>
                    <a:pt x="62" y="50"/>
                  </a:cubicBezTo>
                  <a:cubicBezTo>
                    <a:pt x="62" y="56"/>
                    <a:pt x="62" y="62"/>
                    <a:pt x="62" y="68"/>
                  </a:cubicBezTo>
                  <a:cubicBezTo>
                    <a:pt x="66" y="68"/>
                    <a:pt x="70" y="68"/>
                    <a:pt x="74" y="68"/>
                  </a:cubicBezTo>
                  <a:cubicBezTo>
                    <a:pt x="74" y="72"/>
                    <a:pt x="74" y="76"/>
                    <a:pt x="74" y="80"/>
                  </a:cubicBezTo>
                  <a:cubicBezTo>
                    <a:pt x="68" y="80"/>
                    <a:pt x="62" y="80"/>
                    <a:pt x="56" y="80"/>
                  </a:cubicBezTo>
                  <a:cubicBezTo>
                    <a:pt x="50" y="80"/>
                    <a:pt x="50" y="80"/>
                    <a:pt x="50" y="86"/>
                  </a:cubicBezTo>
                  <a:cubicBezTo>
                    <a:pt x="50" y="90"/>
                    <a:pt x="50" y="94"/>
                    <a:pt x="50" y="98"/>
                  </a:cubicBezTo>
                  <a:cubicBezTo>
                    <a:pt x="46" y="98"/>
                    <a:pt x="42" y="98"/>
                    <a:pt x="39" y="98"/>
                  </a:cubicBezTo>
                  <a:close/>
                </a:path>
              </a:pathLst>
            </a:custGeom>
            <a:solidFill>
              <a:srgbClr val="81B6C6"/>
            </a:solid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56" name="角丸四角形 55">
              <a:extLst>
                <a:ext uri="{FF2B5EF4-FFF2-40B4-BE49-F238E27FC236}">
                  <a16:creationId xmlns:a16="http://schemas.microsoft.com/office/drawing/2014/main" id="{0D6E3085-6902-5F4C-A41C-FB7F4F29B5F0}"/>
                </a:ext>
              </a:extLst>
            </p:cNvPr>
            <p:cNvSpPr/>
            <p:nvPr/>
          </p:nvSpPr>
          <p:spPr>
            <a:xfrm>
              <a:off x="6464481" y="4881610"/>
              <a:ext cx="1773456" cy="238182"/>
            </a:xfrm>
            <a:prstGeom prst="roundRect">
              <a:avLst>
                <a:gd name="adj" fmla="val 50000"/>
              </a:avLst>
            </a:prstGeom>
            <a:solidFill>
              <a:srgbClr val="81B6C6"/>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ctr">
                <a:lnSpc>
                  <a:spcPct val="130000"/>
                </a:lnSpc>
              </a:pPr>
              <a:r>
                <a:rPr kumimoji="1" lang="ja-US" altLang="en-US" sz="788" b="1" spc="113" dirty="0">
                  <a:latin typeface="Yu Gothic" panose="020B0400000000000000" pitchFamily="34" charset="-128"/>
                  <a:ea typeface="Yu Gothic" panose="020B0400000000000000" pitchFamily="34" charset="-128"/>
                </a:rPr>
                <a:t>社員</a:t>
              </a:r>
              <a:r>
                <a:rPr kumimoji="1" lang="en-US" altLang="ja-US" sz="788" b="1" spc="113" dirty="0">
                  <a:latin typeface="Yu Gothic" panose="020B0400000000000000" pitchFamily="34" charset="-128"/>
                  <a:ea typeface="Yu Gothic" panose="020B0400000000000000" pitchFamily="34" charset="-128"/>
                </a:rPr>
                <a:t>(</a:t>
              </a:r>
              <a:r>
                <a:rPr kumimoji="1" lang="ja-US" altLang="en-US" sz="788" b="1" spc="113" dirty="0">
                  <a:latin typeface="Yu Gothic" panose="020B0400000000000000" pitchFamily="34" charset="-128"/>
                  <a:ea typeface="Yu Gothic" panose="020B0400000000000000" pitchFamily="34" charset="-128"/>
                </a:rPr>
                <a:t>上海</a:t>
              </a:r>
              <a:r>
                <a:rPr kumimoji="1" lang="en-US" altLang="ja-US" sz="788" b="1" spc="113" dirty="0">
                  <a:latin typeface="Yu Gothic" panose="020B0400000000000000" pitchFamily="34" charset="-128"/>
                  <a:ea typeface="Yu Gothic" panose="020B0400000000000000" pitchFamily="34" charset="-128"/>
                </a:rPr>
                <a:t>)</a:t>
              </a:r>
              <a:r>
                <a:rPr kumimoji="1" lang="ja-US" altLang="en-US" sz="788" b="1" spc="113" dirty="0">
                  <a:latin typeface="Yu Gothic" panose="020B0400000000000000" pitchFamily="34" charset="-128"/>
                  <a:ea typeface="Yu Gothic" panose="020B0400000000000000" pitchFamily="34" charset="-128"/>
                </a:rPr>
                <a:t>の</a:t>
              </a:r>
              <a:r>
                <a:rPr kumimoji="1" lang="en-US" altLang="ja-US" sz="788" b="1" spc="113" dirty="0">
                  <a:latin typeface="Yu Gothic" panose="020B0400000000000000" pitchFamily="34" charset="-128"/>
                  <a:ea typeface="Yu Gothic" panose="020B0400000000000000" pitchFamily="34" charset="-128"/>
                </a:rPr>
                <a:t>AD</a:t>
              </a:r>
              <a:endParaRPr kumimoji="1" lang="ja-US" altLang="en-US" sz="788" b="1" spc="113" dirty="0">
                <a:latin typeface="Yu Gothic" panose="020B0400000000000000" pitchFamily="34" charset="-128"/>
                <a:ea typeface="Yu Gothic" panose="020B0400000000000000" pitchFamily="34" charset="-128"/>
              </a:endParaRPr>
            </a:p>
          </p:txBody>
        </p:sp>
        <p:cxnSp>
          <p:nvCxnSpPr>
            <p:cNvPr id="57" name="カギ線コネクタ 56">
              <a:extLst>
                <a:ext uri="{FF2B5EF4-FFF2-40B4-BE49-F238E27FC236}">
                  <a16:creationId xmlns:a16="http://schemas.microsoft.com/office/drawing/2014/main" id="{ABFE3BD6-8077-F240-A7C4-EE2563762BA9}"/>
                </a:ext>
              </a:extLst>
            </p:cNvPr>
            <p:cNvCxnSpPr>
              <a:cxnSpLocks/>
            </p:cNvCxnSpPr>
            <p:nvPr/>
          </p:nvCxnSpPr>
          <p:spPr>
            <a:xfrm flipV="1">
              <a:off x="5328217" y="3576792"/>
              <a:ext cx="951008" cy="388624"/>
            </a:xfrm>
            <a:prstGeom prst="bentConnector3">
              <a:avLst>
                <a:gd name="adj1" fmla="val 50000"/>
              </a:avLst>
            </a:prstGeom>
            <a:ln w="28575">
              <a:solidFill>
                <a:srgbClr val="C28585"/>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カギ線コネクタ 57">
              <a:extLst>
                <a:ext uri="{FF2B5EF4-FFF2-40B4-BE49-F238E27FC236}">
                  <a16:creationId xmlns:a16="http://schemas.microsoft.com/office/drawing/2014/main" id="{9DA53238-2461-F649-98F6-D6A664CD69CF}"/>
                </a:ext>
              </a:extLst>
            </p:cNvPr>
            <p:cNvCxnSpPr>
              <a:cxnSpLocks/>
            </p:cNvCxnSpPr>
            <p:nvPr/>
          </p:nvCxnSpPr>
          <p:spPr>
            <a:xfrm>
              <a:off x="5328217" y="4135160"/>
              <a:ext cx="943671" cy="393733"/>
            </a:xfrm>
            <a:prstGeom prst="bentConnector3">
              <a:avLst>
                <a:gd name="adj1" fmla="val 50000"/>
              </a:avLst>
            </a:prstGeom>
            <a:ln w="28575">
              <a:solidFill>
                <a:srgbClr val="81B6C6"/>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9" name="角丸四角形 58">
              <a:extLst>
                <a:ext uri="{FF2B5EF4-FFF2-40B4-BE49-F238E27FC236}">
                  <a16:creationId xmlns:a16="http://schemas.microsoft.com/office/drawing/2014/main" id="{22FAFDEE-CBF8-4149-AF48-CE6A51EA03F8}"/>
                </a:ext>
              </a:extLst>
            </p:cNvPr>
            <p:cNvSpPr/>
            <p:nvPr/>
          </p:nvSpPr>
          <p:spPr>
            <a:xfrm>
              <a:off x="827986" y="3270852"/>
              <a:ext cx="977403" cy="238182"/>
            </a:xfrm>
            <a:prstGeom prst="roundRect">
              <a:avLst>
                <a:gd name="adj" fmla="val 50000"/>
              </a:avLst>
            </a:prstGeom>
            <a:solidFill>
              <a:srgbClr val="C4858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kumimoji="1" lang="ja-US" altLang="en-US" sz="750" b="1" spc="113" dirty="0">
                  <a:latin typeface="Yu Gothic" panose="020B0400000000000000" pitchFamily="34" charset="-128"/>
                  <a:ea typeface="Yu Gothic" panose="020B0400000000000000" pitchFamily="34" charset="-128"/>
                </a:rPr>
                <a:t>社員</a:t>
              </a:r>
              <a:r>
                <a:rPr kumimoji="1" lang="en-US" altLang="ja-US" sz="750" b="1" spc="113" dirty="0">
                  <a:latin typeface="Yu Gothic" panose="020B0400000000000000" pitchFamily="34" charset="-128"/>
                  <a:ea typeface="Yu Gothic" panose="020B0400000000000000" pitchFamily="34" charset="-128"/>
                </a:rPr>
                <a:t>(</a:t>
              </a:r>
              <a:r>
                <a:rPr kumimoji="1" lang="ja-US" altLang="en-US" sz="750" b="1" spc="113" dirty="0">
                  <a:latin typeface="Yu Gothic" panose="020B0400000000000000" pitchFamily="34" charset="-128"/>
                  <a:ea typeface="Yu Gothic" panose="020B0400000000000000" pitchFamily="34" charset="-128"/>
                </a:rPr>
                <a:t>東京</a:t>
              </a:r>
              <a:r>
                <a:rPr kumimoji="1" lang="en-US" altLang="ja-US" sz="750" b="1" spc="113" dirty="0">
                  <a:latin typeface="Yu Gothic" panose="020B0400000000000000" pitchFamily="34" charset="-128"/>
                  <a:ea typeface="Yu Gothic" panose="020B0400000000000000" pitchFamily="34" charset="-128"/>
                </a:rPr>
                <a:t>)</a:t>
              </a:r>
              <a:endParaRPr kumimoji="1" lang="ja-US" altLang="en-US" sz="750" b="1" spc="113" dirty="0">
                <a:latin typeface="Yu Gothic" panose="020B0400000000000000" pitchFamily="34" charset="-128"/>
                <a:ea typeface="Yu Gothic" panose="020B0400000000000000" pitchFamily="34" charset="-128"/>
              </a:endParaRPr>
            </a:p>
          </p:txBody>
        </p:sp>
        <p:sp>
          <p:nvSpPr>
            <p:cNvPr id="60" name="角丸四角形 59">
              <a:extLst>
                <a:ext uri="{FF2B5EF4-FFF2-40B4-BE49-F238E27FC236}">
                  <a16:creationId xmlns:a16="http://schemas.microsoft.com/office/drawing/2014/main" id="{EBDA1A30-C0B8-5147-A672-7BAB16F43325}"/>
                </a:ext>
              </a:extLst>
            </p:cNvPr>
            <p:cNvSpPr/>
            <p:nvPr/>
          </p:nvSpPr>
          <p:spPr>
            <a:xfrm>
              <a:off x="819815" y="4150078"/>
              <a:ext cx="977403" cy="238182"/>
            </a:xfrm>
            <a:prstGeom prst="roundRect">
              <a:avLst>
                <a:gd name="adj" fmla="val 50000"/>
              </a:avLst>
            </a:prstGeom>
            <a:solidFill>
              <a:srgbClr val="81B6C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kumimoji="1" lang="ja-US" altLang="en-US" sz="750" b="1" spc="113" dirty="0">
                  <a:latin typeface="Yu Gothic" panose="020B0400000000000000" pitchFamily="34" charset="-128"/>
                  <a:ea typeface="Yu Gothic" panose="020B0400000000000000" pitchFamily="34" charset="-128"/>
                </a:rPr>
                <a:t>社員</a:t>
              </a:r>
              <a:r>
                <a:rPr kumimoji="1" lang="en-US" altLang="ja-US" sz="750" b="1" spc="113" dirty="0">
                  <a:latin typeface="Yu Gothic" panose="020B0400000000000000" pitchFamily="34" charset="-128"/>
                  <a:ea typeface="Yu Gothic" panose="020B0400000000000000" pitchFamily="34" charset="-128"/>
                </a:rPr>
                <a:t>(</a:t>
              </a:r>
              <a:r>
                <a:rPr kumimoji="1" lang="ja-US" altLang="en-US" sz="750" b="1" spc="113" dirty="0">
                  <a:latin typeface="Yu Gothic" panose="020B0400000000000000" pitchFamily="34" charset="-128"/>
                  <a:ea typeface="Yu Gothic" panose="020B0400000000000000" pitchFamily="34" charset="-128"/>
                </a:rPr>
                <a:t>上海</a:t>
              </a:r>
              <a:r>
                <a:rPr kumimoji="1" lang="en-US" altLang="ja-US" sz="750" b="1" spc="113" dirty="0">
                  <a:latin typeface="Yu Gothic" panose="020B0400000000000000" pitchFamily="34" charset="-128"/>
                  <a:ea typeface="Yu Gothic" panose="020B0400000000000000" pitchFamily="34" charset="-128"/>
                </a:rPr>
                <a:t>)</a:t>
              </a:r>
              <a:endParaRPr kumimoji="1" lang="ja-US" altLang="en-US" sz="750" b="1" spc="113" dirty="0">
                <a:latin typeface="Yu Gothic" panose="020B0400000000000000" pitchFamily="34" charset="-128"/>
                <a:ea typeface="Yu Gothic" panose="020B0400000000000000" pitchFamily="34" charset="-128"/>
              </a:endParaRPr>
            </a:p>
          </p:txBody>
        </p:sp>
        <p:sp>
          <p:nvSpPr>
            <p:cNvPr id="61" name="角丸四角形 60">
              <a:extLst>
                <a:ext uri="{FF2B5EF4-FFF2-40B4-BE49-F238E27FC236}">
                  <a16:creationId xmlns:a16="http://schemas.microsoft.com/office/drawing/2014/main" id="{14A5F362-6EE0-7940-8B4B-A1787CC0F3E2}"/>
                </a:ext>
              </a:extLst>
            </p:cNvPr>
            <p:cNvSpPr/>
            <p:nvPr/>
          </p:nvSpPr>
          <p:spPr>
            <a:xfrm>
              <a:off x="809912" y="5045114"/>
              <a:ext cx="977403" cy="238182"/>
            </a:xfrm>
            <a:prstGeom prst="roundRect">
              <a:avLst>
                <a:gd name="adj" fmla="val 50000"/>
              </a:avLst>
            </a:prstGeom>
            <a:solidFill>
              <a:srgbClr val="AFBF8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30000"/>
                </a:lnSpc>
              </a:pPr>
              <a:r>
                <a:rPr kumimoji="1" lang="ja-US" altLang="en-US" sz="750" b="1" spc="113" dirty="0">
                  <a:latin typeface="Yu Gothic" panose="020B0400000000000000" pitchFamily="34" charset="-128"/>
                  <a:ea typeface="Yu Gothic" panose="020B0400000000000000" pitchFamily="34" charset="-128"/>
                </a:rPr>
                <a:t>派遣社員</a:t>
              </a:r>
            </a:p>
          </p:txBody>
        </p:sp>
      </p:grpSp>
    </p:spTree>
    <p:extLst>
      <p:ext uri="{BB962C8B-B14F-4D97-AF65-F5344CB8AC3E}">
        <p14:creationId xmlns:p14="http://schemas.microsoft.com/office/powerpoint/2010/main" val="1505503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6877BAA-465C-DE4B-B045-A5F1720495DD}"/>
              </a:ext>
            </a:extLst>
          </p:cNvPr>
          <p:cNvSpPr>
            <a:spLocks noGrp="1"/>
          </p:cNvSpPr>
          <p:nvPr>
            <p:ph type="title"/>
          </p:nvPr>
        </p:nvSpPr>
        <p:spPr/>
        <p:txBody>
          <a:bodyPr>
            <a:normAutofit/>
          </a:bodyPr>
          <a:lstStyle/>
          <a:p>
            <a:r>
              <a:rPr lang="ja-JP" altLang="en-US"/>
              <a:t>目次</a:t>
            </a:r>
            <a:endParaRPr kumimoji="1" lang="ja-JP" altLang="en-US"/>
          </a:p>
        </p:txBody>
      </p:sp>
      <p:sp>
        <p:nvSpPr>
          <p:cNvPr id="2" name="テキスト プレースホルダー 1">
            <a:extLst>
              <a:ext uri="{FF2B5EF4-FFF2-40B4-BE49-F238E27FC236}">
                <a16:creationId xmlns:a16="http://schemas.microsoft.com/office/drawing/2014/main" id="{CC87DBF6-7680-B24D-A15F-13BEDF209EA6}"/>
              </a:ext>
            </a:extLst>
          </p:cNvPr>
          <p:cNvSpPr>
            <a:spLocks noGrp="1"/>
          </p:cNvSpPr>
          <p:nvPr>
            <p:ph type="body" sz="quarter" idx="10"/>
          </p:nvPr>
        </p:nvSpPr>
        <p:spPr>
          <a:xfrm>
            <a:off x="279749" y="1400678"/>
            <a:ext cx="8229599" cy="2160240"/>
          </a:xfrm>
        </p:spPr>
        <p:txBody>
          <a:bodyPr numCol="1">
            <a:normAutofit/>
          </a:bodyPr>
          <a:lstStyle/>
          <a:p>
            <a:r>
              <a:rPr lang="ja-US" altLang="en-US" dirty="0"/>
              <a:t>クラウド版</a:t>
            </a:r>
            <a:r>
              <a:rPr lang="en-US" altLang="ja-US" dirty="0" err="1"/>
              <a:t>Garoon</a:t>
            </a:r>
            <a:r>
              <a:rPr lang="ja-US" altLang="en-US" dirty="0"/>
              <a:t>の</a:t>
            </a:r>
            <a:r>
              <a:rPr lang="en-US" altLang="ja-US" dirty="0"/>
              <a:t>SSO</a:t>
            </a:r>
            <a:r>
              <a:rPr lang="ja-US" altLang="en-US" dirty="0"/>
              <a:t>と</a:t>
            </a:r>
            <a:r>
              <a:rPr lang="en-US" altLang="ja-US" dirty="0"/>
              <a:t>AD</a:t>
            </a:r>
            <a:r>
              <a:rPr lang="ja-US" altLang="en-US" dirty="0"/>
              <a:t>連携</a:t>
            </a:r>
            <a:endParaRPr lang="en-US" altLang="ja-US" dirty="0"/>
          </a:p>
          <a:p>
            <a:pPr lvl="1"/>
            <a:r>
              <a:rPr lang="en-US" altLang="ja-US" dirty="0"/>
              <a:t>SSO</a:t>
            </a:r>
            <a:r>
              <a:rPr lang="ja-US" altLang="en-US" dirty="0"/>
              <a:t>で</a:t>
            </a:r>
            <a:r>
              <a:rPr lang="ja-JP" altLang="en-US" dirty="0"/>
              <a:t>利用できる認証方式</a:t>
            </a:r>
            <a:endParaRPr lang="en-US" altLang="ja-JP" dirty="0"/>
          </a:p>
          <a:p>
            <a:pPr lvl="1"/>
            <a:r>
              <a:rPr lang="en" altLang="ja-US" dirty="0"/>
              <a:t>AD</a:t>
            </a:r>
            <a:r>
              <a:rPr lang="ja-JP" altLang="en-US"/>
              <a:t>連携</a:t>
            </a:r>
            <a:endParaRPr lang="en-US" altLang="ja-JP" dirty="0"/>
          </a:p>
          <a:p>
            <a:pPr lvl="1"/>
            <a:endParaRPr lang="en-US" altLang="ja-JP" dirty="0"/>
          </a:p>
          <a:p>
            <a:r>
              <a:rPr lang="ja-US" altLang="en-US" dirty="0"/>
              <a:t>パッケージ版</a:t>
            </a:r>
            <a:r>
              <a:rPr lang="en-US" altLang="ja-US" dirty="0" err="1"/>
              <a:t>Garoon</a:t>
            </a:r>
            <a:r>
              <a:rPr lang="ja-US" altLang="en-US" dirty="0"/>
              <a:t>の</a:t>
            </a:r>
            <a:r>
              <a:rPr lang="en-US" altLang="ja-US" dirty="0"/>
              <a:t>SSO</a:t>
            </a:r>
            <a:r>
              <a:rPr lang="ja-US" altLang="en-US" dirty="0"/>
              <a:t>と</a:t>
            </a:r>
            <a:r>
              <a:rPr lang="en-US" altLang="ja-US" dirty="0"/>
              <a:t>AD</a:t>
            </a:r>
            <a:r>
              <a:rPr lang="ja-US" altLang="en-US" dirty="0"/>
              <a:t>連携</a:t>
            </a:r>
            <a:endParaRPr lang="en-US" altLang="ja-JP" dirty="0"/>
          </a:p>
          <a:p>
            <a:pPr lvl="1"/>
            <a:r>
              <a:rPr lang="en-US" altLang="ja-US" dirty="0"/>
              <a:t>SSO</a:t>
            </a:r>
            <a:r>
              <a:rPr lang="ja-US" altLang="en-US" dirty="0"/>
              <a:t>で</a:t>
            </a:r>
            <a:r>
              <a:rPr lang="ja-JP" altLang="en-US" dirty="0"/>
              <a:t>利用できる認証方式</a:t>
            </a:r>
            <a:endParaRPr lang="en-US" altLang="ja-JP" dirty="0"/>
          </a:p>
          <a:p>
            <a:pPr lvl="1"/>
            <a:r>
              <a:rPr lang="en" altLang="ja-US" dirty="0"/>
              <a:t>AD</a:t>
            </a:r>
            <a:r>
              <a:rPr lang="ja-JP" altLang="en-US" dirty="0"/>
              <a:t>連携</a:t>
            </a:r>
            <a:endParaRPr lang="en-US" altLang="ja-JP" dirty="0"/>
          </a:p>
        </p:txBody>
      </p:sp>
      <p:sp>
        <p:nvSpPr>
          <p:cNvPr id="7" name="テキスト プレースホルダー 6">
            <a:extLst>
              <a:ext uri="{FF2B5EF4-FFF2-40B4-BE49-F238E27FC236}">
                <a16:creationId xmlns:a16="http://schemas.microsoft.com/office/drawing/2014/main" id="{37F8A187-9D97-4E4E-BA78-E9F34AC28491}"/>
              </a:ext>
            </a:extLst>
          </p:cNvPr>
          <p:cNvSpPr txBox="1">
            <a:spLocks/>
          </p:cNvSpPr>
          <p:nvPr/>
        </p:nvSpPr>
        <p:spPr>
          <a:xfrm>
            <a:off x="251520" y="614965"/>
            <a:ext cx="8424936" cy="670869"/>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nSpc>
                <a:spcPct val="140000"/>
              </a:lnSpc>
              <a:buNone/>
            </a:pPr>
            <a:r>
              <a:rPr lang="ja-US" altLang="en-US" sz="1400" dirty="0">
                <a:latin typeface="Yu Gothic Medium" panose="020B0400000000000000" pitchFamily="34" charset="-128"/>
                <a:ea typeface="Yu Gothic Medium" panose="020B0400000000000000" pitchFamily="34" charset="-128"/>
              </a:rPr>
              <a:t>本資料ではクラウド版</a:t>
            </a:r>
            <a:r>
              <a:rPr lang="en-US" altLang="ja-US" sz="1400" dirty="0" err="1">
                <a:latin typeface="Yu Gothic Medium" panose="020B0400000000000000" pitchFamily="34" charset="-128"/>
                <a:ea typeface="Yu Gothic Medium" panose="020B0400000000000000" pitchFamily="34" charset="-128"/>
              </a:rPr>
              <a:t>Garoon</a:t>
            </a:r>
            <a:r>
              <a:rPr lang="ja-US" altLang="en-US" sz="1400" dirty="0">
                <a:latin typeface="Yu Gothic Medium" panose="020B0400000000000000" pitchFamily="34" charset="-128"/>
                <a:ea typeface="Yu Gothic Medium" panose="020B0400000000000000" pitchFamily="34" charset="-128"/>
              </a:rPr>
              <a:t>とパッケージ版</a:t>
            </a:r>
            <a:r>
              <a:rPr lang="en-US" altLang="ja-US" sz="1400" dirty="0" err="1">
                <a:latin typeface="Yu Gothic Medium" panose="020B0400000000000000" pitchFamily="34" charset="-128"/>
                <a:ea typeface="Yu Gothic Medium" panose="020B0400000000000000" pitchFamily="34" charset="-128"/>
              </a:rPr>
              <a:t>Garoon</a:t>
            </a:r>
            <a:r>
              <a:rPr lang="ja-US" altLang="en-US" sz="1400" dirty="0">
                <a:latin typeface="Yu Gothic Medium" panose="020B0400000000000000" pitchFamily="34" charset="-128"/>
                <a:ea typeface="Yu Gothic Medium" panose="020B0400000000000000" pitchFamily="34" charset="-128"/>
              </a:rPr>
              <a:t>で</a:t>
            </a:r>
            <a:r>
              <a:rPr lang="en-US" altLang="ja-US" sz="1400" dirty="0">
                <a:latin typeface="Yu Gothic Medium" panose="020B0400000000000000" pitchFamily="34" charset="-128"/>
                <a:ea typeface="Yu Gothic Medium" panose="020B0400000000000000" pitchFamily="34" charset="-128"/>
              </a:rPr>
              <a:t>SSO</a:t>
            </a:r>
            <a:r>
              <a:rPr lang="ja-US" altLang="en-US" sz="1400" dirty="0">
                <a:latin typeface="Yu Gothic Medium" panose="020B0400000000000000" pitchFamily="34" charset="-128"/>
                <a:ea typeface="Yu Gothic Medium" panose="020B0400000000000000" pitchFamily="34" charset="-128"/>
              </a:rPr>
              <a:t>に利用できる認証方式、および</a:t>
            </a:r>
            <a:r>
              <a:rPr lang="en-US" altLang="ja-US" sz="1400" dirty="0">
                <a:latin typeface="Yu Gothic Medium" panose="020B0400000000000000" pitchFamily="34" charset="-128"/>
                <a:ea typeface="Yu Gothic Medium" panose="020B0400000000000000" pitchFamily="34" charset="-128"/>
              </a:rPr>
              <a:t>AD</a:t>
            </a:r>
            <a:r>
              <a:rPr lang="ja-US" altLang="en-US" sz="1400" dirty="0">
                <a:latin typeface="Yu Gothic Medium" panose="020B0400000000000000" pitchFamily="34" charset="-128"/>
                <a:ea typeface="Yu Gothic Medium" panose="020B0400000000000000" pitchFamily="34" charset="-128"/>
              </a:rPr>
              <a:t>連携を行う方法をご説明します。</a:t>
            </a:r>
            <a:endParaRPr lang="en-US" altLang="ja-US" sz="1400" dirty="0">
              <a:latin typeface="Yu Gothic Medium" panose="020B0400000000000000" pitchFamily="34" charset="-128"/>
              <a:ea typeface="Yu Gothic Medium" panose="020B0400000000000000" pitchFamily="34" charset="-128"/>
            </a:endParaRPr>
          </a:p>
        </p:txBody>
      </p:sp>
      <p:grpSp>
        <p:nvGrpSpPr>
          <p:cNvPr id="11" name="グループ化 10"/>
          <p:cNvGrpSpPr/>
          <p:nvPr/>
        </p:nvGrpSpPr>
        <p:grpSpPr>
          <a:xfrm>
            <a:off x="683568" y="3365492"/>
            <a:ext cx="5832648" cy="1030558"/>
            <a:chOff x="382836" y="3433493"/>
            <a:chExt cx="5832648" cy="1030558"/>
          </a:xfrm>
        </p:grpSpPr>
        <p:sp>
          <p:nvSpPr>
            <p:cNvPr id="8" name="角丸四角形 7">
              <a:extLst>
                <a:ext uri="{FF2B5EF4-FFF2-40B4-BE49-F238E27FC236}">
                  <a16:creationId xmlns:a16="http://schemas.microsoft.com/office/drawing/2014/main" id="{081D964A-E005-A644-92B0-1AE8BDCB1696}"/>
                </a:ext>
              </a:extLst>
            </p:cNvPr>
            <p:cNvSpPr/>
            <p:nvPr/>
          </p:nvSpPr>
          <p:spPr>
            <a:xfrm>
              <a:off x="382836" y="3433493"/>
              <a:ext cx="5832648" cy="1030558"/>
            </a:xfrm>
            <a:prstGeom prst="roundRect">
              <a:avLst>
                <a:gd name="adj" fmla="val 0"/>
              </a:avLst>
            </a:prstGeom>
            <a:solidFill>
              <a:srgbClr val="E1E8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b="1" spc="100">
                <a:solidFill>
                  <a:schemeClr val="accent2"/>
                </a:solidFill>
                <a:latin typeface="Yu Gothic" panose="020B0400000000000000" pitchFamily="34" charset="-128"/>
                <a:ea typeface="Yu Gothic" panose="020B0400000000000000" pitchFamily="34" charset="-128"/>
              </a:endParaRPr>
            </a:p>
          </p:txBody>
        </p:sp>
        <p:sp>
          <p:nvSpPr>
            <p:cNvPr id="9" name="テキスト ボックス 8">
              <a:extLst>
                <a:ext uri="{FF2B5EF4-FFF2-40B4-BE49-F238E27FC236}">
                  <a16:creationId xmlns:a16="http://schemas.microsoft.com/office/drawing/2014/main" id="{D8F1801C-B1FA-C44F-BC8F-11694C7281C5}"/>
                </a:ext>
              </a:extLst>
            </p:cNvPr>
            <p:cNvSpPr txBox="1"/>
            <p:nvPr/>
          </p:nvSpPr>
          <p:spPr>
            <a:xfrm>
              <a:off x="657413" y="3511645"/>
              <a:ext cx="3478653" cy="369126"/>
            </a:xfrm>
            <a:prstGeom prst="rect">
              <a:avLst/>
            </a:prstGeom>
            <a:noFill/>
          </p:spPr>
          <p:txBody>
            <a:bodyPr wrap="square" lIns="81000" tIns="54000" rIns="81000" bIns="54000" rtlCol="0" anchor="ctr">
              <a:spAutoFit/>
            </a:bodyPr>
            <a:lstStyle/>
            <a:p>
              <a:pPr>
                <a:lnSpc>
                  <a:spcPct val="130000"/>
                </a:lnSpc>
              </a:pPr>
              <a:r>
                <a:rPr kumimoji="1" lang="en-US" altLang="ja-US" sz="1400" b="1" dirty="0">
                  <a:latin typeface="Yu Gothic" panose="020B0400000000000000" pitchFamily="34" charset="-128"/>
                  <a:ea typeface="Yu Gothic" panose="020B0400000000000000" pitchFamily="34" charset="-128"/>
                </a:rPr>
                <a:t>SSO	</a:t>
              </a:r>
              <a:r>
                <a:rPr kumimoji="1" lang="ja-US" altLang="en-US" sz="1400" b="1" dirty="0">
                  <a:latin typeface="Yu Gothic" panose="020B0400000000000000" pitchFamily="34" charset="-128"/>
                  <a:ea typeface="Yu Gothic" panose="020B0400000000000000" pitchFamily="34" charset="-128"/>
                </a:rPr>
                <a:t>：シングルサインオン</a:t>
              </a:r>
              <a:endParaRPr kumimoji="1" lang="ja-JP" altLang="en-US" sz="1400" b="1" dirty="0">
                <a:latin typeface="Yu Gothic" panose="020B0400000000000000" pitchFamily="34" charset="-128"/>
                <a:ea typeface="Yu Gothic" panose="020B0400000000000000" pitchFamily="34" charset="-128"/>
              </a:endParaRPr>
            </a:p>
          </p:txBody>
        </p:sp>
        <p:sp>
          <p:nvSpPr>
            <p:cNvPr id="10" name="テキスト ボックス 9">
              <a:extLst>
                <a:ext uri="{FF2B5EF4-FFF2-40B4-BE49-F238E27FC236}">
                  <a16:creationId xmlns:a16="http://schemas.microsoft.com/office/drawing/2014/main" id="{FC335C16-BA90-A746-BC96-DF472F1B42D1}"/>
                </a:ext>
              </a:extLst>
            </p:cNvPr>
            <p:cNvSpPr txBox="1"/>
            <p:nvPr/>
          </p:nvSpPr>
          <p:spPr>
            <a:xfrm>
              <a:off x="657413" y="3855194"/>
              <a:ext cx="5414055" cy="495699"/>
            </a:xfrm>
            <a:prstGeom prst="rect">
              <a:avLst/>
            </a:prstGeom>
            <a:noFill/>
          </p:spPr>
          <p:txBody>
            <a:bodyPr wrap="square" lIns="81000" tIns="54000" rIns="81000" bIns="54000" rtlCol="0" anchor="ctr">
              <a:spAutoFit/>
            </a:bodyPr>
            <a:lstStyle/>
            <a:p>
              <a:pPr>
                <a:lnSpc>
                  <a:spcPts val="1480"/>
                </a:lnSpc>
              </a:pPr>
              <a:r>
                <a:rPr kumimoji="1" lang="en-US" altLang="ja-JP" sz="1400" b="1" dirty="0">
                  <a:latin typeface="Yu Gothic" panose="020B0400000000000000" pitchFamily="34" charset="-128"/>
                  <a:ea typeface="Yu Gothic" panose="020B0400000000000000" pitchFamily="34" charset="-128"/>
                </a:rPr>
                <a:t>AD</a:t>
              </a:r>
              <a:r>
                <a:rPr kumimoji="1" lang="en-US" altLang="ja-US" sz="1400" b="1" dirty="0">
                  <a:latin typeface="Yu Gothic" panose="020B0400000000000000" pitchFamily="34" charset="-128"/>
                  <a:ea typeface="Yu Gothic" panose="020B0400000000000000" pitchFamily="34" charset="-128"/>
                </a:rPr>
                <a:t>	</a:t>
              </a:r>
              <a:r>
                <a:rPr kumimoji="1" lang="ja-US" altLang="en-US" sz="1400" b="1" dirty="0">
                  <a:latin typeface="Yu Gothic" panose="020B0400000000000000" pitchFamily="34" charset="-128"/>
                  <a:ea typeface="Yu Gothic" panose="020B0400000000000000" pitchFamily="34" charset="-128"/>
                </a:rPr>
                <a:t>：</a:t>
              </a:r>
              <a:r>
                <a:rPr kumimoji="1" lang="en-US" altLang="ja-US" sz="1400" b="1" dirty="0">
                  <a:latin typeface="Yu Gothic" panose="020B0400000000000000" pitchFamily="34" charset="-128"/>
                  <a:ea typeface="Yu Gothic" panose="020B0400000000000000" pitchFamily="34" charset="-128"/>
                </a:rPr>
                <a:t>Active Directory</a:t>
              </a:r>
              <a:r>
                <a:rPr kumimoji="1" lang="ja-US" altLang="en-US" sz="1400" b="1" dirty="0">
                  <a:latin typeface="Yu Gothic" panose="020B0400000000000000" pitchFamily="34" charset="-128"/>
                  <a:ea typeface="Yu Gothic" panose="020B0400000000000000" pitchFamily="34" charset="-128"/>
                </a:rPr>
                <a:t>連携</a:t>
              </a:r>
              <a:endParaRPr kumimoji="1" lang="en-US" altLang="ja-US" sz="1400" b="1" dirty="0">
                <a:latin typeface="Yu Gothic" panose="020B0400000000000000" pitchFamily="34" charset="-128"/>
                <a:ea typeface="Yu Gothic" panose="020B0400000000000000" pitchFamily="34" charset="-128"/>
              </a:endParaRPr>
            </a:p>
            <a:p>
              <a:pPr>
                <a:lnSpc>
                  <a:spcPts val="1480"/>
                </a:lnSpc>
              </a:pPr>
              <a:r>
                <a:rPr kumimoji="1" lang="en-US" altLang="ja-JP" sz="1400" b="1" dirty="0">
                  <a:latin typeface="Yu Gothic" panose="020B0400000000000000" pitchFamily="34" charset="-128"/>
                  <a:ea typeface="Yu Gothic" panose="020B0400000000000000" pitchFamily="34" charset="-128"/>
                </a:rPr>
                <a:t>	</a:t>
              </a:r>
              <a:r>
                <a:rPr kumimoji="1" lang="ja-US" altLang="en-US" sz="1400" b="1" dirty="0">
                  <a:latin typeface="Yu Gothic" panose="020B0400000000000000" pitchFamily="34" charset="-128"/>
                  <a:ea typeface="Yu Gothic" panose="020B0400000000000000" pitchFamily="34" charset="-128"/>
                </a:rPr>
                <a:t>　</a:t>
              </a:r>
              <a:r>
                <a:rPr kumimoji="1" lang="en-US" altLang="ja-US" sz="1050" b="1" dirty="0">
                  <a:latin typeface="Yu Gothic" panose="020B0400000000000000" pitchFamily="34" charset="-128"/>
                  <a:ea typeface="Yu Gothic" panose="020B0400000000000000" pitchFamily="34" charset="-128"/>
                </a:rPr>
                <a:t>※Active Directory</a:t>
              </a:r>
              <a:r>
                <a:rPr kumimoji="1" lang="ja-US" altLang="en-US" sz="1050" b="1" dirty="0">
                  <a:latin typeface="Yu Gothic" panose="020B0400000000000000" pitchFamily="34" charset="-128"/>
                  <a:ea typeface="Yu Gothic" panose="020B0400000000000000" pitchFamily="34" charset="-128"/>
                </a:rPr>
                <a:t>は</a:t>
              </a:r>
              <a:r>
                <a:rPr kumimoji="1" lang="en-US" altLang="ja-US" sz="1050" b="1" dirty="0">
                  <a:latin typeface="Yu Gothic" panose="020B0400000000000000" pitchFamily="34" charset="-128"/>
                  <a:ea typeface="Yu Gothic" panose="020B0400000000000000" pitchFamily="34" charset="-128"/>
                </a:rPr>
                <a:t>Microsoft</a:t>
              </a:r>
              <a:r>
                <a:rPr kumimoji="1" lang="ja-US" altLang="en-US" sz="1050" b="1" dirty="0">
                  <a:latin typeface="Yu Gothic" panose="020B0400000000000000" pitchFamily="34" charset="-128"/>
                  <a:ea typeface="Yu Gothic" panose="020B0400000000000000" pitchFamily="34" charset="-128"/>
                </a:rPr>
                <a:t>が提供するディレクトリサービスです</a:t>
              </a:r>
              <a:endParaRPr kumimoji="1" lang="ja-JP" altLang="en-US" sz="1400" b="1" dirty="0">
                <a:latin typeface="Yu Gothic" panose="020B0400000000000000" pitchFamily="34" charset="-128"/>
                <a:ea typeface="Yu Gothic" panose="020B0400000000000000" pitchFamily="34" charset="-128"/>
              </a:endParaRPr>
            </a:p>
          </p:txBody>
        </p:sp>
      </p:grpSp>
    </p:spTree>
    <p:extLst>
      <p:ext uri="{BB962C8B-B14F-4D97-AF65-F5344CB8AC3E}">
        <p14:creationId xmlns:p14="http://schemas.microsoft.com/office/powerpoint/2010/main" val="800495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4"/>
            <a:ext cx="8547688" cy="724423"/>
          </a:xfrm>
        </p:spPr>
        <p:txBody>
          <a:bodyPr>
            <a:normAutofit/>
          </a:bodyPr>
          <a:lstStyle/>
          <a:p>
            <a:pPr marL="0" indent="0">
              <a:buNone/>
            </a:pPr>
            <a:r>
              <a:rPr lang="ja-JP" altLang="en-US" dirty="0"/>
              <a:t>サイボウズが提供する</a:t>
            </a:r>
            <a:r>
              <a:rPr lang="en-US" altLang="ja-JP" dirty="0"/>
              <a:t>｢</a:t>
            </a:r>
            <a:r>
              <a:rPr lang="ja-JP" altLang="en-US" dirty="0"/>
              <a:t>ガルーン </a:t>
            </a:r>
            <a:r>
              <a:rPr lang="en-US" altLang="ja-JP" dirty="0"/>
              <a:t>2 </a:t>
            </a:r>
            <a:r>
              <a:rPr lang="ja-JP" altLang="en-US" dirty="0"/>
              <a:t>連携</a:t>
            </a:r>
            <a:r>
              <a:rPr lang="en-US" altLang="ja-JP" dirty="0"/>
              <a:t>API｣</a:t>
            </a:r>
            <a:r>
              <a:rPr lang="ja-JP" altLang="en-US" dirty="0"/>
              <a:t>を利用することで</a:t>
            </a:r>
            <a:r>
              <a:rPr lang="en-US" altLang="ja-JP" dirty="0"/>
              <a:t>AD</a:t>
            </a:r>
            <a:r>
              <a:rPr lang="ja-JP" altLang="en-US" dirty="0"/>
              <a:t>で管理するユーザー情報を</a:t>
            </a:r>
            <a:r>
              <a:rPr lang="en-US" altLang="ja-JP" dirty="0" err="1"/>
              <a:t>Garoon</a:t>
            </a:r>
            <a:r>
              <a:rPr lang="ja-JP" altLang="en-US" dirty="0"/>
              <a:t>に一括登録が可能です。</a:t>
            </a:r>
          </a:p>
          <a:p>
            <a:pPr marL="0" indent="0">
              <a:buNone/>
            </a:pPr>
            <a:endParaRPr lang="ja-JP" altLang="en-US" dirty="0" err="1"/>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en-US" altLang="ja-JP" dirty="0"/>
              <a:t>AD</a:t>
            </a:r>
            <a:r>
              <a:rPr lang="ja-JP" altLang="en-US" dirty="0"/>
              <a:t>によるユーザー連携　</a:t>
            </a:r>
            <a:r>
              <a:rPr lang="ja-JP" altLang="en-US" sz="1200" dirty="0"/>
              <a:t>−「ガルーン </a:t>
            </a:r>
            <a:r>
              <a:rPr lang="en-US" altLang="ja-JP" sz="1200" dirty="0"/>
              <a:t>2 </a:t>
            </a:r>
            <a:r>
              <a:rPr lang="ja-JP" altLang="en-US" sz="1200" dirty="0"/>
              <a:t>連携</a:t>
            </a:r>
            <a:r>
              <a:rPr lang="en-US" altLang="ja-JP" sz="1200" dirty="0"/>
              <a:t>API</a:t>
            </a:r>
            <a:r>
              <a:rPr lang="ja-JP" altLang="en-US" sz="1200" dirty="0"/>
              <a:t>」を利用−</a:t>
            </a:r>
          </a:p>
        </p:txBody>
      </p:sp>
      <p:sp>
        <p:nvSpPr>
          <p:cNvPr id="38" name="正方形/長方形 37">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100" b="1" spc="150" dirty="0">
                <a:latin typeface="Yu Gothic" panose="020B0400000000000000" pitchFamily="34" charset="-128"/>
                <a:ea typeface="Yu Gothic" panose="020B0400000000000000" pitchFamily="34" charset="-128"/>
              </a:rPr>
              <a:t>パッケージ</a:t>
            </a:r>
            <a:r>
              <a:rPr lang="ja-US" altLang="en-US" sz="1100" b="1" spc="150" dirty="0">
                <a:latin typeface="Yu Gothic" panose="020B0400000000000000" pitchFamily="34" charset="-128"/>
                <a:ea typeface="Yu Gothic" panose="020B0400000000000000" pitchFamily="34" charset="-128"/>
              </a:rPr>
              <a:t>版</a:t>
            </a:r>
            <a:endParaRPr lang="ja-JP" altLang="en-US" sz="1100" b="1" spc="150" dirty="0">
              <a:latin typeface="Yu Gothic" panose="020B0400000000000000" pitchFamily="34" charset="-128"/>
              <a:ea typeface="Yu Gothic" panose="020B0400000000000000" pitchFamily="34" charset="-128"/>
            </a:endParaRPr>
          </a:p>
        </p:txBody>
      </p:sp>
      <p:sp>
        <p:nvSpPr>
          <p:cNvPr id="33"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3975342"/>
            <a:ext cx="8229599" cy="586477"/>
          </a:xfrm>
          <a:prstGeom prst="rect">
            <a:avLst/>
          </a:prstGeom>
        </p:spPr>
        <p:txBody>
          <a:bodyPr vert="horz" lIns="91440" tIns="45720" rIns="91440" bIns="45720" rtlCol="0">
            <a:no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dirty="0"/>
              <a:t>詳細・構築についてはサイボウズ オフィシャル パートナーへご相談ください。</a:t>
            </a:r>
            <a:br>
              <a:rPr lang="ja-JP" altLang="en-US"/>
            </a:br>
            <a:r>
              <a:rPr lang="en" altLang="ja-JP" dirty="0">
                <a:hlinkClick r:id="rId3"/>
              </a:rPr>
              <a:t>https://partner.cybozu.co.jp/</a:t>
            </a:r>
            <a:endParaRPr lang="en" altLang="ja-JP" dirty="0"/>
          </a:p>
        </p:txBody>
      </p:sp>
      <p:pic>
        <p:nvPicPr>
          <p:cNvPr id="68" name="Picture 2" descr="「ガルーン 2 連携API」を利用したAD連携のイメージ図">
            <a:extLst>
              <a:ext uri="{FF2B5EF4-FFF2-40B4-BE49-F238E27FC236}">
                <a16:creationId xmlns:a16="http://schemas.microsoft.com/office/drawing/2014/main" id="{BFE67300-D742-B94D-A698-F8C943EAF796}"/>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1378276" y="1353197"/>
            <a:ext cx="6387448" cy="2300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4331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4"/>
            <a:ext cx="8547688" cy="1006872"/>
          </a:xfrm>
        </p:spPr>
        <p:txBody>
          <a:bodyPr>
            <a:normAutofit/>
          </a:bodyPr>
          <a:lstStyle/>
          <a:p>
            <a:pPr marL="0" indent="0">
              <a:buNone/>
            </a:pPr>
            <a:r>
              <a:rPr lang="ja-JP" altLang="en-US" dirty="0"/>
              <a:t>オフィシャルパートナーが提供する</a:t>
            </a:r>
            <a:r>
              <a:rPr lang="en-US" altLang="ja-JP" dirty="0"/>
              <a:t>ID</a:t>
            </a:r>
            <a:r>
              <a:rPr lang="ja-JP" altLang="en-US" dirty="0"/>
              <a:t>統合管理製品を利用してユーザー連携を行うこともできます。連携ソリューションを利用することで</a:t>
            </a:r>
            <a:r>
              <a:rPr lang="en-US" altLang="ja-JP" dirty="0" err="1"/>
              <a:t>Garoon</a:t>
            </a:r>
            <a:r>
              <a:rPr lang="ja-JP" altLang="en-US" dirty="0"/>
              <a:t>以外の他システムも含めたユーザー情報を一元管理が容易になります。</a:t>
            </a:r>
          </a:p>
          <a:p>
            <a:pPr marL="0" indent="0">
              <a:buNone/>
            </a:pPr>
            <a:endParaRPr lang="ja-JP" altLang="en-US" dirty="0" err="1"/>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en-US" altLang="ja-JP" dirty="0"/>
              <a:t>AD</a:t>
            </a:r>
            <a:r>
              <a:rPr lang="ja-JP" altLang="en-US" dirty="0"/>
              <a:t>によるユーザー連携　</a:t>
            </a:r>
            <a:r>
              <a:rPr lang="ja-JP" altLang="en-US" sz="1200" dirty="0"/>
              <a:t>−連携ソリューションを利用−</a:t>
            </a:r>
          </a:p>
        </p:txBody>
      </p:sp>
      <p:sp>
        <p:nvSpPr>
          <p:cNvPr id="38" name="正方形/長方形 37">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100" b="1" spc="150" dirty="0">
                <a:latin typeface="Yu Gothic" panose="020B0400000000000000" pitchFamily="34" charset="-128"/>
                <a:ea typeface="Yu Gothic" panose="020B0400000000000000" pitchFamily="34" charset="-128"/>
              </a:rPr>
              <a:t>パッケージ</a:t>
            </a:r>
            <a:r>
              <a:rPr lang="ja-US" altLang="en-US" sz="1100" b="1" spc="150" dirty="0">
                <a:latin typeface="Yu Gothic" panose="020B0400000000000000" pitchFamily="34" charset="-128"/>
                <a:ea typeface="Yu Gothic" panose="020B0400000000000000" pitchFamily="34" charset="-128"/>
              </a:rPr>
              <a:t>版</a:t>
            </a:r>
            <a:endParaRPr lang="ja-JP" altLang="en-US" sz="1100" b="1" spc="150" dirty="0">
              <a:latin typeface="Yu Gothic" panose="020B0400000000000000" pitchFamily="34" charset="-128"/>
              <a:ea typeface="Yu Gothic" panose="020B0400000000000000" pitchFamily="34" charset="-128"/>
            </a:endParaRPr>
          </a:p>
        </p:txBody>
      </p:sp>
      <p:sp>
        <p:nvSpPr>
          <p:cNvPr id="33"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3975342"/>
            <a:ext cx="8229599" cy="586477"/>
          </a:xfrm>
          <a:prstGeom prst="rect">
            <a:avLst/>
          </a:prstGeom>
        </p:spPr>
        <p:txBody>
          <a:bodyPr vert="horz" lIns="91440" tIns="45720" rIns="91440" bIns="45720" rtlCol="0">
            <a:no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en-US" altLang="ja-JP" dirty="0" err="1"/>
              <a:t>Garoon</a:t>
            </a:r>
            <a:r>
              <a:rPr lang="en-US" altLang="ja-JP" dirty="0"/>
              <a:t> </a:t>
            </a:r>
            <a:r>
              <a:rPr lang="ja-JP" altLang="en-US" dirty="0"/>
              <a:t>連携ソリューションの詳細は以下のページをご覧ください。</a:t>
            </a:r>
            <a:br>
              <a:rPr lang="ja-JP" altLang="en-US"/>
            </a:br>
            <a:r>
              <a:rPr lang="en" altLang="ja-JP" dirty="0">
                <a:hlinkClick r:id="rId3"/>
              </a:rPr>
              <a:t>https://garoon.cybozu.co.jp/function/expand/</a:t>
            </a:r>
            <a:endParaRPr lang="en-US" altLang="ja-JP" dirty="0"/>
          </a:p>
        </p:txBody>
      </p:sp>
      <p:grpSp>
        <p:nvGrpSpPr>
          <p:cNvPr id="8" name="グループ化 7" descr="連携ソリューションの利用イメージ図">
            <a:extLst>
              <a:ext uri="{FF2B5EF4-FFF2-40B4-BE49-F238E27FC236}">
                <a16:creationId xmlns:a16="http://schemas.microsoft.com/office/drawing/2014/main" id="{DA43B2E7-F943-434D-B767-71CE6066D276}"/>
              </a:ext>
            </a:extLst>
          </p:cNvPr>
          <p:cNvGrpSpPr/>
          <p:nvPr/>
        </p:nvGrpSpPr>
        <p:grpSpPr>
          <a:xfrm>
            <a:off x="1919625" y="1569409"/>
            <a:ext cx="5304751" cy="2234362"/>
            <a:chOff x="1319994" y="2496854"/>
            <a:chExt cx="7073001" cy="2979148"/>
          </a:xfrm>
        </p:grpSpPr>
        <p:sp>
          <p:nvSpPr>
            <p:cNvPr id="9" name="四角形: 角を丸くする 39">
              <a:extLst>
                <a:ext uri="{FF2B5EF4-FFF2-40B4-BE49-F238E27FC236}">
                  <a16:creationId xmlns:a16="http://schemas.microsoft.com/office/drawing/2014/main" id="{F3AF4B37-3DCC-B045-94B2-651FF86514FD}"/>
                </a:ext>
              </a:extLst>
            </p:cNvPr>
            <p:cNvSpPr/>
            <p:nvPr/>
          </p:nvSpPr>
          <p:spPr bwMode="auto">
            <a:xfrm>
              <a:off x="3378425" y="4034900"/>
              <a:ext cx="2536089" cy="1410324"/>
            </a:xfrm>
            <a:prstGeom prst="roundRect">
              <a:avLst>
                <a:gd name="adj" fmla="val 10865"/>
              </a:avLst>
            </a:prstGeom>
            <a:solidFill>
              <a:schemeClr val="bg1">
                <a:lumMod val="95000"/>
              </a:schemeClr>
            </a:solidFill>
            <a:ln w="6350">
              <a:noFill/>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kumimoji="1" lang="ja-JP" altLang="en-US" sz="1050">
                <a:solidFill>
                  <a:srgbClr val="333333"/>
                </a:solidFill>
                <a:latin typeface="Candara"/>
                <a:ea typeface="メイリオ" panose="020B0604030504040204" pitchFamily="50" charset="-128"/>
              </a:endParaRPr>
            </a:p>
          </p:txBody>
        </p:sp>
        <p:sp>
          <p:nvSpPr>
            <p:cNvPr id="10" name="テキスト ボックス 9">
              <a:extLst>
                <a:ext uri="{FF2B5EF4-FFF2-40B4-BE49-F238E27FC236}">
                  <a16:creationId xmlns:a16="http://schemas.microsoft.com/office/drawing/2014/main" id="{45B283B7-E04A-024E-8378-A56F3DBB7002}"/>
                </a:ext>
              </a:extLst>
            </p:cNvPr>
            <p:cNvSpPr txBox="1"/>
            <p:nvPr/>
          </p:nvSpPr>
          <p:spPr>
            <a:xfrm>
              <a:off x="3899857" y="5137447"/>
              <a:ext cx="1564959" cy="338555"/>
            </a:xfrm>
            <a:prstGeom prst="rect">
              <a:avLst/>
            </a:prstGeom>
            <a:noFill/>
          </p:spPr>
          <p:txBody>
            <a:bodyPr wrap="none">
              <a:spAutoFit/>
            </a:bodyPr>
            <a:lstStyle/>
            <a:p>
              <a:pPr defTabSz="685800" eaLnBrk="0" fontAlgn="base" hangingPunct="0">
                <a:spcBef>
                  <a:spcPct val="0"/>
                </a:spcBef>
                <a:spcAft>
                  <a:spcPct val="0"/>
                </a:spcAft>
                <a:defRPr/>
              </a:pPr>
              <a:r>
                <a:rPr kumimoji="1" lang="en-US" altLang="ja-JP" sz="1050" dirty="0">
                  <a:solidFill>
                    <a:srgbClr val="333333"/>
                  </a:solidFill>
                  <a:latin typeface="Yu Gothic" panose="020B0400000000000000" pitchFamily="34" charset="-128"/>
                  <a:ea typeface="Yu Gothic" panose="020B0400000000000000" pitchFamily="34" charset="-128"/>
                </a:rPr>
                <a:t>Active Directory</a:t>
              </a:r>
              <a:endParaRPr kumimoji="1" lang="ja-JP" altLang="en-US" sz="1050">
                <a:solidFill>
                  <a:srgbClr val="333333"/>
                </a:solidFill>
                <a:latin typeface="Yu Gothic" panose="020B0400000000000000" pitchFamily="34" charset="-128"/>
                <a:ea typeface="Yu Gothic" panose="020B0400000000000000" pitchFamily="34" charset="-128"/>
              </a:endParaRPr>
            </a:p>
          </p:txBody>
        </p:sp>
        <p:pic>
          <p:nvPicPr>
            <p:cNvPr id="11" name="図 17">
              <a:extLst>
                <a:ext uri="{FF2B5EF4-FFF2-40B4-BE49-F238E27FC236}">
                  <a16:creationId xmlns:a16="http://schemas.microsoft.com/office/drawing/2014/main" id="{37DC2563-B712-B14F-A918-F6849DCA858D}"/>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506443" y="2496854"/>
              <a:ext cx="1164594" cy="22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a:extLst>
                <a:ext uri="{FF2B5EF4-FFF2-40B4-BE49-F238E27FC236}">
                  <a16:creationId xmlns:a16="http://schemas.microsoft.com/office/drawing/2014/main" id="{77B1AF66-BAF2-DE47-BA6B-432D733073C5}"/>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762163" y="2809754"/>
              <a:ext cx="943034" cy="943034"/>
            </a:xfrm>
            <a:prstGeom prst="rect">
              <a:avLst/>
            </a:prstGeom>
          </p:spPr>
        </p:pic>
        <p:sp>
          <p:nvSpPr>
            <p:cNvPr id="13" name="矢印: 上下 29">
              <a:extLst>
                <a:ext uri="{FF2B5EF4-FFF2-40B4-BE49-F238E27FC236}">
                  <a16:creationId xmlns:a16="http://schemas.microsoft.com/office/drawing/2014/main" id="{4AAAFE8E-EC34-2640-A544-654C23133E07}"/>
                </a:ext>
              </a:extLst>
            </p:cNvPr>
            <p:cNvSpPr/>
            <p:nvPr/>
          </p:nvSpPr>
          <p:spPr bwMode="auto">
            <a:xfrm rot="18852319">
              <a:off x="2938309" y="3366301"/>
              <a:ext cx="363071" cy="1037184"/>
            </a:xfrm>
            <a:prstGeom prst="upDownArrow">
              <a:avLst/>
            </a:prstGeom>
            <a:solidFill>
              <a:schemeClr val="tx1">
                <a:lumMod val="40000"/>
                <a:lumOff val="60000"/>
              </a:schemeClr>
            </a:solidFill>
            <a:ln w="6350">
              <a:noFill/>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kumimoji="1" lang="ja-JP" altLang="en-US" sz="1050">
                <a:solidFill>
                  <a:srgbClr val="333333"/>
                </a:solidFill>
                <a:latin typeface="Candara"/>
                <a:ea typeface="メイリオ" panose="020B0604030504040204" pitchFamily="50" charset="-128"/>
              </a:endParaRPr>
            </a:p>
          </p:txBody>
        </p:sp>
        <p:pic>
          <p:nvPicPr>
            <p:cNvPr id="16" name="図 15">
              <a:extLst>
                <a:ext uri="{FF2B5EF4-FFF2-40B4-BE49-F238E27FC236}">
                  <a16:creationId xmlns:a16="http://schemas.microsoft.com/office/drawing/2014/main" id="{18F14B2C-09DB-9D4B-B7BB-26B757B9170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083026" y="3227905"/>
              <a:ext cx="398367" cy="398367"/>
            </a:xfrm>
            <a:prstGeom prst="rect">
              <a:avLst/>
            </a:prstGeom>
          </p:spPr>
        </p:pic>
        <p:pic>
          <p:nvPicPr>
            <p:cNvPr id="17" name="図 16">
              <a:extLst>
                <a:ext uri="{FF2B5EF4-FFF2-40B4-BE49-F238E27FC236}">
                  <a16:creationId xmlns:a16="http://schemas.microsoft.com/office/drawing/2014/main" id="{87CBC13E-AC31-744A-B38B-7C3705729F8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531839" y="2705413"/>
              <a:ext cx="1069976" cy="1069976"/>
            </a:xfrm>
            <a:prstGeom prst="rect">
              <a:avLst/>
            </a:prstGeom>
          </p:spPr>
        </p:pic>
        <p:pic>
          <p:nvPicPr>
            <p:cNvPr id="18" name="図 17">
              <a:extLst>
                <a:ext uri="{FF2B5EF4-FFF2-40B4-BE49-F238E27FC236}">
                  <a16:creationId xmlns:a16="http://schemas.microsoft.com/office/drawing/2014/main" id="{28E1BE0E-854E-C440-8FC4-D61E496667DA}"/>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38016" y="4163156"/>
              <a:ext cx="912902" cy="912902"/>
            </a:xfrm>
            <a:prstGeom prst="rect">
              <a:avLst/>
            </a:prstGeom>
          </p:spPr>
        </p:pic>
        <p:pic>
          <p:nvPicPr>
            <p:cNvPr id="19" name="図 18">
              <a:extLst>
                <a:ext uri="{FF2B5EF4-FFF2-40B4-BE49-F238E27FC236}">
                  <a16:creationId xmlns:a16="http://schemas.microsoft.com/office/drawing/2014/main" id="{96D6F4BB-69E3-3445-9AEB-F9F2E9ACFEA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78425" y="3569357"/>
              <a:ext cx="289367" cy="289367"/>
            </a:xfrm>
            <a:prstGeom prst="rect">
              <a:avLst/>
            </a:prstGeom>
          </p:spPr>
        </p:pic>
        <p:grpSp>
          <p:nvGrpSpPr>
            <p:cNvPr id="20" name="グループ化 19">
              <a:extLst>
                <a:ext uri="{FF2B5EF4-FFF2-40B4-BE49-F238E27FC236}">
                  <a16:creationId xmlns:a16="http://schemas.microsoft.com/office/drawing/2014/main" id="{3EE86FE3-459E-2741-9750-A9ADE96DC0E1}"/>
                </a:ext>
              </a:extLst>
            </p:cNvPr>
            <p:cNvGrpSpPr/>
            <p:nvPr/>
          </p:nvGrpSpPr>
          <p:grpSpPr>
            <a:xfrm>
              <a:off x="3400613" y="2592214"/>
              <a:ext cx="2535595" cy="706817"/>
              <a:chOff x="3400613" y="2359285"/>
              <a:chExt cx="2535595" cy="706817"/>
            </a:xfrm>
          </p:grpSpPr>
          <p:sp>
            <p:nvSpPr>
              <p:cNvPr id="28" name="三角形 3">
                <a:extLst>
                  <a:ext uri="{FF2B5EF4-FFF2-40B4-BE49-F238E27FC236}">
                    <a16:creationId xmlns:a16="http://schemas.microsoft.com/office/drawing/2014/main" id="{12B7ACE8-DB35-0641-92D0-5CB90986F28C}"/>
                  </a:ext>
                </a:extLst>
              </p:cNvPr>
              <p:cNvSpPr/>
              <p:nvPr/>
            </p:nvSpPr>
            <p:spPr>
              <a:xfrm rot="7463257">
                <a:off x="5226417" y="2632456"/>
                <a:ext cx="325583" cy="54170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0250" rIns="121500" bIns="20250" rtlCol="0" anchor="ctr"/>
              <a:lstStyle/>
              <a:p>
                <a:pPr algn="l">
                  <a:lnSpc>
                    <a:spcPct val="130000"/>
                  </a:lnSpc>
                </a:pPr>
                <a:endParaRPr kumimoji="1" lang="ja-US" altLang="en-US" sz="900" b="1" spc="113">
                  <a:latin typeface="Yu Gothic" panose="020B0400000000000000" pitchFamily="34" charset="-128"/>
                  <a:ea typeface="Yu Gothic" panose="020B0400000000000000" pitchFamily="34" charset="-128"/>
                </a:endParaRPr>
              </a:p>
            </p:txBody>
          </p:sp>
          <p:sp>
            <p:nvSpPr>
              <p:cNvPr id="29" name="テキスト ボックス 28">
                <a:extLst>
                  <a:ext uri="{FF2B5EF4-FFF2-40B4-BE49-F238E27FC236}">
                    <a16:creationId xmlns:a16="http://schemas.microsoft.com/office/drawing/2014/main" id="{3235D50C-18FB-F342-BC5F-8DA9F7CE8A9F}"/>
                  </a:ext>
                </a:extLst>
              </p:cNvPr>
              <p:cNvSpPr txBox="1"/>
              <p:nvPr/>
            </p:nvSpPr>
            <p:spPr>
              <a:xfrm>
                <a:off x="3400613" y="2359285"/>
                <a:ext cx="2535595" cy="523163"/>
              </a:xfrm>
              <a:prstGeom prst="wedgeRectCallout">
                <a:avLst>
                  <a:gd name="adj1" fmla="val -40442"/>
                  <a:gd name="adj2" fmla="val 82162"/>
                </a:avLst>
              </a:prstGeom>
              <a:solidFill>
                <a:srgbClr val="003399"/>
              </a:solidFill>
            </p:spPr>
            <p:txBody>
              <a:bodyPr wrap="square" tIns="54000" anchor="ctr">
                <a:noAutofit/>
              </a:bodyPr>
              <a:lstStyle/>
              <a:p>
                <a:pPr algn="ctr" defTabSz="685800" eaLnBrk="0" fontAlgn="base" hangingPunct="0">
                  <a:spcBef>
                    <a:spcPct val="0"/>
                  </a:spcBef>
                  <a:spcAft>
                    <a:spcPct val="0"/>
                  </a:spcAft>
                  <a:defRPr/>
                </a:pPr>
                <a:r>
                  <a:rPr kumimoji="1" lang="ja-JP" altLang="en-US" sz="1350">
                    <a:solidFill>
                      <a:srgbClr val="FFFFFF"/>
                    </a:solidFill>
                    <a:latin typeface="Yu Gothic" panose="020B0400000000000000" pitchFamily="34" charset="-128"/>
                    <a:ea typeface="Yu Gothic" panose="020B0400000000000000" pitchFamily="34" charset="-128"/>
                  </a:rPr>
                  <a:t>連携</a:t>
                </a:r>
                <a:r>
                  <a:rPr kumimoji="1" lang="ja-US" altLang="en-US" sz="1350" dirty="0">
                    <a:solidFill>
                      <a:srgbClr val="FFFFFF"/>
                    </a:solidFill>
                    <a:latin typeface="Yu Gothic" panose="020B0400000000000000" pitchFamily="34" charset="-128"/>
                    <a:ea typeface="Yu Gothic" panose="020B0400000000000000" pitchFamily="34" charset="-128"/>
                  </a:rPr>
                  <a:t>ソリューション</a:t>
                </a:r>
                <a:endParaRPr kumimoji="1" lang="ja-JP" altLang="en-US" sz="1350">
                  <a:solidFill>
                    <a:srgbClr val="FFFFFF"/>
                  </a:solidFill>
                  <a:latin typeface="Yu Gothic" panose="020B0400000000000000" pitchFamily="34" charset="-128"/>
                  <a:ea typeface="Yu Gothic" panose="020B0400000000000000" pitchFamily="34" charset="-128"/>
                </a:endParaRPr>
              </a:p>
            </p:txBody>
          </p:sp>
        </p:grpSp>
        <p:sp>
          <p:nvSpPr>
            <p:cNvPr id="21" name="矢印: 上下 40">
              <a:extLst>
                <a:ext uri="{FF2B5EF4-FFF2-40B4-BE49-F238E27FC236}">
                  <a16:creationId xmlns:a16="http://schemas.microsoft.com/office/drawing/2014/main" id="{12D730B1-5C5D-7A4B-8675-971769581561}"/>
                </a:ext>
              </a:extLst>
            </p:cNvPr>
            <p:cNvSpPr/>
            <p:nvPr/>
          </p:nvSpPr>
          <p:spPr bwMode="auto">
            <a:xfrm rot="2194643" flipH="1">
              <a:off x="5824046" y="3393926"/>
              <a:ext cx="363071" cy="951031"/>
            </a:xfrm>
            <a:prstGeom prst="upDownArrow">
              <a:avLst/>
            </a:prstGeom>
            <a:solidFill>
              <a:schemeClr val="tx1">
                <a:lumMod val="40000"/>
                <a:lumOff val="60000"/>
              </a:schemeClr>
            </a:solidFill>
            <a:ln w="6350">
              <a:noFill/>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rtlCol="0" anchor="ctr" anchorCtr="0" compatLnSpc="1">
              <a:prstTxWarp prst="textNoShape">
                <a:avLst/>
              </a:prstTxWarp>
            </a:bodyPr>
            <a:lstStyle/>
            <a:p>
              <a:pPr algn="ctr" defTabSz="685800" eaLnBrk="0" fontAlgn="base" hangingPunct="0">
                <a:spcBef>
                  <a:spcPct val="0"/>
                </a:spcBef>
                <a:spcAft>
                  <a:spcPct val="0"/>
                </a:spcAft>
                <a:defRPr/>
              </a:pPr>
              <a:endParaRPr kumimoji="1" lang="ja-JP" altLang="en-US" sz="1050">
                <a:solidFill>
                  <a:srgbClr val="333333"/>
                </a:solidFill>
                <a:latin typeface="Candara"/>
                <a:ea typeface="メイリオ" panose="020B0604030504040204" pitchFamily="50" charset="-128"/>
              </a:endParaRPr>
            </a:p>
          </p:txBody>
        </p:sp>
        <p:sp>
          <p:nvSpPr>
            <p:cNvPr id="22" name="テキスト ボックス 4">
              <a:extLst>
                <a:ext uri="{FF2B5EF4-FFF2-40B4-BE49-F238E27FC236}">
                  <a16:creationId xmlns:a16="http://schemas.microsoft.com/office/drawing/2014/main" id="{1BCDD677-1CC1-084C-9A1A-61F5019C10E4}"/>
                </a:ext>
              </a:extLst>
            </p:cNvPr>
            <p:cNvSpPr txBox="1">
              <a:spLocks noChangeArrowheads="1"/>
            </p:cNvSpPr>
            <p:nvPr/>
          </p:nvSpPr>
          <p:spPr bwMode="auto">
            <a:xfrm>
              <a:off x="6320823" y="2546930"/>
              <a:ext cx="1492007"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Bef>
                  <a:spcPct val="50000"/>
                </a:spcBef>
                <a:buClr>
                  <a:srgbClr val="0A569E"/>
                </a:buClr>
                <a:buFont typeface="Arial" panose="020B0604020202020204" pitchFamily="34" charset="0"/>
                <a:buChar char="▌"/>
                <a:defRPr kumimoji="1" sz="2000">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buChar char="n"/>
                <a:defRPr kumimoji="1">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buChar char="•"/>
                <a:defRPr kumimoji="1" sz="16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9pPr>
            </a:lstStyle>
            <a:p>
              <a:pPr defTabSz="685800" fontAlgn="base">
                <a:lnSpc>
                  <a:spcPct val="100000"/>
                </a:lnSpc>
                <a:spcBef>
                  <a:spcPct val="0"/>
                </a:spcBef>
                <a:spcAft>
                  <a:spcPct val="0"/>
                </a:spcAft>
                <a:buClrTx/>
                <a:buNone/>
                <a:defRPr/>
              </a:pPr>
              <a:r>
                <a:rPr lang="ja-JP" altLang="en-US" sz="1050">
                  <a:solidFill>
                    <a:srgbClr val="414141"/>
                  </a:solidFill>
                  <a:latin typeface="Yu Gothic" panose="020B0400000000000000" pitchFamily="34" charset="-128"/>
                  <a:ea typeface="Yu Gothic" panose="020B0400000000000000" pitchFamily="34" charset="-128"/>
                </a:rPr>
                <a:t>他システム</a:t>
              </a:r>
            </a:p>
          </p:txBody>
        </p:sp>
        <p:sp>
          <p:nvSpPr>
            <p:cNvPr id="23" name="テキスト ボックス 4">
              <a:extLst>
                <a:ext uri="{FF2B5EF4-FFF2-40B4-BE49-F238E27FC236}">
                  <a16:creationId xmlns:a16="http://schemas.microsoft.com/office/drawing/2014/main" id="{4C4E2D3A-E928-1247-B5B1-11923C53CB72}"/>
                </a:ext>
              </a:extLst>
            </p:cNvPr>
            <p:cNvSpPr txBox="1">
              <a:spLocks noChangeArrowheads="1"/>
            </p:cNvSpPr>
            <p:nvPr/>
          </p:nvSpPr>
          <p:spPr bwMode="auto">
            <a:xfrm>
              <a:off x="1319994" y="3864969"/>
              <a:ext cx="211627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Bef>
                  <a:spcPct val="50000"/>
                </a:spcBef>
                <a:buClr>
                  <a:srgbClr val="0A569E"/>
                </a:buClr>
                <a:buFont typeface="Arial" panose="020B0604020202020204" pitchFamily="34" charset="0"/>
                <a:buChar char="▌"/>
                <a:defRPr kumimoji="1" sz="2000">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buChar char="n"/>
                <a:defRPr kumimoji="1">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buChar char="•"/>
                <a:defRPr kumimoji="1" sz="16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9pPr>
            </a:lstStyle>
            <a:p>
              <a:pPr defTabSz="685800" fontAlgn="base">
                <a:lnSpc>
                  <a:spcPct val="100000"/>
                </a:lnSpc>
                <a:spcBef>
                  <a:spcPct val="0"/>
                </a:spcBef>
                <a:spcAft>
                  <a:spcPct val="0"/>
                </a:spcAft>
                <a:buClrTx/>
                <a:buNone/>
                <a:defRPr/>
              </a:pPr>
              <a:r>
                <a:rPr lang="ja-JP" altLang="en-US" sz="1050">
                  <a:solidFill>
                    <a:srgbClr val="414141"/>
                  </a:solidFill>
                  <a:latin typeface="Yu Gothic" panose="020B0400000000000000" pitchFamily="34" charset="-128"/>
                  <a:ea typeface="Yu Gothic" panose="020B0400000000000000" pitchFamily="34" charset="-128"/>
                </a:rPr>
                <a:t>ユーザー情報連携</a:t>
              </a:r>
            </a:p>
          </p:txBody>
        </p:sp>
        <p:sp>
          <p:nvSpPr>
            <p:cNvPr id="24" name="テキスト ボックス 4">
              <a:extLst>
                <a:ext uri="{FF2B5EF4-FFF2-40B4-BE49-F238E27FC236}">
                  <a16:creationId xmlns:a16="http://schemas.microsoft.com/office/drawing/2014/main" id="{FE85C1FA-7F22-6043-A948-04EC125DAF7E}"/>
                </a:ext>
              </a:extLst>
            </p:cNvPr>
            <p:cNvSpPr txBox="1">
              <a:spLocks noChangeArrowheads="1"/>
            </p:cNvSpPr>
            <p:nvPr/>
          </p:nvSpPr>
          <p:spPr bwMode="auto">
            <a:xfrm>
              <a:off x="6276724" y="3824449"/>
              <a:ext cx="2116271"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30000"/>
                </a:lnSpc>
                <a:spcBef>
                  <a:spcPct val="50000"/>
                </a:spcBef>
                <a:buClr>
                  <a:srgbClr val="0A569E"/>
                </a:buClr>
                <a:buFont typeface="Arial" panose="020B0604020202020204" pitchFamily="34" charset="0"/>
                <a:buChar char="▌"/>
                <a:defRPr kumimoji="1" sz="2000">
                  <a:solidFill>
                    <a:schemeClr val="tx1"/>
                  </a:solidFill>
                  <a:latin typeface="Candara" panose="020E0502030303020204" pitchFamily="34" charset="0"/>
                  <a:ea typeface="メイリオ" panose="020B0604030504040204" pitchFamily="50" charset="-128"/>
                </a:defRPr>
              </a:lvl1pPr>
              <a:lvl2pPr marL="742950" indent="-285750">
                <a:lnSpc>
                  <a:spcPct val="130000"/>
                </a:lnSpc>
                <a:spcBef>
                  <a:spcPct val="50000"/>
                </a:spcBef>
                <a:buClr>
                  <a:srgbClr val="1C4686"/>
                </a:buClr>
                <a:buFont typeface="Wingdings" panose="05000000000000000000" pitchFamily="2" charset="2"/>
                <a:buChar char="n"/>
                <a:defRPr kumimoji="1">
                  <a:solidFill>
                    <a:schemeClr val="tx1"/>
                  </a:solidFill>
                  <a:latin typeface="メイリオ" panose="020B0604030504040204" pitchFamily="50" charset="-128"/>
                  <a:ea typeface="メイリオ" panose="020B0604030504040204" pitchFamily="50" charset="-128"/>
                </a:defRPr>
              </a:lvl2pPr>
              <a:lvl3pPr marL="1143000" indent="-228600">
                <a:lnSpc>
                  <a:spcPct val="130000"/>
                </a:lnSpc>
                <a:spcBef>
                  <a:spcPct val="50000"/>
                </a:spcBef>
                <a:buClr>
                  <a:srgbClr val="74B6DE"/>
                </a:buClr>
                <a:buChar char="•"/>
                <a:defRPr kumimoji="1" sz="1600">
                  <a:solidFill>
                    <a:schemeClr val="tx1"/>
                  </a:solidFill>
                  <a:latin typeface="メイリオ" panose="020B0604030504040204" pitchFamily="50" charset="-128"/>
                  <a:ea typeface="メイリオ" panose="020B0604030504040204" pitchFamily="50" charset="-128"/>
                </a:defRPr>
              </a:lvl3pPr>
              <a:lvl4pPr marL="1600200" indent="-228600">
                <a:lnSpc>
                  <a:spcPct val="130000"/>
                </a:lnSpc>
                <a:spcBef>
                  <a:spcPct val="50000"/>
                </a:spcBef>
                <a:buClr>
                  <a:srgbClr val="74B6DE"/>
                </a:buClr>
                <a:buChar char="•"/>
                <a:defRPr kumimoji="1" sz="1400">
                  <a:solidFill>
                    <a:schemeClr val="tx1"/>
                  </a:solidFill>
                  <a:latin typeface="メイリオ" panose="020B0604030504040204" pitchFamily="50" charset="-128"/>
                  <a:ea typeface="メイリオ" panose="020B0604030504040204" pitchFamily="50" charset="-128"/>
                </a:defRPr>
              </a:lvl4pPr>
              <a:lvl5pPr marL="2057400" indent="-228600">
                <a:lnSpc>
                  <a:spcPct val="130000"/>
                </a:lnSpc>
                <a:spcBef>
                  <a:spcPct val="50000"/>
                </a:spcBef>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5pPr>
              <a:lvl6pPr marL="25146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6pPr>
              <a:lvl7pPr marL="29718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7pPr>
              <a:lvl8pPr marL="34290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8pPr>
              <a:lvl9pPr marL="3886200" indent="-228600" eaLnBrk="0" fontAlgn="base" hangingPunct="0">
                <a:lnSpc>
                  <a:spcPct val="130000"/>
                </a:lnSpc>
                <a:spcBef>
                  <a:spcPct val="50000"/>
                </a:spcBef>
                <a:spcAft>
                  <a:spcPct val="0"/>
                </a:spcAft>
                <a:buClr>
                  <a:srgbClr val="74B6DE"/>
                </a:buClr>
                <a:buFont typeface="Arial" panose="020B0604020202020204" pitchFamily="34" charset="0"/>
                <a:buChar char="·"/>
                <a:defRPr kumimoji="1" sz="1200">
                  <a:solidFill>
                    <a:schemeClr val="tx1"/>
                  </a:solidFill>
                  <a:latin typeface="メイリオ" panose="020B0604030504040204" pitchFamily="50" charset="-128"/>
                  <a:ea typeface="メイリオ" panose="020B0604030504040204" pitchFamily="50" charset="-128"/>
                </a:defRPr>
              </a:lvl9pPr>
            </a:lstStyle>
            <a:p>
              <a:pPr defTabSz="685800" fontAlgn="base">
                <a:lnSpc>
                  <a:spcPct val="100000"/>
                </a:lnSpc>
                <a:spcBef>
                  <a:spcPct val="0"/>
                </a:spcBef>
                <a:spcAft>
                  <a:spcPct val="0"/>
                </a:spcAft>
                <a:buClrTx/>
                <a:buNone/>
                <a:defRPr/>
              </a:pPr>
              <a:r>
                <a:rPr lang="ja-JP" altLang="en-US" sz="1050">
                  <a:solidFill>
                    <a:srgbClr val="414141"/>
                  </a:solidFill>
                  <a:latin typeface="Yu Gothic" panose="020B0400000000000000" pitchFamily="34" charset="-128"/>
                  <a:ea typeface="Yu Gothic" panose="020B0400000000000000" pitchFamily="34" charset="-128"/>
                </a:rPr>
                <a:t>ユーザー情報連携</a:t>
              </a:r>
            </a:p>
          </p:txBody>
        </p:sp>
        <p:pic>
          <p:nvPicPr>
            <p:cNvPr id="25" name="図 24">
              <a:extLst>
                <a:ext uri="{FF2B5EF4-FFF2-40B4-BE49-F238E27FC236}">
                  <a16:creationId xmlns:a16="http://schemas.microsoft.com/office/drawing/2014/main" id="{3B46705B-E726-AA4A-A2C4-3106D66CCB8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62609" y="3274071"/>
              <a:ext cx="398367" cy="398367"/>
            </a:xfrm>
            <a:prstGeom prst="rect">
              <a:avLst/>
            </a:prstGeom>
          </p:spPr>
        </p:pic>
        <p:pic>
          <p:nvPicPr>
            <p:cNvPr id="26" name="図 25">
              <a:extLst>
                <a:ext uri="{FF2B5EF4-FFF2-40B4-BE49-F238E27FC236}">
                  <a16:creationId xmlns:a16="http://schemas.microsoft.com/office/drawing/2014/main" id="{5CE630D0-D241-C941-9B5E-FFBB8626408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96158" y="3672857"/>
              <a:ext cx="289367" cy="289367"/>
            </a:xfrm>
            <a:prstGeom prst="rect">
              <a:avLst/>
            </a:prstGeom>
          </p:spPr>
        </p:pic>
      </p:grpSp>
    </p:spTree>
    <p:extLst>
      <p:ext uri="{BB962C8B-B14F-4D97-AF65-F5344CB8AC3E}">
        <p14:creationId xmlns:p14="http://schemas.microsoft.com/office/powerpoint/2010/main" val="2643320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B855E6B6-9960-0A41-95FE-A05C7EAB5D7B}"/>
              </a:ext>
            </a:extLst>
          </p:cNvPr>
          <p:cNvSpPr>
            <a:spLocks noGrp="1"/>
          </p:cNvSpPr>
          <p:nvPr>
            <p:ph type="title"/>
          </p:nvPr>
        </p:nvSpPr>
        <p:spPr>
          <a:xfrm>
            <a:off x="477364" y="1347614"/>
            <a:ext cx="7911060" cy="2090372"/>
          </a:xfrm>
        </p:spPr>
        <p:txBody>
          <a:bodyPr>
            <a:normAutofit/>
          </a:bodyPr>
          <a:lstStyle/>
          <a:p>
            <a:r>
              <a:rPr lang="ja-JP" altLang="en-US" dirty="0"/>
              <a:t>付録：</a:t>
            </a:r>
            <a:br>
              <a:rPr lang="ja-JP" altLang="en-US" dirty="0"/>
            </a:br>
            <a:r>
              <a:rPr lang="ja-JP" altLang="en-US" dirty="0"/>
              <a:t>「統合 </a:t>
            </a:r>
            <a:r>
              <a:rPr lang="en-US" altLang="ja-JP" dirty="0"/>
              <a:t>Windows </a:t>
            </a:r>
            <a:r>
              <a:rPr lang="ja-JP" altLang="en-US" dirty="0"/>
              <a:t>認証」</a:t>
            </a:r>
            <a:br>
              <a:rPr lang="ja-JP" altLang="en-US" dirty="0"/>
            </a:br>
            <a:r>
              <a:rPr lang="ja-JP" altLang="en-US" dirty="0"/>
              <a:t>「オープン統合認証 </a:t>
            </a:r>
            <a:r>
              <a:rPr lang="en-US" altLang="ja-JP" dirty="0"/>
              <a:t>ver.2</a:t>
            </a:r>
            <a:r>
              <a:rPr lang="ja-JP" altLang="en-US" dirty="0"/>
              <a:t>」の応用</a:t>
            </a:r>
          </a:p>
        </p:txBody>
      </p:sp>
    </p:spTree>
    <p:extLst>
      <p:ext uri="{BB962C8B-B14F-4D97-AF65-F5344CB8AC3E}">
        <p14:creationId xmlns:p14="http://schemas.microsoft.com/office/powerpoint/2010/main" val="715820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3D66609-E1CE-3F41-9F51-D07ED6DC56DA}"/>
              </a:ext>
            </a:extLst>
          </p:cNvPr>
          <p:cNvSpPr>
            <a:spLocks noGrp="1"/>
          </p:cNvSpPr>
          <p:nvPr>
            <p:ph type="title"/>
          </p:nvPr>
        </p:nvSpPr>
        <p:spPr/>
        <p:txBody>
          <a:bodyPr/>
          <a:lstStyle/>
          <a:p>
            <a:r>
              <a:rPr lang="ja-US" altLang="en-US" dirty="0"/>
              <a:t>付録</a:t>
            </a:r>
            <a:endParaRPr lang="ja-JP" altLang="en-US" dirty="0"/>
          </a:p>
        </p:txBody>
      </p:sp>
      <p:sp>
        <p:nvSpPr>
          <p:cNvPr id="6" name="テキスト プレースホルダー 1">
            <a:extLst>
              <a:ext uri="{FF2B5EF4-FFF2-40B4-BE49-F238E27FC236}">
                <a16:creationId xmlns:a16="http://schemas.microsoft.com/office/drawing/2014/main" id="{61B2DF42-8449-744A-B6A7-F6E906B886C1}"/>
              </a:ext>
            </a:extLst>
          </p:cNvPr>
          <p:cNvSpPr txBox="1">
            <a:spLocks/>
          </p:cNvSpPr>
          <p:nvPr/>
        </p:nvSpPr>
        <p:spPr>
          <a:xfrm>
            <a:off x="272009" y="628774"/>
            <a:ext cx="7828383" cy="322178"/>
          </a:xfrm>
          <a:prstGeom prst="rect">
            <a:avLst/>
          </a:prstGeom>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ts val="1620"/>
              </a:lnSpc>
              <a:buNone/>
            </a:pPr>
            <a:r>
              <a:rPr lang="ja-JP" altLang="en-US" sz="1400" dirty="0">
                <a:latin typeface="Yu Gothic Medium" panose="020B0500000000000000" pitchFamily="50" charset="-128"/>
                <a:ea typeface="Yu Gothic Medium" panose="020B0500000000000000" pitchFamily="50" charset="-128"/>
              </a:rPr>
              <a:t>「統合 </a:t>
            </a:r>
            <a:r>
              <a:rPr lang="en" altLang="ja-JP" sz="1400" dirty="0">
                <a:latin typeface="Yu Gothic Medium" panose="020B0500000000000000" pitchFamily="50" charset="-128"/>
                <a:ea typeface="Yu Gothic Medium" panose="020B0500000000000000" pitchFamily="50" charset="-128"/>
              </a:rPr>
              <a:t>Windows </a:t>
            </a:r>
            <a:r>
              <a:rPr lang="ja-JP" altLang="en-US" sz="1400" dirty="0">
                <a:latin typeface="Yu Gothic Medium" panose="020B0500000000000000" pitchFamily="50" charset="-128"/>
                <a:ea typeface="Yu Gothic Medium" panose="020B0500000000000000" pitchFamily="50" charset="-128"/>
              </a:rPr>
              <a:t>認証」「オープン統合認証 </a:t>
            </a:r>
            <a:r>
              <a:rPr lang="en" altLang="ja-US" sz="1400" dirty="0">
                <a:latin typeface="Yu Gothic Medium" panose="020B0500000000000000" pitchFamily="50" charset="-128"/>
                <a:ea typeface="Yu Gothic Medium" panose="020B0500000000000000" pitchFamily="50" charset="-128"/>
              </a:rPr>
              <a:t>ver.2</a:t>
            </a:r>
            <a:r>
              <a:rPr lang="ja-US" altLang="en" sz="1400" dirty="0">
                <a:latin typeface="Yu Gothic Medium" panose="020B0500000000000000" pitchFamily="50" charset="-128"/>
                <a:ea typeface="Yu Gothic Medium" panose="020B0500000000000000" pitchFamily="50" charset="-128"/>
              </a:rPr>
              <a:t>」</a:t>
            </a:r>
            <a:r>
              <a:rPr lang="ja-US" altLang="en-US" sz="1400" dirty="0">
                <a:latin typeface="Yu Gothic Medium" panose="020B0500000000000000" pitchFamily="50" charset="-128"/>
                <a:ea typeface="Yu Gothic Medium" panose="020B0500000000000000" pitchFamily="50" charset="-128"/>
              </a:rPr>
              <a:t>を利用した認証の応用例をご紹介します。</a:t>
            </a:r>
            <a:endParaRPr lang="en-US" altLang="ja-US" sz="1400" dirty="0">
              <a:latin typeface="Yu Gothic Medium" panose="020B0500000000000000" pitchFamily="50" charset="-128"/>
              <a:ea typeface="Yu Gothic Medium" panose="020B0500000000000000" pitchFamily="50" charset="-128"/>
            </a:endParaRPr>
          </a:p>
        </p:txBody>
      </p:sp>
      <p:sp>
        <p:nvSpPr>
          <p:cNvPr id="5" name="テキスト プレースホルダー 4">
            <a:extLst>
              <a:ext uri="{FF2B5EF4-FFF2-40B4-BE49-F238E27FC236}">
                <a16:creationId xmlns:a16="http://schemas.microsoft.com/office/drawing/2014/main" id="{F475DCAD-CB2B-F041-9369-57DBEF059D7E}"/>
              </a:ext>
            </a:extLst>
          </p:cNvPr>
          <p:cNvSpPr>
            <a:spLocks noGrp="1"/>
          </p:cNvSpPr>
          <p:nvPr>
            <p:ph type="body" sz="quarter" idx="10"/>
          </p:nvPr>
        </p:nvSpPr>
        <p:spPr>
          <a:xfrm>
            <a:off x="369334" y="1166370"/>
            <a:ext cx="6280211" cy="3079992"/>
          </a:xfrm>
        </p:spPr>
        <p:txBody>
          <a:bodyPr numCol="1">
            <a:normAutofit/>
          </a:bodyPr>
          <a:lstStyle/>
          <a:p>
            <a:r>
              <a:rPr lang="en" altLang="ja-US" dirty="0"/>
              <a:t>Linux</a:t>
            </a:r>
            <a:r>
              <a:rPr lang="ja-JP" altLang="en-US" dirty="0"/>
              <a:t>上の</a:t>
            </a:r>
            <a:r>
              <a:rPr lang="en" altLang="ja-US" dirty="0"/>
              <a:t>Garoon</a:t>
            </a:r>
            <a:r>
              <a:rPr lang="ja-JP" altLang="en-US" dirty="0"/>
              <a:t>で「統合 </a:t>
            </a:r>
            <a:r>
              <a:rPr lang="en" altLang="ja-JP" dirty="0"/>
              <a:t>Windows </a:t>
            </a:r>
            <a:r>
              <a:rPr lang="ja-JP" altLang="en-US" dirty="0"/>
              <a:t>認証」</a:t>
            </a:r>
            <a:r>
              <a:rPr lang="ja-US" altLang="en-US" dirty="0"/>
              <a:t>を利用</a:t>
            </a:r>
            <a:endParaRPr lang="en-US" altLang="ja-JP" dirty="0"/>
          </a:p>
          <a:p>
            <a:r>
              <a:rPr lang="en-US" altLang="ja-US" dirty="0"/>
              <a:t>Garoon</a:t>
            </a:r>
            <a:r>
              <a:rPr lang="ja-US" altLang="en-US" dirty="0"/>
              <a:t>を経由して</a:t>
            </a:r>
            <a:r>
              <a:rPr lang="ja-JP" altLang="en-US" dirty="0"/>
              <a:t>「統合 </a:t>
            </a:r>
            <a:r>
              <a:rPr lang="en" altLang="ja-US" dirty="0"/>
              <a:t>Windows </a:t>
            </a:r>
            <a:r>
              <a:rPr lang="ja-JP" altLang="en-US" dirty="0"/>
              <a:t>認証」を</a:t>
            </a:r>
            <a:r>
              <a:rPr lang="ja-US" altLang="en-US" dirty="0"/>
              <a:t>利用</a:t>
            </a:r>
            <a:endParaRPr lang="ja-JP" altLang="en-US" dirty="0"/>
          </a:p>
        </p:txBody>
      </p:sp>
      <p:sp>
        <p:nvSpPr>
          <p:cNvPr id="8" name="タイトル 1">
            <a:extLst>
              <a:ext uri="{FF2B5EF4-FFF2-40B4-BE49-F238E27FC236}">
                <a16:creationId xmlns:a16="http://schemas.microsoft.com/office/drawing/2014/main" id="{9DED8EBC-413C-EE4F-B3FC-E6EC3BD60DF5}"/>
              </a:ext>
            </a:extLst>
          </p:cNvPr>
          <p:cNvSpPr txBox="1">
            <a:spLocks noChangeArrowheads="1"/>
          </p:cNvSpPr>
          <p:nvPr/>
        </p:nvSpPr>
        <p:spPr>
          <a:xfrm>
            <a:off x="251520" y="195487"/>
            <a:ext cx="8229600" cy="43328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1800" b="1" i="0" kern="1200">
                <a:solidFill>
                  <a:schemeClr val="tx1"/>
                </a:solidFill>
                <a:latin typeface="Yu Gothic" panose="020B0400000000000000" pitchFamily="34" charset="-128"/>
                <a:ea typeface="Yu Gothic" panose="020B0400000000000000" pitchFamily="34" charset="-128"/>
                <a:cs typeface="+mj-cs"/>
              </a:defRPr>
            </a:lvl1pPr>
          </a:lstStyle>
          <a:p>
            <a:r>
              <a:rPr lang="ja-JP" altLang="en-US"/>
              <a:t>付録</a:t>
            </a:r>
            <a:endParaRPr lang="ja-JP" altLang="en-US" sz="1200" dirty="0"/>
          </a:p>
        </p:txBody>
      </p:sp>
      <p:sp>
        <p:nvSpPr>
          <p:cNvPr id="9" name="正方形/長方形 8">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100" b="1" spc="150" dirty="0">
                <a:latin typeface="Yu Gothic" panose="020B0400000000000000" pitchFamily="34" charset="-128"/>
                <a:ea typeface="Yu Gothic" panose="020B0400000000000000" pitchFamily="34" charset="-128"/>
              </a:rPr>
              <a:t>パッケージ</a:t>
            </a:r>
            <a:r>
              <a:rPr lang="ja-US" altLang="en-US" sz="1100" b="1" spc="150" dirty="0">
                <a:latin typeface="Yu Gothic" panose="020B0400000000000000" pitchFamily="34" charset="-128"/>
                <a:ea typeface="Yu Gothic" panose="020B0400000000000000" pitchFamily="34" charset="-128"/>
              </a:rPr>
              <a:t>版</a:t>
            </a:r>
            <a:endParaRPr lang="ja-JP" altLang="en-US" sz="1100" b="1" spc="15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408404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4"/>
            <a:ext cx="8547688" cy="1654944"/>
          </a:xfrm>
        </p:spPr>
        <p:txBody>
          <a:bodyPr>
            <a:normAutofit fontScale="92500"/>
          </a:bodyPr>
          <a:lstStyle/>
          <a:p>
            <a:pPr marL="0" indent="0">
              <a:buNone/>
            </a:pPr>
            <a:r>
              <a:rPr lang="ja-JP" altLang="en-US" dirty="0"/>
              <a:t>■概要</a:t>
            </a:r>
            <a:br>
              <a:rPr lang="ja-JP" altLang="en-US" dirty="0"/>
            </a:br>
            <a:r>
              <a:rPr lang="en-US" altLang="ja-JP" dirty="0"/>
              <a:t>Linux OS </a:t>
            </a:r>
            <a:r>
              <a:rPr lang="ja-JP" altLang="en-US" dirty="0"/>
              <a:t>では </a:t>
            </a:r>
            <a:r>
              <a:rPr lang="en-US" altLang="ja-JP" dirty="0"/>
              <a:t>IIS</a:t>
            </a:r>
            <a:r>
              <a:rPr lang="ja-JP" altLang="en-US" dirty="0"/>
              <a:t>が対応していないため、</a:t>
            </a:r>
            <a:r>
              <a:rPr lang="en-US" altLang="ja-JP" dirty="0" err="1"/>
              <a:t>Garoon</a:t>
            </a:r>
            <a:r>
              <a:rPr lang="ja-JP" altLang="en-US" dirty="0"/>
              <a:t>を </a:t>
            </a:r>
            <a:r>
              <a:rPr lang="en-US" altLang="ja-JP" dirty="0"/>
              <a:t>Linux OS </a:t>
            </a:r>
            <a:r>
              <a:rPr lang="ja-JP" altLang="en-US" dirty="0"/>
              <a:t>で運用する場合は通常「統合 </a:t>
            </a:r>
            <a:r>
              <a:rPr lang="en-US" altLang="ja-JP" dirty="0"/>
              <a:t>Windows </a:t>
            </a:r>
            <a:r>
              <a:rPr lang="ja-JP" altLang="en-US" dirty="0"/>
              <a:t>認証」が利用できません。 しかし「オープン統合認証 </a:t>
            </a:r>
            <a:r>
              <a:rPr lang="en-US" altLang="ja-JP" dirty="0"/>
              <a:t>ver.2</a:t>
            </a:r>
            <a:r>
              <a:rPr lang="ja-JP" altLang="en-US" dirty="0"/>
              <a:t>」と「統合 </a:t>
            </a:r>
            <a:r>
              <a:rPr lang="en-US" altLang="ja-JP" dirty="0"/>
              <a:t>Windows </a:t>
            </a:r>
            <a:r>
              <a:rPr lang="ja-JP" altLang="en-US" dirty="0"/>
              <a:t>認証」を組み合わせることで、</a:t>
            </a:r>
            <a:r>
              <a:rPr lang="en-US" altLang="ja-JP" dirty="0"/>
              <a:t>Linux </a:t>
            </a:r>
            <a:r>
              <a:rPr lang="ja-JP" altLang="en-US" dirty="0"/>
              <a:t>上で運用している</a:t>
            </a:r>
            <a:r>
              <a:rPr lang="en-US" altLang="ja-JP" dirty="0" err="1"/>
              <a:t>Garoon</a:t>
            </a:r>
            <a:r>
              <a:rPr lang="ja-JP" altLang="en-US" dirty="0"/>
              <a:t>に「統合 </a:t>
            </a:r>
            <a:r>
              <a:rPr lang="en-US" altLang="ja-JP" dirty="0"/>
              <a:t>Windows </a:t>
            </a:r>
            <a:r>
              <a:rPr lang="ja-JP" altLang="en-US" dirty="0"/>
              <a:t>認証」でのシームレスなログインが実現できます。</a:t>
            </a:r>
            <a:br>
              <a:rPr lang="ja-JP" altLang="en-US" dirty="0"/>
            </a:br>
            <a:r>
              <a:rPr lang="ja-JP" altLang="en-US" dirty="0"/>
              <a:t>クライアント </a:t>
            </a:r>
            <a:r>
              <a:rPr lang="en-US" altLang="ja-JP" dirty="0"/>
              <a:t>PC </a:t>
            </a:r>
            <a:r>
              <a:rPr lang="ja-JP" altLang="en-US" dirty="0"/>
              <a:t>がまず認証用の </a:t>
            </a:r>
            <a:r>
              <a:rPr lang="en-US" altLang="ja-JP" dirty="0"/>
              <a:t>IIS </a:t>
            </a:r>
            <a:r>
              <a:rPr lang="ja-JP" altLang="en-US" dirty="0"/>
              <a:t>にアクセスし「オープン統合認証 </a:t>
            </a:r>
            <a:r>
              <a:rPr lang="en-US" altLang="ja-JP" dirty="0"/>
              <a:t>ver.2</a:t>
            </a:r>
            <a:r>
              <a:rPr lang="ja-JP" altLang="en-US" dirty="0"/>
              <a:t>」を利用して、</a:t>
            </a:r>
            <a:r>
              <a:rPr lang="en-US" altLang="ja-JP" dirty="0"/>
              <a:t>Cookie </a:t>
            </a:r>
            <a:r>
              <a:rPr lang="ja-JP" altLang="en-US" dirty="0"/>
              <a:t>を発行します</a:t>
            </a:r>
            <a:r>
              <a:rPr lang="en-US" altLang="ja-JP" dirty="0"/>
              <a:t>※</a:t>
            </a:r>
            <a:r>
              <a:rPr lang="ja-JP" altLang="en-US" dirty="0" err="1"/>
              <a:t>。</a:t>
            </a:r>
            <a:r>
              <a:rPr lang="ja-JP" altLang="en-US" dirty="0"/>
              <a:t>その </a:t>
            </a:r>
            <a:r>
              <a:rPr lang="en-US" altLang="ja-JP" dirty="0"/>
              <a:t>Cookie </a:t>
            </a:r>
            <a:r>
              <a:rPr lang="ja-JP" altLang="en-US" dirty="0"/>
              <a:t>を利用して</a:t>
            </a:r>
            <a:r>
              <a:rPr lang="en-US" altLang="ja-JP" dirty="0" err="1"/>
              <a:t>Garoon</a:t>
            </a:r>
            <a:r>
              <a:rPr lang="ja-JP" altLang="en-US" dirty="0"/>
              <a:t>にシングルサインオンを行います。</a:t>
            </a:r>
          </a:p>
          <a:p>
            <a:pPr marL="0" indent="0">
              <a:buNone/>
            </a:pPr>
            <a:endParaRPr lang="ja-JP" altLang="en-US" dirty="0" err="1"/>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en-US" altLang="ja-JP" dirty="0"/>
              <a:t>Linux</a:t>
            </a:r>
            <a:r>
              <a:rPr lang="ja-JP" altLang="en-US" dirty="0"/>
              <a:t>上の</a:t>
            </a:r>
            <a:r>
              <a:rPr lang="en-US" altLang="ja-JP" dirty="0" err="1"/>
              <a:t>Garoon</a:t>
            </a:r>
            <a:r>
              <a:rPr lang="ja-JP" altLang="en-US" dirty="0"/>
              <a:t>で「統合 </a:t>
            </a:r>
            <a:r>
              <a:rPr lang="en-US" altLang="ja-JP" dirty="0"/>
              <a:t>Windows </a:t>
            </a:r>
            <a:r>
              <a:rPr lang="ja-JP" altLang="en-US" dirty="0"/>
              <a:t>認証」を利用</a:t>
            </a:r>
          </a:p>
        </p:txBody>
      </p:sp>
      <p:sp>
        <p:nvSpPr>
          <p:cNvPr id="38" name="正方形/長方形 37">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100" b="1" spc="150" dirty="0">
                <a:latin typeface="Yu Gothic" panose="020B0400000000000000" pitchFamily="34" charset="-128"/>
                <a:ea typeface="Yu Gothic" panose="020B0400000000000000" pitchFamily="34" charset="-128"/>
              </a:rPr>
              <a:t>パッケージ</a:t>
            </a:r>
            <a:r>
              <a:rPr lang="ja-US" altLang="en-US" sz="1100" b="1" spc="150" dirty="0">
                <a:latin typeface="Yu Gothic" panose="020B0400000000000000" pitchFamily="34" charset="-128"/>
                <a:ea typeface="Yu Gothic" panose="020B0400000000000000" pitchFamily="34" charset="-128"/>
              </a:rPr>
              <a:t>版</a:t>
            </a:r>
            <a:endParaRPr lang="ja-JP" altLang="en-US" sz="1100" b="1" spc="150" dirty="0">
              <a:latin typeface="Yu Gothic" panose="020B0400000000000000" pitchFamily="34" charset="-128"/>
              <a:ea typeface="Yu Gothic" panose="020B0400000000000000" pitchFamily="34" charset="-128"/>
            </a:endParaRPr>
          </a:p>
        </p:txBody>
      </p:sp>
      <p:sp>
        <p:nvSpPr>
          <p:cNvPr id="8"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4333241"/>
            <a:ext cx="8547688" cy="378441"/>
          </a:xfrm>
          <a:prstGeom prst="rect">
            <a:avLst/>
          </a:prstGeom>
        </p:spPr>
        <p:txBody>
          <a:bodyPr vert="horz" lIns="91440" tIns="45720" rIns="91440" bIns="45720" rtlCol="0">
            <a:normAutofit fontScale="55000" lnSpcReduction="20000"/>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en-US" altLang="ja-JP" dirty="0"/>
              <a:t>※Cookie</a:t>
            </a:r>
            <a:r>
              <a:rPr lang="ja-JP" altLang="en-US" dirty="0"/>
              <a:t>発行プログラムの詳細については、サイボウズ オフィシャル パートナーへご相談</a:t>
            </a:r>
            <a:r>
              <a:rPr lang="ja-JP" altLang="en-US"/>
              <a:t>ください。</a:t>
            </a:r>
            <a:br>
              <a:rPr lang="en-US" altLang="ja-JP" dirty="0"/>
            </a:br>
            <a:r>
              <a:rPr lang="en" altLang="ja-JP" dirty="0">
                <a:hlinkClick r:id="rId3"/>
              </a:rPr>
              <a:t>https://partner.cybozu.co.jp/</a:t>
            </a:r>
            <a:endParaRPr lang="en" altLang="ja-JP" dirty="0"/>
          </a:p>
        </p:txBody>
      </p:sp>
      <p:pic>
        <p:nvPicPr>
          <p:cNvPr id="9" name="Picture 2" descr="Linux上のGaroonで「統合 Windows 認証」を利用するイメージ図">
            <a:extLst>
              <a:ext uri="{FF2B5EF4-FFF2-40B4-BE49-F238E27FC236}">
                <a16:creationId xmlns:a16="http://schemas.microsoft.com/office/drawing/2014/main" id="{3C69D496-1F1B-2F41-A497-E830934A06F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77734" y="2273659"/>
            <a:ext cx="4788532" cy="197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092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4"/>
            <a:ext cx="8547688" cy="1222896"/>
          </a:xfrm>
        </p:spPr>
        <p:txBody>
          <a:bodyPr>
            <a:normAutofit/>
          </a:bodyPr>
          <a:lstStyle/>
          <a:p>
            <a:pPr marL="0" indent="0">
              <a:buNone/>
            </a:pPr>
            <a:r>
              <a:rPr lang="ja-JP" altLang="en-US" dirty="0"/>
              <a:t>■設定画面</a:t>
            </a:r>
            <a:br>
              <a:rPr lang="ja-JP" altLang="en-US" dirty="0"/>
            </a:br>
            <a:r>
              <a:rPr lang="ja-JP" altLang="en-US" dirty="0"/>
              <a:t>「システム管理画面</a:t>
            </a:r>
            <a:r>
              <a:rPr lang="en-US" altLang="ja-JP" dirty="0"/>
              <a:t>(</a:t>
            </a:r>
            <a:r>
              <a:rPr lang="ja-JP" altLang="en-US" dirty="0"/>
              <a:t>基本システム</a:t>
            </a:r>
            <a:r>
              <a:rPr lang="en-US" altLang="ja-JP" dirty="0"/>
              <a:t>)</a:t>
            </a:r>
            <a:r>
              <a:rPr lang="ja-JP" altLang="en-US" dirty="0"/>
              <a:t>」</a:t>
            </a:r>
            <a:r>
              <a:rPr lang="en-US" altLang="ja-JP" dirty="0"/>
              <a:t>-</a:t>
            </a:r>
            <a:r>
              <a:rPr lang="ja-JP" altLang="en-US" dirty="0"/>
              <a:t>「認証」</a:t>
            </a:r>
            <a:r>
              <a:rPr lang="en-US" altLang="ja-JP" dirty="0"/>
              <a:t>-</a:t>
            </a:r>
            <a:r>
              <a:rPr lang="ja-JP" altLang="en-US" dirty="0"/>
              <a:t>「セッション認証」より「セッション認証を追加する」をクリックします。「オープン統合認証 </a:t>
            </a:r>
            <a:r>
              <a:rPr lang="en-US" altLang="ja-JP" dirty="0"/>
              <a:t>ver2</a:t>
            </a:r>
            <a:r>
              <a:rPr lang="ja-JP" altLang="en-US" dirty="0"/>
              <a:t>」をセッション認証形式に選択して、以下の設定を追加します。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en-US" altLang="ja-JP" dirty="0"/>
              <a:t>Linux</a:t>
            </a:r>
            <a:r>
              <a:rPr lang="ja-JP" altLang="en-US" dirty="0"/>
              <a:t>上の</a:t>
            </a:r>
            <a:r>
              <a:rPr lang="en-US" altLang="ja-JP" dirty="0" err="1"/>
              <a:t>Garoon</a:t>
            </a:r>
            <a:r>
              <a:rPr lang="ja-JP" altLang="en-US" dirty="0"/>
              <a:t>で「統合 </a:t>
            </a:r>
            <a:r>
              <a:rPr lang="en-US" altLang="ja-JP" dirty="0"/>
              <a:t>Windows </a:t>
            </a:r>
            <a:r>
              <a:rPr lang="ja-JP" altLang="en-US" dirty="0"/>
              <a:t>認証」を利用</a:t>
            </a:r>
            <a:endParaRPr lang="ja-JP" altLang="en-US" sz="1200" dirty="0"/>
          </a:p>
        </p:txBody>
      </p:sp>
      <p:sp>
        <p:nvSpPr>
          <p:cNvPr id="38" name="正方形/長方形 37">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100" b="1" spc="150" dirty="0">
                <a:latin typeface="Yu Gothic" panose="020B0400000000000000" pitchFamily="34" charset="-128"/>
                <a:ea typeface="Yu Gothic" panose="020B0400000000000000" pitchFamily="34" charset="-128"/>
              </a:rPr>
              <a:t>パッケージ</a:t>
            </a:r>
            <a:r>
              <a:rPr lang="ja-US" altLang="en-US" sz="1100" b="1" spc="150" dirty="0">
                <a:latin typeface="Yu Gothic" panose="020B0400000000000000" pitchFamily="34" charset="-128"/>
                <a:ea typeface="Yu Gothic" panose="020B0400000000000000" pitchFamily="34" charset="-128"/>
              </a:rPr>
              <a:t>版</a:t>
            </a:r>
            <a:endParaRPr lang="ja-JP" altLang="en-US" sz="1100" b="1" spc="150" dirty="0">
              <a:latin typeface="Yu Gothic" panose="020B0400000000000000" pitchFamily="34" charset="-128"/>
              <a:ea typeface="Yu Gothic" panose="020B0400000000000000" pitchFamily="34" charset="-128"/>
            </a:endParaRPr>
          </a:p>
        </p:txBody>
      </p:sp>
      <p:pic>
        <p:nvPicPr>
          <p:cNvPr id="27" name="Picture 2" descr="Linux上のGaroonで「統合 Windows 認証」を利用するイメージ図">
            <a:extLst>
              <a:ext uri="{FF2B5EF4-FFF2-40B4-BE49-F238E27FC236}">
                <a16:creationId xmlns:a16="http://schemas.microsoft.com/office/drawing/2014/main" id="{DBF29E32-CCC6-7241-BE4B-A8F43EAD72A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6430" y="1851670"/>
            <a:ext cx="4871141" cy="266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958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4"/>
            <a:ext cx="8640960" cy="1564934"/>
          </a:xfrm>
        </p:spPr>
        <p:txBody>
          <a:bodyPr>
            <a:normAutofit fontScale="92500" lnSpcReduction="10000"/>
          </a:bodyPr>
          <a:lstStyle/>
          <a:p>
            <a:pPr marL="0" indent="0">
              <a:buNone/>
            </a:pPr>
            <a:r>
              <a:rPr lang="ja-JP" altLang="en-US" dirty="0"/>
              <a:t>「統合 </a:t>
            </a:r>
            <a:r>
              <a:rPr lang="en-US" altLang="ja-JP" dirty="0"/>
              <a:t>Windows </a:t>
            </a:r>
            <a:r>
              <a:rPr lang="ja-JP" altLang="en-US" dirty="0"/>
              <a:t>認証」を利用する場合、スレーブ側のシステムは統合 </a:t>
            </a:r>
            <a:r>
              <a:rPr lang="en-US" altLang="ja-JP" dirty="0"/>
              <a:t>Windows </a:t>
            </a:r>
            <a:r>
              <a:rPr lang="ja-JP" altLang="en-US" dirty="0"/>
              <a:t>認証に対応している必要があります。統合 </a:t>
            </a:r>
            <a:r>
              <a:rPr lang="en-US" altLang="ja-JP" dirty="0"/>
              <a:t>Windows </a:t>
            </a:r>
            <a:r>
              <a:rPr lang="ja-JP" altLang="en-US" dirty="0"/>
              <a:t>認証に対応していないシステムがある場合、</a:t>
            </a:r>
            <a:r>
              <a:rPr lang="en-US" altLang="ja-JP" dirty="0" err="1"/>
              <a:t>Garoon</a:t>
            </a:r>
            <a:r>
              <a:rPr lang="ja-JP" altLang="en-US" dirty="0"/>
              <a:t>を経由させることで、擬似的に統合 </a:t>
            </a:r>
            <a:r>
              <a:rPr lang="en-US" altLang="ja-JP" dirty="0"/>
              <a:t>Windows </a:t>
            </a:r>
            <a:r>
              <a:rPr lang="ja-JP" altLang="en-US" dirty="0"/>
              <a:t>認証を利用したシングルサインオンの仕組みを構築できます。</a:t>
            </a:r>
            <a:br>
              <a:rPr lang="ja-JP" altLang="en-US" dirty="0"/>
            </a:br>
            <a:r>
              <a:rPr lang="ja-JP" altLang="en-US" dirty="0"/>
              <a:t>まず、「統合 </a:t>
            </a:r>
            <a:r>
              <a:rPr lang="en-US" altLang="ja-JP" dirty="0"/>
              <a:t>Windows </a:t>
            </a:r>
            <a:r>
              <a:rPr lang="ja-JP" altLang="en-US" dirty="0"/>
              <a:t>認証」を利用して</a:t>
            </a:r>
            <a:r>
              <a:rPr lang="en-US" altLang="ja-JP" dirty="0" err="1"/>
              <a:t>Garoon</a:t>
            </a:r>
            <a:r>
              <a:rPr lang="ja-JP" altLang="en-US" dirty="0"/>
              <a:t>にログインします。その後</a:t>
            </a:r>
            <a:r>
              <a:rPr lang="en-US" altLang="ja-JP" dirty="0" err="1"/>
              <a:t>Garoon</a:t>
            </a:r>
            <a:r>
              <a:rPr lang="ja-JP" altLang="en-US" dirty="0"/>
              <a:t>の標準機能である「オープン統合認証 </a:t>
            </a:r>
            <a:r>
              <a:rPr lang="en-US" altLang="ja-JP" dirty="0"/>
              <a:t>ver.2</a:t>
            </a:r>
            <a:r>
              <a:rPr lang="ja-JP" altLang="en-US" dirty="0"/>
              <a:t>」もしくは「シングルサインオン」機能を利用します。 </a:t>
            </a:r>
            <a:r>
              <a:rPr lang="en-US" altLang="ja-JP" dirty="0" err="1"/>
              <a:t>Garoon</a:t>
            </a:r>
            <a:r>
              <a:rPr lang="ja-JP" altLang="en-US" dirty="0"/>
              <a:t>を経由して「統合 </a:t>
            </a:r>
            <a:r>
              <a:rPr lang="en-US" altLang="ja-JP" dirty="0"/>
              <a:t>Windows </a:t>
            </a:r>
            <a:r>
              <a:rPr lang="ja-JP" altLang="en-US" dirty="0"/>
              <a:t>認証」が利用できない他の</a:t>
            </a:r>
            <a:r>
              <a:rPr lang="en-US" altLang="ja-JP" dirty="0"/>
              <a:t>Web</a:t>
            </a:r>
            <a:r>
              <a:rPr lang="ja-JP" altLang="en-US" dirty="0"/>
              <a:t>システムへ</a:t>
            </a:r>
            <a:r>
              <a:rPr lang="en-US" altLang="ja-JP" dirty="0"/>
              <a:t>SSO</a:t>
            </a:r>
            <a:r>
              <a:rPr lang="ja-JP" altLang="en-US" dirty="0"/>
              <a:t>が可能になります。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en-US" altLang="ja-JP" dirty="0" err="1"/>
              <a:t>Garoon</a:t>
            </a:r>
            <a:r>
              <a:rPr lang="ja-JP" altLang="en-US" dirty="0"/>
              <a:t>を経由して「統合 </a:t>
            </a:r>
            <a:r>
              <a:rPr lang="en-US" altLang="ja-JP" dirty="0"/>
              <a:t>Windows </a:t>
            </a:r>
            <a:r>
              <a:rPr lang="ja-JP" altLang="en-US" dirty="0"/>
              <a:t>認証」を利用</a:t>
            </a:r>
            <a:endParaRPr lang="ja-JP" altLang="en-US" sz="1200" dirty="0"/>
          </a:p>
        </p:txBody>
      </p:sp>
      <p:sp>
        <p:nvSpPr>
          <p:cNvPr id="28" name="正方形/長方形 27">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JP" altLang="en-US" sz="1100" b="1" spc="150" dirty="0">
                <a:latin typeface="Yu Gothic" panose="020B0400000000000000" pitchFamily="34" charset="-128"/>
                <a:ea typeface="Yu Gothic" panose="020B0400000000000000" pitchFamily="34" charset="-128"/>
              </a:rPr>
              <a:t>パッケージ</a:t>
            </a:r>
            <a:r>
              <a:rPr lang="ja-US" altLang="en-US" sz="1100" b="1" spc="150" dirty="0">
                <a:latin typeface="Yu Gothic" panose="020B0400000000000000" pitchFamily="34" charset="-128"/>
                <a:ea typeface="Yu Gothic" panose="020B0400000000000000" pitchFamily="34" charset="-128"/>
              </a:rPr>
              <a:t>版</a:t>
            </a:r>
            <a:endParaRPr lang="ja-JP" altLang="en-US" sz="1100" b="1" spc="150" dirty="0">
              <a:latin typeface="Yu Gothic" panose="020B0400000000000000" pitchFamily="34" charset="-128"/>
              <a:ea typeface="Yu Gothic" panose="020B0400000000000000" pitchFamily="34" charset="-128"/>
            </a:endParaRPr>
          </a:p>
        </p:txBody>
      </p:sp>
      <p:pic>
        <p:nvPicPr>
          <p:cNvPr id="30" name="Picture 2" descr="Garoonを経由して「統合 Windows 認証」を利用するイメージ図">
            <a:extLst>
              <a:ext uri="{FF2B5EF4-FFF2-40B4-BE49-F238E27FC236}">
                <a16:creationId xmlns:a16="http://schemas.microsoft.com/office/drawing/2014/main" id="{71077CCC-35A4-714F-8EDB-9DE0FB699B4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71366" y="2277621"/>
            <a:ext cx="5601269" cy="2240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052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B855E6B6-9960-0A41-95FE-A05C7EAB5D7B}"/>
              </a:ext>
            </a:extLst>
          </p:cNvPr>
          <p:cNvSpPr>
            <a:spLocks noGrp="1"/>
          </p:cNvSpPr>
          <p:nvPr>
            <p:ph type="title"/>
          </p:nvPr>
        </p:nvSpPr>
        <p:spPr>
          <a:xfrm>
            <a:off x="477364" y="1779662"/>
            <a:ext cx="7911060" cy="1157447"/>
          </a:xfrm>
        </p:spPr>
        <p:txBody>
          <a:bodyPr>
            <a:normAutofit/>
          </a:bodyPr>
          <a:lstStyle/>
          <a:p>
            <a:r>
              <a:rPr lang="en-US" altLang="ja-JP" dirty="0"/>
              <a:t>END</a:t>
            </a:r>
          </a:p>
        </p:txBody>
      </p:sp>
    </p:spTree>
    <p:extLst>
      <p:ext uri="{BB962C8B-B14F-4D97-AF65-F5344CB8AC3E}">
        <p14:creationId xmlns:p14="http://schemas.microsoft.com/office/powerpoint/2010/main" val="132609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B855E6B6-9960-0A41-95FE-A05C7EAB5D7B}"/>
              </a:ext>
            </a:extLst>
          </p:cNvPr>
          <p:cNvSpPr>
            <a:spLocks noGrp="1"/>
          </p:cNvSpPr>
          <p:nvPr>
            <p:ph type="title"/>
          </p:nvPr>
        </p:nvSpPr>
        <p:spPr>
          <a:xfrm>
            <a:off x="477364" y="1993546"/>
            <a:ext cx="7911060" cy="1157447"/>
          </a:xfrm>
        </p:spPr>
        <p:txBody>
          <a:bodyPr>
            <a:normAutofit/>
          </a:bodyPr>
          <a:lstStyle/>
          <a:p>
            <a:r>
              <a:rPr lang="en-US" altLang="ja-JP" dirty="0"/>
              <a:t>SSO</a:t>
            </a:r>
            <a:r>
              <a:rPr lang="ja-JP" altLang="en-US" dirty="0"/>
              <a:t>と</a:t>
            </a:r>
            <a:r>
              <a:rPr lang="en-US" altLang="ja-JP" dirty="0"/>
              <a:t>AD</a:t>
            </a:r>
            <a:r>
              <a:rPr lang="ja-JP" altLang="en-US" dirty="0"/>
              <a:t>連携</a:t>
            </a:r>
            <a:endParaRPr lang="en-US" altLang="ja-JP" dirty="0"/>
          </a:p>
        </p:txBody>
      </p:sp>
      <p:sp>
        <p:nvSpPr>
          <p:cNvPr id="5" name="正方形/長方形 4">
            <a:extLst>
              <a:ext uri="{FF2B5EF4-FFF2-40B4-BE49-F238E27FC236}">
                <a16:creationId xmlns:a16="http://schemas.microsoft.com/office/drawing/2014/main" id="{C86A96B5-7E9B-2C4C-84E3-06125D530FA3}"/>
              </a:ext>
            </a:extLst>
          </p:cNvPr>
          <p:cNvSpPr/>
          <p:nvPr/>
        </p:nvSpPr>
        <p:spPr>
          <a:xfrm>
            <a:off x="611560" y="1565195"/>
            <a:ext cx="2448272"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US" altLang="en-US" sz="1400" b="1" spc="150" dirty="0">
                <a:latin typeface="Yu Gothic" panose="020B0400000000000000" pitchFamily="34" charset="-128"/>
                <a:ea typeface="Yu Gothic" panose="020B0400000000000000" pitchFamily="34" charset="-128"/>
              </a:rPr>
              <a:t>クラウド版</a:t>
            </a:r>
            <a:r>
              <a:rPr lang="en-US" altLang="ja-US" sz="1400" b="1" spc="150" dirty="0">
                <a:latin typeface="Yu Gothic" panose="020B0400000000000000" pitchFamily="34" charset="-128"/>
                <a:ea typeface="Yu Gothic" panose="020B0400000000000000" pitchFamily="34" charset="-128"/>
              </a:rPr>
              <a:t> Garoon</a:t>
            </a:r>
            <a:endParaRPr lang="ja-JP" altLang="en-US" sz="1400" b="1" spc="150" dirty="0">
              <a:latin typeface="Yu Gothic" panose="020B0400000000000000" pitchFamily="34" charset="-128"/>
              <a:ea typeface="Yu Gothic" panose="020B0400000000000000" pitchFamily="34" charset="-128"/>
            </a:endParaRPr>
          </a:p>
        </p:txBody>
      </p:sp>
      <p:sp>
        <p:nvSpPr>
          <p:cNvPr id="11" name="正方形/長方形 10">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US" altLang="en-US" sz="1100" b="1" spc="150" dirty="0">
                <a:latin typeface="Yu Gothic" panose="020B0400000000000000" pitchFamily="34" charset="-128"/>
                <a:ea typeface="Yu Gothic" panose="020B0400000000000000" pitchFamily="34" charset="-128"/>
              </a:rPr>
              <a:t>クラウド版</a:t>
            </a:r>
            <a:endParaRPr lang="ja-JP" altLang="en-US" sz="1100" b="1" spc="15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47217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AAC29E3C-721B-A8F5-C9DF-ADD5071AE13B}"/>
              </a:ext>
            </a:extLst>
          </p:cNvPr>
          <p:cNvSpPr>
            <a:spLocks noGrp="1"/>
          </p:cNvSpPr>
          <p:nvPr>
            <p:ph type="body" sz="quarter" idx="10"/>
          </p:nvPr>
        </p:nvSpPr>
        <p:spPr/>
        <p:txBody>
          <a:bodyPr/>
          <a:lstStyle/>
          <a:p>
            <a:r>
              <a:rPr lang="en-US" altLang="ja-US" dirty="0"/>
              <a:t>SSO</a:t>
            </a:r>
            <a:r>
              <a:rPr lang="ja-US" altLang="en-US" dirty="0"/>
              <a:t>で利用できる認証方式</a:t>
            </a:r>
            <a:endParaRPr lang="en-US" altLang="ja-JP" dirty="0"/>
          </a:p>
          <a:p>
            <a:pPr lvl="1"/>
            <a:r>
              <a:rPr lang="en" altLang="ja-US" dirty="0"/>
              <a:t>SAML</a:t>
            </a:r>
            <a:r>
              <a:rPr lang="ja-JP" altLang="en-US" dirty="0"/>
              <a:t>認証</a:t>
            </a:r>
            <a:endParaRPr lang="en-US" altLang="ja-JP" dirty="0"/>
          </a:p>
          <a:p>
            <a:pPr lvl="1"/>
            <a:endParaRPr lang="en-US" altLang="ja-JP" dirty="0"/>
          </a:p>
          <a:p>
            <a:r>
              <a:rPr lang="en" altLang="ja-US" dirty="0"/>
              <a:t>AD</a:t>
            </a:r>
            <a:r>
              <a:rPr lang="ja-JP" altLang="en-US" dirty="0"/>
              <a:t>連携の</a:t>
            </a:r>
            <a:r>
              <a:rPr lang="ja-US" altLang="en-US" dirty="0"/>
              <a:t>方法</a:t>
            </a:r>
            <a:endParaRPr lang="ja-JP" altLang="en-US" dirty="0"/>
          </a:p>
          <a:p>
            <a:pPr lvl="1"/>
            <a:r>
              <a:rPr lang="en" altLang="ja-US" dirty="0"/>
              <a:t>AD</a:t>
            </a:r>
            <a:r>
              <a:rPr lang="ja-US" altLang="en-US" dirty="0"/>
              <a:t>による</a:t>
            </a:r>
            <a:r>
              <a:rPr lang="ja-JP" altLang="en-US" dirty="0"/>
              <a:t>認証</a:t>
            </a:r>
            <a:endParaRPr lang="en-US" altLang="ja-JP" dirty="0"/>
          </a:p>
          <a:p>
            <a:pPr lvl="1"/>
            <a:r>
              <a:rPr lang="en-US" altLang="ja-US" dirty="0"/>
              <a:t>AD</a:t>
            </a:r>
            <a:r>
              <a:rPr lang="ja-US" altLang="en-US" dirty="0"/>
              <a:t>によるユーザー連携</a:t>
            </a:r>
            <a:endParaRPr lang="ja-JP" altLang="en-US" dirty="0"/>
          </a:p>
        </p:txBody>
      </p:sp>
      <p:sp>
        <p:nvSpPr>
          <p:cNvPr id="3" name="タイトル 2">
            <a:extLst>
              <a:ext uri="{FF2B5EF4-FFF2-40B4-BE49-F238E27FC236}">
                <a16:creationId xmlns:a16="http://schemas.microsoft.com/office/drawing/2014/main" id="{E6877BAA-465C-DE4B-B045-A5F1720495DD}"/>
              </a:ext>
            </a:extLst>
          </p:cNvPr>
          <p:cNvSpPr>
            <a:spLocks noGrp="1"/>
          </p:cNvSpPr>
          <p:nvPr>
            <p:ph type="title"/>
          </p:nvPr>
        </p:nvSpPr>
        <p:spPr/>
        <p:txBody>
          <a:bodyPr/>
          <a:lstStyle/>
          <a:p>
            <a:r>
              <a:rPr lang="ja-JP" altLang="en-US" dirty="0"/>
              <a:t>クラウド版</a:t>
            </a:r>
            <a:r>
              <a:rPr lang="en-US" altLang="ja-JP" dirty="0" err="1"/>
              <a:t>Garoon</a:t>
            </a:r>
            <a:r>
              <a:rPr lang="en-US" altLang="ja-JP" dirty="0"/>
              <a:t> </a:t>
            </a:r>
            <a:r>
              <a:rPr lang="ja-JP" altLang="en-US" dirty="0"/>
              <a:t>の</a:t>
            </a:r>
            <a:r>
              <a:rPr lang="en-US" altLang="ja-JP" dirty="0"/>
              <a:t>SSO</a:t>
            </a:r>
            <a:r>
              <a:rPr lang="ja-JP" altLang="en-US" dirty="0"/>
              <a:t>と</a:t>
            </a:r>
            <a:r>
              <a:rPr lang="en-US" altLang="ja-JP" dirty="0"/>
              <a:t>AD</a:t>
            </a:r>
            <a:r>
              <a:rPr lang="ja-JP" altLang="en-US" dirty="0"/>
              <a:t>連携　目次</a:t>
            </a:r>
          </a:p>
        </p:txBody>
      </p:sp>
      <p:sp>
        <p:nvSpPr>
          <p:cNvPr id="4" name="テキスト プレースホルダー 1">
            <a:extLst>
              <a:ext uri="{FF2B5EF4-FFF2-40B4-BE49-F238E27FC236}">
                <a16:creationId xmlns:a16="http://schemas.microsoft.com/office/drawing/2014/main" id="{CE99605C-67F8-1C46-936B-8300F9345082}"/>
              </a:ext>
            </a:extLst>
          </p:cNvPr>
          <p:cNvSpPr txBox="1">
            <a:spLocks/>
          </p:cNvSpPr>
          <p:nvPr/>
        </p:nvSpPr>
        <p:spPr>
          <a:xfrm>
            <a:off x="1331640" y="414005"/>
            <a:ext cx="8229599" cy="4956761"/>
          </a:xfrm>
          <a:prstGeom prst="rect">
            <a:avLst/>
          </a:prstGeom>
        </p:spPr>
        <p:txBody>
          <a:bodyPr vert="horz" lIns="91440" tIns="45720" rIns="91440" bIns="45720" numCol="2" spcCol="0" rtlCol="0">
            <a:normAutofit/>
          </a:bodyPr>
          <a:lstStyle>
            <a:lvl1pPr marL="257168" indent="-257168" algn="l" defTabSz="685800" rtl="0" eaLnBrk="1" latinLnBrk="0" hangingPunct="1">
              <a:lnSpc>
                <a:spcPct val="120000"/>
              </a:lnSpc>
              <a:spcBef>
                <a:spcPts val="750"/>
              </a:spcBef>
              <a:buClr>
                <a:schemeClr val="accent2"/>
              </a:buClr>
              <a:buFont typeface="+mj-lt"/>
              <a:buAutoNum type="arabicPeriod"/>
              <a:tabLst/>
              <a:defRPr kumimoji="1" sz="1400" b="1" i="0" kern="1200">
                <a:solidFill>
                  <a:schemeClr val="tx1"/>
                </a:solidFill>
                <a:latin typeface="Yu Gothic" panose="020B0400000000000000" pitchFamily="34" charset="-128"/>
                <a:ea typeface="Yu Gothic" panose="020B0400000000000000" pitchFamily="34" charset="-128"/>
                <a:cs typeface="+mn-cs"/>
              </a:defRPr>
            </a:lvl1pPr>
            <a:lvl2pPr marL="600060" indent="-257168" algn="l" defTabSz="685800" rtl="0" eaLnBrk="1" latinLnBrk="0" hangingPunct="1">
              <a:lnSpc>
                <a:spcPct val="120000"/>
              </a:lnSpc>
              <a:spcBef>
                <a:spcPts val="225"/>
              </a:spcBef>
              <a:buClr>
                <a:schemeClr val="accent3"/>
              </a:buClr>
              <a:buFont typeface="+mj-lt"/>
              <a:buAutoNum type="romanLcPeriod"/>
              <a:tabLst/>
              <a:defRPr kumimoji="1" sz="1100" b="1" i="0" kern="1200">
                <a:solidFill>
                  <a:schemeClr val="tx2"/>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endParaRPr lang="ja-JP" altLang="en-US" dirty="0"/>
          </a:p>
        </p:txBody>
      </p:sp>
      <p:sp>
        <p:nvSpPr>
          <p:cNvPr id="6" name="正方形/長方形 5">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US" altLang="en-US" sz="1100" b="1" spc="150" dirty="0">
                <a:latin typeface="Yu Gothic" panose="020B0400000000000000" pitchFamily="34" charset="-128"/>
                <a:ea typeface="Yu Gothic" panose="020B0400000000000000" pitchFamily="34" charset="-128"/>
              </a:rPr>
              <a:t>クラウド版</a:t>
            </a:r>
            <a:endParaRPr lang="ja-JP" altLang="en-US" sz="1100" b="1" spc="15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2063227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B855E6B6-9960-0A41-95FE-A05C7EAB5D7B}"/>
              </a:ext>
            </a:extLst>
          </p:cNvPr>
          <p:cNvSpPr>
            <a:spLocks noGrp="1"/>
          </p:cNvSpPr>
          <p:nvPr>
            <p:ph type="title"/>
          </p:nvPr>
        </p:nvSpPr>
        <p:spPr>
          <a:xfrm>
            <a:off x="477364" y="1993546"/>
            <a:ext cx="7911060" cy="1157447"/>
          </a:xfrm>
        </p:spPr>
        <p:txBody>
          <a:bodyPr>
            <a:normAutofit/>
          </a:bodyPr>
          <a:lstStyle/>
          <a:p>
            <a:r>
              <a:rPr lang="en-US" altLang="ja-JP" dirty="0"/>
              <a:t>SSO</a:t>
            </a:r>
            <a:r>
              <a:rPr lang="ja-JP" altLang="en-US" dirty="0"/>
              <a:t>で利用できる認証方式</a:t>
            </a:r>
            <a:endParaRPr lang="en-US" altLang="ja-JP" dirty="0"/>
          </a:p>
        </p:txBody>
      </p:sp>
      <p:sp>
        <p:nvSpPr>
          <p:cNvPr id="5" name="正方形/長方形 4">
            <a:extLst>
              <a:ext uri="{FF2B5EF4-FFF2-40B4-BE49-F238E27FC236}">
                <a16:creationId xmlns:a16="http://schemas.microsoft.com/office/drawing/2014/main" id="{C86A96B5-7E9B-2C4C-84E3-06125D530FA3}"/>
              </a:ext>
            </a:extLst>
          </p:cNvPr>
          <p:cNvSpPr/>
          <p:nvPr/>
        </p:nvSpPr>
        <p:spPr>
          <a:xfrm>
            <a:off x="611560" y="1565195"/>
            <a:ext cx="2448272"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US" altLang="en-US" sz="1400" b="1" spc="150" dirty="0">
                <a:latin typeface="Yu Gothic" panose="020B0400000000000000" pitchFamily="34" charset="-128"/>
                <a:ea typeface="Yu Gothic" panose="020B0400000000000000" pitchFamily="34" charset="-128"/>
              </a:rPr>
              <a:t>クラウド版</a:t>
            </a:r>
            <a:r>
              <a:rPr lang="en-US" altLang="ja-US" sz="1400" b="1" spc="150" dirty="0">
                <a:latin typeface="Yu Gothic" panose="020B0400000000000000" pitchFamily="34" charset="-128"/>
                <a:ea typeface="Yu Gothic" panose="020B0400000000000000" pitchFamily="34" charset="-128"/>
              </a:rPr>
              <a:t> Garoon</a:t>
            </a:r>
            <a:endParaRPr lang="ja-JP" altLang="en-US" sz="1400" b="1" spc="15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923384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3"/>
            <a:ext cx="8229599" cy="404364"/>
          </a:xfrm>
        </p:spPr>
        <p:txBody>
          <a:bodyPr>
            <a:normAutofit/>
          </a:bodyPr>
          <a:lstStyle/>
          <a:p>
            <a:pPr marL="0" indent="0">
              <a:buNone/>
            </a:pPr>
            <a:r>
              <a:rPr lang="ja-JP" altLang="en-US" dirty="0"/>
              <a:t>クラウド版</a:t>
            </a:r>
            <a:r>
              <a:rPr lang="en-US" altLang="ja-JP" dirty="0" err="1"/>
              <a:t>Garoon</a:t>
            </a:r>
            <a:r>
              <a:rPr lang="ja-JP" altLang="en-US" dirty="0"/>
              <a:t>で他システムと</a:t>
            </a:r>
            <a:r>
              <a:rPr lang="en-US" altLang="ja-JP" dirty="0"/>
              <a:t>SSO</a:t>
            </a:r>
            <a:r>
              <a:rPr lang="ja-JP" altLang="en-US" dirty="0"/>
              <a:t>を行う場合は</a:t>
            </a:r>
            <a:r>
              <a:rPr lang="en-US" altLang="ja-JP" dirty="0"/>
              <a:t>SAML</a:t>
            </a:r>
            <a:r>
              <a:rPr lang="ja-JP" altLang="en-US" dirty="0"/>
              <a:t>認証を利用します。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en-US" altLang="ja-JP" dirty="0"/>
              <a:t>SSO</a:t>
            </a:r>
            <a:r>
              <a:rPr lang="ja-JP" altLang="en-US" dirty="0"/>
              <a:t>で利用できる認証方式</a:t>
            </a:r>
          </a:p>
        </p:txBody>
      </p:sp>
      <p:sp>
        <p:nvSpPr>
          <p:cNvPr id="28" name="コンテンツ プレースホルダー 6">
            <a:extLst>
              <a:ext uri="{FF2B5EF4-FFF2-40B4-BE49-F238E27FC236}">
                <a16:creationId xmlns:a16="http://schemas.microsoft.com/office/drawing/2014/main" id="{0DDC89F1-FF81-431B-B2B5-1F8C2BA88C22}"/>
              </a:ext>
            </a:extLst>
          </p:cNvPr>
          <p:cNvSpPr txBox="1">
            <a:spLocks/>
          </p:cNvSpPr>
          <p:nvPr/>
        </p:nvSpPr>
        <p:spPr>
          <a:xfrm>
            <a:off x="251520" y="1062059"/>
            <a:ext cx="8517631" cy="717603"/>
          </a:xfrm>
          <a:prstGeom prst="rect">
            <a:avLst/>
          </a:prstGeom>
        </p:spPr>
        <p:txBody>
          <a:bodyPr vert="horz" lIns="91440" tIns="45720" rIns="91440" bIns="45720" rtlCol="0">
            <a:norm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en-US" altLang="ja-US" dirty="0"/>
              <a:t>SAML</a:t>
            </a:r>
            <a:r>
              <a:rPr lang="ja-US" altLang="en-US" dirty="0"/>
              <a:t>認証</a:t>
            </a:r>
            <a:br>
              <a:rPr lang="en-US" altLang="ja-US" dirty="0"/>
            </a:br>
            <a:r>
              <a:rPr lang="ja-JP" altLang="en-US" dirty="0"/>
              <a:t>異なるセキュリティドメイン間で認証情報を連携するための</a:t>
            </a:r>
            <a:r>
              <a:rPr lang="en" altLang="ja-US" dirty="0"/>
              <a:t>XML</a:t>
            </a:r>
            <a:r>
              <a:rPr lang="ja-JP" altLang="en-US" dirty="0"/>
              <a:t>ベースの標準仕様</a:t>
            </a:r>
            <a:r>
              <a:rPr lang="ja-US" altLang="en-US" dirty="0"/>
              <a:t>です</a:t>
            </a:r>
            <a:r>
              <a:rPr lang="ja-JP" altLang="en-US" dirty="0" err="1"/>
              <a:t>。</a:t>
            </a:r>
            <a:endParaRPr lang="ja-US" altLang="en-US" dirty="0"/>
          </a:p>
        </p:txBody>
      </p:sp>
      <p:grpSp>
        <p:nvGrpSpPr>
          <p:cNvPr id="32" name="グループ化 31" descr="SAML認証のイメージ図">
            <a:extLst>
              <a:ext uri="{FF2B5EF4-FFF2-40B4-BE49-F238E27FC236}">
                <a16:creationId xmlns:a16="http://schemas.microsoft.com/office/drawing/2014/main" id="{779BFAED-89DB-5F43-BC58-D7166703EB25}"/>
              </a:ext>
            </a:extLst>
          </p:cNvPr>
          <p:cNvGrpSpPr/>
          <p:nvPr/>
        </p:nvGrpSpPr>
        <p:grpSpPr>
          <a:xfrm>
            <a:off x="1903979" y="1559442"/>
            <a:ext cx="4368777" cy="2387548"/>
            <a:chOff x="1395989" y="2124228"/>
            <a:chExt cx="6228692" cy="3403996"/>
          </a:xfrm>
        </p:grpSpPr>
        <p:pic>
          <p:nvPicPr>
            <p:cNvPr id="33" name="Picture 2">
              <a:extLst>
                <a:ext uri="{FF2B5EF4-FFF2-40B4-BE49-F238E27FC236}">
                  <a16:creationId xmlns:a16="http://schemas.microsoft.com/office/drawing/2014/main" id="{0128BDB0-E04B-A04C-A4C3-83ACB1778277}"/>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395989" y="3380624"/>
              <a:ext cx="6228692" cy="2147600"/>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descr="ロゴ&#10;&#10;自動的に生成された説明">
              <a:extLst>
                <a:ext uri="{FF2B5EF4-FFF2-40B4-BE49-F238E27FC236}">
                  <a16:creationId xmlns:a16="http://schemas.microsoft.com/office/drawing/2014/main" id="{D5076F32-9425-0E4D-8C28-3239A7359D26}"/>
                </a:ext>
              </a:extLst>
            </p:cNvPr>
            <p:cNvPicPr>
              <a:picLocks noChangeAspect="1"/>
            </p:cNvPicPr>
            <p:nvPr/>
          </p:nvPicPr>
          <p:blipFill>
            <a:blip r:embed="rId4"/>
            <a:stretch>
              <a:fillRect/>
            </a:stretch>
          </p:blipFill>
          <p:spPr>
            <a:xfrm>
              <a:off x="4483108" y="3021495"/>
              <a:ext cx="1507131" cy="286704"/>
            </a:xfrm>
            <a:prstGeom prst="rect">
              <a:avLst/>
            </a:prstGeom>
          </p:spPr>
        </p:pic>
        <p:pic>
          <p:nvPicPr>
            <p:cNvPr id="35" name="グラフィックス 10" descr="雲">
              <a:extLst>
                <a:ext uri="{FF2B5EF4-FFF2-40B4-BE49-F238E27FC236}">
                  <a16:creationId xmlns:a16="http://schemas.microsoft.com/office/drawing/2014/main" id="{5DCF4652-92A2-FD43-A654-63CCA2426A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16016" y="2124228"/>
              <a:ext cx="1080120" cy="1080120"/>
            </a:xfrm>
            <a:prstGeom prst="rect">
              <a:avLst/>
            </a:prstGeom>
          </p:spPr>
        </p:pic>
      </p:grpSp>
      <p:sp>
        <p:nvSpPr>
          <p:cNvPr id="36" name="コンテンツ プレースホルダー 6">
            <a:extLst>
              <a:ext uri="{FF2B5EF4-FFF2-40B4-BE49-F238E27FC236}">
                <a16:creationId xmlns:a16="http://schemas.microsoft.com/office/drawing/2014/main" id="{9875F437-FB41-754A-A3CE-8306D0F61E8A}"/>
              </a:ext>
            </a:extLst>
          </p:cNvPr>
          <p:cNvSpPr txBox="1">
            <a:spLocks/>
          </p:cNvSpPr>
          <p:nvPr/>
        </p:nvSpPr>
        <p:spPr>
          <a:xfrm>
            <a:off x="251520" y="3975342"/>
            <a:ext cx="8229599" cy="586477"/>
          </a:xfrm>
          <a:prstGeom prst="rect">
            <a:avLst/>
          </a:prstGeom>
        </p:spPr>
        <p:txBody>
          <a:bodyPr vert="horz" lIns="91440" tIns="45720" rIns="91440" bIns="45720" rtlCol="0" anchor="t">
            <a:no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None/>
            </a:pPr>
            <a:r>
              <a:rPr lang="ja-JP" altLang="en-US">
                <a:latin typeface="Yu Gothic Medium"/>
                <a:ea typeface="Yu Gothic Medium"/>
              </a:rPr>
              <a:t>詳しくは以下のページをご覧ください</a:t>
            </a:r>
            <a:br>
              <a:rPr lang="ja-JP" altLang="en-US" dirty="0"/>
            </a:br>
            <a:r>
              <a:rPr lang="en-US" altLang="ja-JP" dirty="0">
                <a:hlinkClick r:id="rId7"/>
              </a:rPr>
              <a:t>https://jp.cybozu.help/general/ja/admin/list_saml.html</a:t>
            </a:r>
            <a:endParaRPr lang="en-US" altLang="ja-JP"/>
          </a:p>
        </p:txBody>
      </p:sp>
      <p:sp>
        <p:nvSpPr>
          <p:cNvPr id="39" name="正方形/長方形 38">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US" altLang="en-US" sz="1100" b="1" spc="150" dirty="0">
                <a:latin typeface="Yu Gothic" panose="020B0400000000000000" pitchFamily="34" charset="-128"/>
                <a:ea typeface="Yu Gothic" panose="020B0400000000000000" pitchFamily="34" charset="-128"/>
              </a:rPr>
              <a:t>クラウド版</a:t>
            </a:r>
            <a:endParaRPr lang="ja-JP" altLang="en-US" sz="1100" b="1" spc="15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36693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id="{B855E6B6-9960-0A41-95FE-A05C7EAB5D7B}"/>
              </a:ext>
            </a:extLst>
          </p:cNvPr>
          <p:cNvSpPr>
            <a:spLocks noGrp="1"/>
          </p:cNvSpPr>
          <p:nvPr>
            <p:ph type="title"/>
          </p:nvPr>
        </p:nvSpPr>
        <p:spPr>
          <a:xfrm>
            <a:off x="477364" y="1993546"/>
            <a:ext cx="7911060" cy="1157447"/>
          </a:xfrm>
        </p:spPr>
        <p:txBody>
          <a:bodyPr>
            <a:normAutofit/>
          </a:bodyPr>
          <a:lstStyle/>
          <a:p>
            <a:r>
              <a:rPr lang="en-US" altLang="ja-JP" dirty="0"/>
              <a:t>AD</a:t>
            </a:r>
            <a:r>
              <a:rPr lang="ja-JP" altLang="en-US" dirty="0"/>
              <a:t>連携の方法</a:t>
            </a:r>
            <a:endParaRPr lang="en-US" altLang="ja-JP" dirty="0"/>
          </a:p>
        </p:txBody>
      </p:sp>
      <p:sp>
        <p:nvSpPr>
          <p:cNvPr id="5" name="正方形/長方形 4">
            <a:extLst>
              <a:ext uri="{FF2B5EF4-FFF2-40B4-BE49-F238E27FC236}">
                <a16:creationId xmlns:a16="http://schemas.microsoft.com/office/drawing/2014/main" id="{C86A96B5-7E9B-2C4C-84E3-06125D530FA3}"/>
              </a:ext>
            </a:extLst>
          </p:cNvPr>
          <p:cNvSpPr/>
          <p:nvPr/>
        </p:nvSpPr>
        <p:spPr>
          <a:xfrm>
            <a:off x="611560" y="1565195"/>
            <a:ext cx="2448272" cy="4320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US" altLang="en-US" sz="1400" b="1" spc="150" dirty="0">
                <a:latin typeface="Yu Gothic" panose="020B0400000000000000" pitchFamily="34" charset="-128"/>
                <a:ea typeface="Yu Gothic" panose="020B0400000000000000" pitchFamily="34" charset="-128"/>
              </a:rPr>
              <a:t>クラウド版</a:t>
            </a:r>
            <a:r>
              <a:rPr lang="en-US" altLang="ja-US" sz="1400" b="1" spc="150" dirty="0">
                <a:latin typeface="Yu Gothic" panose="020B0400000000000000" pitchFamily="34" charset="-128"/>
                <a:ea typeface="Yu Gothic" panose="020B0400000000000000" pitchFamily="34" charset="-128"/>
              </a:rPr>
              <a:t> Garoon</a:t>
            </a:r>
            <a:endParaRPr lang="ja-JP" altLang="en-US" sz="1400" b="1" spc="15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21900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コンテンツ プレースホルダー 6">
            <a:extLst>
              <a:ext uri="{FF2B5EF4-FFF2-40B4-BE49-F238E27FC236}">
                <a16:creationId xmlns:a16="http://schemas.microsoft.com/office/drawing/2014/main" id="{9875F437-FB41-754A-A3CE-8306D0F61E8A}"/>
              </a:ext>
            </a:extLst>
          </p:cNvPr>
          <p:cNvSpPr>
            <a:spLocks noGrp="1"/>
          </p:cNvSpPr>
          <p:nvPr>
            <p:ph type="body" sz="quarter" idx="10"/>
          </p:nvPr>
        </p:nvSpPr>
        <p:spPr>
          <a:xfrm>
            <a:off x="251520" y="628773"/>
            <a:ext cx="8229599" cy="404364"/>
          </a:xfrm>
        </p:spPr>
        <p:txBody>
          <a:bodyPr>
            <a:normAutofit/>
          </a:bodyPr>
          <a:lstStyle/>
          <a:p>
            <a:pPr marL="0" indent="0">
              <a:buNone/>
            </a:pPr>
            <a:r>
              <a:rPr lang="en-US" altLang="ja-JP" dirty="0"/>
              <a:t>AD</a:t>
            </a:r>
            <a:r>
              <a:rPr lang="ja-JP" altLang="en-US" dirty="0"/>
              <a:t>連携については「認証」と「ユーザー連携」にわけて検討する必要があります。</a:t>
            </a:r>
          </a:p>
        </p:txBody>
      </p:sp>
      <p:sp>
        <p:nvSpPr>
          <p:cNvPr id="14" name="タイトル 1">
            <a:extLst>
              <a:ext uri="{FF2B5EF4-FFF2-40B4-BE49-F238E27FC236}">
                <a16:creationId xmlns:a16="http://schemas.microsoft.com/office/drawing/2014/main" id="{9DED8EBC-413C-EE4F-B3FC-E6EC3BD60DF5}"/>
              </a:ext>
            </a:extLst>
          </p:cNvPr>
          <p:cNvSpPr>
            <a:spLocks noGrp="1" noChangeArrowheads="1"/>
          </p:cNvSpPr>
          <p:nvPr>
            <p:ph type="title"/>
          </p:nvPr>
        </p:nvSpPr>
        <p:spPr/>
        <p:txBody>
          <a:bodyPr>
            <a:normAutofit/>
          </a:bodyPr>
          <a:lstStyle/>
          <a:p>
            <a:r>
              <a:rPr lang="en-US" altLang="ja-JP" dirty="0"/>
              <a:t>AD</a:t>
            </a:r>
            <a:r>
              <a:rPr lang="ja-JP" altLang="en-US" dirty="0"/>
              <a:t>連携</a:t>
            </a:r>
          </a:p>
        </p:txBody>
      </p:sp>
      <p:sp>
        <p:nvSpPr>
          <p:cNvPr id="28" name="コンテンツ プレースホルダー 6">
            <a:extLst>
              <a:ext uri="{FF2B5EF4-FFF2-40B4-BE49-F238E27FC236}">
                <a16:creationId xmlns:a16="http://schemas.microsoft.com/office/drawing/2014/main" id="{0DDC89F1-FF81-431B-B2B5-1F8C2BA88C22}"/>
              </a:ext>
            </a:extLst>
          </p:cNvPr>
          <p:cNvSpPr txBox="1">
            <a:spLocks/>
          </p:cNvSpPr>
          <p:nvPr/>
        </p:nvSpPr>
        <p:spPr>
          <a:xfrm>
            <a:off x="251520" y="1062059"/>
            <a:ext cx="8517631" cy="3237883"/>
          </a:xfrm>
          <a:prstGeom prst="rect">
            <a:avLst/>
          </a:prstGeom>
        </p:spPr>
        <p:txBody>
          <a:bodyPr vert="horz" lIns="91440" tIns="45720" rIns="91440" bIns="45720" rtlCol="0">
            <a:normAutofit/>
          </a:bodyPr>
          <a:lstStyle>
            <a:lvl1pPr marL="202401" indent="-202401" algn="l" defTabSz="685800" rtl="0" eaLnBrk="1" latinLnBrk="0" hangingPunct="1">
              <a:lnSpc>
                <a:spcPct val="130000"/>
              </a:lnSpc>
              <a:spcBef>
                <a:spcPts val="750"/>
              </a:spcBef>
              <a:buClr>
                <a:schemeClr val="accent2"/>
              </a:buClr>
              <a:buFont typeface="Wingdings" pitchFamily="2" charset="2"/>
              <a:buChar char="l"/>
              <a:tabLst/>
              <a:defRPr kumimoji="1" sz="1400" b="0" i="0" kern="1200">
                <a:solidFill>
                  <a:schemeClr val="tx1"/>
                </a:solidFill>
                <a:latin typeface="Yu Gothic Medium" panose="020B0400000000000000" pitchFamily="34" charset="-128"/>
                <a:ea typeface="Yu Gothic Medium" panose="020B0400000000000000" pitchFamily="34" charset="-128"/>
                <a:cs typeface="+mn-cs"/>
              </a:defRPr>
            </a:lvl1pPr>
            <a:lvl2pPr marL="507194" indent="-164302" algn="l" defTabSz="685800" rtl="0" eaLnBrk="1" latinLnBrk="0" hangingPunct="1">
              <a:lnSpc>
                <a:spcPct val="130000"/>
              </a:lnSpc>
              <a:spcBef>
                <a:spcPts val="375"/>
              </a:spcBef>
              <a:buClr>
                <a:schemeClr val="accent3"/>
              </a:buClr>
              <a:buFont typeface="Arial" panose="020B0604020202020204" pitchFamily="34" charset="0"/>
              <a:buChar char="•"/>
              <a:tabLst/>
              <a:defRPr kumimoji="1" sz="1100" b="0" i="0" kern="1200">
                <a:solidFill>
                  <a:schemeClr val="tx1"/>
                </a:solidFill>
                <a:latin typeface="Yu Gothic" panose="020B0400000000000000" pitchFamily="34" charset="-128"/>
                <a:ea typeface="Yu Gothic" panose="020B0400000000000000" pitchFamily="34" charset="-128"/>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b="0" i="0" kern="1200">
                <a:solidFill>
                  <a:schemeClr val="tx1"/>
                </a:solidFill>
                <a:latin typeface="Yu Gothic" panose="020B0400000000000000" pitchFamily="34" charset="-128"/>
                <a:ea typeface="Yu Gothic" panose="020B0400000000000000" pitchFamily="34" charset="-128"/>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b="0" i="0" kern="1200">
                <a:solidFill>
                  <a:schemeClr val="tx1"/>
                </a:solidFill>
                <a:latin typeface="Yu Gothic" panose="020B0400000000000000" pitchFamily="34" charset="-128"/>
                <a:ea typeface="Yu Gothic" panose="020B0400000000000000"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en-US" altLang="ja-US" dirty="0"/>
              <a:t>AD</a:t>
            </a:r>
            <a:r>
              <a:rPr lang="ja-US" altLang="en-US" dirty="0"/>
              <a:t>による認証</a:t>
            </a:r>
            <a:br>
              <a:rPr lang="en-US" altLang="ja-US" dirty="0"/>
            </a:br>
            <a:r>
              <a:rPr lang="en" altLang="ja-US" dirty="0"/>
              <a:t>AD</a:t>
            </a:r>
            <a:r>
              <a:rPr lang="ja-JP" altLang="en-US" dirty="0" err="1"/>
              <a:t>に登</a:t>
            </a:r>
            <a:r>
              <a:rPr lang="ja-JP" altLang="en-US" dirty="0"/>
              <a:t>録されているユーザー情報を利用して</a:t>
            </a:r>
            <a:r>
              <a:rPr lang="ja-JP" altLang="en-US" u="sng" dirty="0"/>
              <a:t>認証を行う</a:t>
            </a:r>
            <a:r>
              <a:rPr lang="ja-JP" altLang="en-US" dirty="0"/>
              <a:t>こと</a:t>
            </a:r>
            <a:r>
              <a:rPr lang="ja-US" altLang="en-US" dirty="0"/>
              <a:t>です。</a:t>
            </a:r>
            <a:br>
              <a:rPr lang="en-US" altLang="ja-US" dirty="0"/>
            </a:br>
            <a:r>
              <a:rPr lang="ja-US" altLang="en-US" dirty="0"/>
              <a:t>以下の</a:t>
            </a:r>
            <a:r>
              <a:rPr lang="en-US" altLang="ja-US" dirty="0"/>
              <a:t>2</a:t>
            </a:r>
            <a:r>
              <a:rPr lang="ja-US" altLang="en-US" dirty="0"/>
              <a:t>つの方法があります。</a:t>
            </a:r>
            <a:endParaRPr lang="en-US" altLang="ja-US" dirty="0"/>
          </a:p>
          <a:p>
            <a:pPr lvl="1"/>
            <a:r>
              <a:rPr lang="en-US" altLang="ja-US" dirty="0">
                <a:latin typeface="Yu Gothic Medium" panose="020B0400000000000000" pitchFamily="34" charset="-128"/>
                <a:ea typeface="Yu Gothic Medium" panose="020B0400000000000000" pitchFamily="34" charset="-128"/>
              </a:rPr>
              <a:t>ADFS</a:t>
            </a:r>
            <a:r>
              <a:rPr lang="ja-US" altLang="en-US" dirty="0">
                <a:latin typeface="Yu Gothic Medium" panose="020B0400000000000000" pitchFamily="34" charset="-128"/>
                <a:ea typeface="Yu Gothic Medium" panose="020B0400000000000000" pitchFamily="34" charset="-128"/>
              </a:rPr>
              <a:t>を利用する</a:t>
            </a:r>
            <a:endParaRPr lang="en-US" altLang="ja-US" dirty="0">
              <a:latin typeface="Yu Gothic Medium" panose="020B0400000000000000" pitchFamily="34" charset="-128"/>
              <a:ea typeface="Yu Gothic Medium" panose="020B0400000000000000" pitchFamily="34" charset="-128"/>
            </a:endParaRPr>
          </a:p>
          <a:p>
            <a:pPr lvl="1"/>
            <a:r>
              <a:rPr lang="en-US" altLang="ja-US" dirty="0" err="1">
                <a:latin typeface="Yu Gothic Medium" panose="020B0400000000000000" pitchFamily="34" charset="-128"/>
                <a:ea typeface="Yu Gothic Medium" panose="020B0400000000000000" pitchFamily="34" charset="-128"/>
              </a:rPr>
              <a:t>AzureAD</a:t>
            </a:r>
            <a:r>
              <a:rPr lang="ja-US" altLang="en-US" dirty="0">
                <a:latin typeface="Yu Gothic Medium" panose="020B0400000000000000" pitchFamily="34" charset="-128"/>
                <a:ea typeface="Yu Gothic Medium" panose="020B0400000000000000" pitchFamily="34" charset="-128"/>
              </a:rPr>
              <a:t>を利用する</a:t>
            </a:r>
            <a:endParaRPr lang="en-US" altLang="ja-US" dirty="0">
              <a:latin typeface="Yu Gothic Medium" panose="020B0400000000000000" pitchFamily="34" charset="-128"/>
              <a:ea typeface="Yu Gothic Medium" panose="020B0400000000000000" pitchFamily="34" charset="-128"/>
            </a:endParaRPr>
          </a:p>
          <a:p>
            <a:r>
              <a:rPr lang="en-US" altLang="ja-US" dirty="0"/>
              <a:t>AD</a:t>
            </a:r>
            <a:r>
              <a:rPr lang="ja-US" altLang="en-US" dirty="0"/>
              <a:t>によるユーザー連携</a:t>
            </a:r>
            <a:br>
              <a:rPr lang="en-US" altLang="ja-US" dirty="0"/>
            </a:br>
            <a:r>
              <a:rPr lang="en" altLang="ja-US" dirty="0"/>
              <a:t>AD</a:t>
            </a:r>
            <a:r>
              <a:rPr lang="ja-JP" altLang="en-US" dirty="0" err="1"/>
              <a:t>に登</a:t>
            </a:r>
            <a:r>
              <a:rPr lang="ja-JP" altLang="en-US" dirty="0"/>
              <a:t>録されている</a:t>
            </a:r>
            <a:r>
              <a:rPr lang="ja-JP" altLang="en-US" u="sng" dirty="0"/>
              <a:t>ユーザー情報を</a:t>
            </a:r>
            <a:r>
              <a:rPr lang="en" altLang="ja-US" u="sng" dirty="0"/>
              <a:t>Garoon</a:t>
            </a:r>
            <a:r>
              <a:rPr lang="ja-JP" altLang="en-US" u="sng" dirty="0"/>
              <a:t>に</a:t>
            </a:r>
            <a:r>
              <a:rPr lang="ja-US" altLang="en-US" u="sng" dirty="0"/>
              <a:t>登録</a:t>
            </a:r>
            <a:r>
              <a:rPr lang="ja-JP" altLang="en-US" u="sng" dirty="0"/>
              <a:t>する</a:t>
            </a:r>
            <a:r>
              <a:rPr lang="ja-JP" altLang="en-US" dirty="0"/>
              <a:t>こと</a:t>
            </a:r>
            <a:r>
              <a:rPr lang="ja-US" altLang="en-US" dirty="0"/>
              <a:t>です。</a:t>
            </a:r>
            <a:br>
              <a:rPr lang="en-US" altLang="ja-US" dirty="0"/>
            </a:br>
            <a:r>
              <a:rPr lang="ja-US" altLang="en-US" dirty="0"/>
              <a:t>以下の</a:t>
            </a:r>
            <a:r>
              <a:rPr lang="en-US" altLang="ja-US" dirty="0"/>
              <a:t>3</a:t>
            </a:r>
            <a:r>
              <a:rPr lang="ja-US" altLang="en-US" dirty="0"/>
              <a:t>つの方法があります</a:t>
            </a:r>
            <a:endParaRPr lang="en-US" altLang="ja-US" dirty="0"/>
          </a:p>
          <a:p>
            <a:pPr lvl="1"/>
            <a:r>
              <a:rPr lang="ja-US" altLang="en-US" dirty="0">
                <a:latin typeface="Yu Gothic Medium" panose="020B0400000000000000" pitchFamily="34" charset="-128"/>
                <a:ea typeface="Yu Gothic Medium" panose="020B0400000000000000" pitchFamily="34" charset="-128"/>
              </a:rPr>
              <a:t>連携ソリューションを利用する</a:t>
            </a:r>
            <a:endParaRPr lang="en-US" altLang="ja-US" dirty="0">
              <a:latin typeface="Yu Gothic Medium" panose="020B0400000000000000" pitchFamily="34" charset="-128"/>
              <a:ea typeface="Yu Gothic Medium" panose="020B0400000000000000" pitchFamily="34" charset="-128"/>
            </a:endParaRPr>
          </a:p>
          <a:p>
            <a:pPr lvl="1"/>
            <a:r>
              <a:rPr lang="en" altLang="ja-US" dirty="0"/>
              <a:t>Azure Functions</a:t>
            </a:r>
            <a:r>
              <a:rPr lang="ja-US" altLang="en-US" dirty="0"/>
              <a:t>を利用する</a:t>
            </a:r>
            <a:endParaRPr lang="en-US" altLang="ja-US" dirty="0">
              <a:latin typeface="Yu Gothic Medium" panose="020B0400000000000000" pitchFamily="34" charset="-128"/>
              <a:ea typeface="Yu Gothic Medium" panose="020B0400000000000000" pitchFamily="34" charset="-128"/>
            </a:endParaRPr>
          </a:p>
          <a:p>
            <a:pPr lvl="1"/>
            <a:r>
              <a:rPr lang="ja-US" altLang="en-US" dirty="0">
                <a:latin typeface="Yu Gothic Medium" panose="020B0400000000000000" pitchFamily="34" charset="-128"/>
                <a:ea typeface="Yu Gothic Medium" panose="020B0400000000000000" pitchFamily="34" charset="-128"/>
              </a:rPr>
              <a:t>サイボウズが提供するサンプルツールを利用する</a:t>
            </a:r>
            <a:endParaRPr lang="en-US" altLang="ja-US" dirty="0">
              <a:latin typeface="Yu Gothic Medium" panose="020B0400000000000000" pitchFamily="34" charset="-128"/>
              <a:ea typeface="Yu Gothic Medium" panose="020B0400000000000000" pitchFamily="34" charset="-128"/>
            </a:endParaRPr>
          </a:p>
        </p:txBody>
      </p:sp>
      <p:sp>
        <p:nvSpPr>
          <p:cNvPr id="11" name="正方形/長方形 10">
            <a:extLst>
              <a:ext uri="{FF2B5EF4-FFF2-40B4-BE49-F238E27FC236}">
                <a16:creationId xmlns:a16="http://schemas.microsoft.com/office/drawing/2014/main" id="{9F09BA05-CC14-954D-B27B-7DBC9E41292F}"/>
              </a:ext>
            </a:extLst>
          </p:cNvPr>
          <p:cNvSpPr/>
          <p:nvPr/>
        </p:nvSpPr>
        <p:spPr>
          <a:xfrm>
            <a:off x="7596336" y="119087"/>
            <a:ext cx="1440160" cy="293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27000" rIns="162000" bIns="27000" rtlCol="0" anchor="ctr"/>
          <a:lstStyle/>
          <a:p>
            <a:pPr algn="ctr">
              <a:lnSpc>
                <a:spcPct val="130000"/>
              </a:lnSpc>
            </a:pPr>
            <a:r>
              <a:rPr lang="ja-US" altLang="en-US" sz="1100" b="1" spc="150" dirty="0">
                <a:latin typeface="Yu Gothic" panose="020B0400000000000000" pitchFamily="34" charset="-128"/>
                <a:ea typeface="Yu Gothic" panose="020B0400000000000000" pitchFamily="34" charset="-128"/>
              </a:rPr>
              <a:t>クラウド版</a:t>
            </a:r>
            <a:endParaRPr lang="ja-JP" altLang="en-US" sz="1100" b="1" spc="15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053747436"/>
      </p:ext>
    </p:extLst>
  </p:cSld>
  <p:clrMapOvr>
    <a:masterClrMapping/>
  </p:clrMapOvr>
</p:sld>
</file>

<file path=ppt/theme/theme1.xml><?xml version="1.0" encoding="utf-8"?>
<a:theme xmlns:a="http://schemas.openxmlformats.org/drawingml/2006/main" name="Office テーマ">
  <a:themeElements>
    <a:clrScheme name="Garoon">
      <a:dk1>
        <a:srgbClr val="2A3042"/>
      </a:dk1>
      <a:lt1>
        <a:srgbClr val="FFFFFF"/>
      </a:lt1>
      <a:dk2>
        <a:srgbClr val="888E99"/>
      </a:dk2>
      <a:lt2>
        <a:srgbClr val="E1E8F7"/>
      </a:lt2>
      <a:accent1>
        <a:srgbClr val="01ADA4"/>
      </a:accent1>
      <a:accent2>
        <a:srgbClr val="003399"/>
      </a:accent2>
      <a:accent3>
        <a:srgbClr val="4669BD"/>
      </a:accent3>
      <a:accent4>
        <a:srgbClr val="E58A01"/>
      </a:accent4>
      <a:accent5>
        <a:srgbClr val="FFFFFF"/>
      </a:accent5>
      <a:accent6>
        <a:srgbClr val="FFFFFF"/>
      </a:accent6>
      <a:hlink>
        <a:srgbClr val="003398"/>
      </a:hlink>
      <a:folHlink>
        <a:srgbClr val="CC7A01"/>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28575">
          <a:solidFill>
            <a:schemeClr val="accent1"/>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7962461-ccd8-41ad-8c3d-1d273c3b9a30">
      <Terms xmlns="http://schemas.microsoft.com/office/infopath/2007/PartnerControls"/>
    </lcf76f155ced4ddcb4097134ff3c332f>
    <TaxCatchAll xmlns="66d6f715-0918-4768-b5c8-5477660a2c5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FD5D71ABE783949B40357C361FCE056" ma:contentTypeVersion="17" ma:contentTypeDescription="Create a new document." ma:contentTypeScope="" ma:versionID="386c5b13c960d1fac8334a9885862976">
  <xsd:schema xmlns:xsd="http://www.w3.org/2001/XMLSchema" xmlns:xs="http://www.w3.org/2001/XMLSchema" xmlns:p="http://schemas.microsoft.com/office/2006/metadata/properties" xmlns:ns2="b7962461-ccd8-41ad-8c3d-1d273c3b9a30" xmlns:ns3="66d6f715-0918-4768-b5c8-5477660a2c58" targetNamespace="http://schemas.microsoft.com/office/2006/metadata/properties" ma:root="true" ma:fieldsID="5abc95b9152d61de4240a70630ca715c" ns2:_="" ns3:_="">
    <xsd:import namespace="b7962461-ccd8-41ad-8c3d-1d273c3b9a30"/>
    <xsd:import namespace="66d6f715-0918-4768-b5c8-5477660a2c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962461-ccd8-41ad-8c3d-1d273c3b9a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bdcab18-55d9-42bf-8076-a1233306741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6d6f715-0918-4768-b5c8-5477660a2c5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da299a4-5ccf-48b8-acf3-e8fece9ffbe6}" ma:internalName="TaxCatchAll" ma:showField="CatchAllData" ma:web="66d6f715-0918-4768-b5c8-5477660a2c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E06D37-7AC0-41E0-A4ED-06AE5031FE9B}">
  <ds:schemaRefs>
    <ds:schemaRef ds:uri="http://schemas.microsoft.com/office/2006/metadata/properties"/>
    <ds:schemaRef ds:uri="http://schemas.microsoft.com/office/2006/documentManagement/types"/>
    <ds:schemaRef ds:uri="http://schemas.microsoft.com/office/infopath/2007/PartnerControls"/>
    <ds:schemaRef ds:uri="66d6f715-0918-4768-b5c8-5477660a2c58"/>
    <ds:schemaRef ds:uri="http://schemas.openxmlformats.org/package/2006/metadata/core-properties"/>
    <ds:schemaRef ds:uri="b7962461-ccd8-41ad-8c3d-1d273c3b9a30"/>
    <ds:schemaRef ds:uri="http://purl.org/dc/dcmitype/"/>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C3B86D45-4AAE-4CA5-971A-C1FF0AB0D7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962461-ccd8-41ad-8c3d-1d273c3b9a30"/>
    <ds:schemaRef ds:uri="66d6f715-0918-4768-b5c8-5477660a2c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F2DFA8-13D5-43E0-87C1-1CE2936347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24098</TotalTime>
  <Words>2858</Words>
  <Application>Microsoft Macintosh PowerPoint</Application>
  <PresentationFormat>画面に合わせる (16:9)</PresentationFormat>
  <Paragraphs>248</Paragraphs>
  <Slides>37</Slides>
  <Notes>21</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37</vt:i4>
      </vt:variant>
    </vt:vector>
  </HeadingPairs>
  <TitlesOfParts>
    <vt:vector size="48" baseType="lpstr">
      <vt:lpstr>Yu Gothic Medium</vt:lpstr>
      <vt:lpstr>Meiryo</vt:lpstr>
      <vt:lpstr>Meiryo</vt:lpstr>
      <vt:lpstr>Yu Gothic</vt:lpstr>
      <vt:lpstr>Yu Gothic</vt:lpstr>
      <vt:lpstr>Arial</vt:lpstr>
      <vt:lpstr>Calibri</vt:lpstr>
      <vt:lpstr>Calibri Light</vt:lpstr>
      <vt:lpstr>Candara</vt:lpstr>
      <vt:lpstr>Wingdings</vt:lpstr>
      <vt:lpstr>Office テーマ</vt:lpstr>
      <vt:lpstr>Garoon SSOとAD連携 説明資料</vt:lpstr>
      <vt:lpstr>本資料について</vt:lpstr>
      <vt:lpstr>目次</vt:lpstr>
      <vt:lpstr>SSOとAD連携</vt:lpstr>
      <vt:lpstr>クラウド版Garoon のSSOとAD連携　目次</vt:lpstr>
      <vt:lpstr>SSOで利用できる認証方式</vt:lpstr>
      <vt:lpstr>SSOで利用できる認証方式</vt:lpstr>
      <vt:lpstr>AD連携の方法</vt:lpstr>
      <vt:lpstr>AD連携</vt:lpstr>
      <vt:lpstr>ADによる認証　−ADフェデレーションサービス(ADFS)を利用−</vt:lpstr>
      <vt:lpstr>ADによる認証　−AzureADを利用−</vt:lpstr>
      <vt:lpstr>ADによるユーザー連携　−連携ソリューションを利用−</vt:lpstr>
      <vt:lpstr>ADによるユーザー連携　− Azure Functionsを利用する−</vt:lpstr>
      <vt:lpstr>ADによるユーザー連携　−サンプルツールを利用−</vt:lpstr>
      <vt:lpstr>SSOとAD連携</vt:lpstr>
      <vt:lpstr>パッケージ版Garoon SSOとAD連携　目次</vt:lpstr>
      <vt:lpstr>SSOで利用できる認証方式</vt:lpstr>
      <vt:lpstr>SSOで利用できる認証方式</vt:lpstr>
      <vt:lpstr>統合 Windows 認証</vt:lpstr>
      <vt:lpstr>統合 Windows 認証</vt:lpstr>
      <vt:lpstr>「統合 Windows 認証」の設定方法と利用例</vt:lpstr>
      <vt:lpstr>オープン統合認証ver.2</vt:lpstr>
      <vt:lpstr>オープン統合認証ver.2</vt:lpstr>
      <vt:lpstr>「オープン統合認証ver.2」を利用したSSO（マスター）</vt:lpstr>
      <vt:lpstr>「オープン統合認証ver.2」を利用したSSO（スレーブ）</vt:lpstr>
      <vt:lpstr>AD連携の方法</vt:lpstr>
      <vt:lpstr>AD連携</vt:lpstr>
      <vt:lpstr>ADによる認証</vt:lpstr>
      <vt:lpstr>ADによる認証 −複数認証−</vt:lpstr>
      <vt:lpstr>ADによるユーザー連携　−「ガルーン 2 連携API」を利用−</vt:lpstr>
      <vt:lpstr>ADによるユーザー連携　−連携ソリューションを利用−</vt:lpstr>
      <vt:lpstr>付録： 「統合 Windows 認証」 「オープン統合認証 ver.2」の応用</vt:lpstr>
      <vt:lpstr>付録</vt:lpstr>
      <vt:lpstr>Linux上のGaroonで「統合 Windows 認証」を利用</vt:lpstr>
      <vt:lpstr>Linux上のGaroonで「統合 Windows 認証」を利用</vt:lpstr>
      <vt:lpstr>Garoonを経由して「統合 Windows 認証」を利用</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 拓海</dc:creator>
  <cp:lastModifiedBy>yamamoto yuko</cp:lastModifiedBy>
  <cp:revision>693</cp:revision>
  <dcterms:created xsi:type="dcterms:W3CDTF">2020-08-15T06:43:27Z</dcterms:created>
  <dcterms:modified xsi:type="dcterms:W3CDTF">2022-09-07T09:07:10Z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0x0101005FD5D71ABE783949B40357C361FCE056</vt:lpwstr>
  </property>
  <property fmtid="{D5CDD505-2E9C-101B-9397-08002B2CF9AE}" pid="3" name="MediaServiceImageTags">
    <vt:lpwstr/>
  </property>
</Properties>
</file>