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966" r:id="rId4"/>
  </p:sldMasterIdLst>
  <p:notesMasterIdLst>
    <p:notesMasterId r:id="rId66"/>
  </p:notesMasterIdLst>
  <p:handoutMasterIdLst>
    <p:handoutMasterId r:id="rId67"/>
  </p:handoutMasterIdLst>
  <p:sldIdLst>
    <p:sldId id="520" r:id="rId5"/>
    <p:sldId id="1217" r:id="rId6"/>
    <p:sldId id="1218" r:id="rId7"/>
    <p:sldId id="1219" r:id="rId8"/>
    <p:sldId id="1220" r:id="rId9"/>
    <p:sldId id="1215" r:id="rId10"/>
    <p:sldId id="1216" r:id="rId11"/>
    <p:sldId id="1212" r:id="rId12"/>
    <p:sldId id="1228" r:id="rId13"/>
    <p:sldId id="1233" r:id="rId14"/>
    <p:sldId id="1221" r:id="rId15"/>
    <p:sldId id="1202" r:id="rId16"/>
    <p:sldId id="262" r:id="rId17"/>
    <p:sldId id="891" r:id="rId18"/>
    <p:sldId id="1238" r:id="rId19"/>
    <p:sldId id="1239" r:id="rId20"/>
    <p:sldId id="1240" r:id="rId21"/>
    <p:sldId id="1183" r:id="rId22"/>
    <p:sldId id="1237" r:id="rId23"/>
    <p:sldId id="1222" r:id="rId24"/>
    <p:sldId id="1167" r:id="rId25"/>
    <p:sldId id="1191" r:id="rId26"/>
    <p:sldId id="569" r:id="rId27"/>
    <p:sldId id="1193" r:id="rId28"/>
    <p:sldId id="1172" r:id="rId29"/>
    <p:sldId id="1196" r:id="rId30"/>
    <p:sldId id="1173" r:id="rId31"/>
    <p:sldId id="1168" r:id="rId32"/>
    <p:sldId id="1192" r:id="rId33"/>
    <p:sldId id="570" r:id="rId34"/>
    <p:sldId id="1166" r:id="rId35"/>
    <p:sldId id="1194" r:id="rId36"/>
    <p:sldId id="1229" r:id="rId37"/>
    <p:sldId id="1178" r:id="rId38"/>
    <p:sldId id="1190" r:id="rId39"/>
    <p:sldId id="564" r:id="rId40"/>
    <p:sldId id="1177" r:id="rId41"/>
    <p:sldId id="1170" r:id="rId42"/>
    <p:sldId id="1197" r:id="rId43"/>
    <p:sldId id="1175" r:id="rId44"/>
    <p:sldId id="1111" r:id="rId45"/>
    <p:sldId id="1199" r:id="rId46"/>
    <p:sldId id="1176" r:id="rId47"/>
    <p:sldId id="1171" r:id="rId48"/>
    <p:sldId id="1198" r:id="rId49"/>
    <p:sldId id="1169" r:id="rId50"/>
    <p:sldId id="1214" r:id="rId51"/>
    <p:sldId id="1179" r:id="rId52"/>
    <p:sldId id="1200" r:id="rId53"/>
    <p:sldId id="1181" r:id="rId54"/>
    <p:sldId id="1201" r:id="rId55"/>
    <p:sldId id="1180" r:id="rId56"/>
    <p:sldId id="1207" r:id="rId57"/>
    <p:sldId id="1235" r:id="rId58"/>
    <p:sldId id="1236" r:id="rId59"/>
    <p:sldId id="1203" r:id="rId60"/>
    <p:sldId id="1209" r:id="rId61"/>
    <p:sldId id="1210" r:id="rId62"/>
    <p:sldId id="1208" r:id="rId63"/>
    <p:sldId id="1231" r:id="rId64"/>
    <p:sldId id="935" r:id="rId6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5" userDrawn="1">
          <p15:clr>
            <a:srgbClr val="A4A3A4"/>
          </p15:clr>
        </p15:guide>
        <p15:guide id="2" pos="3840" userDrawn="1">
          <p15:clr>
            <a:srgbClr val="A4A3A4"/>
          </p15:clr>
        </p15:guide>
        <p15:guide id="3" pos="778" userDrawn="1">
          <p15:clr>
            <a:srgbClr val="A4A3A4"/>
          </p15:clr>
        </p15:guide>
        <p15:guide id="4" orient="horz" pos="799"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A8"/>
    <a:srgbClr val="000000"/>
    <a:srgbClr val="333399"/>
    <a:srgbClr val="003387"/>
    <a:srgbClr val="003399"/>
    <a:srgbClr val="FC7944"/>
    <a:srgbClr val="8BC100"/>
    <a:srgbClr val="CCFFCC"/>
    <a:srgbClr val="99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FB694-DD3E-450A-BA68-D3E872921425}" v="3" dt="2022-10-27T07:54:43.4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35" autoAdjust="0"/>
    <p:restoredTop sz="95915" autoAdjust="0"/>
  </p:normalViewPr>
  <p:slideViewPr>
    <p:cSldViewPr snapToGrid="0">
      <p:cViewPr varScale="1">
        <p:scale>
          <a:sx n="110" d="100"/>
          <a:sy n="110" d="100"/>
        </p:scale>
        <p:origin x="176" y="568"/>
      </p:cViewPr>
      <p:guideLst>
        <p:guide orient="horz" pos="3725"/>
        <p:guide pos="3840"/>
        <p:guide pos="778"/>
        <p:guide orient="horz" pos="799"/>
      </p:guideLst>
    </p:cSldViewPr>
  </p:slideViewPr>
  <p:outlineViewPr>
    <p:cViewPr>
      <p:scale>
        <a:sx n="33" d="100"/>
        <a:sy n="33" d="100"/>
      </p:scale>
      <p:origin x="0" y="-5232"/>
    </p:cViewPr>
  </p:outlineViewPr>
  <p:notesTextViewPr>
    <p:cViewPr>
      <p:scale>
        <a:sx n="1" d="1"/>
        <a:sy n="1" d="1"/>
      </p:scale>
      <p:origin x="0" y="0"/>
    </p:cViewPr>
  </p:notesTextViewPr>
  <p:sorterViewPr>
    <p:cViewPr varScale="1">
      <p:scale>
        <a:sx n="100" d="100"/>
        <a:sy n="100" d="100"/>
      </p:scale>
      <p:origin x="0" y="-730"/>
    </p:cViewPr>
  </p:sorterViewPr>
  <p:notesViewPr>
    <p:cSldViewPr snapToGrid="0">
      <p:cViewPr varScale="1">
        <p:scale>
          <a:sx n="92" d="100"/>
          <a:sy n="92" d="100"/>
        </p:scale>
        <p:origin x="3744"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6887A75-6BF1-4643-BD56-D15C538485DE}"/>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dirty="0">
                <a:latin typeface="Arial" pitchFamily="34" charset="0"/>
                <a:ea typeface="メイリオ" pitchFamily="50" charset="-128"/>
                <a:cs typeface="+mn-cs"/>
              </a:defRPr>
            </a:lvl1pPr>
          </a:lstStyle>
          <a:p>
            <a:pPr>
              <a:defRPr/>
            </a:pPr>
            <a:endParaRPr lang="en-US" altLang="ja-JP" dirty="0">
              <a:ea typeface="游ゴシック" panose="020B0400000000000000" pitchFamily="50" charset="-128"/>
            </a:endParaRPr>
          </a:p>
        </p:txBody>
      </p:sp>
      <p:sp>
        <p:nvSpPr>
          <p:cNvPr id="6147" name="Rectangle 3">
            <a:extLst>
              <a:ext uri="{FF2B5EF4-FFF2-40B4-BE49-F238E27FC236}">
                <a16:creationId xmlns:a16="http://schemas.microsoft.com/office/drawing/2014/main" id="{6EF23439-B6B6-4861-B599-0E19DD53958D}"/>
              </a:ext>
            </a:extLst>
          </p:cNvPr>
          <p:cNvSpPr>
            <a:spLocks noGrp="1" noChangeArrowheads="1"/>
          </p:cNvSpPr>
          <p:nvPr>
            <p:ph type="dt" sz="quarter"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dirty="0">
                <a:latin typeface="Arial" pitchFamily="34" charset="0"/>
                <a:ea typeface="メイリオ" pitchFamily="50" charset="-128"/>
                <a:cs typeface="+mn-cs"/>
              </a:defRPr>
            </a:lvl1pPr>
          </a:lstStyle>
          <a:p>
            <a:pPr>
              <a:defRPr/>
            </a:pPr>
            <a:endParaRPr lang="en-US" altLang="ja-JP" dirty="0">
              <a:ea typeface="游ゴシック" panose="020B0400000000000000" pitchFamily="50" charset="-128"/>
            </a:endParaRPr>
          </a:p>
        </p:txBody>
      </p:sp>
      <p:sp>
        <p:nvSpPr>
          <p:cNvPr id="6148" name="Rectangle 4">
            <a:extLst>
              <a:ext uri="{FF2B5EF4-FFF2-40B4-BE49-F238E27FC236}">
                <a16:creationId xmlns:a16="http://schemas.microsoft.com/office/drawing/2014/main" id="{D49049FF-7D20-43B3-907B-4E75C38DE045}"/>
              </a:ext>
            </a:extLst>
          </p:cNvPr>
          <p:cNvSpPr>
            <a:spLocks noGrp="1" noChangeArrowheads="1"/>
          </p:cNvSpPr>
          <p:nvPr>
            <p:ph type="ftr" sz="quarter" idx="2"/>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dirty="0">
                <a:latin typeface="Arial" pitchFamily="34" charset="0"/>
                <a:ea typeface="メイリオ" pitchFamily="50" charset="-128"/>
                <a:cs typeface="+mn-cs"/>
              </a:defRPr>
            </a:lvl1pPr>
          </a:lstStyle>
          <a:p>
            <a:pPr>
              <a:defRPr/>
            </a:pPr>
            <a:endParaRPr lang="en-US" altLang="ja-JP" dirty="0">
              <a:ea typeface="游ゴシック" panose="020B0400000000000000" pitchFamily="50" charset="-128"/>
            </a:endParaRPr>
          </a:p>
        </p:txBody>
      </p:sp>
      <p:sp>
        <p:nvSpPr>
          <p:cNvPr id="6149" name="Rectangle 5">
            <a:extLst>
              <a:ext uri="{FF2B5EF4-FFF2-40B4-BE49-F238E27FC236}">
                <a16:creationId xmlns:a16="http://schemas.microsoft.com/office/drawing/2014/main" id="{0A50DAC4-A4E9-40C4-8A9D-50F1209BBCB9}"/>
              </a:ext>
            </a:extLst>
          </p:cNvPr>
          <p:cNvSpPr>
            <a:spLocks noGrp="1" noChangeArrowheads="1"/>
          </p:cNvSpPr>
          <p:nvPr>
            <p:ph type="sldNum" sz="quarter" idx="3"/>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BD926742-82F0-44F6-9C5E-05FD78BB907C}" type="slidenum">
              <a:rPr lang="en-US" altLang="ja-JP">
                <a:ea typeface="游ゴシック" panose="020B0400000000000000" pitchFamily="50" charset="-128"/>
              </a:rPr>
              <a:pPr>
                <a:defRPr/>
              </a:pPr>
              <a:t>‹#›</a:t>
            </a:fld>
            <a:endParaRPr lang="en-US" altLang="ja-JP" dirty="0">
              <a:ea typeface="游ゴシック" panose="020B0400000000000000" pitchFamily="50"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22B1B39-E661-4E02-BDFD-B85508B4104A}"/>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dirty="0">
                <a:latin typeface="Arial" pitchFamily="34" charset="0"/>
                <a:ea typeface="游ゴシック" panose="020B0400000000000000" pitchFamily="50" charset="-128"/>
                <a:cs typeface="+mn-cs"/>
              </a:defRPr>
            </a:lvl1pPr>
          </a:lstStyle>
          <a:p>
            <a:pPr>
              <a:defRPr/>
            </a:pPr>
            <a:endParaRPr lang="en-US" altLang="ja-JP" dirty="0"/>
          </a:p>
        </p:txBody>
      </p:sp>
      <p:sp>
        <p:nvSpPr>
          <p:cNvPr id="5123" name="Rectangle 3">
            <a:extLst>
              <a:ext uri="{FF2B5EF4-FFF2-40B4-BE49-F238E27FC236}">
                <a16:creationId xmlns:a16="http://schemas.microsoft.com/office/drawing/2014/main" id="{325BF86E-5C70-4248-B04A-A7D87959E0AA}"/>
              </a:ext>
            </a:extLst>
          </p:cNvPr>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dirty="0">
                <a:latin typeface="Arial" pitchFamily="34" charset="0"/>
                <a:ea typeface="游ゴシック" panose="020B0400000000000000" pitchFamily="50" charset="-128"/>
                <a:cs typeface="+mn-cs"/>
              </a:defRPr>
            </a:lvl1pPr>
          </a:lstStyle>
          <a:p>
            <a:pPr>
              <a:defRPr/>
            </a:pPr>
            <a:endParaRPr lang="en-US" altLang="ja-JP" dirty="0"/>
          </a:p>
        </p:txBody>
      </p:sp>
      <p:sp>
        <p:nvSpPr>
          <p:cNvPr id="10244" name="Rectangle 4">
            <a:extLst>
              <a:ext uri="{FF2B5EF4-FFF2-40B4-BE49-F238E27FC236}">
                <a16:creationId xmlns:a16="http://schemas.microsoft.com/office/drawing/2014/main" id="{3411B7F3-483E-4D09-9F9C-7AB5DD7E5CD6}"/>
              </a:ext>
            </a:extLst>
          </p:cNvPr>
          <p:cNvSpPr>
            <a:spLocks noGrp="1" noRot="1" noChangeAspect="1" noChangeArrowheads="1" noTextEdit="1"/>
          </p:cNvSpPr>
          <p:nvPr>
            <p:ph type="sldImg" idx="2"/>
          </p:nvPr>
        </p:nvSpPr>
        <p:spPr bwMode="auto">
          <a:xfrm>
            <a:off x="88900" y="744538"/>
            <a:ext cx="662940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54058291-B19A-4B4B-A57D-BE0B3B5BA7A7}"/>
              </a:ext>
            </a:extLst>
          </p:cNvPr>
          <p:cNvSpPr>
            <a:spLocks noGrp="1" noChangeArrowheads="1"/>
          </p:cNvSpPr>
          <p:nvPr>
            <p:ph type="body" sz="quarter" idx="3"/>
          </p:nvPr>
        </p:nvSpPr>
        <p:spPr bwMode="auto">
          <a:xfrm>
            <a:off x="679450" y="4721225"/>
            <a:ext cx="5448300" cy="4473575"/>
          </a:xfrm>
          <a:prstGeom prst="rect">
            <a:avLst/>
          </a:prstGeom>
          <a:noFill/>
          <a:ln>
            <a:noFill/>
          </a:ln>
          <a:effectLst/>
        </p:spPr>
        <p:txBody>
          <a:bodyPr vert="horz" wrap="square" lIns="92236" tIns="46118" rIns="92236" bIns="461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872C8630-56BF-4F36-BEF4-442516E3FEE9}"/>
              </a:ext>
            </a:extLst>
          </p:cNvPr>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dirty="0">
                <a:latin typeface="Arial" pitchFamily="34" charset="0"/>
                <a:ea typeface="游ゴシック" panose="020B0400000000000000" pitchFamily="50" charset="-128"/>
                <a:cs typeface="+mn-cs"/>
              </a:defRPr>
            </a:lvl1pPr>
          </a:lstStyle>
          <a:p>
            <a:pPr>
              <a:defRPr/>
            </a:pPr>
            <a:endParaRPr lang="en-US" altLang="ja-JP" dirty="0"/>
          </a:p>
        </p:txBody>
      </p:sp>
      <p:sp>
        <p:nvSpPr>
          <p:cNvPr id="5127" name="Rectangle 7">
            <a:extLst>
              <a:ext uri="{FF2B5EF4-FFF2-40B4-BE49-F238E27FC236}">
                <a16:creationId xmlns:a16="http://schemas.microsoft.com/office/drawing/2014/main" id="{F69E557E-A8DB-4E3F-BD55-898AFC11A6D4}"/>
              </a:ext>
            </a:extLst>
          </p:cNvPr>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游ゴシック" panose="020B0400000000000000" pitchFamily="50" charset="-128"/>
                <a:cs typeface="游ゴシック" panose="020B0400000000000000" pitchFamily="50" charset="-128"/>
              </a:defRPr>
            </a:lvl1pPr>
          </a:lstStyle>
          <a:p>
            <a:pPr>
              <a:defRPr/>
            </a:pPr>
            <a:fld id="{B4B543D1-396B-4DA8-9C62-64E6E539DF30}"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aroon.cybozu.co.jp/product/expand/customize/sample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7BB2C8B2-3E6B-4C0F-9261-5164F9786FF7}"/>
              </a:ext>
            </a:extLst>
          </p:cNvPr>
          <p:cNvSpPr>
            <a:spLocks noGrp="1" noRot="1" noChangeAspect="1" noTextEdit="1"/>
          </p:cNvSpPr>
          <p:nvPr>
            <p:ph type="sldImg"/>
          </p:nvPr>
        </p:nvSpPr>
        <p:spPr>
          <a:xfrm>
            <a:off x="88900" y="744538"/>
            <a:ext cx="6629400" cy="3729037"/>
          </a:xfrm>
          <a:ln/>
        </p:spPr>
      </p:sp>
      <p:sp>
        <p:nvSpPr>
          <p:cNvPr id="13315" name="ノート プレースホルダー 2">
            <a:extLst>
              <a:ext uri="{FF2B5EF4-FFF2-40B4-BE49-F238E27FC236}">
                <a16:creationId xmlns:a16="http://schemas.microsoft.com/office/drawing/2014/main" id="{48753F4C-89AD-49FD-8513-2BC65E639E9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3316" name="スライド番号プレースホルダー 3">
            <a:extLst>
              <a:ext uri="{FF2B5EF4-FFF2-40B4-BE49-F238E27FC236}">
                <a16:creationId xmlns:a16="http://schemas.microsoft.com/office/drawing/2014/main" id="{18C9F558-2D67-4A1B-A459-1C9FCF0432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9300" indent="-287338">
              <a:defRPr kumimoji="1" i="1">
                <a:solidFill>
                  <a:schemeClr val="tx1"/>
                </a:solidFill>
                <a:latin typeface="Arial" panose="020B0604020202020204" pitchFamily="34" charset="0"/>
                <a:ea typeface="ＭＳ Ｐゴシック" panose="020B0600070205080204" pitchFamily="50" charset="-128"/>
              </a:defRPr>
            </a:lvl2pPr>
            <a:lvl3pPr marL="1152525" indent="-230188">
              <a:defRPr kumimoji="1" i="1">
                <a:solidFill>
                  <a:schemeClr val="tx1"/>
                </a:solidFill>
                <a:latin typeface="Arial" panose="020B0604020202020204" pitchFamily="34" charset="0"/>
                <a:ea typeface="ＭＳ Ｐゴシック" panose="020B0600070205080204" pitchFamily="50" charset="-128"/>
              </a:defRPr>
            </a:lvl3pPr>
            <a:lvl4pPr marL="1612900" indent="-230188">
              <a:defRPr kumimoji="1" i="1">
                <a:solidFill>
                  <a:schemeClr val="tx1"/>
                </a:solidFill>
                <a:latin typeface="Arial" panose="020B0604020202020204" pitchFamily="34" charset="0"/>
                <a:ea typeface="ＭＳ Ｐゴシック" panose="020B0600070205080204" pitchFamily="50" charset="-128"/>
              </a:defRPr>
            </a:lvl4pPr>
            <a:lvl5pPr marL="2074863" indent="-230188">
              <a:defRPr kumimoji="1" i="1">
                <a:solidFill>
                  <a:schemeClr val="tx1"/>
                </a:solidFill>
                <a:latin typeface="Arial" panose="020B0604020202020204" pitchFamily="34" charset="0"/>
                <a:ea typeface="ＭＳ Ｐゴシック" panose="020B0600070205080204" pitchFamily="50" charset="-128"/>
              </a:defRPr>
            </a:lvl5pPr>
            <a:lvl6pPr marL="25320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92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64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36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3225A2B0-624E-431D-ADB2-592517F187FD}" type="slidenum">
              <a:rPr lang="en-US" altLang="ja-JP" i="0" smtClean="0">
                <a:ea typeface="游ゴシック" panose="020B0400000000000000" pitchFamily="50" charset="-128"/>
              </a:rPr>
              <a:pPr/>
              <a:t>1</a:t>
            </a:fld>
            <a:endParaRPr lang="en-US" altLang="ja-JP" i="0" dirty="0">
              <a:ea typeface="游ゴシック" panose="020B0400000000000000"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6364BDE-36C6-4C65-8A3C-585E6311C408}" type="slidenum">
              <a:rPr lang="en-US" altLang="ja-JP" smtClean="0"/>
              <a:pPr>
                <a:defRPr/>
              </a:pPr>
              <a:t>18</a:t>
            </a:fld>
            <a:endParaRPr lang="en-US" altLang="ja-JP" dirty="0"/>
          </a:p>
        </p:txBody>
      </p:sp>
    </p:spTree>
    <p:extLst>
      <p:ext uri="{BB962C8B-B14F-4D97-AF65-F5344CB8AC3E}">
        <p14:creationId xmlns:p14="http://schemas.microsoft.com/office/powerpoint/2010/main" val="252734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19</a:t>
            </a:fld>
            <a:endParaRPr lang="en-US" altLang="ja-JP" dirty="0"/>
          </a:p>
        </p:txBody>
      </p:sp>
    </p:spTree>
    <p:extLst>
      <p:ext uri="{BB962C8B-B14F-4D97-AF65-F5344CB8AC3E}">
        <p14:creationId xmlns:p14="http://schemas.microsoft.com/office/powerpoint/2010/main" val="429432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22</a:t>
            </a:fld>
            <a:endParaRPr lang="en-US" altLang="ja-JP" dirty="0"/>
          </a:p>
        </p:txBody>
      </p:sp>
    </p:spTree>
    <p:extLst>
      <p:ext uri="{BB962C8B-B14F-4D97-AF65-F5344CB8AC3E}">
        <p14:creationId xmlns:p14="http://schemas.microsoft.com/office/powerpoint/2010/main" val="102833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23</a:t>
            </a:fld>
            <a:endParaRPr lang="en-US" altLang="ja-JP" dirty="0"/>
          </a:p>
        </p:txBody>
      </p:sp>
    </p:spTree>
    <p:extLst>
      <p:ext uri="{BB962C8B-B14F-4D97-AF65-F5344CB8AC3E}">
        <p14:creationId xmlns:p14="http://schemas.microsoft.com/office/powerpoint/2010/main" val="404701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25</a:t>
            </a:fld>
            <a:endParaRPr lang="en-US" altLang="ja-JP" dirty="0"/>
          </a:p>
        </p:txBody>
      </p:sp>
    </p:spTree>
    <p:extLst>
      <p:ext uri="{BB962C8B-B14F-4D97-AF65-F5344CB8AC3E}">
        <p14:creationId xmlns:p14="http://schemas.microsoft.com/office/powerpoint/2010/main" val="300871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algn="l"/>
            <a:endParaRPr lang="en-US" altLang="ja-JP" dirty="0">
              <a:hlinkClick r:id="rId3"/>
            </a:endParaRPr>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27</a:t>
            </a:fld>
            <a:endParaRPr lang="en-US" altLang="ja-JP" dirty="0"/>
          </a:p>
        </p:txBody>
      </p:sp>
    </p:spTree>
    <p:extLst>
      <p:ext uri="{BB962C8B-B14F-4D97-AF65-F5344CB8AC3E}">
        <p14:creationId xmlns:p14="http://schemas.microsoft.com/office/powerpoint/2010/main" val="177465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29</a:t>
            </a:fld>
            <a:endParaRPr lang="en-US" altLang="ja-JP" dirty="0"/>
          </a:p>
        </p:txBody>
      </p:sp>
    </p:spTree>
    <p:extLst>
      <p:ext uri="{BB962C8B-B14F-4D97-AF65-F5344CB8AC3E}">
        <p14:creationId xmlns:p14="http://schemas.microsoft.com/office/powerpoint/2010/main" val="56243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E04148F6-3A0A-4518-8CFA-20647F932E2A}"/>
              </a:ext>
            </a:extLst>
          </p:cNvPr>
          <p:cNvSpPr>
            <a:spLocks noGrp="1" noRot="1" noChangeAspect="1" noTextEdit="1"/>
          </p:cNvSpPr>
          <p:nvPr>
            <p:ph type="sldImg"/>
          </p:nvPr>
        </p:nvSpPr>
        <p:spPr>
          <a:xfrm>
            <a:off x="88900" y="744538"/>
            <a:ext cx="6629400" cy="3729037"/>
          </a:xfrm>
          <a:ln/>
        </p:spPr>
      </p:sp>
      <p:sp>
        <p:nvSpPr>
          <p:cNvPr id="160771" name="ノート プレースホルダー 2">
            <a:extLst>
              <a:ext uri="{FF2B5EF4-FFF2-40B4-BE49-F238E27FC236}">
                <a16:creationId xmlns:a16="http://schemas.microsoft.com/office/drawing/2014/main" id="{3B0508AF-A888-4A89-BC5A-85C645CA4A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60772" name="スライド番号プレースホルダー 3">
            <a:extLst>
              <a:ext uri="{FF2B5EF4-FFF2-40B4-BE49-F238E27FC236}">
                <a16:creationId xmlns:a16="http://schemas.microsoft.com/office/drawing/2014/main" id="{73040604-A41C-40A6-97F5-D9412545EE1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2950" indent="-285750">
              <a:defRPr kumimoji="1" i="1">
                <a:solidFill>
                  <a:schemeClr val="tx1"/>
                </a:solidFill>
                <a:latin typeface="Arial" panose="020B0604020202020204" pitchFamily="34" charset="0"/>
                <a:ea typeface="ＭＳ Ｐゴシック" panose="020B0600070205080204" pitchFamily="50" charset="-128"/>
              </a:defRPr>
            </a:lvl2pPr>
            <a:lvl3pPr marL="1143000" indent="-228600">
              <a:defRPr kumimoji="1" i="1">
                <a:solidFill>
                  <a:schemeClr val="tx1"/>
                </a:solidFill>
                <a:latin typeface="Arial" panose="020B0604020202020204" pitchFamily="34" charset="0"/>
                <a:ea typeface="ＭＳ Ｐゴシック" panose="020B0600070205080204" pitchFamily="50" charset="-128"/>
              </a:defRPr>
            </a:lvl3pPr>
            <a:lvl4pPr marL="1600200" indent="-228600">
              <a:defRPr kumimoji="1" i="1">
                <a:solidFill>
                  <a:schemeClr val="tx1"/>
                </a:solidFill>
                <a:latin typeface="Arial" panose="020B0604020202020204" pitchFamily="34" charset="0"/>
                <a:ea typeface="ＭＳ Ｐゴシック" panose="020B0600070205080204" pitchFamily="50" charset="-128"/>
              </a:defRPr>
            </a:lvl4pPr>
            <a:lvl5pPr marL="2057400" indent="-22860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ADB68E50-6A40-49B8-BF1C-CE0CC74A1529}" type="slidenum">
              <a:rPr lang="en-US" altLang="ja-JP" i="0" smtClean="0">
                <a:ea typeface="游ゴシック" panose="020B0400000000000000" pitchFamily="50" charset="-128"/>
              </a:rPr>
              <a:pPr/>
              <a:t>30</a:t>
            </a:fld>
            <a:endParaRPr lang="en-US" altLang="ja-JP" i="0" dirty="0">
              <a:ea typeface="游ゴシック" panose="020B04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33</a:t>
            </a:fld>
            <a:endParaRPr lang="en-US" altLang="ja-JP" dirty="0"/>
          </a:p>
        </p:txBody>
      </p:sp>
    </p:spTree>
    <p:extLst>
      <p:ext uri="{BB962C8B-B14F-4D97-AF65-F5344CB8AC3E}">
        <p14:creationId xmlns:p14="http://schemas.microsoft.com/office/powerpoint/2010/main" val="127407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algn="l"/>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34</a:t>
            </a:fld>
            <a:endParaRPr lang="en-US" altLang="ja-JP" dirty="0"/>
          </a:p>
        </p:txBody>
      </p:sp>
    </p:spTree>
    <p:extLst>
      <p:ext uri="{BB962C8B-B14F-4D97-AF65-F5344CB8AC3E}">
        <p14:creationId xmlns:p14="http://schemas.microsoft.com/office/powerpoint/2010/main" val="280218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36</a:t>
            </a:fld>
            <a:endParaRPr lang="en-US" altLang="ja-JP" dirty="0"/>
          </a:p>
        </p:txBody>
      </p:sp>
    </p:spTree>
    <p:extLst>
      <p:ext uri="{BB962C8B-B14F-4D97-AF65-F5344CB8AC3E}">
        <p14:creationId xmlns:p14="http://schemas.microsoft.com/office/powerpoint/2010/main" val="240186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37</a:t>
            </a:fld>
            <a:endParaRPr lang="en-US" altLang="ja-JP" dirty="0"/>
          </a:p>
        </p:txBody>
      </p:sp>
    </p:spTree>
    <p:extLst>
      <p:ext uri="{BB962C8B-B14F-4D97-AF65-F5344CB8AC3E}">
        <p14:creationId xmlns:p14="http://schemas.microsoft.com/office/powerpoint/2010/main" val="1655740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40</a:t>
            </a:fld>
            <a:endParaRPr lang="en-US" altLang="ja-JP" dirty="0"/>
          </a:p>
        </p:txBody>
      </p:sp>
    </p:spTree>
    <p:extLst>
      <p:ext uri="{BB962C8B-B14F-4D97-AF65-F5344CB8AC3E}">
        <p14:creationId xmlns:p14="http://schemas.microsoft.com/office/powerpoint/2010/main" val="504150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41</a:t>
            </a:fld>
            <a:endParaRPr lang="en-US" altLang="ja-JP" dirty="0"/>
          </a:p>
        </p:txBody>
      </p:sp>
    </p:spTree>
    <p:extLst>
      <p:ext uri="{BB962C8B-B14F-4D97-AF65-F5344CB8AC3E}">
        <p14:creationId xmlns:p14="http://schemas.microsoft.com/office/powerpoint/2010/main" val="116271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43</a:t>
            </a:fld>
            <a:endParaRPr lang="en-US" altLang="ja-JP" dirty="0"/>
          </a:p>
        </p:txBody>
      </p:sp>
    </p:spTree>
    <p:extLst>
      <p:ext uri="{BB962C8B-B14F-4D97-AF65-F5344CB8AC3E}">
        <p14:creationId xmlns:p14="http://schemas.microsoft.com/office/powerpoint/2010/main" val="1914946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50</a:t>
            </a:fld>
            <a:endParaRPr lang="en-US" altLang="ja-JP" dirty="0"/>
          </a:p>
        </p:txBody>
      </p:sp>
    </p:spTree>
    <p:extLst>
      <p:ext uri="{BB962C8B-B14F-4D97-AF65-F5344CB8AC3E}">
        <p14:creationId xmlns:p14="http://schemas.microsoft.com/office/powerpoint/2010/main" val="407291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algn="l"/>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52</a:t>
            </a:fld>
            <a:endParaRPr lang="en-US" altLang="ja-JP" dirty="0"/>
          </a:p>
        </p:txBody>
      </p:sp>
    </p:spTree>
    <p:extLst>
      <p:ext uri="{BB962C8B-B14F-4D97-AF65-F5344CB8AC3E}">
        <p14:creationId xmlns:p14="http://schemas.microsoft.com/office/powerpoint/2010/main" val="2634352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54</a:t>
            </a:fld>
            <a:endParaRPr lang="en-US" altLang="ja-JP" dirty="0"/>
          </a:p>
        </p:txBody>
      </p:sp>
    </p:spTree>
    <p:extLst>
      <p:ext uri="{BB962C8B-B14F-4D97-AF65-F5344CB8AC3E}">
        <p14:creationId xmlns:p14="http://schemas.microsoft.com/office/powerpoint/2010/main" val="338100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55</a:t>
            </a:fld>
            <a:endParaRPr lang="en-US" altLang="ja-JP" dirty="0"/>
          </a:p>
        </p:txBody>
      </p:sp>
    </p:spTree>
    <p:extLst>
      <p:ext uri="{BB962C8B-B14F-4D97-AF65-F5344CB8AC3E}">
        <p14:creationId xmlns:p14="http://schemas.microsoft.com/office/powerpoint/2010/main" val="2490875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56</a:t>
            </a:fld>
            <a:endParaRPr lang="en-US" altLang="ja-JP" dirty="0"/>
          </a:p>
        </p:txBody>
      </p:sp>
    </p:spTree>
    <p:extLst>
      <p:ext uri="{BB962C8B-B14F-4D97-AF65-F5344CB8AC3E}">
        <p14:creationId xmlns:p14="http://schemas.microsoft.com/office/powerpoint/2010/main" val="64773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3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57</a:t>
            </a:fld>
            <a:endParaRPr lang="en-US" altLang="ja-JP" dirty="0"/>
          </a:p>
        </p:txBody>
      </p:sp>
    </p:spTree>
    <p:extLst>
      <p:ext uri="{BB962C8B-B14F-4D97-AF65-F5344CB8AC3E}">
        <p14:creationId xmlns:p14="http://schemas.microsoft.com/office/powerpoint/2010/main" val="1659600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58</a:t>
            </a:fld>
            <a:endParaRPr lang="en-US" altLang="ja-JP" dirty="0"/>
          </a:p>
        </p:txBody>
      </p:sp>
    </p:spTree>
    <p:extLst>
      <p:ext uri="{BB962C8B-B14F-4D97-AF65-F5344CB8AC3E}">
        <p14:creationId xmlns:p14="http://schemas.microsoft.com/office/powerpoint/2010/main" val="2323357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59</a:t>
            </a:fld>
            <a:endParaRPr lang="en-US" altLang="ja-JP" dirty="0"/>
          </a:p>
        </p:txBody>
      </p:sp>
    </p:spTree>
    <p:extLst>
      <p:ext uri="{BB962C8B-B14F-4D97-AF65-F5344CB8AC3E}">
        <p14:creationId xmlns:p14="http://schemas.microsoft.com/office/powerpoint/2010/main" val="1107962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61</a:t>
            </a:fld>
            <a:endParaRPr lang="en-US" altLang="ja-JP" dirty="0"/>
          </a:p>
        </p:txBody>
      </p:sp>
    </p:spTree>
    <p:extLst>
      <p:ext uri="{BB962C8B-B14F-4D97-AF65-F5344CB8AC3E}">
        <p14:creationId xmlns:p14="http://schemas.microsoft.com/office/powerpoint/2010/main" val="412961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87875D39-141F-48BD-B9CC-0D71887C3A03}"/>
              </a:ext>
            </a:extLst>
          </p:cNvPr>
          <p:cNvSpPr>
            <a:spLocks noGrp="1" noRot="1" noChangeAspect="1" noChangeArrowheads="1" noTextEdit="1"/>
          </p:cNvSpPr>
          <p:nvPr>
            <p:ph type="sldImg"/>
          </p:nvPr>
        </p:nvSpPr>
        <p:spPr>
          <a:xfrm>
            <a:off x="88900" y="744538"/>
            <a:ext cx="6629400" cy="3729037"/>
          </a:xfrm>
          <a:ln/>
        </p:spPr>
      </p:sp>
      <p:sp>
        <p:nvSpPr>
          <p:cNvPr id="16387" name="ノート プレースホルダー 2">
            <a:extLst>
              <a:ext uri="{FF2B5EF4-FFF2-40B4-BE49-F238E27FC236}">
                <a16:creationId xmlns:a16="http://schemas.microsoft.com/office/drawing/2014/main" id="{DFA71935-D04A-48A8-A431-A10F636CBD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388" name="スライド番号プレースホルダー 3">
            <a:extLst>
              <a:ext uri="{FF2B5EF4-FFF2-40B4-BE49-F238E27FC236}">
                <a16:creationId xmlns:a16="http://schemas.microsoft.com/office/drawing/2014/main" id="{D2B38AFC-E6A8-4EA7-B6E3-3113C16BC2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7E02004-9ED9-4FF6-A585-61D1B1ACAEFE}" type="slidenum">
              <a:rPr lang="en-US" altLang="ja-JP" i="0" smtClean="0">
                <a:ea typeface="游ゴシック" panose="020B0400000000000000" pitchFamily="50" charset="-128"/>
              </a:rPr>
              <a:pPr/>
              <a:t>4</a:t>
            </a:fld>
            <a:endParaRPr lang="en-US" altLang="ja-JP" i="0" dirty="0">
              <a:ea typeface="游ゴシック" panose="020B0400000000000000" pitchFamily="50" charset="-128"/>
            </a:endParaRPr>
          </a:p>
        </p:txBody>
      </p:sp>
      <p:sp>
        <p:nvSpPr>
          <p:cNvPr id="16389" name="フッター プレースホルダー 1">
            <a:extLst>
              <a:ext uri="{FF2B5EF4-FFF2-40B4-BE49-F238E27FC236}">
                <a16:creationId xmlns:a16="http://schemas.microsoft.com/office/drawing/2014/main" id="{93EC5BCC-CDC9-4AF4-9621-B14650288959}"/>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dirty="0">
              <a:ea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11BA91F8-A011-46E9-B031-4B927F4FA8AC}"/>
              </a:ext>
            </a:extLst>
          </p:cNvPr>
          <p:cNvSpPr>
            <a:spLocks noGrp="1" noRot="1" noChangeAspect="1" noChangeArrowheads="1" noTextEdit="1"/>
          </p:cNvSpPr>
          <p:nvPr>
            <p:ph type="sldImg"/>
          </p:nvPr>
        </p:nvSpPr>
        <p:spPr>
          <a:xfrm>
            <a:off x="88900" y="744538"/>
            <a:ext cx="6629400" cy="3729037"/>
          </a:xfrm>
          <a:ln/>
        </p:spPr>
      </p:sp>
      <p:sp>
        <p:nvSpPr>
          <p:cNvPr id="24579" name="ノート プレースホルダー 2">
            <a:extLst>
              <a:ext uri="{FF2B5EF4-FFF2-40B4-BE49-F238E27FC236}">
                <a16:creationId xmlns:a16="http://schemas.microsoft.com/office/drawing/2014/main" id="{D9B6F86B-6FBC-496E-8158-7EBD00695B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24580" name="スライド番号プレースホルダー 3">
            <a:extLst>
              <a:ext uri="{FF2B5EF4-FFF2-40B4-BE49-F238E27FC236}">
                <a16:creationId xmlns:a16="http://schemas.microsoft.com/office/drawing/2014/main" id="{D20900C3-FD3A-4C47-91F0-AB78E21DD1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E0CFE69-29EA-4C74-B9CF-F2A016A79F92}" type="slidenum">
              <a:rPr lang="en-US" altLang="ja-JP" i="0" smtClean="0">
                <a:ea typeface="游ゴシック" panose="020B0400000000000000" pitchFamily="50" charset="-128"/>
              </a:rPr>
              <a:pPr/>
              <a:t>6</a:t>
            </a:fld>
            <a:endParaRPr lang="en-US" altLang="ja-JP" i="0" dirty="0">
              <a:ea typeface="游ゴシック" panose="020B0400000000000000" pitchFamily="50" charset="-128"/>
            </a:endParaRPr>
          </a:p>
        </p:txBody>
      </p:sp>
      <p:sp>
        <p:nvSpPr>
          <p:cNvPr id="24581" name="フッター プレースホルダー 1">
            <a:extLst>
              <a:ext uri="{FF2B5EF4-FFF2-40B4-BE49-F238E27FC236}">
                <a16:creationId xmlns:a16="http://schemas.microsoft.com/office/drawing/2014/main" id="{2534DE0B-58AD-4E89-A9E3-4251DA7ECF3C}"/>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dirty="0">
              <a:ea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11BA91F8-A011-46E9-B031-4B927F4FA8AC}"/>
              </a:ext>
            </a:extLst>
          </p:cNvPr>
          <p:cNvSpPr>
            <a:spLocks noGrp="1" noRot="1" noChangeAspect="1" noChangeArrowheads="1" noTextEdit="1"/>
          </p:cNvSpPr>
          <p:nvPr>
            <p:ph type="sldImg"/>
          </p:nvPr>
        </p:nvSpPr>
        <p:spPr>
          <a:xfrm>
            <a:off x="88900" y="744538"/>
            <a:ext cx="6629400" cy="3729037"/>
          </a:xfrm>
          <a:ln/>
        </p:spPr>
      </p:sp>
      <p:sp>
        <p:nvSpPr>
          <p:cNvPr id="24579" name="ノート プレースホルダー 2">
            <a:extLst>
              <a:ext uri="{FF2B5EF4-FFF2-40B4-BE49-F238E27FC236}">
                <a16:creationId xmlns:a16="http://schemas.microsoft.com/office/drawing/2014/main" id="{D9B6F86B-6FBC-496E-8158-7EBD00695B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24580" name="スライド番号プレースホルダー 3">
            <a:extLst>
              <a:ext uri="{FF2B5EF4-FFF2-40B4-BE49-F238E27FC236}">
                <a16:creationId xmlns:a16="http://schemas.microsoft.com/office/drawing/2014/main" id="{D20900C3-FD3A-4C47-91F0-AB78E21DD1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E0CFE69-29EA-4C74-B9CF-F2A016A79F92}" type="slidenum">
              <a:rPr lang="en-US" altLang="ja-JP" i="0" smtClean="0">
                <a:ea typeface="游ゴシック" panose="020B0400000000000000" pitchFamily="50" charset="-128"/>
              </a:rPr>
              <a:pPr/>
              <a:t>7</a:t>
            </a:fld>
            <a:endParaRPr lang="en-US" altLang="ja-JP" i="0" dirty="0">
              <a:ea typeface="游ゴシック" panose="020B0400000000000000" pitchFamily="50" charset="-128"/>
            </a:endParaRPr>
          </a:p>
        </p:txBody>
      </p:sp>
      <p:sp>
        <p:nvSpPr>
          <p:cNvPr id="24581" name="フッター プレースホルダー 1">
            <a:extLst>
              <a:ext uri="{FF2B5EF4-FFF2-40B4-BE49-F238E27FC236}">
                <a16:creationId xmlns:a16="http://schemas.microsoft.com/office/drawing/2014/main" id="{2534DE0B-58AD-4E89-A9E3-4251DA7ECF3C}"/>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dirty="0">
              <a:ea typeface="游ゴシック" panose="020B0400000000000000" pitchFamily="50" charset="-128"/>
            </a:endParaRPr>
          </a:p>
        </p:txBody>
      </p:sp>
    </p:spTree>
    <p:extLst>
      <p:ext uri="{BB962C8B-B14F-4D97-AF65-F5344CB8AC3E}">
        <p14:creationId xmlns:p14="http://schemas.microsoft.com/office/powerpoint/2010/main" val="188255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9</a:t>
            </a:fld>
            <a:endParaRPr lang="en-US" altLang="ja-JP" dirty="0"/>
          </a:p>
        </p:txBody>
      </p:sp>
    </p:spTree>
    <p:extLst>
      <p:ext uri="{BB962C8B-B14F-4D97-AF65-F5344CB8AC3E}">
        <p14:creationId xmlns:p14="http://schemas.microsoft.com/office/powerpoint/2010/main" val="310602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4B543D1-396B-4DA8-9C62-64E6E539DF30}" type="slidenum">
              <a:rPr lang="en-US" altLang="ja-JP" smtClean="0"/>
              <a:pPr>
                <a:defRPr/>
              </a:pPr>
              <a:t>11</a:t>
            </a:fld>
            <a:endParaRPr lang="en-US" altLang="ja-JP" dirty="0"/>
          </a:p>
        </p:txBody>
      </p:sp>
    </p:spTree>
    <p:extLst>
      <p:ext uri="{BB962C8B-B14F-4D97-AF65-F5344CB8AC3E}">
        <p14:creationId xmlns:p14="http://schemas.microsoft.com/office/powerpoint/2010/main" val="208066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6364BDE-36C6-4C65-8A3C-585E6311C408}" type="slidenum">
              <a:rPr lang="en-US" altLang="ja-JP" smtClean="0"/>
              <a:pPr>
                <a:defRPr/>
              </a:pPr>
              <a:t>14</a:t>
            </a:fld>
            <a:endParaRPr lang="en-US" altLang="ja-JP" dirty="0"/>
          </a:p>
        </p:txBody>
      </p:sp>
    </p:spTree>
    <p:extLst>
      <p:ext uri="{BB962C8B-B14F-4D97-AF65-F5344CB8AC3E}">
        <p14:creationId xmlns:p14="http://schemas.microsoft.com/office/powerpoint/2010/main" val="2755232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白タイトル_G">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E59F57D3-F353-DB4A-A833-EBEAD5C8EA58}"/>
              </a:ext>
            </a:extLst>
          </p:cNvPr>
          <p:cNvSpPr/>
          <p:nvPr/>
        </p:nvSpPr>
        <p:spPr>
          <a:xfrm>
            <a:off x="0" y="0"/>
            <a:ext cx="12192000" cy="5140800"/>
          </a:xfrm>
          <a:prstGeom prst="roundRect">
            <a:avLst>
              <a:gd name="adj" fmla="val 0"/>
            </a:avLst>
          </a:prstGeom>
          <a:gradFill>
            <a:gsLst>
              <a:gs pos="0">
                <a:schemeClr val="bg1"/>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3" name="図 12">
            <a:extLst>
              <a:ext uri="{FF2B5EF4-FFF2-40B4-BE49-F238E27FC236}">
                <a16:creationId xmlns:a16="http://schemas.microsoft.com/office/drawing/2014/main" id="{CF648740-5638-5E4E-90AD-6CF7FBB08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1412784"/>
            <a:ext cx="3733924" cy="3728017"/>
          </a:xfrm>
          <a:prstGeom prst="rect">
            <a:avLst/>
          </a:prstGeom>
        </p:spPr>
      </p:pic>
      <p:pic>
        <p:nvPicPr>
          <p:cNvPr id="12" name="図 11">
            <a:extLst>
              <a:ext uri="{FF2B5EF4-FFF2-40B4-BE49-F238E27FC236}">
                <a16:creationId xmlns:a16="http://schemas.microsoft.com/office/drawing/2014/main" id="{2533DC90-61DD-D741-84A0-3F8090434FC0}"/>
              </a:ext>
            </a:extLst>
          </p:cNvPr>
          <p:cNvPicPr>
            <a:picLocks noChangeAspect="1"/>
          </p:cNvPicPr>
          <p:nvPr/>
        </p:nvPicPr>
        <p:blipFill>
          <a:blip r:embed="rId3"/>
          <a:stretch>
            <a:fillRect/>
          </a:stretch>
        </p:blipFill>
        <p:spPr>
          <a:xfrm>
            <a:off x="8976320" y="6039938"/>
            <a:ext cx="3233349" cy="89538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8" name="直線コネクタ 7">
            <a:extLst>
              <a:ext uri="{FF2B5EF4-FFF2-40B4-BE49-F238E27FC236}">
                <a16:creationId xmlns:a16="http://schemas.microsoft.com/office/drawing/2014/main" id="{0A54FC2E-EB80-D54A-B8EE-988B413C5FAF}"/>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8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60"/>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BF521572-9544-3541-980F-0F07FAAEC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2DED40C9-35A3-604C-B57E-2B239CD2D923}"/>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71813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22212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422137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本文2_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335360" y="842904"/>
            <a:ext cx="10972797" cy="377851"/>
          </a:xfrm>
        </p:spPr>
        <p:txBody>
          <a:bodyPr anchor="ctr">
            <a:noAutofit/>
          </a:bodyPr>
          <a:lstStyle>
            <a:lvl1pPr marL="0" indent="0">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5A6EB6A-CFDD-244F-9CCE-8D2663D0395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269BF3D-D831-2540-9EFF-C80EBC41362E}"/>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96BFFAE8-162B-2F4A-A8B1-88C718F9696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F6871F2F-802A-7548-A7A7-48D01A165CD5}"/>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6" name="図 15">
            <a:extLst>
              <a:ext uri="{FF2B5EF4-FFF2-40B4-BE49-F238E27FC236}">
                <a16:creationId xmlns:a16="http://schemas.microsoft.com/office/drawing/2014/main" id="{DB13CD6F-FF7B-4E4B-9B67-9591FD4893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pic>
        <p:nvPicPr>
          <p:cNvPr id="17" name="図 16">
            <a:extLst>
              <a:ext uri="{FF2B5EF4-FFF2-40B4-BE49-F238E27FC236}">
                <a16:creationId xmlns:a16="http://schemas.microsoft.com/office/drawing/2014/main" id="{D23F1EE0-CF75-3A46-96C5-D9C1FFB40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95096E36-E941-F041-9C7B-ABA658DE655A}"/>
              </a:ext>
            </a:extLst>
          </p:cNvPr>
          <p:cNvSpPr>
            <a:spLocks noGrp="1"/>
          </p:cNvSpPr>
          <p:nvPr>
            <p:ph type="body" sz="quarter" idx="10"/>
          </p:nvPr>
        </p:nvSpPr>
        <p:spPr>
          <a:xfrm>
            <a:off x="499806" y="1412776"/>
            <a:ext cx="10972799" cy="468302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9292205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本文2">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335360" y="842904"/>
            <a:ext cx="10972797" cy="377851"/>
          </a:xfrm>
        </p:spPr>
        <p:txBody>
          <a:bodyPr anchor="ctr">
            <a:normAutofit/>
          </a:bodyPr>
          <a:lstStyle>
            <a:lvl1pPr marL="0" indent="0">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5A6EB6A-CFDD-244F-9CCE-8D2663D0395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269BF3D-D831-2540-9EFF-C80EBC41362E}"/>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96BFFAE8-162B-2F4A-A8B1-88C718F9696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F6871F2F-802A-7548-A7A7-48D01A165CD5}"/>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F362D31B-F510-9844-A644-D665D93ED9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6B78F847-63D5-9240-8265-9EF51C235B5B}"/>
              </a:ext>
            </a:extLst>
          </p:cNvPr>
          <p:cNvSpPr>
            <a:spLocks noGrp="1"/>
          </p:cNvSpPr>
          <p:nvPr>
            <p:ph type="body" sz="quarter" idx="10"/>
          </p:nvPr>
        </p:nvSpPr>
        <p:spPr>
          <a:xfrm>
            <a:off x="499806" y="1412776"/>
            <a:ext cx="10972799" cy="468302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8946552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本文3_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04454B1-1C76-7F48-B972-25941599BF85}"/>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908F2467-8BA3-3848-8F50-DF7F7546307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78763B6-3F82-A740-B1F6-AB23766D3A3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6C5B46E5-4394-6243-9DC7-152293FB5B50}"/>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6" name="図 15">
            <a:extLst>
              <a:ext uri="{FF2B5EF4-FFF2-40B4-BE49-F238E27FC236}">
                <a16:creationId xmlns:a16="http://schemas.microsoft.com/office/drawing/2014/main" id="{85323A09-7A29-CA42-A73F-0192615720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pic>
        <p:nvPicPr>
          <p:cNvPr id="17" name="図 16">
            <a:extLst>
              <a:ext uri="{FF2B5EF4-FFF2-40B4-BE49-F238E27FC236}">
                <a16:creationId xmlns:a16="http://schemas.microsoft.com/office/drawing/2014/main" id="{DF5976C4-756C-164C-946F-63E3F04392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6C165484-D772-AA44-873B-FBFF6F07CEAB}"/>
              </a:ext>
            </a:extLst>
          </p:cNvPr>
          <p:cNvSpPr>
            <a:spLocks noGrp="1"/>
          </p:cNvSpPr>
          <p:nvPr>
            <p:ph type="body" sz="quarter" idx="10"/>
          </p:nvPr>
        </p:nvSpPr>
        <p:spPr>
          <a:xfrm>
            <a:off x="499806" y="1499073"/>
            <a:ext cx="10972799" cy="4596724"/>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7107570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本文3">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04454B1-1C76-7F48-B972-25941599BF85}"/>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908F2467-8BA3-3848-8F50-DF7F7546307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78763B6-3F82-A740-B1F6-AB23766D3A3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6C5B46E5-4394-6243-9DC7-152293FB5B50}"/>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3426CD92-511B-3447-A33A-46F3A5DE1F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98D4A585-C10A-644E-813D-AC50A8EAAD2B}"/>
              </a:ext>
            </a:extLst>
          </p:cNvPr>
          <p:cNvSpPr>
            <a:spLocks noGrp="1"/>
          </p:cNvSpPr>
          <p:nvPr>
            <p:ph type="body" sz="quarter" idx="10"/>
          </p:nvPr>
        </p:nvSpPr>
        <p:spPr>
          <a:xfrm>
            <a:off x="499806" y="1499073"/>
            <a:ext cx="10972799" cy="4596724"/>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86141697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図プレースホルダー 5">
            <a:extLst>
              <a:ext uri="{FF2B5EF4-FFF2-40B4-BE49-F238E27FC236}">
                <a16:creationId xmlns:a16="http://schemas.microsoft.com/office/drawing/2014/main" id="{6B47A477-E763-FA46-BA88-A8828B862233}"/>
              </a:ext>
            </a:extLst>
          </p:cNvPr>
          <p:cNvSpPr>
            <a:spLocks noGrp="1"/>
          </p:cNvSpPr>
          <p:nvPr>
            <p:ph type="pic" sz="quarter" idx="11"/>
          </p:nvPr>
        </p:nvSpPr>
        <p:spPr>
          <a:xfrm>
            <a:off x="499800" y="1139037"/>
            <a:ext cx="10972797" cy="4956761"/>
          </a:xfrm>
        </p:spPr>
        <p:txBody>
          <a:bodyPr/>
          <a:lstStyle/>
          <a:p>
            <a:r>
              <a:rPr kumimoji="1" lang="ja-JP" altLang="en-US"/>
              <a:t>アイコンをクリックして図を追加</a:t>
            </a:r>
          </a:p>
        </p:txBody>
      </p:sp>
      <p:sp>
        <p:nvSpPr>
          <p:cNvPr id="9" name="角丸四角形 8">
            <a:extLst>
              <a:ext uri="{FF2B5EF4-FFF2-40B4-BE49-F238E27FC236}">
                <a16:creationId xmlns:a16="http://schemas.microsoft.com/office/drawing/2014/main" id="{60211EFF-9A99-7142-9FAB-433A982EBB9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75583DAC-470D-EF47-A1ED-8C5E2288E70A}"/>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C5462F4-6268-F844-A0C9-A3B379097D34}"/>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3" name="スライド番号プレースホルダー 4">
            <a:extLst>
              <a:ext uri="{FF2B5EF4-FFF2-40B4-BE49-F238E27FC236}">
                <a16:creationId xmlns:a16="http://schemas.microsoft.com/office/drawing/2014/main" id="{810F40D0-3CAF-1E4A-9D09-EC4D1033092D}"/>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4" name="図 13">
            <a:extLst>
              <a:ext uri="{FF2B5EF4-FFF2-40B4-BE49-F238E27FC236}">
                <a16:creationId xmlns:a16="http://schemas.microsoft.com/office/drawing/2014/main" id="{8447956C-A959-7E40-97C0-CD2AC54CE0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66701225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説明+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図プレースホルダー 5">
            <a:extLst>
              <a:ext uri="{FF2B5EF4-FFF2-40B4-BE49-F238E27FC236}">
                <a16:creationId xmlns:a16="http://schemas.microsoft.com/office/drawing/2014/main" id="{D1184763-3C55-A441-BC56-D3548C54DC94}"/>
              </a:ext>
            </a:extLst>
          </p:cNvPr>
          <p:cNvSpPr>
            <a:spLocks noGrp="1"/>
          </p:cNvSpPr>
          <p:nvPr>
            <p:ph type="pic" sz="quarter" idx="12"/>
          </p:nvPr>
        </p:nvSpPr>
        <p:spPr>
          <a:xfrm>
            <a:off x="499800" y="1499077"/>
            <a:ext cx="10972797" cy="4596721"/>
          </a:xfrm>
        </p:spPr>
        <p:txBody>
          <a:bodyPr/>
          <a:lstStyle/>
          <a:p>
            <a:r>
              <a:rPr kumimoji="1" lang="ja-JP" altLang="en-US"/>
              <a:t>アイコンをクリックして図を追加</a:t>
            </a:r>
          </a:p>
        </p:txBody>
      </p:sp>
      <p:sp>
        <p:nvSpPr>
          <p:cNvPr id="10" name="角丸四角形 9">
            <a:extLst>
              <a:ext uri="{FF2B5EF4-FFF2-40B4-BE49-F238E27FC236}">
                <a16:creationId xmlns:a16="http://schemas.microsoft.com/office/drawing/2014/main" id="{CDB7C150-126B-0742-A30E-86648D563F38}"/>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1" name="正方形/長方形 10">
            <a:extLst>
              <a:ext uri="{FF2B5EF4-FFF2-40B4-BE49-F238E27FC236}">
                <a16:creationId xmlns:a16="http://schemas.microsoft.com/office/drawing/2014/main" id="{A0628384-1480-A74A-BA06-32A9CA01B0E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8DB501F2-B911-B748-A862-4A61449B15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8816160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白紙_footer">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DB7C150-126B-0742-A30E-86648D563F38}"/>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1" name="正方形/長方形 10">
            <a:extLst>
              <a:ext uri="{FF2B5EF4-FFF2-40B4-BE49-F238E27FC236}">
                <a16:creationId xmlns:a16="http://schemas.microsoft.com/office/drawing/2014/main" id="{A0628384-1480-A74A-BA06-32A9CA01B0E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2B9F4B60-6451-D74E-A91D-5C6AE18766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317912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白タイトル_illust">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E59F57D3-F353-DB4A-A833-EBEAD5C8EA58}"/>
              </a:ext>
            </a:extLst>
          </p:cNvPr>
          <p:cNvSpPr/>
          <p:nvPr/>
        </p:nvSpPr>
        <p:spPr>
          <a:xfrm>
            <a:off x="0" y="0"/>
            <a:ext cx="12192000" cy="5140800"/>
          </a:xfrm>
          <a:prstGeom prst="roundRect">
            <a:avLst>
              <a:gd name="adj" fmla="val 0"/>
            </a:avLst>
          </a:prstGeom>
          <a:gradFill>
            <a:gsLst>
              <a:gs pos="0">
                <a:schemeClr val="bg1"/>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4" name="直線コネクタ 13">
            <a:extLst>
              <a:ext uri="{FF2B5EF4-FFF2-40B4-BE49-F238E27FC236}">
                <a16:creationId xmlns:a16="http://schemas.microsoft.com/office/drawing/2014/main" id="{FC9D254A-ACEE-0045-B600-E88351923C8F}"/>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E3414C10-BE9D-C74A-BD11-B4D88D71EE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1412784"/>
            <a:ext cx="3733924" cy="3728017"/>
          </a:xfrm>
          <a:prstGeom prst="rect">
            <a:avLst/>
          </a:prstGeom>
        </p:spPr>
      </p:pic>
      <p:pic>
        <p:nvPicPr>
          <p:cNvPr id="19" name="図 18">
            <a:extLst>
              <a:ext uri="{FF2B5EF4-FFF2-40B4-BE49-F238E27FC236}">
                <a16:creationId xmlns:a16="http://schemas.microsoft.com/office/drawing/2014/main" id="{A195DEE4-87ED-4845-A126-197AF170D211}"/>
              </a:ext>
            </a:extLst>
          </p:cNvPr>
          <p:cNvPicPr>
            <a:picLocks noChangeAspect="1"/>
          </p:cNvPicPr>
          <p:nvPr/>
        </p:nvPicPr>
        <p:blipFill>
          <a:blip r:embed="rId3"/>
          <a:stretch>
            <a:fillRect/>
          </a:stretch>
        </p:blipFill>
        <p:spPr>
          <a:xfrm>
            <a:off x="8976320" y="6039938"/>
            <a:ext cx="3233349" cy="895389"/>
          </a:xfrm>
          <a:prstGeom prst="rect">
            <a:avLst/>
          </a:prstGeom>
        </p:spPr>
      </p:pic>
      <p:grpSp>
        <p:nvGrpSpPr>
          <p:cNvPr id="20" name="グループ化 19">
            <a:extLst>
              <a:ext uri="{FF2B5EF4-FFF2-40B4-BE49-F238E27FC236}">
                <a16:creationId xmlns:a16="http://schemas.microsoft.com/office/drawing/2014/main" id="{C41FB877-F152-2A4A-8E85-9CC6C46A2EC5}"/>
              </a:ext>
            </a:extLst>
          </p:cNvPr>
          <p:cNvGrpSpPr/>
          <p:nvPr/>
        </p:nvGrpSpPr>
        <p:grpSpPr>
          <a:xfrm>
            <a:off x="3874702" y="4726187"/>
            <a:ext cx="6395341" cy="1134252"/>
            <a:chOff x="539552" y="4771513"/>
            <a:chExt cx="4796506" cy="850689"/>
          </a:xfrm>
        </p:grpSpPr>
        <p:pic>
          <p:nvPicPr>
            <p:cNvPr id="21" name="図 20">
              <a:extLst>
                <a:ext uri="{FF2B5EF4-FFF2-40B4-BE49-F238E27FC236}">
                  <a16:creationId xmlns:a16="http://schemas.microsoft.com/office/drawing/2014/main" id="{10A7689F-CFEC-F049-8FEF-AE21044265A7}"/>
                </a:ext>
              </a:extLst>
            </p:cNvPr>
            <p:cNvPicPr>
              <a:picLocks noChangeAspect="1"/>
            </p:cNvPicPr>
            <p:nvPr userDrawn="1"/>
          </p:nvPicPr>
          <p:blipFill>
            <a:blip r:embed="rId4"/>
            <a:stretch>
              <a:fillRect/>
            </a:stretch>
          </p:blipFill>
          <p:spPr>
            <a:xfrm>
              <a:off x="1460298" y="4845646"/>
              <a:ext cx="720079" cy="776556"/>
            </a:xfrm>
            <a:prstGeom prst="rect">
              <a:avLst/>
            </a:prstGeom>
          </p:spPr>
        </p:pic>
        <p:pic>
          <p:nvPicPr>
            <p:cNvPr id="22" name="図 21">
              <a:extLst>
                <a:ext uri="{FF2B5EF4-FFF2-40B4-BE49-F238E27FC236}">
                  <a16:creationId xmlns:a16="http://schemas.microsoft.com/office/drawing/2014/main" id="{CAE84690-589D-6849-9E36-4F653256C5C5}"/>
                </a:ext>
              </a:extLst>
            </p:cNvPr>
            <p:cNvPicPr>
              <a:picLocks noChangeAspect="1"/>
            </p:cNvPicPr>
            <p:nvPr userDrawn="1"/>
          </p:nvPicPr>
          <p:blipFill>
            <a:blip r:embed="rId5"/>
            <a:stretch>
              <a:fillRect/>
            </a:stretch>
          </p:blipFill>
          <p:spPr>
            <a:xfrm>
              <a:off x="539552" y="4771513"/>
              <a:ext cx="270648" cy="843173"/>
            </a:xfrm>
            <a:prstGeom prst="rect">
              <a:avLst/>
            </a:prstGeom>
          </p:spPr>
        </p:pic>
        <p:pic>
          <p:nvPicPr>
            <p:cNvPr id="23" name="図 22">
              <a:extLst>
                <a:ext uri="{FF2B5EF4-FFF2-40B4-BE49-F238E27FC236}">
                  <a16:creationId xmlns:a16="http://schemas.microsoft.com/office/drawing/2014/main" id="{E048FA22-A508-AC48-8C78-B52E6455A851}"/>
                </a:ext>
              </a:extLst>
            </p:cNvPr>
            <p:cNvPicPr>
              <a:picLocks noChangeAspect="1"/>
            </p:cNvPicPr>
            <p:nvPr userDrawn="1"/>
          </p:nvPicPr>
          <p:blipFill>
            <a:blip r:embed="rId6"/>
            <a:stretch>
              <a:fillRect/>
            </a:stretch>
          </p:blipFill>
          <p:spPr>
            <a:xfrm>
              <a:off x="2825348" y="4845089"/>
              <a:ext cx="1054100" cy="774700"/>
            </a:xfrm>
            <a:prstGeom prst="rect">
              <a:avLst/>
            </a:prstGeom>
          </p:spPr>
        </p:pic>
        <p:pic>
          <p:nvPicPr>
            <p:cNvPr id="24" name="図 23">
              <a:extLst>
                <a:ext uri="{FF2B5EF4-FFF2-40B4-BE49-F238E27FC236}">
                  <a16:creationId xmlns:a16="http://schemas.microsoft.com/office/drawing/2014/main" id="{9777A9C5-2179-4143-ABA8-CD241E0BD940}"/>
                </a:ext>
              </a:extLst>
            </p:cNvPr>
            <p:cNvPicPr>
              <a:picLocks noChangeAspect="1"/>
            </p:cNvPicPr>
            <p:nvPr userDrawn="1"/>
          </p:nvPicPr>
          <p:blipFill>
            <a:blip r:embed="rId7"/>
            <a:stretch>
              <a:fillRect/>
            </a:stretch>
          </p:blipFill>
          <p:spPr>
            <a:xfrm>
              <a:off x="4529546" y="4779030"/>
              <a:ext cx="806512" cy="843172"/>
            </a:xfrm>
            <a:prstGeom prst="rect">
              <a:avLst/>
            </a:prstGeom>
          </p:spPr>
        </p:pic>
      </p:grpSp>
    </p:spTree>
    <p:extLst>
      <p:ext uri="{BB962C8B-B14F-4D97-AF65-F5344CB8AC3E}">
        <p14:creationId xmlns:p14="http://schemas.microsoft.com/office/powerpoint/2010/main" val="17142641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AE99FB-0F57-A049-A134-82A177C44180}"/>
              </a:ext>
            </a:extLst>
          </p:cNvPr>
          <p:cNvSpPr/>
          <p:nvPr/>
        </p:nvSpPr>
        <p:spPr>
          <a:xfrm>
            <a:off x="5087888" y="6569968"/>
            <a:ext cx="20162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91421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7440" y="3171180"/>
            <a:ext cx="10363200" cy="1362075"/>
          </a:xfrm>
        </p:spPr>
        <p:txBody>
          <a:bodyPr anchor="t"/>
          <a:lstStyle>
            <a:lvl1pPr algn="l">
              <a:defRPr sz="4000" b="1" cap="all">
                <a:latin typeface="游ゴシック" panose="020B0400000000000000" pitchFamily="50" charset="-128"/>
                <a:ea typeface="游ゴシック" panose="020B0400000000000000" pitchFamily="50" charset="-128"/>
              </a:defRPr>
            </a:lvl1pPr>
          </a:lstStyle>
          <a:p>
            <a:r>
              <a:rPr lang="ja-JP" altLang="en-US" dirty="0"/>
              <a:t>マスター タイトルの書式設定</a:t>
            </a:r>
          </a:p>
        </p:txBody>
      </p:sp>
      <p:sp>
        <p:nvSpPr>
          <p:cNvPr id="5" name="Rectangle 10">
            <a:extLst>
              <a:ext uri="{FF2B5EF4-FFF2-40B4-BE49-F238E27FC236}">
                <a16:creationId xmlns:a16="http://schemas.microsoft.com/office/drawing/2014/main" id="{5D655585-223F-439B-B979-EF7807C0623D}"/>
              </a:ext>
            </a:extLst>
          </p:cNvPr>
          <p:cNvSpPr>
            <a:spLocks noGrp="1" noChangeArrowheads="1"/>
          </p:cNvSpPr>
          <p:nvPr>
            <p:ph type="sldNum" sz="quarter" idx="11"/>
          </p:nvPr>
        </p:nvSpPr>
        <p:spPr>
          <a:xfrm>
            <a:off x="8610600" y="6356350"/>
            <a:ext cx="2743200" cy="365125"/>
          </a:xfrm>
          <a:prstGeom prst="rect">
            <a:avLst/>
          </a:prstGeom>
        </p:spPr>
        <p:txBody>
          <a:bodyPr/>
          <a:lstStyle>
            <a:lvl1pPr>
              <a:defRPr>
                <a:latin typeface="+mn-ea"/>
                <a:ea typeface="+mn-ea"/>
              </a:defRPr>
            </a:lvl1pPr>
          </a:lstStyle>
          <a:p>
            <a:pPr>
              <a:defRPr/>
            </a:pPr>
            <a:fld id="{CC40CFBE-582A-4C22-B133-1C8C549E601C}" type="slidenum">
              <a:rPr lang="en-US" altLang="ja-JP" smtClean="0"/>
              <a:pPr>
                <a:defRPr/>
              </a:pPr>
              <a:t>‹#›</a:t>
            </a:fld>
            <a:endParaRPr lang="en-US" altLang="ja-JP" dirty="0"/>
          </a:p>
        </p:txBody>
      </p:sp>
      <p:sp>
        <p:nvSpPr>
          <p:cNvPr id="6" name="Rectangle 9">
            <a:extLst>
              <a:ext uri="{FF2B5EF4-FFF2-40B4-BE49-F238E27FC236}">
                <a16:creationId xmlns:a16="http://schemas.microsoft.com/office/drawing/2014/main" id="{DD6E9EBC-1F26-4EE3-88A5-E3EE51B0B8E6}"/>
              </a:ext>
            </a:extLst>
          </p:cNvPr>
          <p:cNvSpPr txBox="1">
            <a:spLocks noChangeArrowheads="1"/>
          </p:cNvSpPr>
          <p:nvPr userDrawn="1"/>
        </p:nvSpPr>
        <p:spPr>
          <a:xfrm>
            <a:off x="4165600" y="6654178"/>
            <a:ext cx="3860800" cy="196850"/>
          </a:xfrm>
          <a:prstGeom prst="rect">
            <a:avLst/>
          </a:prstGeom>
        </p:spPr>
        <p:txBody>
          <a:bodyPr/>
          <a:lstStyle>
            <a:defPPr>
              <a:defRPr lang="ja-JP"/>
            </a:defPPr>
            <a:lvl1pPr algn="ctr" rtl="0" eaLnBrk="0" fontAlgn="base" hangingPunct="0">
              <a:spcBef>
                <a:spcPct val="0"/>
              </a:spcBef>
              <a:spcAft>
                <a:spcPct val="0"/>
              </a:spcAft>
              <a:defRPr kumimoji="1" sz="800" b="0" i="0" kern="1200">
                <a:solidFill>
                  <a:schemeClr val="bg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sz="800" dirty="0">
                <a:latin typeface="+mn-ea"/>
                <a:ea typeface="+mn-ea"/>
              </a:rPr>
              <a:t>Copyright 2020 Cybozu</a:t>
            </a:r>
          </a:p>
        </p:txBody>
      </p:sp>
    </p:spTree>
    <p:extLst>
      <p:ext uri="{BB962C8B-B14F-4D97-AF65-F5344CB8AC3E}">
        <p14:creationId xmlns:p14="http://schemas.microsoft.com/office/powerpoint/2010/main" val="24041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8" name="テキスト プレースホルダー 2"/>
          <p:cNvSpPr>
            <a:spLocks noGrp="1"/>
          </p:cNvSpPr>
          <p:nvPr>
            <p:ph idx="1"/>
          </p:nvPr>
        </p:nvSpPr>
        <p:spPr>
          <a:xfrm>
            <a:off x="609600" y="2067986"/>
            <a:ext cx="10972800" cy="42573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graphicFrame>
        <p:nvGraphicFramePr>
          <p:cNvPr id="9" name="表 8"/>
          <p:cNvGraphicFramePr>
            <a:graphicFrameLocks noGrp="1"/>
          </p:cNvGraphicFramePr>
          <p:nvPr userDrawn="1"/>
        </p:nvGraphicFramePr>
        <p:xfrm>
          <a:off x="1882587" y="955649"/>
          <a:ext cx="8386980" cy="775136"/>
        </p:xfrm>
        <a:graphic>
          <a:graphicData uri="http://schemas.openxmlformats.org/drawingml/2006/table">
            <a:tbl>
              <a:tblPr/>
              <a:tblGrid>
                <a:gridCol w="8386980">
                  <a:extLst>
                    <a:ext uri="{9D8B030D-6E8A-4147-A177-3AD203B41FA5}">
                      <a16:colId xmlns:a16="http://schemas.microsoft.com/office/drawing/2014/main" val="20000"/>
                    </a:ext>
                  </a:extLst>
                </a:gridCol>
              </a:tblGrid>
              <a:tr h="775136">
                <a:tc>
                  <a:txBody>
                    <a:bodyPr/>
                    <a:lstStyle/>
                    <a:p>
                      <a:endParaRPr kumimoji="1" lang="ja-JP" altLang="en-US" sz="2400" dirty="0">
                        <a:latin typeface="游ゴシック" panose="020B0400000000000000" pitchFamily="50" charset="-128"/>
                        <a:ea typeface="游ゴシック" panose="020B0400000000000000" pitchFamily="50" charset="-128"/>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正方形/長方形 4"/>
          <p:cNvSpPr/>
          <p:nvPr userDrawn="1"/>
        </p:nvSpPr>
        <p:spPr>
          <a:xfrm>
            <a:off x="1703596" y="1670242"/>
            <a:ext cx="8641131" cy="130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タイトル プレースホルダー 1"/>
          <p:cNvSpPr>
            <a:spLocks noGrp="1"/>
          </p:cNvSpPr>
          <p:nvPr>
            <p:ph type="title"/>
          </p:nvPr>
        </p:nvSpPr>
        <p:spPr>
          <a:xfrm>
            <a:off x="609600" y="955649"/>
            <a:ext cx="10972800" cy="775768"/>
          </a:xfrm>
          <a:prstGeom prst="rect">
            <a:avLst/>
          </a:prstGeom>
          <a:ln w="12700" cmpd="sng">
            <a:noFill/>
          </a:ln>
        </p:spPr>
        <p:txBody>
          <a:bodyPr vert="horz" lIns="91440" tIns="45720" rIns="91440" bIns="45720" rtlCol="0" anchor="ctr">
            <a:noAutofit/>
          </a:bodyPr>
          <a:lstStyle/>
          <a:p>
            <a:r>
              <a:rPr kumimoji="1" lang="ja-JP" altLang="en-US" dirty="0"/>
              <a:t>マスター タイトルの書式設定</a:t>
            </a:r>
          </a:p>
        </p:txBody>
      </p:sp>
      <p:sp>
        <p:nvSpPr>
          <p:cNvPr id="2" name="テキスト ボックス 1"/>
          <p:cNvSpPr txBox="1"/>
          <p:nvPr userDrawn="1"/>
        </p:nvSpPr>
        <p:spPr>
          <a:xfrm>
            <a:off x="9893737" y="6453352"/>
            <a:ext cx="1402948" cy="369332"/>
          </a:xfrm>
          <a:prstGeom prst="rect">
            <a:avLst/>
          </a:prstGeom>
          <a:noFill/>
        </p:spPr>
        <p:txBody>
          <a:bodyPr wrap="none" rtlCol="0">
            <a:spAutoFit/>
          </a:bodyPr>
          <a:lstStyle/>
          <a:p>
            <a:r>
              <a:rPr kumimoji="1" lang="en-US" altLang="ja-JP" dirty="0"/>
              <a:t>Confidential</a:t>
            </a:r>
            <a:endParaRPr kumimoji="1" lang="ja-JP" altLang="en-US" dirty="0"/>
          </a:p>
        </p:txBody>
      </p:sp>
    </p:spTree>
    <p:extLst>
      <p:ext uri="{BB962C8B-B14F-4D97-AF65-F5344CB8AC3E}">
        <p14:creationId xmlns:p14="http://schemas.microsoft.com/office/powerpoint/2010/main" val="402319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白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9B3D9C3E-C767-914D-B4FB-DFB08EA33945}"/>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353EAB5-3DF0-B848-BA9F-45B26CA1C443}"/>
              </a:ext>
            </a:extLst>
          </p:cNvPr>
          <p:cNvPicPr>
            <a:picLocks noChangeAspect="1"/>
          </p:cNvPicPr>
          <p:nvPr/>
        </p:nvPicPr>
        <p:blipFill>
          <a:blip r:embed="rId2"/>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40515512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青タイトル_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4" name="図 13">
            <a:extLst>
              <a:ext uri="{FF2B5EF4-FFF2-40B4-BE49-F238E27FC236}">
                <a16:creationId xmlns:a16="http://schemas.microsoft.com/office/drawing/2014/main" id="{888C004E-A85D-3845-AEC9-2A8012E464EB}"/>
              </a:ext>
            </a:extLst>
          </p:cNvPr>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8458075" y="1406781"/>
            <a:ext cx="3733925" cy="372801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2" name="直線コネクタ 11">
            <a:extLst>
              <a:ext uri="{FF2B5EF4-FFF2-40B4-BE49-F238E27FC236}">
                <a16:creationId xmlns:a16="http://schemas.microsoft.com/office/drawing/2014/main" id="{14C117DC-F0A3-C74B-97D8-652CFA8B8C08}"/>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79C881A-BF86-E14A-8140-1F1DC9242D0B}"/>
              </a:ext>
            </a:extLst>
          </p:cNvPr>
          <p:cNvPicPr>
            <a:picLocks noChangeAspect="1"/>
          </p:cNvPicPr>
          <p:nvPr/>
        </p:nvPicPr>
        <p:blipFill>
          <a:blip r:embed="rId3"/>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33266159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青タイトル_illust">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8" name="直線コネクタ 17">
            <a:extLst>
              <a:ext uri="{FF2B5EF4-FFF2-40B4-BE49-F238E27FC236}">
                <a16:creationId xmlns:a16="http://schemas.microsoft.com/office/drawing/2014/main" id="{880082EE-DFFF-924D-96F9-21569BA1F850}"/>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0C871F22-8CE5-BF46-BEB8-07BEE4D1C1F2}"/>
              </a:ext>
            </a:extLst>
          </p:cNvPr>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8458075" y="1406781"/>
            <a:ext cx="3733925" cy="3728019"/>
          </a:xfrm>
          <a:prstGeom prst="rect">
            <a:avLst/>
          </a:prstGeom>
        </p:spPr>
      </p:pic>
      <p:pic>
        <p:nvPicPr>
          <p:cNvPr id="20" name="図 19">
            <a:extLst>
              <a:ext uri="{FF2B5EF4-FFF2-40B4-BE49-F238E27FC236}">
                <a16:creationId xmlns:a16="http://schemas.microsoft.com/office/drawing/2014/main" id="{E81F458F-9D09-9E43-9666-153AD15F212E}"/>
              </a:ext>
            </a:extLst>
          </p:cNvPr>
          <p:cNvPicPr>
            <a:picLocks noChangeAspect="1"/>
          </p:cNvPicPr>
          <p:nvPr/>
        </p:nvPicPr>
        <p:blipFill>
          <a:blip r:embed="rId3"/>
          <a:stretch>
            <a:fillRect/>
          </a:stretch>
        </p:blipFill>
        <p:spPr>
          <a:xfrm>
            <a:off x="8976320" y="6039938"/>
            <a:ext cx="3233349" cy="895389"/>
          </a:xfrm>
          <a:prstGeom prst="rect">
            <a:avLst/>
          </a:prstGeom>
        </p:spPr>
      </p:pic>
      <p:grpSp>
        <p:nvGrpSpPr>
          <p:cNvPr id="21" name="グループ化 20">
            <a:extLst>
              <a:ext uri="{FF2B5EF4-FFF2-40B4-BE49-F238E27FC236}">
                <a16:creationId xmlns:a16="http://schemas.microsoft.com/office/drawing/2014/main" id="{6BBA8520-D1D5-4D4F-B17B-1C0DB623FD88}"/>
              </a:ext>
            </a:extLst>
          </p:cNvPr>
          <p:cNvGrpSpPr/>
          <p:nvPr/>
        </p:nvGrpSpPr>
        <p:grpSpPr>
          <a:xfrm>
            <a:off x="3874702" y="4771517"/>
            <a:ext cx="6395341" cy="1134252"/>
            <a:chOff x="539552" y="4771513"/>
            <a:chExt cx="4796506" cy="850689"/>
          </a:xfrm>
        </p:grpSpPr>
        <p:pic>
          <p:nvPicPr>
            <p:cNvPr id="22" name="図 21">
              <a:extLst>
                <a:ext uri="{FF2B5EF4-FFF2-40B4-BE49-F238E27FC236}">
                  <a16:creationId xmlns:a16="http://schemas.microsoft.com/office/drawing/2014/main" id="{4CC0611C-7062-6149-9161-F4122B430082}"/>
                </a:ext>
              </a:extLst>
            </p:cNvPr>
            <p:cNvPicPr>
              <a:picLocks noChangeAspect="1"/>
            </p:cNvPicPr>
            <p:nvPr userDrawn="1"/>
          </p:nvPicPr>
          <p:blipFill>
            <a:blip r:embed="rId4"/>
            <a:stretch>
              <a:fillRect/>
            </a:stretch>
          </p:blipFill>
          <p:spPr>
            <a:xfrm>
              <a:off x="1460298" y="4845646"/>
              <a:ext cx="720079" cy="776556"/>
            </a:xfrm>
            <a:prstGeom prst="rect">
              <a:avLst/>
            </a:prstGeom>
          </p:spPr>
        </p:pic>
        <p:pic>
          <p:nvPicPr>
            <p:cNvPr id="23" name="図 22">
              <a:extLst>
                <a:ext uri="{FF2B5EF4-FFF2-40B4-BE49-F238E27FC236}">
                  <a16:creationId xmlns:a16="http://schemas.microsoft.com/office/drawing/2014/main" id="{23CD99F9-2584-2848-A4E0-BF0443E22650}"/>
                </a:ext>
              </a:extLst>
            </p:cNvPr>
            <p:cNvPicPr>
              <a:picLocks noChangeAspect="1"/>
            </p:cNvPicPr>
            <p:nvPr userDrawn="1"/>
          </p:nvPicPr>
          <p:blipFill>
            <a:blip r:embed="rId5"/>
            <a:stretch>
              <a:fillRect/>
            </a:stretch>
          </p:blipFill>
          <p:spPr>
            <a:xfrm>
              <a:off x="539552" y="4771513"/>
              <a:ext cx="270648" cy="843173"/>
            </a:xfrm>
            <a:prstGeom prst="rect">
              <a:avLst/>
            </a:prstGeom>
          </p:spPr>
        </p:pic>
        <p:pic>
          <p:nvPicPr>
            <p:cNvPr id="24" name="図 23">
              <a:extLst>
                <a:ext uri="{FF2B5EF4-FFF2-40B4-BE49-F238E27FC236}">
                  <a16:creationId xmlns:a16="http://schemas.microsoft.com/office/drawing/2014/main" id="{9D66FE07-704C-8C49-87C8-0D1EEEC7295E}"/>
                </a:ext>
              </a:extLst>
            </p:cNvPr>
            <p:cNvPicPr>
              <a:picLocks noChangeAspect="1"/>
            </p:cNvPicPr>
            <p:nvPr userDrawn="1"/>
          </p:nvPicPr>
          <p:blipFill>
            <a:blip r:embed="rId6"/>
            <a:stretch>
              <a:fillRect/>
            </a:stretch>
          </p:blipFill>
          <p:spPr>
            <a:xfrm>
              <a:off x="2825348" y="4845089"/>
              <a:ext cx="1054100" cy="774700"/>
            </a:xfrm>
            <a:prstGeom prst="rect">
              <a:avLst/>
            </a:prstGeom>
          </p:spPr>
        </p:pic>
        <p:pic>
          <p:nvPicPr>
            <p:cNvPr id="25" name="図 24">
              <a:extLst>
                <a:ext uri="{FF2B5EF4-FFF2-40B4-BE49-F238E27FC236}">
                  <a16:creationId xmlns:a16="http://schemas.microsoft.com/office/drawing/2014/main" id="{36084A79-CDD5-484B-9706-52FD4CB33637}"/>
                </a:ext>
              </a:extLst>
            </p:cNvPr>
            <p:cNvPicPr>
              <a:picLocks noChangeAspect="1"/>
            </p:cNvPicPr>
            <p:nvPr userDrawn="1"/>
          </p:nvPicPr>
          <p:blipFill>
            <a:blip r:embed="rId7"/>
            <a:stretch>
              <a:fillRect/>
            </a:stretch>
          </p:blipFill>
          <p:spPr>
            <a:xfrm>
              <a:off x="4529546" y="4779030"/>
              <a:ext cx="806512" cy="843172"/>
            </a:xfrm>
            <a:prstGeom prst="rect">
              <a:avLst/>
            </a:prstGeom>
          </p:spPr>
        </p:pic>
      </p:grpSp>
    </p:spTree>
    <p:extLst>
      <p:ext uri="{BB962C8B-B14F-4D97-AF65-F5344CB8AC3E}">
        <p14:creationId xmlns:p14="http://schemas.microsoft.com/office/powerpoint/2010/main" val="14585316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青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FD1FC959-F617-C945-9EEF-669F3A99BBD1}"/>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1562981-D90C-3144-8D26-B5CF27F7EE63}"/>
              </a:ext>
            </a:extLst>
          </p:cNvPr>
          <p:cNvPicPr>
            <a:picLocks noChangeAspect="1"/>
          </p:cNvPicPr>
          <p:nvPr/>
        </p:nvPicPr>
        <p:blipFill>
          <a:blip r:embed="rId2"/>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13067147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5135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8" name="図 7">
            <a:extLst>
              <a:ext uri="{FF2B5EF4-FFF2-40B4-BE49-F238E27FC236}">
                <a16:creationId xmlns:a16="http://schemas.microsoft.com/office/drawing/2014/main" id="{CEC47A4D-3129-5041-AD6C-D759B265FB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1353944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目次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320EB99-782D-5248-9682-A5F3BE3B3B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BE481B1-5D3E-2247-B2A8-C0E210DC4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1698789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t>Copyright © </a:t>
            </a:r>
            <a:r>
              <a:rPr kumimoji="1" lang="en" altLang="ja-JP" sz="1200" dirty="0" err="1"/>
              <a:t>Cybozu</a:t>
            </a:r>
            <a:endParaRPr kumimoji="1" lang="ja-JP" altLang="en-US" sz="12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rPr>
              <a:pPr/>
              <a:t>‹#›</a:t>
            </a:fld>
            <a:endParaRPr kumimoji="1" lang="ja-JP" altLang="en-US" sz="1200">
              <a:solidFill>
                <a:schemeClr val="bg1"/>
              </a:solidFill>
            </a:endParaRPr>
          </a:p>
        </p:txBody>
      </p:sp>
    </p:spTree>
    <p:extLst>
      <p:ext uri="{BB962C8B-B14F-4D97-AF65-F5344CB8AC3E}">
        <p14:creationId xmlns:p14="http://schemas.microsoft.com/office/powerpoint/2010/main" val="479715071"/>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 id="2147484978" r:id="rId12"/>
    <p:sldLayoutId id="2147484979" r:id="rId13"/>
    <p:sldLayoutId id="2147484980" r:id="rId14"/>
    <p:sldLayoutId id="2147484981" r:id="rId15"/>
    <p:sldLayoutId id="2147484982" r:id="rId16"/>
    <p:sldLayoutId id="2147484983" r:id="rId17"/>
    <p:sldLayoutId id="2147484984" r:id="rId18"/>
    <p:sldLayoutId id="2147484985" r:id="rId19"/>
    <p:sldLayoutId id="2147484986" r:id="rId20"/>
    <p:sldLayoutId id="2147484946" r:id="rId21"/>
    <p:sldLayoutId id="2147484919" r:id="rId22"/>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hyperlink" Target="https://garoon.cybozu.co.jp/function/expand/kintone.html"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kintone.cybozu.co.jp/price/?_gl=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jp.cybozu.help/g/ja/admin/system/plugin.html" TargetMode="External"/><Relationship Id="rId4" Type="http://schemas.openxmlformats.org/officeDocument/2006/relationships/hyperlink" Target="https://garoon.cybozu.co.jp/function/expand/?page=all&amp;all=plugin&amp;alliancecat=alliance1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cybozu.dev/ja/" TargetMode="External"/><Relationship Id="rId4" Type="http://schemas.openxmlformats.org/officeDocument/2006/relationships/hyperlink" Target="https://garoon.cybozu.co.jp/function/expand/?page=cus&amp;kind=customize&amp;customizecat=customize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jp.cybozu.help/g/ja/"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jp.cybozu.help/k/j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hyperlink" Target="https://cybozudev.zendesk.com/hc/ja/sections/360004682811"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cybozudev.zendesk.com/hc/ja/articles/21035632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s://cybozudev.zendesk.com/hc/ja/articles/214641783" TargetMode="External"/><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ybozu.co.jp/logotypes/other-trademark/"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www.joyzo.co.jp/service/grnplugin_free/grkinsch/"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hyperlink" Target="https://cybozudev.zendesk.com/hc/ja/articles/360000509266" TargetMode="External"/><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hyperlink" Target="https://cybozudev.zendesk.com/hc/ja/sections/360004682831"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s://jp.cybozu.help/g/ja/admin/application/scheduler/kintone.html" TargetMode="External"/><Relationship Id="rId3" Type="http://schemas.openxmlformats.org/officeDocument/2006/relationships/image" Target="../media/image52.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cybozudev.zendesk.com/hc/ja/articles/115003827503"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cybozudev.zendesk.com/hc/ja/sections/360004682851"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53.xml"/><Relationship Id="rId5" Type="http://schemas.openxmlformats.org/officeDocument/2006/relationships/slide" Target="slide20.xml"/><Relationship Id="rId4" Type="http://schemas.openxmlformats.org/officeDocument/2006/relationships/slide" Target="slide11.xml"/></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hyperlink" Target="https://cybozudev.zendesk.com/hc/ja/articles/115003173503" TargetMode="Externa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cybozudev.zendesk.com/hc/ja/articles/115001441043" TargetMode="External"/><Relationship Id="rId5" Type="http://schemas.openxmlformats.org/officeDocument/2006/relationships/image" Target="../media/image39.png"/><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cybozudev.zendesk.com/hc/ja/articles/115005527006"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4.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cybozudev.zendesk.com/hc/ja/articles/360018094532"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cybozudev.zendesk.com/hc/ja/articles/360040752591" TargetMode="External"/><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75.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garoon.cybozu.co.jp/mtcontents/cases/kyoto_university/"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garoon.cybozu.co.jp/mtcontents/cases/suncal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garoon.cybozu.co.jp/mtcontents/cases/meidensh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https://garoon.cybozu.co.jp/mtcontents/cases/zebra/"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hyperlink" Target="https://garoon.cybozu.co.jp/mtcontents/cases/toyohi/" TargetMode="Externa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garoon.cybozu.co.jp/mtcontents/cases/nakano/" TargetMode="External"/><Relationship Id="rId5" Type="http://schemas.openxmlformats.org/officeDocument/2006/relationships/image" Target="../media/image86.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hyperlink" Target="https://garoon.cybozu.co.jp/cases/?function=function9" TargetMode="External"/><Relationship Id="rId2" Type="http://schemas.openxmlformats.org/officeDocument/2006/relationships/image" Target="../media/image87.png"/><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8847DAC3-BC5C-4A6A-B163-D38D932622DC}"/>
              </a:ext>
            </a:extLst>
          </p:cNvPr>
          <p:cNvSpPr>
            <a:spLocks noGrp="1"/>
          </p:cNvSpPr>
          <p:nvPr>
            <p:ph type="title"/>
          </p:nvPr>
        </p:nvSpPr>
        <p:spPr/>
        <p:txBody>
          <a:bodyPr/>
          <a:lstStyle/>
          <a:p>
            <a:pPr eaLnBrk="1" hangingPunct="1">
              <a:defRPr/>
            </a:pPr>
            <a:r>
              <a:rPr lang="en-US" altLang="ja-JP" sz="3200" dirty="0">
                <a:latin typeface="+mn-ea"/>
                <a:ea typeface="+mn-ea"/>
              </a:rPr>
              <a:t>Garoon×kintone </a:t>
            </a:r>
            <a:r>
              <a:rPr lang="ja-JP" altLang="en-US" sz="3200" dirty="0">
                <a:latin typeface="+mn-ea"/>
                <a:ea typeface="+mn-ea"/>
              </a:rPr>
              <a:t>連携資料</a:t>
            </a:r>
          </a:p>
        </p:txBody>
      </p:sp>
      <p:sp>
        <p:nvSpPr>
          <p:cNvPr id="4" name="字幕 3">
            <a:extLst>
              <a:ext uri="{FF2B5EF4-FFF2-40B4-BE49-F238E27FC236}">
                <a16:creationId xmlns:a16="http://schemas.microsoft.com/office/drawing/2014/main" id="{85645030-F8A9-491C-BDC7-8750993DB9DB}"/>
              </a:ext>
            </a:extLst>
          </p:cNvPr>
          <p:cNvSpPr>
            <a:spLocks noGrp="1"/>
          </p:cNvSpPr>
          <p:nvPr>
            <p:ph type="body" sz="quarter" idx="10"/>
          </p:nvPr>
        </p:nvSpPr>
        <p:spPr/>
        <p:txBody>
          <a:bodyPr/>
          <a:lstStyle/>
          <a:p>
            <a:pPr eaLnBrk="1" hangingPunct="1"/>
            <a:r>
              <a:rPr lang="ja-JP" altLang="en-US" b="1" dirty="0"/>
              <a:t>サイボウズ株式会社</a:t>
            </a:r>
          </a:p>
        </p:txBody>
      </p:sp>
      <p:cxnSp>
        <p:nvCxnSpPr>
          <p:cNvPr id="6" name="直線コネクタ 5">
            <a:extLst>
              <a:ext uri="{FF2B5EF4-FFF2-40B4-BE49-F238E27FC236}">
                <a16:creationId xmlns:a16="http://schemas.microsoft.com/office/drawing/2014/main" id="{B0F27DBB-5BD5-44D4-BE3A-1BB6D2F2DD90}"/>
              </a:ext>
              <a:ext uri="{C183D7F6-B498-43B3-948B-1728B52AA6E4}">
                <adec:decorative xmlns:adec="http://schemas.microsoft.com/office/drawing/2017/decorative" val="1"/>
              </a:ext>
            </a:extLst>
          </p:cNvPr>
          <p:cNvCxnSpPr>
            <a:cxnSpLocks noChangeShapeType="1"/>
          </p:cNvCxnSpPr>
          <p:nvPr/>
        </p:nvCxnSpPr>
        <p:spPr bwMode="auto">
          <a:xfrm>
            <a:off x="2260600" y="3157538"/>
            <a:ext cx="6273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2415C83-A4EA-4077-8DDC-E97FB14BEE83}"/>
              </a:ext>
            </a:extLst>
          </p:cNvPr>
          <p:cNvSpPr>
            <a:spLocks noGrp="1"/>
          </p:cNvSpPr>
          <p:nvPr>
            <p:ph type="title"/>
          </p:nvPr>
        </p:nvSpPr>
        <p:spPr/>
        <p:txBody>
          <a:bodyPr>
            <a:normAutofit/>
          </a:bodyPr>
          <a:lstStyle/>
          <a:p>
            <a:r>
              <a:rPr lang="en-US" altLang="ja-JP" dirty="0">
                <a:latin typeface="+mn-ea"/>
                <a:ea typeface="+mn-ea"/>
              </a:rPr>
              <a:t>Garoon ×</a:t>
            </a:r>
            <a:r>
              <a:rPr lang="ja-JP" altLang="en-US" dirty="0">
                <a:latin typeface="+mn-ea"/>
                <a:ea typeface="+mn-ea"/>
              </a:rPr>
              <a:t> </a:t>
            </a:r>
            <a:r>
              <a:rPr lang="en-US" altLang="ja-JP" dirty="0">
                <a:latin typeface="+mn-ea"/>
                <a:ea typeface="+mn-ea"/>
              </a:rPr>
              <a:t>kintone </a:t>
            </a:r>
            <a:r>
              <a:rPr lang="ja-JP" altLang="en-US" dirty="0">
                <a:latin typeface="+mn-ea"/>
                <a:ea typeface="+mn-ea"/>
              </a:rPr>
              <a:t>の併用</a:t>
            </a:r>
            <a:endParaRPr kumimoji="1" lang="ja-JP" altLang="en-US" dirty="0">
              <a:latin typeface="+mn-ea"/>
              <a:ea typeface="+mn-ea"/>
            </a:endParaRPr>
          </a:p>
        </p:txBody>
      </p:sp>
      <p:sp>
        <p:nvSpPr>
          <p:cNvPr id="15" name="正方形/長方形 14">
            <a:extLst>
              <a:ext uri="{FF2B5EF4-FFF2-40B4-BE49-F238E27FC236}">
                <a16:creationId xmlns:a16="http://schemas.microsoft.com/office/drawing/2014/main" id="{67AC76AE-5BD8-46B9-B349-8966FA96A2D8}"/>
              </a:ext>
            </a:extLst>
          </p:cNvPr>
          <p:cNvSpPr/>
          <p:nvPr/>
        </p:nvSpPr>
        <p:spPr>
          <a:xfrm>
            <a:off x="719999" y="936000"/>
            <a:ext cx="10588161" cy="584775"/>
          </a:xfrm>
          <a:prstGeom prst="rect">
            <a:avLst/>
          </a:prstGeom>
        </p:spPr>
        <p:txBody>
          <a:bodyPr wrap="square">
            <a:spAutoFit/>
          </a:bodyPr>
          <a:lstStyle/>
          <a:p>
            <a:r>
              <a:rPr lang="ja-JP" altLang="en-US" sz="1600" i="0" dirty="0">
                <a:latin typeface="+mn-ea"/>
                <a:ea typeface="+mn-ea"/>
              </a:rPr>
              <a:t>クラウド版</a:t>
            </a:r>
            <a:r>
              <a:rPr lang="en-US" altLang="ja-JP" sz="1600" i="0" dirty="0" err="1">
                <a:latin typeface="+mn-ea"/>
                <a:ea typeface="+mn-ea"/>
              </a:rPr>
              <a:t>Garoon</a:t>
            </a:r>
            <a:r>
              <a:rPr lang="ja-JP" altLang="en-US" sz="1600" i="0" dirty="0">
                <a:latin typeface="+mn-ea"/>
                <a:ea typeface="+mn-ea"/>
              </a:rPr>
              <a:t>をご利用のお客様の約 </a:t>
            </a:r>
            <a:r>
              <a:rPr lang="en-US" altLang="ja-JP" sz="1600" i="0" dirty="0">
                <a:latin typeface="+mn-ea"/>
                <a:ea typeface="+mn-ea"/>
              </a:rPr>
              <a:t>55 </a:t>
            </a:r>
            <a:r>
              <a:rPr lang="ja-JP" altLang="en-US" sz="1600" i="0" dirty="0">
                <a:latin typeface="+mn-ea"/>
                <a:ea typeface="+mn-ea"/>
              </a:rPr>
              <a:t>％が </a:t>
            </a:r>
            <a:r>
              <a:rPr lang="en-US" altLang="ja-JP" sz="1600" i="0" dirty="0">
                <a:latin typeface="+mn-ea"/>
                <a:ea typeface="+mn-ea"/>
              </a:rPr>
              <a:t>kintone </a:t>
            </a:r>
            <a:r>
              <a:rPr lang="ja-JP" altLang="en-US" sz="1600" i="0" dirty="0">
                <a:latin typeface="+mn-ea"/>
                <a:ea typeface="+mn-ea"/>
              </a:rPr>
              <a:t>も導入。</a:t>
            </a:r>
            <a:endParaRPr lang="en-US" altLang="ja-JP" sz="1600" i="0" dirty="0">
              <a:latin typeface="+mn-ea"/>
              <a:ea typeface="+mn-ea"/>
            </a:endParaRPr>
          </a:p>
          <a:p>
            <a:r>
              <a:rPr lang="ja-JP" altLang="en-US" sz="1600" i="0" dirty="0">
                <a:latin typeface="+mn-ea"/>
                <a:ea typeface="+mn-ea"/>
              </a:rPr>
              <a:t>豊富な連携機能があり、相乗効果が出しやすいため、多くのユーザーが </a:t>
            </a:r>
            <a:r>
              <a:rPr lang="en-US" altLang="ja-JP" sz="1600" i="0" dirty="0" err="1">
                <a:latin typeface="+mn-ea"/>
                <a:ea typeface="+mn-ea"/>
              </a:rPr>
              <a:t>Garoon</a:t>
            </a:r>
            <a:r>
              <a:rPr lang="en-US" altLang="ja-JP" sz="1600" i="0" dirty="0">
                <a:latin typeface="+mn-ea"/>
                <a:ea typeface="+mn-ea"/>
              </a:rPr>
              <a:t> </a:t>
            </a:r>
            <a:r>
              <a:rPr lang="ja-JP" altLang="en-US" sz="1600" i="0" dirty="0">
                <a:latin typeface="+mn-ea"/>
                <a:ea typeface="+mn-ea"/>
              </a:rPr>
              <a:t>と </a:t>
            </a:r>
            <a:r>
              <a:rPr lang="en-US" altLang="ja-JP" sz="1600" i="0" dirty="0">
                <a:latin typeface="+mn-ea"/>
                <a:ea typeface="+mn-ea"/>
              </a:rPr>
              <a:t>kintone </a:t>
            </a:r>
            <a:r>
              <a:rPr lang="ja-JP" altLang="en-US" sz="1600" i="0" dirty="0">
                <a:latin typeface="+mn-ea"/>
                <a:ea typeface="+mn-ea"/>
              </a:rPr>
              <a:t>を併用しています。</a:t>
            </a:r>
            <a:endParaRPr lang="en-US" altLang="ja-JP" sz="1600" i="0" dirty="0">
              <a:latin typeface="+mn-ea"/>
              <a:ea typeface="+mn-ea"/>
            </a:endParaRPr>
          </a:p>
        </p:txBody>
      </p:sp>
      <p:sp>
        <p:nvSpPr>
          <p:cNvPr id="16" name="四角形: 角を丸くする 15" descr="Garoonはkintoneとの連携機能が標準搭載された唯一のグループウェアです&#10;">
            <a:extLst>
              <a:ext uri="{FF2B5EF4-FFF2-40B4-BE49-F238E27FC236}">
                <a16:creationId xmlns:a16="http://schemas.microsoft.com/office/drawing/2014/main" id="{2184EED6-39A1-48CE-92A7-CBF9ED843EE4}"/>
              </a:ext>
            </a:extLst>
          </p:cNvPr>
          <p:cNvSpPr/>
          <p:nvPr/>
        </p:nvSpPr>
        <p:spPr bwMode="auto">
          <a:xfrm>
            <a:off x="2622740" y="5359080"/>
            <a:ext cx="724903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b="1" i="0" dirty="0">
                <a:solidFill>
                  <a:schemeClr val="bg1"/>
                </a:solidFill>
              </a:rPr>
              <a:t>Garoon</a:t>
            </a:r>
            <a:r>
              <a:rPr lang="ja-JP" altLang="en-US" b="1" i="0" dirty="0">
                <a:solidFill>
                  <a:schemeClr val="bg1"/>
                </a:solidFill>
              </a:rPr>
              <a:t>は</a:t>
            </a:r>
            <a:r>
              <a:rPr lang="en-US" altLang="ja-JP" b="1" i="0" dirty="0">
                <a:solidFill>
                  <a:schemeClr val="bg1"/>
                </a:solidFill>
              </a:rPr>
              <a:t>kintone</a:t>
            </a:r>
            <a:r>
              <a:rPr lang="ja-JP" altLang="en-US" b="1" i="0" dirty="0">
                <a:solidFill>
                  <a:schemeClr val="bg1"/>
                </a:solidFill>
              </a:rPr>
              <a:t>との連携機能が標準搭載された</a:t>
            </a:r>
            <a:br>
              <a:rPr lang="ja-JP" altLang="en-US" dirty="0">
                <a:solidFill>
                  <a:schemeClr val="bg1"/>
                </a:solidFill>
              </a:rPr>
            </a:br>
            <a:r>
              <a:rPr lang="ja-JP" altLang="en-US" b="1" i="0" dirty="0">
                <a:solidFill>
                  <a:schemeClr val="bg1"/>
                </a:solidFill>
              </a:rPr>
              <a:t>唯一のグループウェアです</a:t>
            </a:r>
            <a:endParaRPr lang="en-US" altLang="ja-JP" b="1" i="0" dirty="0">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5AC9F1B4-F83C-4408-99B0-E52FC2CAC620}"/>
              </a:ext>
            </a:extLst>
          </p:cNvPr>
          <p:cNvSpPr/>
          <p:nvPr/>
        </p:nvSpPr>
        <p:spPr>
          <a:xfrm>
            <a:off x="7689954" y="6202797"/>
            <a:ext cx="4262203" cy="307777"/>
          </a:xfrm>
          <a:prstGeom prst="rect">
            <a:avLst/>
          </a:prstGeom>
        </p:spPr>
        <p:txBody>
          <a:bodyPr wrap="square">
            <a:spAutoFit/>
          </a:bodyPr>
          <a:lstStyle/>
          <a:p>
            <a:r>
              <a:rPr lang="en-US" altLang="ja-JP" sz="1400" dirty="0">
                <a:latin typeface="+mn-ea"/>
              </a:rPr>
              <a:t>※ </a:t>
            </a:r>
            <a:r>
              <a:rPr lang="en-US" altLang="ja-JP" sz="1400" i="0" dirty="0">
                <a:latin typeface="+mn-ea"/>
                <a:ea typeface="+mn-ea"/>
              </a:rPr>
              <a:t>2022</a:t>
            </a:r>
            <a:r>
              <a:rPr lang="ja-JP" altLang="en-US" sz="1400" i="0" dirty="0">
                <a:latin typeface="+mn-ea"/>
                <a:ea typeface="+mn-ea"/>
              </a:rPr>
              <a:t>年 サイボウズ ユーザーアンケートより</a:t>
            </a:r>
            <a:endParaRPr lang="en-US" altLang="ja-JP" sz="1400" i="0" dirty="0">
              <a:latin typeface="+mn-ea"/>
              <a:ea typeface="+mn-ea"/>
            </a:endParaRPr>
          </a:p>
        </p:txBody>
      </p:sp>
      <p:pic>
        <p:nvPicPr>
          <p:cNvPr id="4" name="グラフィックス 3">
            <a:extLst>
              <a:ext uri="{FF2B5EF4-FFF2-40B4-BE49-F238E27FC236}">
                <a16:creationId xmlns:a16="http://schemas.microsoft.com/office/drawing/2014/main" id="{FB047B35-2B47-8EDC-07DA-CDB1DB4DA7D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1926" y="2093328"/>
            <a:ext cx="4748149" cy="3111864"/>
          </a:xfrm>
          <a:prstGeom prst="rect">
            <a:avLst/>
          </a:prstGeom>
        </p:spPr>
      </p:pic>
    </p:spTree>
    <p:extLst>
      <p:ext uri="{BB962C8B-B14F-4D97-AF65-F5344CB8AC3E}">
        <p14:creationId xmlns:p14="http://schemas.microsoft.com/office/powerpoint/2010/main" val="280506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52C70CF-A577-45C8-AC4A-137D76371FAA}"/>
              </a:ext>
            </a:extLst>
          </p:cNvPr>
          <p:cNvSpPr>
            <a:spLocks noGrp="1"/>
          </p:cNvSpPr>
          <p:nvPr>
            <p:ph type="title"/>
          </p:nvPr>
        </p:nvSpPr>
        <p:spPr>
          <a:xfrm>
            <a:off x="720000" y="2658062"/>
            <a:ext cx="8716235" cy="1543263"/>
          </a:xfrm>
        </p:spPr>
        <p:txBody>
          <a:bodyPr/>
          <a:lstStyle/>
          <a:p>
            <a:r>
              <a:rPr kumimoji="1" lang="en-US" altLang="ja-JP" cap="none" dirty="0"/>
              <a:t>2.Garoon </a:t>
            </a:r>
            <a:r>
              <a:rPr lang="en-US" altLang="ja-JP" cap="none" dirty="0"/>
              <a:t>× kintone</a:t>
            </a:r>
            <a:endParaRPr kumimoji="1" lang="ja-JP" altLang="en-US" cap="none" dirty="0"/>
          </a:p>
        </p:txBody>
      </p:sp>
    </p:spTree>
    <p:extLst>
      <p:ext uri="{BB962C8B-B14F-4D97-AF65-F5344CB8AC3E}">
        <p14:creationId xmlns:p14="http://schemas.microsoft.com/office/powerpoint/2010/main" val="120467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1A185FA-51D3-4ADA-9FE8-80C8042D1B13}"/>
              </a:ext>
            </a:extLst>
          </p:cNvPr>
          <p:cNvSpPr>
            <a:spLocks noGrp="1"/>
          </p:cNvSpPr>
          <p:nvPr>
            <p:ph type="title"/>
          </p:nvPr>
        </p:nvSpPr>
        <p:spPr/>
        <p:txBody>
          <a:bodyPr>
            <a:normAutofit/>
          </a:bodyPr>
          <a:lstStyle/>
          <a:p>
            <a:r>
              <a:rPr lang="en-US" altLang="ja-JP" dirty="0">
                <a:latin typeface="+mn-ea"/>
                <a:ea typeface="+mn-ea"/>
              </a:rPr>
              <a:t>Garoon</a:t>
            </a:r>
            <a:r>
              <a:rPr lang="ja-JP" altLang="en-US" dirty="0">
                <a:latin typeface="+mn-ea"/>
                <a:ea typeface="+mn-ea"/>
              </a:rPr>
              <a:t> </a:t>
            </a:r>
            <a:r>
              <a:rPr lang="en-US" altLang="ja-JP" dirty="0">
                <a:latin typeface="+mn-ea"/>
                <a:ea typeface="+mn-ea"/>
              </a:rPr>
              <a:t>× kintone</a:t>
            </a:r>
            <a:endParaRPr kumimoji="1" lang="ja-JP" altLang="en-US" dirty="0">
              <a:latin typeface="+mn-ea"/>
              <a:ea typeface="+mn-ea"/>
            </a:endParaRPr>
          </a:p>
        </p:txBody>
      </p:sp>
      <p:sp>
        <p:nvSpPr>
          <p:cNvPr id="5" name="コンテンツ プレースホルダー 38">
            <a:extLst>
              <a:ext uri="{FF2B5EF4-FFF2-40B4-BE49-F238E27FC236}">
                <a16:creationId xmlns:a16="http://schemas.microsoft.com/office/drawing/2014/main" id="{5A47F33C-CAE2-4C3C-80E0-39BA44DE7721}"/>
              </a:ext>
            </a:extLst>
          </p:cNvPr>
          <p:cNvSpPr txBox="1">
            <a:spLocks/>
          </p:cNvSpPr>
          <p:nvPr/>
        </p:nvSpPr>
        <p:spPr bwMode="auto">
          <a:xfrm>
            <a:off x="720000" y="1080000"/>
            <a:ext cx="8846564" cy="111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ea"/>
                <a:ea typeface="+mn-ea"/>
                <a:cs typeface="YuGothic Medium"/>
              </a:defRPr>
            </a:lvl1pPr>
            <a:lvl2pPr marL="446088" indent="-177800" algn="l" rtl="0" eaLnBrk="0" fontAlgn="base" hangingPunct="0">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mn-ea"/>
                <a:ea typeface="+mn-ea"/>
                <a:cs typeface="YuGothic Medium"/>
              </a:defRPr>
            </a:lvl2pPr>
            <a:lvl3pPr marL="625475" indent="-179388" algn="l" rtl="0" eaLnBrk="0" fontAlgn="base" hangingPunct="0">
              <a:lnSpc>
                <a:spcPct val="130000"/>
              </a:lnSpc>
              <a:spcBef>
                <a:spcPct val="50000"/>
              </a:spcBef>
              <a:spcAft>
                <a:spcPct val="0"/>
              </a:spcAft>
              <a:buClr>
                <a:srgbClr val="004080"/>
              </a:buClr>
              <a:buSzPct val="70000"/>
              <a:buChar char="•"/>
              <a:defRPr kumimoji="1" sz="1600">
                <a:solidFill>
                  <a:schemeClr val="tx1"/>
                </a:solidFill>
                <a:latin typeface="+mn-ea"/>
                <a:ea typeface="+mn-ea"/>
                <a:cs typeface="YuGothic Medium"/>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pPr>
            <a:r>
              <a:rPr lang="ja-JP" altLang="en-US" sz="1600" i="0" kern="0" dirty="0">
                <a:cs typeface="メイリオ" panose="020B0604030504040204" pitchFamily="50" charset="-128"/>
              </a:rPr>
              <a:t>業務アプリケーション基盤（</a:t>
            </a:r>
            <a:r>
              <a:rPr lang="en-US" altLang="ja-JP" sz="1600" i="0" kern="0" dirty="0">
                <a:cs typeface="メイリオ" panose="020B0604030504040204" pitchFamily="50" charset="-128"/>
              </a:rPr>
              <a:t>kintone</a:t>
            </a:r>
            <a:r>
              <a:rPr lang="ja-JP" altLang="en-US" sz="1600" i="0" kern="0" dirty="0">
                <a:cs typeface="メイリオ" panose="020B0604030504040204" pitchFamily="50" charset="-128"/>
              </a:rPr>
              <a:t>）と組み合わせることによりあらゆる業務が集まる</a:t>
            </a:r>
            <a:endParaRPr lang="en-US" altLang="ja-JP" sz="1600" i="0" kern="0" dirty="0">
              <a:cs typeface="メイリオ" panose="020B0604030504040204" pitchFamily="50" charset="-128"/>
            </a:endParaRPr>
          </a:p>
          <a:p>
            <a:pPr marL="0" indent="0">
              <a:buNone/>
            </a:pPr>
            <a:r>
              <a:rPr lang="en-US" altLang="ja-JP" sz="1600" i="0" kern="0" dirty="0">
                <a:cs typeface="メイリオ" panose="020B0604030504040204" pitchFamily="50" charset="-128"/>
              </a:rPr>
              <a:t>『</a:t>
            </a:r>
            <a:r>
              <a:rPr lang="ja-JP" altLang="en-US" sz="1600" i="0" kern="0" dirty="0">
                <a:cs typeface="メイリオ" panose="020B0604030504040204" pitchFamily="50" charset="-128"/>
              </a:rPr>
              <a:t>バーチャルオフィス</a:t>
            </a:r>
            <a:r>
              <a:rPr lang="en-US" altLang="ja-JP" sz="1600" i="0" kern="0" dirty="0">
                <a:cs typeface="メイリオ" panose="020B0604030504040204" pitchFamily="50" charset="-128"/>
              </a:rPr>
              <a:t>』</a:t>
            </a:r>
            <a:r>
              <a:rPr lang="ja-JP" altLang="en-US" sz="1600" i="0" kern="0" dirty="0">
                <a:cs typeface="メイリオ" panose="020B0604030504040204" pitchFamily="50" charset="-128"/>
              </a:rPr>
              <a:t>としてのイントラを実現できます。</a:t>
            </a:r>
            <a:endParaRPr lang="en-US" altLang="ja-JP" sz="1600" i="0" kern="0" dirty="0">
              <a:cs typeface="メイリオ" panose="020B0604030504040204" pitchFamily="50" charset="-128"/>
            </a:endParaRPr>
          </a:p>
        </p:txBody>
      </p:sp>
      <p:pic>
        <p:nvPicPr>
          <p:cNvPr id="4" name="図 3">
            <a:extLst>
              <a:ext uri="{FF2B5EF4-FFF2-40B4-BE49-F238E27FC236}">
                <a16:creationId xmlns:a16="http://schemas.microsoft.com/office/drawing/2014/main" id="{60CB2703-5A99-4F1D-B230-A6FC0DDAA0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2286001"/>
            <a:ext cx="8382000" cy="3905250"/>
          </a:xfrm>
          <a:prstGeom prst="rect">
            <a:avLst/>
          </a:prstGeom>
        </p:spPr>
      </p:pic>
    </p:spTree>
    <p:extLst>
      <p:ext uri="{BB962C8B-B14F-4D97-AF65-F5344CB8AC3E}">
        <p14:creationId xmlns:p14="http://schemas.microsoft.com/office/powerpoint/2010/main" val="343412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タイトル 3">
            <a:extLst>
              <a:ext uri="{FF2B5EF4-FFF2-40B4-BE49-F238E27FC236}">
                <a16:creationId xmlns:a16="http://schemas.microsoft.com/office/drawing/2014/main" id="{E5B49E0F-8912-41E2-9A8A-22DF0E525387}"/>
              </a:ext>
            </a:extLst>
          </p:cNvPr>
          <p:cNvSpPr>
            <a:spLocks noGrp="1" noChangeArrowheads="1"/>
          </p:cNvSpPr>
          <p:nvPr>
            <p:ph type="title"/>
          </p:nvPr>
        </p:nvSpPr>
        <p:spPr/>
        <p:txBody>
          <a:bodyPr>
            <a:normAutofit/>
          </a:bodyPr>
          <a:lstStyle/>
          <a:p>
            <a:r>
              <a:rPr kumimoji="1" lang="en-US" altLang="ja-JP" dirty="0"/>
              <a:t>kintone</a:t>
            </a:r>
            <a:r>
              <a:rPr lang="ja-JP" altLang="en-US" dirty="0"/>
              <a:t>との</a:t>
            </a:r>
            <a:r>
              <a:rPr kumimoji="1" lang="ja-JP" altLang="en-US" dirty="0"/>
              <a:t>連携方法</a:t>
            </a:r>
            <a:endParaRPr lang="ja-JP" altLang="en-US" dirty="0">
              <a:latin typeface="+mn-ea"/>
              <a:ea typeface="+mn-ea"/>
            </a:endParaRPr>
          </a:p>
        </p:txBody>
      </p:sp>
      <p:sp>
        <p:nvSpPr>
          <p:cNvPr id="13" name="テキスト ボックス 12">
            <a:extLst>
              <a:ext uri="{FF2B5EF4-FFF2-40B4-BE49-F238E27FC236}">
                <a16:creationId xmlns:a16="http://schemas.microsoft.com/office/drawing/2014/main" id="{D1E6BC93-43EC-4679-A5F9-2193EF0594E9}"/>
              </a:ext>
            </a:extLst>
          </p:cNvPr>
          <p:cNvSpPr txBox="1"/>
          <p:nvPr/>
        </p:nvSpPr>
        <p:spPr>
          <a:xfrm>
            <a:off x="1913151" y="839017"/>
            <a:ext cx="8488665" cy="338554"/>
          </a:xfrm>
          <a:prstGeom prst="rect">
            <a:avLst/>
          </a:prstGeom>
          <a:noFill/>
        </p:spPr>
        <p:txBody>
          <a:bodyPr wrap="square">
            <a:spAutoFit/>
          </a:bodyPr>
          <a:lstStyle/>
          <a:p>
            <a:pPr defTabSz="914400" eaLnBrk="0" fontAlgn="base" hangingPunct="0">
              <a:spcBef>
                <a:spcPct val="0"/>
              </a:spcBef>
              <a:spcAft>
                <a:spcPct val="0"/>
              </a:spcAft>
              <a:defRPr/>
            </a:pPr>
            <a:r>
              <a:rPr kumimoji="1" lang="ja-JP" altLang="en-US" sz="1600" dirty="0">
                <a:solidFill>
                  <a:srgbClr val="333333"/>
                </a:solidFill>
                <a:latin typeface="+mn-ea"/>
              </a:rPr>
              <a:t>クラウド版 </a:t>
            </a:r>
            <a:r>
              <a:rPr kumimoji="1" lang="en-US" altLang="ja-JP" sz="1600" dirty="0">
                <a:solidFill>
                  <a:srgbClr val="333333"/>
                </a:solidFill>
                <a:latin typeface="+mn-ea"/>
              </a:rPr>
              <a:t>Garoon</a:t>
            </a:r>
            <a:r>
              <a:rPr kumimoji="1" lang="ja-JP" altLang="en-US" sz="1600" dirty="0">
                <a:solidFill>
                  <a:srgbClr val="333333"/>
                </a:solidFill>
                <a:latin typeface="+mn-ea"/>
              </a:rPr>
              <a:t>と</a:t>
            </a:r>
            <a:r>
              <a:rPr kumimoji="1" lang="en-US" altLang="ja-JP" sz="1600" dirty="0">
                <a:solidFill>
                  <a:srgbClr val="333333"/>
                </a:solidFill>
                <a:latin typeface="+mn-ea"/>
              </a:rPr>
              <a:t>kintone</a:t>
            </a:r>
            <a:r>
              <a:rPr kumimoji="1" lang="ja-JP" altLang="en-US" sz="1600" dirty="0">
                <a:solidFill>
                  <a:srgbClr val="333333"/>
                </a:solidFill>
                <a:latin typeface="+mn-ea"/>
              </a:rPr>
              <a:t>を連携するには次の方法があります。</a:t>
            </a:r>
            <a:endParaRPr kumimoji="1" lang="en-US" altLang="ja-JP" sz="1600" dirty="0">
              <a:solidFill>
                <a:srgbClr val="333333"/>
              </a:solidFill>
              <a:latin typeface="+mn-ea"/>
            </a:endParaRPr>
          </a:p>
        </p:txBody>
      </p:sp>
      <p:sp>
        <p:nvSpPr>
          <p:cNvPr id="48" name="正方形/長方形 47">
            <a:extLst>
              <a:ext uri="{FF2B5EF4-FFF2-40B4-BE49-F238E27FC236}">
                <a16:creationId xmlns:a16="http://schemas.microsoft.com/office/drawing/2014/main" id="{EB2DABC3-CF44-48B8-931E-68AF545A26CE}"/>
              </a:ext>
            </a:extLst>
          </p:cNvPr>
          <p:cNvSpPr/>
          <p:nvPr/>
        </p:nvSpPr>
        <p:spPr bwMode="auto">
          <a:xfrm>
            <a:off x="2385733" y="1573469"/>
            <a:ext cx="292100" cy="379413"/>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sz="1050" b="1" dirty="0">
                <a:solidFill>
                  <a:srgbClr val="003399"/>
                </a:solidFill>
                <a:latin typeface="+mn-ea"/>
              </a:rPr>
              <a:t>１</a:t>
            </a:r>
          </a:p>
        </p:txBody>
      </p:sp>
      <p:sp>
        <p:nvSpPr>
          <p:cNvPr id="44" name="正方形/長方形 43">
            <a:extLst>
              <a:ext uri="{FF2B5EF4-FFF2-40B4-BE49-F238E27FC236}">
                <a16:creationId xmlns:a16="http://schemas.microsoft.com/office/drawing/2014/main" id="{B6C66C7A-52EE-48F3-AA1C-EB8E8FC86C7E}"/>
              </a:ext>
            </a:extLst>
          </p:cNvPr>
          <p:cNvSpPr/>
          <p:nvPr/>
        </p:nvSpPr>
        <p:spPr bwMode="auto">
          <a:xfrm>
            <a:off x="2758948" y="1594559"/>
            <a:ext cx="5970369"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defTabSz="914400" eaLnBrk="0" fontAlgn="base" hangingPunct="0">
              <a:spcBef>
                <a:spcPct val="0"/>
              </a:spcBef>
              <a:spcAft>
                <a:spcPct val="0"/>
              </a:spcAft>
              <a:defRPr/>
            </a:pPr>
            <a:r>
              <a:rPr kumimoji="1" lang="ja-JP" altLang="en-US" b="1" dirty="0">
                <a:solidFill>
                  <a:srgbClr val="003399"/>
                </a:solidFill>
                <a:latin typeface="+mn-ea"/>
              </a:rPr>
              <a:t>標準搭載されている連携機能を使う</a:t>
            </a:r>
          </a:p>
        </p:txBody>
      </p:sp>
      <p:sp>
        <p:nvSpPr>
          <p:cNvPr id="49" name="正方形/長方形 48">
            <a:extLst>
              <a:ext uri="{FF2B5EF4-FFF2-40B4-BE49-F238E27FC236}">
                <a16:creationId xmlns:a16="http://schemas.microsoft.com/office/drawing/2014/main" id="{A3DBF3E3-FC3C-4A36-AEBE-6C58C77A811A}"/>
              </a:ext>
            </a:extLst>
          </p:cNvPr>
          <p:cNvSpPr/>
          <p:nvPr/>
        </p:nvSpPr>
        <p:spPr bwMode="auto">
          <a:xfrm>
            <a:off x="2385733" y="2114565"/>
            <a:ext cx="292100" cy="379413"/>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sz="1050" b="1" dirty="0">
                <a:solidFill>
                  <a:srgbClr val="003399"/>
                </a:solidFill>
                <a:latin typeface="+mn-ea"/>
              </a:rPr>
              <a:t>２</a:t>
            </a:r>
          </a:p>
        </p:txBody>
      </p:sp>
      <p:sp>
        <p:nvSpPr>
          <p:cNvPr id="46" name="正方形/長方形 45">
            <a:extLst>
              <a:ext uri="{FF2B5EF4-FFF2-40B4-BE49-F238E27FC236}">
                <a16:creationId xmlns:a16="http://schemas.microsoft.com/office/drawing/2014/main" id="{B07C6BDA-9440-4C80-8AF0-827DB9AC1F01}"/>
              </a:ext>
            </a:extLst>
          </p:cNvPr>
          <p:cNvSpPr/>
          <p:nvPr/>
        </p:nvSpPr>
        <p:spPr bwMode="auto">
          <a:xfrm>
            <a:off x="2758947" y="2153740"/>
            <a:ext cx="4534498"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defTabSz="914400" eaLnBrk="0" fontAlgn="base" hangingPunct="0">
              <a:spcBef>
                <a:spcPct val="0"/>
              </a:spcBef>
              <a:spcAft>
                <a:spcPct val="0"/>
              </a:spcAft>
              <a:defRPr/>
            </a:pPr>
            <a:r>
              <a:rPr kumimoji="1" lang="ja-JP" altLang="en-US" b="1" dirty="0">
                <a:solidFill>
                  <a:srgbClr val="003399"/>
                </a:solidFill>
                <a:latin typeface="+mn-ea"/>
              </a:rPr>
              <a:t>プラグインを使う</a:t>
            </a:r>
          </a:p>
        </p:txBody>
      </p:sp>
      <p:sp>
        <p:nvSpPr>
          <p:cNvPr id="50" name="正方形/長方形 49">
            <a:extLst>
              <a:ext uri="{FF2B5EF4-FFF2-40B4-BE49-F238E27FC236}">
                <a16:creationId xmlns:a16="http://schemas.microsoft.com/office/drawing/2014/main" id="{7D4B97A7-1177-4847-89E8-30681707631E}"/>
              </a:ext>
            </a:extLst>
          </p:cNvPr>
          <p:cNvSpPr/>
          <p:nvPr/>
        </p:nvSpPr>
        <p:spPr bwMode="auto">
          <a:xfrm>
            <a:off x="2385733" y="2655661"/>
            <a:ext cx="292100" cy="379413"/>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kumimoji="1" lang="ja-JP" altLang="en-US" sz="1050" b="1" dirty="0">
                <a:solidFill>
                  <a:srgbClr val="003399"/>
                </a:solidFill>
                <a:latin typeface="+mn-ea"/>
              </a:rPr>
              <a:t>３</a:t>
            </a:r>
          </a:p>
        </p:txBody>
      </p:sp>
      <p:sp>
        <p:nvSpPr>
          <p:cNvPr id="47" name="正方形/長方形 46">
            <a:extLst>
              <a:ext uri="{FF2B5EF4-FFF2-40B4-BE49-F238E27FC236}">
                <a16:creationId xmlns:a16="http://schemas.microsoft.com/office/drawing/2014/main" id="{68344320-73C9-4A8D-B196-EF4FB40BC434}"/>
              </a:ext>
            </a:extLst>
          </p:cNvPr>
          <p:cNvSpPr/>
          <p:nvPr/>
        </p:nvSpPr>
        <p:spPr bwMode="auto">
          <a:xfrm>
            <a:off x="2758948" y="2706846"/>
            <a:ext cx="6882569" cy="37623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anchor="ctr"/>
          <a:lstStyle/>
          <a:p>
            <a:pPr defTabSz="914400" eaLnBrk="0" fontAlgn="base" hangingPunct="0">
              <a:spcBef>
                <a:spcPct val="0"/>
              </a:spcBef>
              <a:spcAft>
                <a:spcPct val="0"/>
              </a:spcAft>
              <a:defRPr/>
            </a:pPr>
            <a:r>
              <a:rPr kumimoji="1" lang="en-US" altLang="ja-JP" b="1" dirty="0">
                <a:solidFill>
                  <a:srgbClr val="003399"/>
                </a:solidFill>
                <a:latin typeface="+mn-ea"/>
              </a:rPr>
              <a:t>API</a:t>
            </a:r>
            <a:r>
              <a:rPr kumimoji="1" lang="ja-JP" altLang="en-US" b="1" dirty="0">
                <a:solidFill>
                  <a:srgbClr val="003399"/>
                </a:solidFill>
                <a:latin typeface="+mn-ea"/>
              </a:rPr>
              <a:t>を利用してカスタマイズ開発を行う</a:t>
            </a:r>
          </a:p>
        </p:txBody>
      </p:sp>
      <p:sp>
        <p:nvSpPr>
          <p:cNvPr id="4" name="四角形: 角を丸くする 3">
            <a:extLst>
              <a:ext uri="{FF2B5EF4-FFF2-40B4-BE49-F238E27FC236}">
                <a16:creationId xmlns:a16="http://schemas.microsoft.com/office/drawing/2014/main" id="{1D67465C-C9B1-4CAF-A8E2-6C4CA9FDA507}"/>
              </a:ext>
              <a:ext uri="{C183D7F6-B498-43B3-948B-1728B52AA6E4}">
                <adec:decorative xmlns:adec="http://schemas.microsoft.com/office/drawing/2017/decorative" val="1"/>
              </a:ext>
            </a:extLst>
          </p:cNvPr>
          <p:cNvSpPr/>
          <p:nvPr/>
        </p:nvSpPr>
        <p:spPr bwMode="auto">
          <a:xfrm>
            <a:off x="2011758" y="3797779"/>
            <a:ext cx="8168484" cy="2557866"/>
          </a:xfrm>
          <a:prstGeom prst="roundRect">
            <a:avLst>
              <a:gd name="adj" fmla="val 6535"/>
            </a:avLst>
          </a:prstGeom>
          <a:solidFill>
            <a:srgbClr val="DEEBF7"/>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defRPr/>
            </a:pPr>
            <a:endParaRPr kumimoji="1" lang="ja-JP" altLang="en-US" sz="1400" dirty="0">
              <a:solidFill>
                <a:srgbClr val="333333"/>
              </a:solidFill>
              <a:latin typeface="+mn-ea"/>
            </a:endParaRPr>
          </a:p>
        </p:txBody>
      </p:sp>
      <p:sp>
        <p:nvSpPr>
          <p:cNvPr id="5" name="テキスト ボックス 4">
            <a:extLst>
              <a:ext uri="{FF2B5EF4-FFF2-40B4-BE49-F238E27FC236}">
                <a16:creationId xmlns:a16="http://schemas.microsoft.com/office/drawing/2014/main" id="{D755B2BF-4186-48C7-902E-0F57A9F5B5AC}"/>
              </a:ext>
            </a:extLst>
          </p:cNvPr>
          <p:cNvSpPr txBox="1"/>
          <p:nvPr/>
        </p:nvSpPr>
        <p:spPr>
          <a:xfrm>
            <a:off x="2348129" y="4780097"/>
            <a:ext cx="3863930" cy="1323439"/>
          </a:xfrm>
          <a:prstGeom prst="rect">
            <a:avLst/>
          </a:prstGeom>
          <a:noFill/>
        </p:spPr>
        <p:txBody>
          <a:bodyPr wrap="square" rtlCol="0">
            <a:spAutoFit/>
          </a:bodyPr>
          <a:lstStyle/>
          <a:p>
            <a:pPr defTabSz="914400" eaLnBrk="0" fontAlgn="base" hangingPunct="0">
              <a:spcBef>
                <a:spcPct val="0"/>
              </a:spcBef>
              <a:spcAft>
                <a:spcPct val="0"/>
              </a:spcAft>
              <a:defRPr/>
            </a:pPr>
            <a:r>
              <a:rPr kumimoji="1" lang="ja-JP" altLang="en-US" sz="1600" dirty="0">
                <a:solidFill>
                  <a:srgbClr val="333333"/>
                </a:solidFill>
                <a:latin typeface="+mn-ea"/>
              </a:rPr>
              <a:t>業務に合わせたシステムを誰でも</a:t>
            </a:r>
            <a:br>
              <a:rPr kumimoji="1" lang="en-US" altLang="ja-JP" sz="1600" dirty="0">
                <a:solidFill>
                  <a:srgbClr val="333333"/>
                </a:solidFill>
                <a:latin typeface="+mn-ea"/>
              </a:rPr>
            </a:br>
            <a:r>
              <a:rPr kumimoji="1" lang="ja-JP" altLang="en-US" sz="1600" dirty="0">
                <a:solidFill>
                  <a:srgbClr val="333333"/>
                </a:solidFill>
                <a:latin typeface="+mn-ea"/>
              </a:rPr>
              <a:t>簡単に作成できるサービスです。</a:t>
            </a:r>
            <a:endParaRPr kumimoji="1" lang="en-US" altLang="ja-JP" sz="1600" dirty="0">
              <a:solidFill>
                <a:srgbClr val="333333"/>
              </a:solidFill>
              <a:latin typeface="+mn-ea"/>
            </a:endParaRPr>
          </a:p>
          <a:p>
            <a:pPr defTabSz="914400" eaLnBrk="0" fontAlgn="base" hangingPunct="0">
              <a:spcBef>
                <a:spcPct val="0"/>
              </a:spcBef>
              <a:spcAft>
                <a:spcPct val="0"/>
              </a:spcAft>
              <a:defRPr/>
            </a:pPr>
            <a:r>
              <a:rPr kumimoji="1" lang="ja-JP" altLang="en-US" sz="1600" dirty="0">
                <a:solidFill>
                  <a:srgbClr val="333333"/>
                </a:solidFill>
                <a:latin typeface="+mn-ea"/>
              </a:rPr>
              <a:t>プログラミングの知識がなくても、</a:t>
            </a:r>
            <a:br>
              <a:rPr kumimoji="1" lang="en-US" altLang="ja-JP" sz="1600" dirty="0">
                <a:solidFill>
                  <a:srgbClr val="333333"/>
                </a:solidFill>
                <a:latin typeface="+mn-ea"/>
              </a:rPr>
            </a:br>
            <a:r>
              <a:rPr kumimoji="1" lang="ja-JP" altLang="en-US" sz="1600" dirty="0">
                <a:solidFill>
                  <a:srgbClr val="333333"/>
                </a:solidFill>
                <a:latin typeface="+mn-ea"/>
              </a:rPr>
              <a:t>マウス操作でシステムを開発する</a:t>
            </a:r>
            <a:br>
              <a:rPr kumimoji="1" lang="en-US" altLang="ja-JP" sz="1600" dirty="0">
                <a:solidFill>
                  <a:srgbClr val="333333"/>
                </a:solidFill>
                <a:latin typeface="+mn-ea"/>
              </a:rPr>
            </a:br>
            <a:r>
              <a:rPr kumimoji="1" lang="ja-JP" altLang="en-US" sz="1600" dirty="0">
                <a:solidFill>
                  <a:srgbClr val="333333"/>
                </a:solidFill>
                <a:latin typeface="+mn-ea"/>
              </a:rPr>
              <a:t>ことができます。</a:t>
            </a:r>
          </a:p>
        </p:txBody>
      </p:sp>
      <p:grpSp>
        <p:nvGrpSpPr>
          <p:cNvPr id="6" name="グループ化 5">
            <a:extLst>
              <a:ext uri="{FF2B5EF4-FFF2-40B4-BE49-F238E27FC236}">
                <a16:creationId xmlns:a16="http://schemas.microsoft.com/office/drawing/2014/main" id="{41BA7733-4316-4CF0-8DA5-66EEFF45DD2A}"/>
              </a:ext>
              <a:ext uri="{C183D7F6-B498-43B3-948B-1728B52AA6E4}">
                <adec:decorative xmlns:adec="http://schemas.microsoft.com/office/drawing/2017/decorative" val="1"/>
              </a:ext>
            </a:extLst>
          </p:cNvPr>
          <p:cNvGrpSpPr/>
          <p:nvPr/>
        </p:nvGrpSpPr>
        <p:grpSpPr>
          <a:xfrm>
            <a:off x="5869921" y="3970992"/>
            <a:ext cx="4024501" cy="2211439"/>
            <a:chOff x="338138" y="1102519"/>
            <a:chExt cx="8467725" cy="4652963"/>
          </a:xfrm>
        </p:grpSpPr>
        <p:pic>
          <p:nvPicPr>
            <p:cNvPr id="72" name="図 71">
              <a:extLst>
                <a:ext uri="{FF2B5EF4-FFF2-40B4-BE49-F238E27FC236}">
                  <a16:creationId xmlns:a16="http://schemas.microsoft.com/office/drawing/2014/main" id="{32B14A96-8F0B-4B9A-962A-62128A26221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138" y="1102519"/>
              <a:ext cx="84677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図 72">
              <a:extLst>
                <a:ext uri="{FF2B5EF4-FFF2-40B4-BE49-F238E27FC236}">
                  <a16:creationId xmlns:a16="http://schemas.microsoft.com/office/drawing/2014/main" id="{AABDEA5A-73BD-4635-A0F5-255A78519E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326" y="2159794"/>
              <a:ext cx="825817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 name="図 73">
            <a:extLst>
              <a:ext uri="{FF2B5EF4-FFF2-40B4-BE49-F238E27FC236}">
                <a16:creationId xmlns:a16="http://schemas.microsoft.com/office/drawing/2014/main" id="{66EFBC99-CE5D-44B2-9805-C7944E3B7FF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1154" y="4104539"/>
            <a:ext cx="1996164" cy="449982"/>
          </a:xfrm>
          <a:prstGeom prst="rect">
            <a:avLst/>
          </a:prstGeom>
        </p:spPr>
      </p:pic>
      <p:sp>
        <p:nvSpPr>
          <p:cNvPr id="20" name="テキスト ボックス 19">
            <a:extLst>
              <a:ext uri="{FF2B5EF4-FFF2-40B4-BE49-F238E27FC236}">
                <a16:creationId xmlns:a16="http://schemas.microsoft.com/office/drawing/2014/main" id="{E41090B9-1DA0-41AD-8B3D-C416B39B8775}"/>
              </a:ext>
            </a:extLst>
          </p:cNvPr>
          <p:cNvSpPr txBox="1"/>
          <p:nvPr/>
        </p:nvSpPr>
        <p:spPr>
          <a:xfrm>
            <a:off x="2243359" y="3123627"/>
            <a:ext cx="8050411" cy="646331"/>
          </a:xfrm>
          <a:prstGeom prst="rect">
            <a:avLst/>
          </a:prstGeom>
          <a:noFill/>
        </p:spPr>
        <p:txBody>
          <a:bodyPr wrap="square">
            <a:spAutoFit/>
          </a:bodyPr>
          <a:lstStyle/>
          <a:p>
            <a:pPr defTabSz="914400" eaLnBrk="0" fontAlgn="base" hangingPunct="0">
              <a:spcBef>
                <a:spcPct val="0"/>
              </a:spcBef>
              <a:spcAft>
                <a:spcPct val="0"/>
              </a:spcAft>
              <a:defRPr/>
            </a:pPr>
            <a:r>
              <a:rPr lang="ja-JP" altLang="en-US" sz="1600" dirty="0">
                <a:latin typeface="+mn-ea"/>
              </a:rPr>
              <a:t>詳細</a:t>
            </a:r>
            <a:r>
              <a:rPr lang="en-US" altLang="ja-JP" sz="1600" dirty="0">
                <a:latin typeface="+mn-ea"/>
              </a:rPr>
              <a:t> </a:t>
            </a:r>
            <a:r>
              <a:rPr lang="ja-JP" altLang="en-US" sz="1600" dirty="0">
                <a:latin typeface="+mn-ea"/>
              </a:rPr>
              <a:t>はこちらのページをご確認くだい。</a:t>
            </a:r>
            <a:r>
              <a:rPr lang="en-US" altLang="ja-JP" sz="1800" dirty="0">
                <a:effectLst/>
                <a:latin typeface="+mn-ea"/>
              </a:rPr>
              <a:t> </a:t>
            </a:r>
            <a:r>
              <a:rPr lang="en-US" altLang="ja-JP" sz="1800" dirty="0">
                <a:effectLst/>
                <a:latin typeface="+mn-ea"/>
                <a:hlinkClick r:id="rId5"/>
              </a:rPr>
              <a:t>https://garoon.cybozu.co.jp/function/expand/kintone.html</a:t>
            </a:r>
            <a:endParaRPr kumimoji="1" lang="en-US" altLang="ja-JP" sz="1600" dirty="0">
              <a:solidFill>
                <a:srgbClr val="333333"/>
              </a:solidFill>
              <a:latin typeface="+mn-ea"/>
            </a:endParaRPr>
          </a:p>
        </p:txBody>
      </p:sp>
      <p:grpSp>
        <p:nvGrpSpPr>
          <p:cNvPr id="21" name="グループ化 20">
            <a:extLst>
              <a:ext uri="{FF2B5EF4-FFF2-40B4-BE49-F238E27FC236}">
                <a16:creationId xmlns:a16="http://schemas.microsoft.com/office/drawing/2014/main" id="{2A81090D-9E60-40EE-A38A-5A27F31EA178}"/>
              </a:ext>
              <a:ext uri="{C183D7F6-B498-43B3-948B-1728B52AA6E4}">
                <adec:decorative xmlns:adec="http://schemas.microsoft.com/office/drawing/2017/decorative" val="1"/>
              </a:ext>
            </a:extLst>
          </p:cNvPr>
          <p:cNvGrpSpPr/>
          <p:nvPr/>
        </p:nvGrpSpPr>
        <p:grpSpPr>
          <a:xfrm>
            <a:off x="7093840" y="1592807"/>
            <a:ext cx="1716592" cy="428825"/>
            <a:chOff x="6230202" y="2242719"/>
            <a:chExt cx="2025902" cy="428825"/>
          </a:xfrm>
          <a:solidFill>
            <a:srgbClr val="003399"/>
          </a:solidFill>
        </p:grpSpPr>
        <p:sp>
          <p:nvSpPr>
            <p:cNvPr id="22" name="角丸四角形 10">
              <a:extLst>
                <a:ext uri="{FF2B5EF4-FFF2-40B4-BE49-F238E27FC236}">
                  <a16:creationId xmlns:a16="http://schemas.microsoft.com/office/drawing/2014/main" id="{700CEC95-D7FE-4B30-9AC8-DB268F00528A}"/>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23" name="テキスト ボックス 22">
              <a:extLst>
                <a:ext uri="{FF2B5EF4-FFF2-40B4-BE49-F238E27FC236}">
                  <a16:creationId xmlns:a16="http://schemas.microsoft.com/office/drawing/2014/main" id="{13F183CA-17A9-42DC-9489-726A478A3F18}"/>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grpSp>
        <p:nvGrpSpPr>
          <p:cNvPr id="24" name="グループ化 23">
            <a:extLst>
              <a:ext uri="{FF2B5EF4-FFF2-40B4-BE49-F238E27FC236}">
                <a16:creationId xmlns:a16="http://schemas.microsoft.com/office/drawing/2014/main" id="{03C6FAB1-00EB-4A55-828B-29F68C01BE15}"/>
              </a:ext>
              <a:ext uri="{C183D7F6-B498-43B3-948B-1728B52AA6E4}">
                <adec:decorative xmlns:adec="http://schemas.microsoft.com/office/drawing/2017/decorative" val="1"/>
              </a:ext>
            </a:extLst>
          </p:cNvPr>
          <p:cNvGrpSpPr/>
          <p:nvPr/>
        </p:nvGrpSpPr>
        <p:grpSpPr>
          <a:xfrm>
            <a:off x="7078907" y="2711635"/>
            <a:ext cx="1742224" cy="428825"/>
            <a:chOff x="6947999" y="684000"/>
            <a:chExt cx="2030000" cy="428825"/>
          </a:xfrm>
        </p:grpSpPr>
        <p:sp>
          <p:nvSpPr>
            <p:cNvPr id="25" name="角丸四角形 10">
              <a:extLst>
                <a:ext uri="{FF2B5EF4-FFF2-40B4-BE49-F238E27FC236}">
                  <a16:creationId xmlns:a16="http://schemas.microsoft.com/office/drawing/2014/main" id="{F21B9003-75E3-429A-A0C5-A2646881AB3F}"/>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6" name="テキスト ボックス 25">
              <a:extLst>
                <a:ext uri="{FF2B5EF4-FFF2-40B4-BE49-F238E27FC236}">
                  <a16:creationId xmlns:a16="http://schemas.microsoft.com/office/drawing/2014/main" id="{4DB54539-DD0C-4200-BCD1-F3430AA4F857}"/>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grpSp>
        <p:nvGrpSpPr>
          <p:cNvPr id="27" name="グループ化 26">
            <a:extLst>
              <a:ext uri="{FF2B5EF4-FFF2-40B4-BE49-F238E27FC236}">
                <a16:creationId xmlns:a16="http://schemas.microsoft.com/office/drawing/2014/main" id="{A42EB4C5-2B79-4A45-BD90-90D8DE717624}"/>
              </a:ext>
              <a:ext uri="{C183D7F6-B498-43B3-948B-1728B52AA6E4}">
                <adec:decorative xmlns:adec="http://schemas.microsoft.com/office/drawing/2017/decorative" val="1"/>
              </a:ext>
            </a:extLst>
          </p:cNvPr>
          <p:cNvGrpSpPr/>
          <p:nvPr/>
        </p:nvGrpSpPr>
        <p:grpSpPr>
          <a:xfrm>
            <a:off x="7093840" y="2109982"/>
            <a:ext cx="1716592" cy="428825"/>
            <a:chOff x="6230202" y="2242719"/>
            <a:chExt cx="2025902" cy="428825"/>
          </a:xfrm>
          <a:solidFill>
            <a:srgbClr val="003399"/>
          </a:solidFill>
        </p:grpSpPr>
        <p:sp>
          <p:nvSpPr>
            <p:cNvPr id="28" name="角丸四角形 10">
              <a:extLst>
                <a:ext uri="{FF2B5EF4-FFF2-40B4-BE49-F238E27FC236}">
                  <a16:creationId xmlns:a16="http://schemas.microsoft.com/office/drawing/2014/main" id="{9A8F98A6-C989-4503-B112-E95235662026}"/>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29" name="テキスト ボックス 28">
              <a:extLst>
                <a:ext uri="{FF2B5EF4-FFF2-40B4-BE49-F238E27FC236}">
                  <a16:creationId xmlns:a16="http://schemas.microsoft.com/office/drawing/2014/main" id="{9E8929DC-4472-45E8-939A-4EBFBE1DA7D6}"/>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プラグイン</a:t>
              </a:r>
            </a:p>
          </p:txBody>
        </p:sp>
      </p:grpSp>
    </p:spTree>
    <p:extLst>
      <p:ext uri="{BB962C8B-B14F-4D97-AF65-F5344CB8AC3E}">
        <p14:creationId xmlns:p14="http://schemas.microsoft.com/office/powerpoint/2010/main" val="256232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6CBBDB-655F-4B2C-A71B-272CAB4A420F}"/>
              </a:ext>
            </a:extLst>
          </p:cNvPr>
          <p:cNvSpPr>
            <a:spLocks noGrp="1"/>
          </p:cNvSpPr>
          <p:nvPr>
            <p:ph type="title"/>
          </p:nvPr>
        </p:nvSpPr>
        <p:spPr/>
        <p:txBody>
          <a:bodyPr>
            <a:normAutofit/>
          </a:bodyPr>
          <a:lstStyle/>
          <a:p>
            <a:r>
              <a:rPr kumimoji="1" lang="en-US" altLang="ja-JP" dirty="0"/>
              <a:t>Garoon×kintone</a:t>
            </a:r>
            <a:r>
              <a:rPr kumimoji="1" lang="ja-JP" altLang="en-US" dirty="0"/>
              <a:t> ー</a:t>
            </a:r>
            <a:r>
              <a:rPr lang="ja-JP" altLang="en-US" dirty="0">
                <a:latin typeface="+mn-ea"/>
                <a:ea typeface="+mn-ea"/>
              </a:rPr>
              <a:t>スケジュール連携ー</a:t>
            </a:r>
            <a:endParaRPr kumimoji="1" lang="ja-JP" altLang="en-US" dirty="0">
              <a:latin typeface="+mn-ea"/>
              <a:ea typeface="+mn-ea"/>
            </a:endParaRPr>
          </a:p>
        </p:txBody>
      </p:sp>
      <p:pic>
        <p:nvPicPr>
          <p:cNvPr id="6" name="図 5" descr="簡易SFAとしての利用例">
            <a:extLst>
              <a:ext uri="{FF2B5EF4-FFF2-40B4-BE49-F238E27FC236}">
                <a16:creationId xmlns:a16="http://schemas.microsoft.com/office/drawing/2014/main" id="{4D2A7226-1109-4DB2-950D-C522B608CADC}"/>
              </a:ext>
            </a:extLst>
          </p:cNvPr>
          <p:cNvPicPr>
            <a:picLocks noChangeAspect="1"/>
          </p:cNvPicPr>
          <p:nvPr/>
        </p:nvPicPr>
        <p:blipFill>
          <a:blip r:embed="rId3"/>
          <a:stretch>
            <a:fillRect/>
          </a:stretch>
        </p:blipFill>
        <p:spPr>
          <a:xfrm>
            <a:off x="1634291" y="1589974"/>
            <a:ext cx="8923417" cy="4326913"/>
          </a:xfrm>
          <a:prstGeom prst="rect">
            <a:avLst/>
          </a:prstGeom>
        </p:spPr>
      </p:pic>
      <p:sp>
        <p:nvSpPr>
          <p:cNvPr id="32" name="テキスト ボックス 31">
            <a:extLst>
              <a:ext uri="{FF2B5EF4-FFF2-40B4-BE49-F238E27FC236}">
                <a16:creationId xmlns:a16="http://schemas.microsoft.com/office/drawing/2014/main" id="{DFE049F6-F236-476B-9F83-B8143EC068E1}"/>
              </a:ext>
            </a:extLst>
          </p:cNvPr>
          <p:cNvSpPr txBox="1"/>
          <p:nvPr/>
        </p:nvSpPr>
        <p:spPr>
          <a:xfrm>
            <a:off x="5242780" y="1635133"/>
            <a:ext cx="6613860" cy="461665"/>
          </a:xfrm>
          <a:prstGeom prst="rect">
            <a:avLst/>
          </a:prstGeom>
          <a:noFill/>
        </p:spPr>
        <p:txBody>
          <a:bodyPr wrap="square">
            <a:spAutoFit/>
          </a:bodyPr>
          <a:lstStyle/>
          <a:p>
            <a:r>
              <a:rPr lang="en-US" altLang="ja-JP" sz="1200" dirty="0"/>
              <a:t>※</a:t>
            </a:r>
            <a:r>
              <a:rPr lang="ja-JP" altLang="en-US" sz="1200" dirty="0"/>
              <a:t>この連携機能は</a:t>
            </a:r>
            <a:r>
              <a:rPr lang="en-US" altLang="ja-JP" sz="1200" dirty="0"/>
              <a:t>kintone</a:t>
            </a:r>
            <a:r>
              <a:rPr lang="ja-JP" altLang="en-US" sz="1200" dirty="0"/>
              <a:t>のスタンダードコースをご契約の方のみご利用いただけます。</a:t>
            </a:r>
            <a:endParaRPr lang="en-US" altLang="ja-JP" sz="1200" dirty="0"/>
          </a:p>
          <a:p>
            <a:r>
              <a:rPr lang="ja-JP" altLang="en-US" sz="1200" dirty="0"/>
              <a:t>　コースの詳細はこちらをご覧ください。</a:t>
            </a:r>
            <a:r>
              <a:rPr lang="en-US" altLang="ja-JP" sz="1200" dirty="0">
                <a:hlinkClick r:id="rId4"/>
              </a:rPr>
              <a:t>https://kintone.cybozu.co.jp/price/</a:t>
            </a:r>
            <a:endParaRPr lang="ja-JP" altLang="en-US" sz="1200" dirty="0"/>
          </a:p>
        </p:txBody>
      </p:sp>
      <p:sp>
        <p:nvSpPr>
          <p:cNvPr id="21" name="テキスト ボックス 20">
            <a:extLst>
              <a:ext uri="{FF2B5EF4-FFF2-40B4-BE49-F238E27FC236}">
                <a16:creationId xmlns:a16="http://schemas.microsoft.com/office/drawing/2014/main" id="{C3D91187-CD64-4D74-A2BD-80B2C87D5D9F}"/>
              </a:ext>
            </a:extLst>
          </p:cNvPr>
          <p:cNvSpPr txBox="1"/>
          <p:nvPr/>
        </p:nvSpPr>
        <p:spPr>
          <a:xfrm>
            <a:off x="720000" y="936000"/>
            <a:ext cx="9958510" cy="601497"/>
          </a:xfrm>
          <a:prstGeom prst="rect">
            <a:avLst/>
          </a:prstGeom>
          <a:noFill/>
        </p:spPr>
        <p:txBody>
          <a:bodyPr wrap="square" lIns="81000" tIns="54000" rIns="81000" bIns="54000" rtlCol="0" anchor="ctr">
            <a:spAutoFit/>
          </a:bodyPr>
          <a:lstStyle/>
          <a:p>
            <a:r>
              <a:rPr lang="en-US" altLang="ja-JP" sz="1600" i="0" dirty="0">
                <a:latin typeface="+mn-ea"/>
                <a:ea typeface="+mn-ea"/>
              </a:rPr>
              <a:t>Garoon</a:t>
            </a:r>
            <a:r>
              <a:rPr lang="ja-JP" altLang="en-US" sz="1600" i="0" dirty="0">
                <a:latin typeface="+mn-ea"/>
                <a:ea typeface="+mn-ea"/>
              </a:rPr>
              <a:t>に登録した予定と、</a:t>
            </a:r>
            <a:r>
              <a:rPr lang="en-US" altLang="ja-JP" sz="1600" i="0" dirty="0">
                <a:latin typeface="+mn-ea"/>
                <a:ea typeface="+mn-ea"/>
              </a:rPr>
              <a:t>kintone</a:t>
            </a:r>
            <a:r>
              <a:rPr lang="ja-JP" altLang="en-US" sz="1600" i="0" dirty="0">
                <a:latin typeface="+mn-ea"/>
                <a:ea typeface="+mn-ea"/>
              </a:rPr>
              <a:t>のアプリで管理している情報を紐づけられます。</a:t>
            </a:r>
          </a:p>
          <a:p>
            <a:r>
              <a:rPr lang="ja-JP" altLang="en-US" sz="1600" i="0" dirty="0">
                <a:latin typeface="+mn-ea"/>
                <a:ea typeface="+mn-ea"/>
              </a:rPr>
              <a:t>案件管理アプリと連携すれば</a:t>
            </a:r>
            <a:r>
              <a:rPr lang="ja-JP" altLang="en-US" sz="1600" b="1" i="0" dirty="0">
                <a:latin typeface="+mn-ea"/>
                <a:ea typeface="+mn-ea"/>
              </a:rPr>
              <a:t>簡易的な</a:t>
            </a:r>
            <a:r>
              <a:rPr lang="en-US" altLang="ja-JP" sz="1600" b="1" i="0" dirty="0">
                <a:latin typeface="+mn-ea"/>
                <a:ea typeface="+mn-ea"/>
              </a:rPr>
              <a:t>SFA</a:t>
            </a:r>
            <a:r>
              <a:rPr lang="ja-JP" altLang="en-US" sz="1600" b="1" i="0" dirty="0">
                <a:latin typeface="+mn-ea"/>
                <a:ea typeface="+mn-ea"/>
              </a:rPr>
              <a:t>として利用</a:t>
            </a:r>
            <a:r>
              <a:rPr lang="ja-JP" altLang="en-US" sz="1600" i="0" dirty="0">
                <a:latin typeface="+mn-ea"/>
                <a:ea typeface="+mn-ea"/>
              </a:rPr>
              <a:t>できます。</a:t>
            </a:r>
          </a:p>
        </p:txBody>
      </p:sp>
      <p:grpSp>
        <p:nvGrpSpPr>
          <p:cNvPr id="22" name="グループ化 21">
            <a:extLst>
              <a:ext uri="{FF2B5EF4-FFF2-40B4-BE49-F238E27FC236}">
                <a16:creationId xmlns:a16="http://schemas.microsoft.com/office/drawing/2014/main" id="{43F091CA-A25D-42EE-B07A-CBF2DDFF8F81}"/>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23" name="角丸四角形 10">
              <a:extLst>
                <a:ext uri="{FF2B5EF4-FFF2-40B4-BE49-F238E27FC236}">
                  <a16:creationId xmlns:a16="http://schemas.microsoft.com/office/drawing/2014/main" id="{0848E422-37DC-4A39-9C4A-119C40E4FDDA}"/>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24" name="テキスト ボックス 23">
              <a:extLst>
                <a:ext uri="{FF2B5EF4-FFF2-40B4-BE49-F238E27FC236}">
                  <a16:creationId xmlns:a16="http://schemas.microsoft.com/office/drawing/2014/main" id="{D31A53D4-6EFD-483A-B790-5DB6AFD144A4}"/>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
        <p:nvSpPr>
          <p:cNvPr id="26" name="四角形: 角を丸くする 25">
            <a:extLst>
              <a:ext uri="{FF2B5EF4-FFF2-40B4-BE49-F238E27FC236}">
                <a16:creationId xmlns:a16="http://schemas.microsoft.com/office/drawing/2014/main" id="{A6FC4015-E93D-4E3F-939F-8CB413454947}"/>
              </a:ext>
              <a:ext uri="{C183D7F6-B498-43B3-948B-1728B52AA6E4}">
                <adec:decorative xmlns:adec="http://schemas.microsoft.com/office/drawing/2017/decorative" val="1"/>
              </a:ext>
            </a:extLst>
          </p:cNvPr>
          <p:cNvSpPr/>
          <p:nvPr/>
        </p:nvSpPr>
        <p:spPr bwMode="auto">
          <a:xfrm>
            <a:off x="2471485" y="5776811"/>
            <a:ext cx="724903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i="0">
              <a:solidFill>
                <a:schemeClr val="tx1"/>
              </a:solidFill>
              <a:latin typeface="+mn-ea"/>
            </a:endParaRPr>
          </a:p>
        </p:txBody>
      </p:sp>
      <p:sp>
        <p:nvSpPr>
          <p:cNvPr id="27" name="テキスト ボックス 26" descr="簡易的なSFAとして、顧客管理と訪問管理ができる！&#10;">
            <a:extLst>
              <a:ext uri="{FF2B5EF4-FFF2-40B4-BE49-F238E27FC236}">
                <a16:creationId xmlns:a16="http://schemas.microsoft.com/office/drawing/2014/main" id="{24504918-1D48-4DCD-A1D9-AAED2682228B}"/>
              </a:ext>
            </a:extLst>
          </p:cNvPr>
          <p:cNvSpPr txBox="1"/>
          <p:nvPr/>
        </p:nvSpPr>
        <p:spPr>
          <a:xfrm>
            <a:off x="2845713" y="5921669"/>
            <a:ext cx="6500574" cy="400110"/>
          </a:xfrm>
          <a:prstGeom prst="rect">
            <a:avLst/>
          </a:prstGeom>
          <a:noFill/>
        </p:spPr>
        <p:txBody>
          <a:bodyPr wrap="square">
            <a:spAutoFit/>
          </a:bodyPr>
          <a:lstStyle/>
          <a:p>
            <a:pPr>
              <a:defRPr/>
            </a:pPr>
            <a:r>
              <a:rPr lang="ja-JP" altLang="en-US" sz="2000" b="1" i="0" dirty="0">
                <a:solidFill>
                  <a:schemeClr val="bg1"/>
                </a:solidFill>
                <a:latin typeface="+mn-ea"/>
                <a:ea typeface="+mn-ea"/>
              </a:rPr>
              <a:t>簡易的な</a:t>
            </a:r>
            <a:r>
              <a:rPr lang="en-US" altLang="ja-JP" sz="2000" b="1" i="0" dirty="0">
                <a:solidFill>
                  <a:schemeClr val="bg1"/>
                </a:solidFill>
                <a:latin typeface="+mn-ea"/>
                <a:ea typeface="+mn-ea"/>
              </a:rPr>
              <a:t>SFA</a:t>
            </a:r>
            <a:r>
              <a:rPr lang="ja-JP" altLang="en-US" sz="2000" b="1" i="0" dirty="0">
                <a:solidFill>
                  <a:schemeClr val="bg1"/>
                </a:solidFill>
                <a:latin typeface="+mn-ea"/>
                <a:ea typeface="+mn-ea"/>
              </a:rPr>
              <a:t>として、顧客管理や訪問管理ができる！</a:t>
            </a:r>
            <a:endParaRPr lang="en-US" altLang="ja-JP" sz="2000" b="1" i="0" dirty="0">
              <a:solidFill>
                <a:schemeClr val="bg1"/>
              </a:solidFill>
              <a:latin typeface="+mn-ea"/>
              <a:ea typeface="+mn-ea"/>
            </a:endParaRPr>
          </a:p>
        </p:txBody>
      </p:sp>
    </p:spTree>
    <p:extLst>
      <p:ext uri="{BB962C8B-B14F-4D97-AF65-F5344CB8AC3E}">
        <p14:creationId xmlns:p14="http://schemas.microsoft.com/office/powerpoint/2010/main" val="55755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34B7E-4D32-4203-801C-D400A7091314}"/>
              </a:ext>
            </a:extLst>
          </p:cNvPr>
          <p:cNvSpPr>
            <a:spLocks noGrp="1"/>
          </p:cNvSpPr>
          <p:nvPr>
            <p:ph type="title"/>
          </p:nvPr>
        </p:nvSpPr>
        <p:spPr/>
        <p:txBody>
          <a:bodyPr/>
          <a:lstStyle/>
          <a:p>
            <a:r>
              <a:rPr kumimoji="1" lang="en-US" altLang="ja-JP" dirty="0"/>
              <a:t>Garoon×kintone</a:t>
            </a:r>
            <a:r>
              <a:rPr kumimoji="1" lang="ja-JP" altLang="en-US" dirty="0"/>
              <a:t> ー</a:t>
            </a:r>
            <a:r>
              <a:rPr lang="ja-JP" altLang="en-US" dirty="0"/>
              <a:t>ポータル連携ー</a:t>
            </a:r>
            <a:endParaRPr kumimoji="1" lang="ja-JP" altLang="en-US" dirty="0"/>
          </a:p>
        </p:txBody>
      </p:sp>
      <p:sp>
        <p:nvSpPr>
          <p:cNvPr id="8" name="テキスト ボックス 7">
            <a:extLst>
              <a:ext uri="{FF2B5EF4-FFF2-40B4-BE49-F238E27FC236}">
                <a16:creationId xmlns:a16="http://schemas.microsoft.com/office/drawing/2014/main" id="{FA46235F-0516-41AB-AA0D-2F82C76BC3D2}"/>
              </a:ext>
            </a:extLst>
          </p:cNvPr>
          <p:cNvSpPr txBox="1"/>
          <p:nvPr/>
        </p:nvSpPr>
        <p:spPr>
          <a:xfrm>
            <a:off x="720000" y="936000"/>
            <a:ext cx="9958510" cy="601497"/>
          </a:xfrm>
          <a:prstGeom prst="rect">
            <a:avLst/>
          </a:prstGeom>
          <a:noFill/>
        </p:spPr>
        <p:txBody>
          <a:bodyPr wrap="square" lIns="81000" tIns="54000" rIns="81000" bIns="54000" rtlCol="0" anchor="ctr">
            <a:spAutoFit/>
          </a:bodyPr>
          <a:lstStyle/>
          <a:p>
            <a:r>
              <a:rPr lang="en-US" altLang="ja-JP" sz="1600" i="0" dirty="0">
                <a:latin typeface="+mn-ea"/>
                <a:ea typeface="+mn-ea"/>
              </a:rPr>
              <a:t>kintone</a:t>
            </a:r>
            <a:r>
              <a:rPr lang="ja-JP" altLang="en-US" sz="1600" i="0" dirty="0">
                <a:latin typeface="+mn-ea"/>
                <a:ea typeface="+mn-ea"/>
              </a:rPr>
              <a:t>アプリで作成したグラフや表をポータルに表示できます。</a:t>
            </a:r>
            <a:br>
              <a:rPr lang="en-US" altLang="ja-JP" sz="1600" i="0" dirty="0">
                <a:latin typeface="+mn-ea"/>
                <a:ea typeface="+mn-ea"/>
              </a:rPr>
            </a:br>
            <a:r>
              <a:rPr lang="ja-JP" altLang="en-US" sz="1600" i="0" dirty="0">
                <a:latin typeface="+mn-ea"/>
                <a:ea typeface="+mn-ea"/>
              </a:rPr>
              <a:t>売上データや案件情報などの情報を表示して、</a:t>
            </a:r>
            <a:r>
              <a:rPr lang="ja-JP" altLang="en-US" sz="1600" b="1" i="0" dirty="0">
                <a:latin typeface="+mn-ea"/>
                <a:ea typeface="+mn-ea"/>
              </a:rPr>
              <a:t>営業向けダッシュボードのように利用</a:t>
            </a:r>
            <a:r>
              <a:rPr lang="ja-JP" altLang="en-US" sz="1600" i="0" dirty="0">
                <a:latin typeface="+mn-ea"/>
                <a:ea typeface="+mn-ea"/>
              </a:rPr>
              <a:t>できます。</a:t>
            </a:r>
          </a:p>
        </p:txBody>
      </p:sp>
      <p:pic>
        <p:nvPicPr>
          <p:cNvPr id="3" name="図 2">
            <a:extLst>
              <a:ext uri="{FF2B5EF4-FFF2-40B4-BE49-F238E27FC236}">
                <a16:creationId xmlns:a16="http://schemas.microsoft.com/office/drawing/2014/main" id="{E2EEB214-2895-42C3-8861-C7DA10ECA9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19425" y="1861274"/>
            <a:ext cx="6191250" cy="4133850"/>
          </a:xfrm>
          <a:prstGeom prst="rect">
            <a:avLst/>
          </a:prstGeom>
        </p:spPr>
      </p:pic>
      <p:sp>
        <p:nvSpPr>
          <p:cNvPr id="9" name="四角形: 角を丸くする 8">
            <a:extLst>
              <a:ext uri="{FF2B5EF4-FFF2-40B4-BE49-F238E27FC236}">
                <a16:creationId xmlns:a16="http://schemas.microsoft.com/office/drawing/2014/main" id="{E57FF576-72F0-4A59-8EA1-15F2643A1331}"/>
              </a:ext>
              <a:ext uri="{C183D7F6-B498-43B3-948B-1728B52AA6E4}">
                <adec:decorative xmlns:adec="http://schemas.microsoft.com/office/drawing/2017/decorative" val="1"/>
              </a:ext>
            </a:extLst>
          </p:cNvPr>
          <p:cNvSpPr/>
          <p:nvPr/>
        </p:nvSpPr>
        <p:spPr bwMode="auto">
          <a:xfrm>
            <a:off x="2471485" y="5492103"/>
            <a:ext cx="7249030" cy="885663"/>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i="0">
              <a:solidFill>
                <a:schemeClr val="tx1"/>
              </a:solidFill>
              <a:latin typeface="+mn-ea"/>
            </a:endParaRPr>
          </a:p>
        </p:txBody>
      </p:sp>
      <p:sp>
        <p:nvSpPr>
          <p:cNvPr id="10" name="テキスト ボックス 9" descr="データの管理は kintone、情報共有は Garoon など&#10;ツールの特性に合わせた使い分けができる！">
            <a:extLst>
              <a:ext uri="{FF2B5EF4-FFF2-40B4-BE49-F238E27FC236}">
                <a16:creationId xmlns:a16="http://schemas.microsoft.com/office/drawing/2014/main" id="{BBCEB5ED-50F1-4621-ACCB-1D635D6A9A62}"/>
              </a:ext>
            </a:extLst>
          </p:cNvPr>
          <p:cNvSpPr txBox="1"/>
          <p:nvPr/>
        </p:nvSpPr>
        <p:spPr>
          <a:xfrm>
            <a:off x="2845713" y="5610259"/>
            <a:ext cx="6500574" cy="707886"/>
          </a:xfrm>
          <a:prstGeom prst="rect">
            <a:avLst/>
          </a:prstGeom>
          <a:noFill/>
        </p:spPr>
        <p:txBody>
          <a:bodyPr wrap="square">
            <a:spAutoFit/>
          </a:bodyPr>
          <a:lstStyle/>
          <a:p>
            <a:pPr>
              <a:defRPr/>
            </a:pPr>
            <a:r>
              <a:rPr lang="ja-JP" altLang="en-US" sz="2000" b="1" i="0" dirty="0">
                <a:solidFill>
                  <a:schemeClr val="bg1"/>
                </a:solidFill>
                <a:latin typeface="+mn-ea"/>
                <a:ea typeface="+mn-ea"/>
              </a:rPr>
              <a:t>データの管理は </a:t>
            </a:r>
            <a:r>
              <a:rPr lang="en-US" altLang="ja-JP" sz="2000" b="1" i="0" dirty="0">
                <a:solidFill>
                  <a:schemeClr val="bg1"/>
                </a:solidFill>
                <a:latin typeface="+mn-ea"/>
                <a:ea typeface="+mn-ea"/>
              </a:rPr>
              <a:t>kintone</a:t>
            </a:r>
            <a:r>
              <a:rPr lang="ja-JP" altLang="en-US" sz="2000" b="1" i="0" dirty="0" err="1">
                <a:solidFill>
                  <a:schemeClr val="bg1"/>
                </a:solidFill>
                <a:latin typeface="+mn-ea"/>
                <a:ea typeface="+mn-ea"/>
              </a:rPr>
              <a:t>、</a:t>
            </a:r>
            <a:r>
              <a:rPr lang="ja-JP" altLang="en-US" sz="2000" b="1" i="0" dirty="0">
                <a:solidFill>
                  <a:schemeClr val="bg1"/>
                </a:solidFill>
                <a:latin typeface="+mn-ea"/>
                <a:ea typeface="+mn-ea"/>
              </a:rPr>
              <a:t>情報共有は</a:t>
            </a:r>
            <a:r>
              <a:rPr lang="en-US" altLang="ja-JP" sz="2000" b="1" i="0" dirty="0">
                <a:solidFill>
                  <a:schemeClr val="bg1"/>
                </a:solidFill>
                <a:latin typeface="+mn-ea"/>
                <a:ea typeface="+mn-ea"/>
              </a:rPr>
              <a:t> Garoon </a:t>
            </a:r>
            <a:r>
              <a:rPr lang="ja-JP" altLang="en-US" sz="2000" b="1" i="0" dirty="0">
                <a:solidFill>
                  <a:schemeClr val="bg1"/>
                </a:solidFill>
                <a:latin typeface="+mn-ea"/>
                <a:ea typeface="+mn-ea"/>
              </a:rPr>
              <a:t>など</a:t>
            </a:r>
            <a:endParaRPr lang="en-US" altLang="ja-JP" sz="2000" b="1" i="0" dirty="0">
              <a:solidFill>
                <a:schemeClr val="bg1"/>
              </a:solidFill>
              <a:latin typeface="+mn-ea"/>
              <a:ea typeface="+mn-ea"/>
            </a:endParaRPr>
          </a:p>
          <a:p>
            <a:pPr>
              <a:defRPr/>
            </a:pPr>
            <a:r>
              <a:rPr lang="ja-JP" altLang="en-US" sz="2000" b="1" i="0" dirty="0">
                <a:solidFill>
                  <a:schemeClr val="bg1"/>
                </a:solidFill>
                <a:latin typeface="+mn-ea"/>
                <a:ea typeface="+mn-ea"/>
              </a:rPr>
              <a:t>ツールの特性に合わせた使い分けができる！</a:t>
            </a:r>
            <a:endParaRPr lang="en-US" altLang="ja-JP" sz="2000" b="1" i="0" dirty="0">
              <a:solidFill>
                <a:schemeClr val="bg1"/>
              </a:solidFill>
              <a:latin typeface="+mn-ea"/>
              <a:ea typeface="+mn-ea"/>
            </a:endParaRPr>
          </a:p>
        </p:txBody>
      </p:sp>
      <p:grpSp>
        <p:nvGrpSpPr>
          <p:cNvPr id="12" name="グループ化 11">
            <a:extLst>
              <a:ext uri="{FF2B5EF4-FFF2-40B4-BE49-F238E27FC236}">
                <a16:creationId xmlns:a16="http://schemas.microsoft.com/office/drawing/2014/main" id="{A25CBA3B-CB80-48EF-B6C1-D4BFB349D1AA}"/>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13" name="角丸四角形 10">
              <a:extLst>
                <a:ext uri="{FF2B5EF4-FFF2-40B4-BE49-F238E27FC236}">
                  <a16:creationId xmlns:a16="http://schemas.microsoft.com/office/drawing/2014/main" id="{7507187A-13DD-4B92-9C17-76DC3A5F6FF9}"/>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4" name="テキスト ボックス 13">
              <a:extLst>
                <a:ext uri="{FF2B5EF4-FFF2-40B4-BE49-F238E27FC236}">
                  <a16:creationId xmlns:a16="http://schemas.microsoft.com/office/drawing/2014/main" id="{687DBC7C-7C49-4127-854C-16EE0C61B86F}"/>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315740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34B7E-4D32-4203-801C-D400A7091314}"/>
              </a:ext>
            </a:extLst>
          </p:cNvPr>
          <p:cNvSpPr>
            <a:spLocks noGrp="1"/>
          </p:cNvSpPr>
          <p:nvPr>
            <p:ph type="title"/>
          </p:nvPr>
        </p:nvSpPr>
        <p:spPr/>
        <p:txBody>
          <a:bodyPr/>
          <a:lstStyle/>
          <a:p>
            <a:r>
              <a:rPr kumimoji="1" lang="en-US" altLang="ja-JP" dirty="0"/>
              <a:t>Garoon×kintone</a:t>
            </a:r>
            <a:r>
              <a:rPr kumimoji="1" lang="ja-JP" altLang="en-US" dirty="0"/>
              <a:t> ー</a:t>
            </a:r>
            <a:r>
              <a:rPr lang="ja-JP" altLang="en-US" dirty="0"/>
              <a:t>スペース連携ー</a:t>
            </a:r>
            <a:endParaRPr kumimoji="1" lang="ja-JP" altLang="en-US" dirty="0"/>
          </a:p>
        </p:txBody>
      </p:sp>
      <p:sp>
        <p:nvSpPr>
          <p:cNvPr id="8" name="テキスト ボックス 7">
            <a:extLst>
              <a:ext uri="{FF2B5EF4-FFF2-40B4-BE49-F238E27FC236}">
                <a16:creationId xmlns:a16="http://schemas.microsoft.com/office/drawing/2014/main" id="{FA46235F-0516-41AB-AA0D-2F82C76BC3D2}"/>
              </a:ext>
            </a:extLst>
          </p:cNvPr>
          <p:cNvSpPr txBox="1"/>
          <p:nvPr/>
        </p:nvSpPr>
        <p:spPr>
          <a:xfrm>
            <a:off x="720000" y="936000"/>
            <a:ext cx="8712921" cy="355276"/>
          </a:xfrm>
          <a:prstGeom prst="rect">
            <a:avLst/>
          </a:prstGeom>
          <a:noFill/>
        </p:spPr>
        <p:txBody>
          <a:bodyPr wrap="square" lIns="81000" tIns="54000" rIns="81000" bIns="54000" rtlCol="0" anchor="ctr">
            <a:spAutoFit/>
          </a:bodyPr>
          <a:lstStyle/>
          <a:p>
            <a:r>
              <a:rPr lang="ja-JP" altLang="en-US" sz="1600" i="0" dirty="0">
                <a:latin typeface="+mn-ea"/>
                <a:ea typeface="+mn-ea"/>
              </a:rPr>
              <a:t>スペース内で </a:t>
            </a:r>
            <a:r>
              <a:rPr lang="en-US" altLang="ja-JP" sz="1600" i="0" dirty="0">
                <a:latin typeface="+mn-ea"/>
                <a:ea typeface="+mn-ea"/>
              </a:rPr>
              <a:t>kintone </a:t>
            </a:r>
            <a:r>
              <a:rPr lang="ja-JP" altLang="en-US" sz="1600" i="0" dirty="0">
                <a:latin typeface="+mn-ea"/>
                <a:ea typeface="+mn-ea"/>
              </a:rPr>
              <a:t>アプリが閲覧できます。システム間を移動する煩雑さを防げます。</a:t>
            </a:r>
          </a:p>
        </p:txBody>
      </p:sp>
      <p:pic>
        <p:nvPicPr>
          <p:cNvPr id="4" name="図 3">
            <a:extLst>
              <a:ext uri="{FF2B5EF4-FFF2-40B4-BE49-F238E27FC236}">
                <a16:creationId xmlns:a16="http://schemas.microsoft.com/office/drawing/2014/main" id="{F9D6C0F9-12D0-43CC-A46B-A0E521C090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0375" y="1628171"/>
            <a:ext cx="6191250" cy="4133850"/>
          </a:xfrm>
          <a:prstGeom prst="rect">
            <a:avLst/>
          </a:prstGeom>
        </p:spPr>
      </p:pic>
      <p:sp>
        <p:nvSpPr>
          <p:cNvPr id="9" name="四角形: 角を丸くする 8">
            <a:extLst>
              <a:ext uri="{FF2B5EF4-FFF2-40B4-BE49-F238E27FC236}">
                <a16:creationId xmlns:a16="http://schemas.microsoft.com/office/drawing/2014/main" id="{E4AD15A0-DCC6-41C5-AF3F-92C83A942677}"/>
              </a:ext>
              <a:ext uri="{C183D7F6-B498-43B3-948B-1728B52AA6E4}">
                <adec:decorative xmlns:adec="http://schemas.microsoft.com/office/drawing/2017/decorative" val="1"/>
              </a:ext>
            </a:extLst>
          </p:cNvPr>
          <p:cNvSpPr/>
          <p:nvPr/>
        </p:nvSpPr>
        <p:spPr bwMode="auto">
          <a:xfrm>
            <a:off x="2471485" y="5492103"/>
            <a:ext cx="7249030" cy="885663"/>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i="0">
              <a:solidFill>
                <a:schemeClr val="tx1"/>
              </a:solidFill>
              <a:latin typeface="+mn-ea"/>
            </a:endParaRPr>
          </a:p>
        </p:txBody>
      </p:sp>
      <p:sp>
        <p:nvSpPr>
          <p:cNvPr id="11" name="テキスト ボックス 10" descr="スペースにkintoneのアプリを追加して、プロジェクトや業務の進行の効率化ができる！">
            <a:extLst>
              <a:ext uri="{FF2B5EF4-FFF2-40B4-BE49-F238E27FC236}">
                <a16:creationId xmlns:a16="http://schemas.microsoft.com/office/drawing/2014/main" id="{E3A803F5-7AE5-4B4D-B669-38C8FEE44BAB}"/>
              </a:ext>
              <a:ext uri="{C183D7F6-B498-43B3-948B-1728B52AA6E4}">
                <adec:decorative xmlns:adec="http://schemas.microsoft.com/office/drawing/2017/decorative" val="0"/>
              </a:ext>
            </a:extLst>
          </p:cNvPr>
          <p:cNvSpPr txBox="1"/>
          <p:nvPr/>
        </p:nvSpPr>
        <p:spPr>
          <a:xfrm>
            <a:off x="2791924" y="5605331"/>
            <a:ext cx="6778795" cy="707886"/>
          </a:xfrm>
          <a:prstGeom prst="rect">
            <a:avLst/>
          </a:prstGeom>
          <a:noFill/>
        </p:spPr>
        <p:txBody>
          <a:bodyPr wrap="square">
            <a:spAutoFit/>
          </a:bodyPr>
          <a:lstStyle/>
          <a:p>
            <a:pPr>
              <a:defRPr/>
            </a:pPr>
            <a:r>
              <a:rPr lang="ja-JP" altLang="en-US" sz="2000" b="1" i="0" dirty="0">
                <a:solidFill>
                  <a:schemeClr val="bg1"/>
                </a:solidFill>
                <a:latin typeface="+mn-ea"/>
                <a:ea typeface="+mn-ea"/>
              </a:rPr>
              <a:t>スペースに</a:t>
            </a:r>
            <a:r>
              <a:rPr lang="en-US" altLang="ja-JP" sz="2000" b="1" i="0" dirty="0">
                <a:solidFill>
                  <a:schemeClr val="bg1"/>
                </a:solidFill>
                <a:latin typeface="+mn-ea"/>
                <a:ea typeface="+mn-ea"/>
              </a:rPr>
              <a:t>kintone</a:t>
            </a:r>
            <a:r>
              <a:rPr lang="ja-JP" altLang="en-US" sz="2000" b="1" i="0" dirty="0">
                <a:solidFill>
                  <a:schemeClr val="bg1"/>
                </a:solidFill>
                <a:latin typeface="+mn-ea"/>
                <a:ea typeface="+mn-ea"/>
              </a:rPr>
              <a:t>のアプリを追加して、プロジェクトや業務の進行の効率化ができる！</a:t>
            </a:r>
            <a:endParaRPr lang="en-US" altLang="ja-JP" sz="2000" b="1" i="0" dirty="0">
              <a:solidFill>
                <a:schemeClr val="bg1"/>
              </a:solidFill>
              <a:latin typeface="+mn-ea"/>
              <a:ea typeface="+mn-ea"/>
            </a:endParaRPr>
          </a:p>
        </p:txBody>
      </p:sp>
      <p:sp>
        <p:nvSpPr>
          <p:cNvPr id="12" name="正方形/長方形 11">
            <a:extLst>
              <a:ext uri="{FF2B5EF4-FFF2-40B4-BE49-F238E27FC236}">
                <a16:creationId xmlns:a16="http://schemas.microsoft.com/office/drawing/2014/main" id="{A3496880-4DC7-4B44-BDBB-A8AF0D10BD88}"/>
              </a:ext>
              <a:ext uri="{C183D7F6-B498-43B3-948B-1728B52AA6E4}">
                <adec:decorative xmlns:adec="http://schemas.microsoft.com/office/drawing/2017/decorative" val="1"/>
              </a:ext>
            </a:extLst>
          </p:cNvPr>
          <p:cNvSpPr/>
          <p:nvPr/>
        </p:nvSpPr>
        <p:spPr>
          <a:xfrm>
            <a:off x="2926081" y="2904565"/>
            <a:ext cx="6381303" cy="25279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706C01B7-C6D8-4E2C-8272-FB12FAC0153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098" y="2960688"/>
            <a:ext cx="1288496" cy="290457"/>
          </a:xfrm>
          <a:prstGeom prst="rect">
            <a:avLst/>
          </a:prstGeom>
        </p:spPr>
      </p:pic>
      <p:grpSp>
        <p:nvGrpSpPr>
          <p:cNvPr id="14" name="グループ化 13">
            <a:extLst>
              <a:ext uri="{FF2B5EF4-FFF2-40B4-BE49-F238E27FC236}">
                <a16:creationId xmlns:a16="http://schemas.microsoft.com/office/drawing/2014/main" id="{601537DC-D979-46FB-AA9F-E8A3B8169C6A}"/>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15" name="角丸四角形 10">
              <a:extLst>
                <a:ext uri="{FF2B5EF4-FFF2-40B4-BE49-F238E27FC236}">
                  <a16:creationId xmlns:a16="http://schemas.microsoft.com/office/drawing/2014/main" id="{57B6015C-8F15-4898-AE4A-422ACC9F8751}"/>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6" name="テキスト ボックス 15">
              <a:extLst>
                <a:ext uri="{FF2B5EF4-FFF2-40B4-BE49-F238E27FC236}">
                  <a16:creationId xmlns:a16="http://schemas.microsoft.com/office/drawing/2014/main" id="{CD73C5D9-5D7C-42A3-A910-6C635B6C5D6C}"/>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301994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34B7E-4D32-4203-801C-D400A7091314}"/>
              </a:ext>
            </a:extLst>
          </p:cNvPr>
          <p:cNvSpPr>
            <a:spLocks noGrp="1"/>
          </p:cNvSpPr>
          <p:nvPr>
            <p:ph type="title"/>
          </p:nvPr>
        </p:nvSpPr>
        <p:spPr/>
        <p:txBody>
          <a:bodyPr/>
          <a:lstStyle/>
          <a:p>
            <a:r>
              <a:rPr kumimoji="1" lang="en-US" altLang="ja-JP" dirty="0"/>
              <a:t>Garoon×kintone </a:t>
            </a:r>
            <a:r>
              <a:rPr kumimoji="1" lang="ja-JP" altLang="en-US" dirty="0"/>
              <a:t>ー</a:t>
            </a:r>
            <a:r>
              <a:rPr lang="ja-JP" altLang="en-US" dirty="0"/>
              <a:t>ユーザー情報連携ー</a:t>
            </a:r>
            <a:endParaRPr kumimoji="1" lang="ja-JP" altLang="en-US" dirty="0"/>
          </a:p>
        </p:txBody>
      </p:sp>
      <p:sp>
        <p:nvSpPr>
          <p:cNvPr id="8" name="テキスト ボックス 7">
            <a:extLst>
              <a:ext uri="{FF2B5EF4-FFF2-40B4-BE49-F238E27FC236}">
                <a16:creationId xmlns:a16="http://schemas.microsoft.com/office/drawing/2014/main" id="{FA46235F-0516-41AB-AA0D-2F82C76BC3D2}"/>
              </a:ext>
            </a:extLst>
          </p:cNvPr>
          <p:cNvSpPr txBox="1"/>
          <p:nvPr/>
        </p:nvSpPr>
        <p:spPr>
          <a:xfrm>
            <a:off x="720000" y="936000"/>
            <a:ext cx="9401462" cy="601497"/>
          </a:xfrm>
          <a:prstGeom prst="rect">
            <a:avLst/>
          </a:prstGeom>
          <a:noFill/>
        </p:spPr>
        <p:txBody>
          <a:bodyPr wrap="square" lIns="81000" tIns="54000" rIns="81000" bIns="54000" rtlCol="0" anchor="ctr">
            <a:spAutoFit/>
          </a:bodyPr>
          <a:lstStyle/>
          <a:p>
            <a:r>
              <a:rPr lang="en-US" altLang="ja-JP" sz="1600" b="1" i="0" dirty="0">
                <a:latin typeface="+mn-ea"/>
                <a:ea typeface="+mn-ea"/>
              </a:rPr>
              <a:t>Garoon</a:t>
            </a:r>
            <a:r>
              <a:rPr lang="ja-JP" altLang="en-US" sz="1600" b="1" i="0" dirty="0">
                <a:latin typeface="+mn-ea"/>
                <a:ea typeface="+mn-ea"/>
              </a:rPr>
              <a:t>と</a:t>
            </a:r>
            <a:r>
              <a:rPr lang="en-US" altLang="ja-JP" sz="1600" b="1" i="0" dirty="0">
                <a:latin typeface="+mn-ea"/>
                <a:ea typeface="+mn-ea"/>
              </a:rPr>
              <a:t>kintone</a:t>
            </a:r>
            <a:r>
              <a:rPr lang="ja-JP" altLang="en-US" sz="1600" b="1" dirty="0">
                <a:latin typeface="+mn-ea"/>
              </a:rPr>
              <a:t>のユーザー情報は</a:t>
            </a:r>
            <a:r>
              <a:rPr lang="ja-JP" altLang="en-US" sz="1600" b="1" i="0" dirty="0">
                <a:latin typeface="+mn-ea"/>
                <a:ea typeface="+mn-ea"/>
              </a:rPr>
              <a:t>共通管理</a:t>
            </a:r>
            <a:r>
              <a:rPr lang="ja-JP" altLang="en-US" sz="1600" i="0" dirty="0">
                <a:latin typeface="+mn-ea"/>
                <a:ea typeface="+mn-ea"/>
              </a:rPr>
              <a:t>なので、ユーザー管理を一元化できます。</a:t>
            </a:r>
            <a:br>
              <a:rPr lang="en-US" altLang="ja-JP" sz="1600" i="0" dirty="0">
                <a:latin typeface="+mn-ea"/>
                <a:ea typeface="+mn-ea"/>
              </a:rPr>
            </a:br>
            <a:r>
              <a:rPr lang="ja-JP" altLang="en-US" sz="1600" i="0" dirty="0">
                <a:latin typeface="+mn-ea"/>
                <a:ea typeface="+mn-ea"/>
              </a:rPr>
              <a:t>契約ユーザー数を合わせる必要はありません。</a:t>
            </a:r>
          </a:p>
        </p:txBody>
      </p:sp>
      <p:pic>
        <p:nvPicPr>
          <p:cNvPr id="3" name="図 2">
            <a:extLst>
              <a:ext uri="{FF2B5EF4-FFF2-40B4-BE49-F238E27FC236}">
                <a16:creationId xmlns:a16="http://schemas.microsoft.com/office/drawing/2014/main" id="{FD3BA6DC-421B-4E83-BE94-4C9D39E4A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0375" y="2170228"/>
            <a:ext cx="6191250" cy="4133850"/>
          </a:xfrm>
          <a:prstGeom prst="rect">
            <a:avLst/>
          </a:prstGeom>
        </p:spPr>
      </p:pic>
      <p:sp>
        <p:nvSpPr>
          <p:cNvPr id="9" name="四角形: 角を丸くする 8">
            <a:extLst>
              <a:ext uri="{FF2B5EF4-FFF2-40B4-BE49-F238E27FC236}">
                <a16:creationId xmlns:a16="http://schemas.microsoft.com/office/drawing/2014/main" id="{D47272AF-27A5-450C-A6C2-10C8232613B0}"/>
              </a:ext>
              <a:ext uri="{C183D7F6-B498-43B3-948B-1728B52AA6E4}">
                <adec:decorative xmlns:adec="http://schemas.microsoft.com/office/drawing/2017/decorative" val="1"/>
              </a:ext>
            </a:extLst>
          </p:cNvPr>
          <p:cNvSpPr/>
          <p:nvPr/>
        </p:nvSpPr>
        <p:spPr bwMode="auto">
          <a:xfrm>
            <a:off x="2471485" y="5492103"/>
            <a:ext cx="7249030" cy="885663"/>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i="0">
              <a:solidFill>
                <a:schemeClr val="tx1"/>
              </a:solidFill>
              <a:latin typeface="+mn-ea"/>
            </a:endParaRPr>
          </a:p>
        </p:txBody>
      </p:sp>
      <p:sp>
        <p:nvSpPr>
          <p:cNvPr id="10" name="テキスト ボックス 9" descr="「Garoon」は全社員、「kintone」は部署のみ、など利用ユーザーを指定ができる！">
            <a:extLst>
              <a:ext uri="{FF2B5EF4-FFF2-40B4-BE49-F238E27FC236}">
                <a16:creationId xmlns:a16="http://schemas.microsoft.com/office/drawing/2014/main" id="{CAE1C6C3-D9B0-4E92-A679-F7CC9E96C06F}"/>
              </a:ext>
              <a:ext uri="{C183D7F6-B498-43B3-948B-1728B52AA6E4}">
                <adec:decorative xmlns:adec="http://schemas.microsoft.com/office/drawing/2017/decorative" val="0"/>
              </a:ext>
            </a:extLst>
          </p:cNvPr>
          <p:cNvSpPr txBox="1"/>
          <p:nvPr/>
        </p:nvSpPr>
        <p:spPr>
          <a:xfrm>
            <a:off x="2845713" y="5610259"/>
            <a:ext cx="6500574" cy="707886"/>
          </a:xfrm>
          <a:prstGeom prst="rect">
            <a:avLst/>
          </a:prstGeom>
          <a:noFill/>
        </p:spPr>
        <p:txBody>
          <a:bodyPr wrap="square">
            <a:spAutoFit/>
          </a:bodyPr>
          <a:lstStyle/>
          <a:p>
            <a:pPr>
              <a:defRPr/>
            </a:pPr>
            <a:r>
              <a:rPr lang="en-US" altLang="ja-JP" sz="2000" b="1" i="0" dirty="0">
                <a:solidFill>
                  <a:schemeClr val="bg1"/>
                </a:solidFill>
                <a:latin typeface="+mn-ea"/>
                <a:ea typeface="+mn-ea"/>
              </a:rPr>
              <a:t>Garoon</a:t>
            </a:r>
            <a:r>
              <a:rPr lang="ja-JP" altLang="en-US" sz="2000" b="1" i="0" dirty="0">
                <a:solidFill>
                  <a:schemeClr val="bg1"/>
                </a:solidFill>
                <a:latin typeface="+mn-ea"/>
                <a:ea typeface="+mn-ea"/>
              </a:rPr>
              <a:t>は全社員、</a:t>
            </a:r>
            <a:r>
              <a:rPr lang="en-US" altLang="ja-JP" sz="2000" b="1" i="0" dirty="0">
                <a:solidFill>
                  <a:schemeClr val="bg1"/>
                </a:solidFill>
                <a:latin typeface="+mn-ea"/>
                <a:ea typeface="+mn-ea"/>
              </a:rPr>
              <a:t>kintone</a:t>
            </a:r>
            <a:r>
              <a:rPr lang="ja-JP" altLang="en-US" sz="2000" b="1" i="0" dirty="0">
                <a:solidFill>
                  <a:schemeClr val="bg1"/>
                </a:solidFill>
                <a:latin typeface="+mn-ea"/>
                <a:ea typeface="+mn-ea"/>
              </a:rPr>
              <a:t>は部署のみ、など利用ユーザーを指定できる！</a:t>
            </a:r>
            <a:endParaRPr lang="en-US" altLang="ja-JP" sz="2000" b="1" i="0" dirty="0">
              <a:solidFill>
                <a:schemeClr val="bg1"/>
              </a:solidFill>
              <a:latin typeface="+mn-ea"/>
              <a:ea typeface="+mn-ea"/>
            </a:endParaRPr>
          </a:p>
        </p:txBody>
      </p:sp>
      <p:sp>
        <p:nvSpPr>
          <p:cNvPr id="4" name="正方形/長方形 3">
            <a:extLst>
              <a:ext uri="{FF2B5EF4-FFF2-40B4-BE49-F238E27FC236}">
                <a16:creationId xmlns:a16="http://schemas.microsoft.com/office/drawing/2014/main" id="{0DE9E31F-069B-4189-9BBB-2A8C5030C569}"/>
              </a:ext>
              <a:ext uri="{C183D7F6-B498-43B3-948B-1728B52AA6E4}">
                <adec:decorative xmlns:adec="http://schemas.microsoft.com/office/drawing/2017/decorative" val="1"/>
              </a:ext>
            </a:extLst>
          </p:cNvPr>
          <p:cNvSpPr/>
          <p:nvPr/>
        </p:nvSpPr>
        <p:spPr>
          <a:xfrm>
            <a:off x="7806466" y="3313355"/>
            <a:ext cx="839096" cy="136764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67A4964B-B28D-4D44-9418-6BB6E3EA742A}"/>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12" name="角丸四角形 10">
              <a:extLst>
                <a:ext uri="{FF2B5EF4-FFF2-40B4-BE49-F238E27FC236}">
                  <a16:creationId xmlns:a16="http://schemas.microsoft.com/office/drawing/2014/main" id="{621EBDA1-3368-49E6-9A69-534904CFD4ED}"/>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3" name="テキスト ボックス 12">
              <a:extLst>
                <a:ext uri="{FF2B5EF4-FFF2-40B4-BE49-F238E27FC236}">
                  <a16:creationId xmlns:a16="http://schemas.microsoft.com/office/drawing/2014/main" id="{D7012EA7-E718-4A9D-B7D3-D97985177BCB}"/>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209044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26CBBDB-655F-4B2C-A71B-272CAB4A420F}"/>
              </a:ext>
            </a:extLst>
          </p:cNvPr>
          <p:cNvSpPr>
            <a:spLocks noGrp="1"/>
          </p:cNvSpPr>
          <p:nvPr>
            <p:ph type="title"/>
          </p:nvPr>
        </p:nvSpPr>
        <p:spPr/>
        <p:txBody>
          <a:bodyPr>
            <a:normAutofit/>
          </a:bodyPr>
          <a:lstStyle/>
          <a:p>
            <a:r>
              <a:rPr kumimoji="1" lang="en-US" altLang="ja-JP" dirty="0"/>
              <a:t>Garoon×kintone</a:t>
            </a:r>
            <a:r>
              <a:rPr kumimoji="1" lang="ja-JP" altLang="en-US" dirty="0"/>
              <a:t> ー</a:t>
            </a:r>
            <a:r>
              <a:rPr lang="ja-JP" altLang="en-US" dirty="0">
                <a:latin typeface="+mn-ea"/>
                <a:ea typeface="+mn-ea"/>
              </a:rPr>
              <a:t>プラグインによる連携ー</a:t>
            </a:r>
            <a:endParaRPr kumimoji="1" lang="ja-JP" altLang="en-US" dirty="0">
              <a:latin typeface="+mn-ea"/>
              <a:ea typeface="+mn-ea"/>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5AD9B96E-376A-4D78-AFC5-DE4B2A6EB4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7024" y="2326089"/>
            <a:ext cx="9277951" cy="4171009"/>
          </a:xfrm>
          <a:prstGeom prst="rect">
            <a:avLst/>
          </a:prstGeom>
        </p:spPr>
      </p:pic>
      <p:sp>
        <p:nvSpPr>
          <p:cNvPr id="11" name="テキスト ボックス 10">
            <a:extLst>
              <a:ext uri="{FF2B5EF4-FFF2-40B4-BE49-F238E27FC236}">
                <a16:creationId xmlns:a16="http://schemas.microsoft.com/office/drawing/2014/main" id="{CB5E8283-A46F-4C7E-AA80-9E4BE9C625E5}"/>
              </a:ext>
            </a:extLst>
          </p:cNvPr>
          <p:cNvSpPr txBox="1"/>
          <p:nvPr/>
        </p:nvSpPr>
        <p:spPr>
          <a:xfrm>
            <a:off x="720000" y="936000"/>
            <a:ext cx="10972799" cy="1093940"/>
          </a:xfrm>
          <a:prstGeom prst="rect">
            <a:avLst/>
          </a:prstGeom>
          <a:noFill/>
        </p:spPr>
        <p:txBody>
          <a:bodyPr wrap="square" lIns="81000" tIns="54000" rIns="81000" bIns="54000" rtlCol="0" anchor="ctr">
            <a:spAutoFit/>
          </a:bodyPr>
          <a:lstStyle/>
          <a:p>
            <a:r>
              <a:rPr lang="ja-JP" altLang="en-US" sz="1600" i="0" dirty="0">
                <a:latin typeface="+mn-ea"/>
                <a:ea typeface="+mn-ea"/>
              </a:rPr>
              <a:t>プログラミングや</a:t>
            </a:r>
            <a:r>
              <a:rPr lang="en-US" altLang="ja-JP" sz="1600" i="0" dirty="0">
                <a:latin typeface="+mn-ea"/>
                <a:ea typeface="+mn-ea"/>
              </a:rPr>
              <a:t>API</a:t>
            </a:r>
            <a:r>
              <a:rPr lang="ja-JP" altLang="en-US" sz="1600" i="0" dirty="0">
                <a:latin typeface="+mn-ea"/>
                <a:ea typeface="+mn-ea"/>
              </a:rPr>
              <a:t>の知識がなくても、プラグインファイルを読み込むだけで、</a:t>
            </a:r>
            <a:r>
              <a:rPr lang="en-US" altLang="ja-JP" sz="1600" i="0" dirty="0">
                <a:latin typeface="+mn-ea"/>
                <a:ea typeface="+mn-ea"/>
              </a:rPr>
              <a:t>Garoon</a:t>
            </a:r>
            <a:r>
              <a:rPr lang="ja-JP" altLang="en-US" sz="1600" i="0" dirty="0">
                <a:latin typeface="+mn-ea"/>
                <a:ea typeface="+mn-ea"/>
              </a:rPr>
              <a:t>の機能を拡張できます。</a:t>
            </a:r>
          </a:p>
          <a:p>
            <a:r>
              <a:rPr lang="ja-JP" altLang="en-US" sz="1600" i="0" dirty="0">
                <a:latin typeface="+mn-ea"/>
                <a:ea typeface="+mn-ea"/>
              </a:rPr>
              <a:t>サイボウズをはじめ、各社から連携用のプラグインが提供されています。詳細はこちらをご覧ください。 </a:t>
            </a:r>
          </a:p>
          <a:p>
            <a:r>
              <a:rPr lang="ja-JP" altLang="en-US" sz="1600" i="0" dirty="0">
                <a:latin typeface="+mn-ea"/>
                <a:ea typeface="+mn-ea"/>
              </a:rPr>
              <a:t>　製品サイト：</a:t>
            </a:r>
            <a:r>
              <a:rPr lang="en-US" altLang="ja-JP" sz="1600" i="0" dirty="0">
                <a:latin typeface="+mn-ea"/>
                <a:ea typeface="+mn-ea"/>
                <a:hlinkClick r:id="rId4"/>
              </a:rPr>
              <a:t>https://garoon.cybozu.co.jp/function/expand/?page=all&amp;all=plugin&amp;alliancecat=alliance12</a:t>
            </a:r>
            <a:endParaRPr lang="en-US" altLang="ja-JP" sz="1600" i="0" dirty="0">
              <a:latin typeface="+mn-ea"/>
              <a:ea typeface="+mn-ea"/>
            </a:endParaRPr>
          </a:p>
          <a:p>
            <a:r>
              <a:rPr lang="ja-JP" altLang="en-US" sz="1600" i="0" dirty="0">
                <a:latin typeface="+mn-ea"/>
                <a:ea typeface="+mn-ea"/>
              </a:rPr>
              <a:t>　ヘルプ：</a:t>
            </a:r>
            <a:r>
              <a:rPr lang="en-US" altLang="ja-JP" sz="1600" i="0" dirty="0">
                <a:latin typeface="+mn-ea"/>
                <a:ea typeface="+mn-ea"/>
                <a:hlinkClick r:id="rId5"/>
              </a:rPr>
              <a:t>https://jp.cybozu.help/g/ja/admin/system/plugin.html</a:t>
            </a:r>
            <a:endParaRPr lang="en-US" altLang="ja-JP" sz="1600" i="0" dirty="0">
              <a:latin typeface="+mn-ea"/>
              <a:ea typeface="+mn-ea"/>
            </a:endParaRPr>
          </a:p>
        </p:txBody>
      </p:sp>
      <p:grpSp>
        <p:nvGrpSpPr>
          <p:cNvPr id="19" name="グループ化 18">
            <a:extLst>
              <a:ext uri="{FF2B5EF4-FFF2-40B4-BE49-F238E27FC236}">
                <a16:creationId xmlns:a16="http://schemas.microsoft.com/office/drawing/2014/main" id="{04985499-BDBB-4E60-9053-C2729B73C65E}"/>
              </a:ext>
              <a:ext uri="{C183D7F6-B498-43B3-948B-1728B52AA6E4}">
                <adec:decorative xmlns:adec="http://schemas.microsoft.com/office/drawing/2017/decorative" val="1"/>
              </a:ext>
            </a:extLst>
          </p:cNvPr>
          <p:cNvGrpSpPr/>
          <p:nvPr/>
        </p:nvGrpSpPr>
        <p:grpSpPr>
          <a:xfrm>
            <a:off x="10140047" y="343201"/>
            <a:ext cx="1716592" cy="428825"/>
            <a:chOff x="6230202" y="2242719"/>
            <a:chExt cx="2025902" cy="428825"/>
          </a:xfrm>
          <a:solidFill>
            <a:srgbClr val="003399"/>
          </a:solidFill>
        </p:grpSpPr>
        <p:sp>
          <p:nvSpPr>
            <p:cNvPr id="20" name="角丸四角形 10">
              <a:extLst>
                <a:ext uri="{FF2B5EF4-FFF2-40B4-BE49-F238E27FC236}">
                  <a16:creationId xmlns:a16="http://schemas.microsoft.com/office/drawing/2014/main" id="{4B86E5CE-1708-49DA-8263-70A513A1803C}"/>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21" name="テキスト ボックス 20">
              <a:extLst>
                <a:ext uri="{FF2B5EF4-FFF2-40B4-BE49-F238E27FC236}">
                  <a16:creationId xmlns:a16="http://schemas.microsoft.com/office/drawing/2014/main" id="{09046A63-F84D-4A47-BB61-ED8A3BA2C99C}"/>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プラグイン</a:t>
              </a:r>
            </a:p>
          </p:txBody>
        </p:sp>
      </p:grpSp>
    </p:spTree>
    <p:extLst>
      <p:ext uri="{BB962C8B-B14F-4D97-AF65-F5344CB8AC3E}">
        <p14:creationId xmlns:p14="http://schemas.microsoft.com/office/powerpoint/2010/main" val="414876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1E73534-CC03-45F0-9198-7BA7633B45C0}"/>
              </a:ext>
            </a:extLst>
          </p:cNvPr>
          <p:cNvSpPr>
            <a:spLocks noGrp="1"/>
          </p:cNvSpPr>
          <p:nvPr>
            <p:ph type="title"/>
          </p:nvPr>
        </p:nvSpPr>
        <p:spPr/>
        <p:txBody>
          <a:bodyPr>
            <a:normAutofit/>
          </a:bodyPr>
          <a:lstStyle/>
          <a:p>
            <a:r>
              <a:rPr lang="en-US" altLang="ja-JP" dirty="0"/>
              <a:t>Garoon×kintone </a:t>
            </a:r>
            <a:r>
              <a:rPr lang="ja-JP" altLang="en-US" dirty="0"/>
              <a:t>ーカスタマイズによる連携ー</a:t>
            </a:r>
            <a:endParaRPr kumimoji="1" lang="ja-JP" altLang="en-US" dirty="0"/>
          </a:p>
        </p:txBody>
      </p:sp>
      <p:pic>
        <p:nvPicPr>
          <p:cNvPr id="7" name="図 6">
            <a:extLst>
              <a:ext uri="{FF2B5EF4-FFF2-40B4-BE49-F238E27FC236}">
                <a16:creationId xmlns:a16="http://schemas.microsoft.com/office/drawing/2014/main" id="{45211E4D-4E19-49B0-BDD3-7BD7DFB512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91797" y="1634535"/>
            <a:ext cx="8808405" cy="3588929"/>
          </a:xfrm>
          <a:prstGeom prst="rect">
            <a:avLst/>
          </a:prstGeom>
        </p:spPr>
      </p:pic>
      <p:sp>
        <p:nvSpPr>
          <p:cNvPr id="8" name="テキスト ボックス 7">
            <a:extLst>
              <a:ext uri="{FF2B5EF4-FFF2-40B4-BE49-F238E27FC236}">
                <a16:creationId xmlns:a16="http://schemas.microsoft.com/office/drawing/2014/main" id="{5E9FE024-BFF4-4DFE-9AF5-A3F765F397F3}"/>
              </a:ext>
            </a:extLst>
          </p:cNvPr>
          <p:cNvSpPr txBox="1"/>
          <p:nvPr/>
        </p:nvSpPr>
        <p:spPr>
          <a:xfrm>
            <a:off x="719999" y="5208584"/>
            <a:ext cx="9417224" cy="1209933"/>
          </a:xfrm>
          <a:prstGeom prst="rect">
            <a:avLst/>
          </a:prstGeom>
          <a:noFill/>
        </p:spPr>
        <p:txBody>
          <a:bodyPr wrap="square" lIns="81000" tIns="54000" rIns="81000" bIns="54000" rtlCol="0" anchor="ctr">
            <a:spAutoFit/>
          </a:bodyPr>
          <a:lstStyle/>
          <a:p>
            <a:pPr algn="l">
              <a:lnSpc>
                <a:spcPct val="130000"/>
              </a:lnSpc>
            </a:pPr>
            <a:r>
              <a:rPr lang="ja-JP" altLang="en-US" sz="1400" i="0" dirty="0">
                <a:latin typeface="游ゴシック" panose="020B0400000000000000" pitchFamily="50" charset="-128"/>
                <a:ea typeface="游ゴシック" panose="020B0400000000000000" pitchFamily="50" charset="-128"/>
              </a:rPr>
              <a:t>カスタマイズによる連携例はこちらをご覧ください。</a:t>
            </a:r>
            <a:endParaRPr lang="en-US" altLang="ja-JP" sz="1400" i="0" dirty="0">
              <a:latin typeface="游ゴシック" panose="020B0400000000000000" pitchFamily="50" charset="-128"/>
              <a:ea typeface="游ゴシック" panose="020B0400000000000000" pitchFamily="50" charset="-128"/>
            </a:endParaRPr>
          </a:p>
          <a:p>
            <a:pPr>
              <a:lnSpc>
                <a:spcPct val="130000"/>
              </a:lnSpc>
            </a:pPr>
            <a:r>
              <a:rPr lang="en-US" altLang="ja-JP" sz="1400" i="0" dirty="0">
                <a:latin typeface="游ゴシック" panose="020B0400000000000000" pitchFamily="50" charset="-128"/>
                <a:ea typeface="游ゴシック" panose="020B0400000000000000" pitchFamily="50" charset="-128"/>
                <a:hlinkClick r:id="rId4"/>
              </a:rPr>
              <a:t>https://garoon.cybozu.co.jp/function/expand/?page=cus&amp;kind=customize&amp;customizecat=customize6</a:t>
            </a:r>
            <a:endParaRPr lang="en-US" altLang="ja-JP" sz="1400" i="0" dirty="0">
              <a:latin typeface="游ゴシック" panose="020B0400000000000000" pitchFamily="50" charset="-128"/>
              <a:ea typeface="游ゴシック" panose="020B0400000000000000" pitchFamily="50" charset="-128"/>
            </a:endParaRPr>
          </a:p>
          <a:p>
            <a:pPr>
              <a:lnSpc>
                <a:spcPct val="130000"/>
              </a:lnSpc>
            </a:pPr>
            <a:r>
              <a:rPr lang="en-US" altLang="ja-JP" sz="1400" i="0" dirty="0">
                <a:latin typeface="+mn-ea"/>
                <a:ea typeface="+mn-ea"/>
              </a:rPr>
              <a:t>API </a:t>
            </a:r>
            <a:r>
              <a:rPr lang="ja-JP" altLang="en-US" sz="1400" i="0" dirty="0">
                <a:latin typeface="+mn-ea"/>
                <a:ea typeface="+mn-ea"/>
              </a:rPr>
              <a:t>の詳細や、カスタマイズの </a:t>
            </a:r>
            <a:r>
              <a:rPr lang="en-US" altLang="ja-JP" sz="1400" i="0" dirty="0">
                <a:latin typeface="+mn-ea"/>
                <a:ea typeface="+mn-ea"/>
              </a:rPr>
              <a:t>Tips </a:t>
            </a:r>
            <a:r>
              <a:rPr lang="ja-JP" altLang="en-US" sz="1400" i="0" dirty="0">
                <a:latin typeface="+mn-ea"/>
                <a:ea typeface="+mn-ea"/>
              </a:rPr>
              <a:t>は </a:t>
            </a:r>
            <a:r>
              <a:rPr lang="en-US" altLang="ja-JP" sz="1400" i="0" dirty="0">
                <a:latin typeface="+mn-ea"/>
                <a:ea typeface="+mn-ea"/>
              </a:rPr>
              <a:t>cybozu developer network </a:t>
            </a:r>
            <a:r>
              <a:rPr lang="ja-JP" altLang="en-US" sz="1400" i="0" dirty="0">
                <a:latin typeface="+mn-ea"/>
                <a:ea typeface="+mn-ea"/>
              </a:rPr>
              <a:t>で公開しています。</a:t>
            </a:r>
            <a:endParaRPr lang="en-US" altLang="ja-JP" sz="1400" i="0" dirty="0">
              <a:latin typeface="游ゴシック" panose="020B0400000000000000" pitchFamily="50" charset="-128"/>
              <a:ea typeface="游ゴシック" panose="020B0400000000000000" pitchFamily="50" charset="-128"/>
            </a:endParaRPr>
          </a:p>
          <a:p>
            <a:pPr>
              <a:lnSpc>
                <a:spcPct val="130000"/>
              </a:lnSpc>
            </a:pPr>
            <a:r>
              <a:rPr lang="en-US" altLang="ja-JP" sz="1400" i="0" dirty="0">
                <a:latin typeface="游ゴシック" panose="020B0400000000000000" pitchFamily="50" charset="-128"/>
                <a:ea typeface="游ゴシック" panose="020B0400000000000000" pitchFamily="50" charset="-128"/>
                <a:hlinkClick r:id="rId5"/>
              </a:rPr>
              <a:t>https://cybozu.dev/ja/</a:t>
            </a:r>
            <a:endParaRPr lang="en-US" altLang="ja-JP" sz="1400" i="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FFDBB721-C928-4273-9A62-DA767F6F6A16}"/>
              </a:ext>
            </a:extLst>
          </p:cNvPr>
          <p:cNvSpPr txBox="1"/>
          <p:nvPr/>
        </p:nvSpPr>
        <p:spPr>
          <a:xfrm>
            <a:off x="719999" y="1007624"/>
            <a:ext cx="10972799" cy="355276"/>
          </a:xfrm>
          <a:prstGeom prst="rect">
            <a:avLst/>
          </a:prstGeom>
          <a:noFill/>
        </p:spPr>
        <p:txBody>
          <a:bodyPr wrap="square" lIns="81000" tIns="54000" rIns="81000" bIns="54000" rtlCol="0" anchor="ctr">
            <a:spAutoFit/>
          </a:bodyPr>
          <a:lstStyle/>
          <a:p>
            <a:r>
              <a:rPr lang="en-US" altLang="ja-JP" sz="1600" i="0" dirty="0">
                <a:latin typeface="+mn-ea"/>
                <a:ea typeface="+mn-ea"/>
              </a:rPr>
              <a:t>Garoon </a:t>
            </a:r>
            <a:r>
              <a:rPr lang="ja-JP" altLang="en-US" sz="1600" i="0" dirty="0">
                <a:latin typeface="+mn-ea"/>
                <a:ea typeface="+mn-ea"/>
              </a:rPr>
              <a:t>と </a:t>
            </a:r>
            <a:r>
              <a:rPr lang="en-US" altLang="ja-JP" sz="1600" i="0" dirty="0">
                <a:latin typeface="+mn-ea"/>
                <a:ea typeface="+mn-ea"/>
              </a:rPr>
              <a:t>kintone </a:t>
            </a:r>
            <a:r>
              <a:rPr lang="ja-JP" altLang="en-US" sz="1600" i="0" dirty="0">
                <a:latin typeface="+mn-ea"/>
                <a:ea typeface="+mn-ea"/>
              </a:rPr>
              <a:t>の </a:t>
            </a:r>
            <a:r>
              <a:rPr lang="en-US" altLang="ja-JP" sz="1600" i="0" dirty="0">
                <a:latin typeface="+mn-ea"/>
                <a:ea typeface="+mn-ea"/>
              </a:rPr>
              <a:t>API</a:t>
            </a:r>
            <a:r>
              <a:rPr lang="ja-JP" altLang="en-US" sz="1600" i="0" dirty="0">
                <a:latin typeface="+mn-ea"/>
                <a:ea typeface="+mn-ea"/>
              </a:rPr>
              <a:t>を使った</a:t>
            </a:r>
            <a:r>
              <a:rPr lang="en-US" altLang="ja-JP" sz="1600" i="0" dirty="0">
                <a:latin typeface="+mn-ea"/>
                <a:ea typeface="+mn-ea"/>
              </a:rPr>
              <a:t>JavaScript / CSS</a:t>
            </a:r>
            <a:r>
              <a:rPr lang="ja-JP" altLang="en-US" sz="1600" i="0" dirty="0">
                <a:latin typeface="+mn-ea"/>
                <a:ea typeface="+mn-ea"/>
              </a:rPr>
              <a:t>カスタマイズによって、それぞれのデータを連携できます。</a:t>
            </a:r>
          </a:p>
        </p:txBody>
      </p:sp>
      <p:grpSp>
        <p:nvGrpSpPr>
          <p:cNvPr id="20" name="グループ化 19">
            <a:extLst>
              <a:ext uri="{FF2B5EF4-FFF2-40B4-BE49-F238E27FC236}">
                <a16:creationId xmlns:a16="http://schemas.microsoft.com/office/drawing/2014/main" id="{26DCFEBF-D7BE-47E8-8EC0-63667352F2AF}"/>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21" name="角丸四角形 10">
              <a:extLst>
                <a:ext uri="{FF2B5EF4-FFF2-40B4-BE49-F238E27FC236}">
                  <a16:creationId xmlns:a16="http://schemas.microsoft.com/office/drawing/2014/main" id="{422C86A7-A3EA-4CEC-94E8-23333A49A13D}"/>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2" name="テキスト ボックス 21">
              <a:extLst>
                <a:ext uri="{FF2B5EF4-FFF2-40B4-BE49-F238E27FC236}">
                  <a16:creationId xmlns:a16="http://schemas.microsoft.com/office/drawing/2014/main" id="{34E8F985-ADA4-40CA-955D-7B9C99E24E85}"/>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238177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p:txBody>
          <a:bodyPr/>
          <a:lstStyle/>
          <a:p>
            <a:pPr eaLnBrk="1" hangingPunct="1"/>
            <a:r>
              <a:rPr lang="ja-JP" altLang="en-US" dirty="0"/>
              <a:t>本資料について</a:t>
            </a:r>
          </a:p>
        </p:txBody>
      </p:sp>
      <p:sp>
        <p:nvSpPr>
          <p:cNvPr id="3" name="コンテンツ プレースホルダー 6">
            <a:extLst>
              <a:ext uri="{FF2B5EF4-FFF2-40B4-BE49-F238E27FC236}">
                <a16:creationId xmlns:a16="http://schemas.microsoft.com/office/drawing/2014/main" id="{0DDC89F1-FF81-431B-B2B5-1F8C2BA88C22}"/>
              </a:ext>
            </a:extLst>
          </p:cNvPr>
          <p:cNvSpPr>
            <a:spLocks noGrp="1"/>
          </p:cNvSpPr>
          <p:nvPr>
            <p:ph type="body" sz="quarter" idx="10"/>
          </p:nvPr>
        </p:nvSpPr>
        <p:spPr>
          <a:xfrm>
            <a:off x="718457" y="1080000"/>
            <a:ext cx="10589704" cy="4956761"/>
          </a:xfrm>
        </p:spPr>
        <p:txBody>
          <a:bodyPr/>
          <a:lstStyle/>
          <a:p>
            <a:pPr eaLnBrk="1" hangingPunct="1">
              <a:lnSpc>
                <a:spcPct val="100000"/>
              </a:lnSpc>
              <a:buClr>
                <a:srgbClr val="003399"/>
              </a:buClr>
              <a:defRPr/>
            </a:pPr>
            <a:r>
              <a:rPr lang="ja-JP" altLang="en-US" sz="1600" spc="100" dirty="0">
                <a:latin typeface="+mn-ea"/>
                <a:ea typeface="+mn-ea"/>
                <a:cs typeface="メイリオ" charset="0"/>
              </a:rPr>
              <a:t>本資料は</a:t>
            </a:r>
            <a:r>
              <a:rPr lang="en-US" altLang="ja-JP" sz="1600" spc="100" dirty="0">
                <a:latin typeface="+mn-ea"/>
                <a:ea typeface="+mn-ea"/>
                <a:cs typeface="メイリオ" charset="0"/>
              </a:rPr>
              <a:t> Garoon </a:t>
            </a:r>
            <a:r>
              <a:rPr lang="ja-JP" altLang="en-US" sz="1600" spc="100" dirty="0">
                <a:latin typeface="+mn-ea"/>
                <a:ea typeface="+mn-ea"/>
                <a:cs typeface="メイリオ" charset="0"/>
              </a:rPr>
              <a:t>と </a:t>
            </a:r>
            <a:r>
              <a:rPr lang="en-US" altLang="ja-JP" sz="1600" spc="100" dirty="0">
                <a:latin typeface="+mn-ea"/>
                <a:ea typeface="+mn-ea"/>
                <a:cs typeface="メイリオ" charset="0"/>
              </a:rPr>
              <a:t>kintone </a:t>
            </a:r>
            <a:r>
              <a:rPr lang="ja-JP" altLang="en-US" sz="1600" spc="100" dirty="0">
                <a:latin typeface="+mn-ea"/>
                <a:ea typeface="+mn-ea"/>
                <a:cs typeface="メイリオ" charset="0"/>
              </a:rPr>
              <a:t>の連携についてご説明するものです。</a:t>
            </a:r>
            <a:endParaRPr lang="en-US" altLang="ja-JP" sz="1600" spc="100" dirty="0">
              <a:latin typeface="+mn-ea"/>
              <a:ea typeface="+mn-ea"/>
              <a:cs typeface="メイリオ" charset="0"/>
            </a:endParaRPr>
          </a:p>
          <a:p>
            <a:pPr eaLnBrk="1" hangingPunct="1">
              <a:lnSpc>
                <a:spcPct val="100000"/>
              </a:lnSpc>
              <a:buClr>
                <a:srgbClr val="003399"/>
              </a:buClr>
              <a:defRPr/>
            </a:pPr>
            <a:r>
              <a:rPr lang="ja-JP" altLang="en-US" sz="1600" spc="100" dirty="0">
                <a:latin typeface="+mn-ea"/>
                <a:ea typeface="+mn-ea"/>
                <a:cs typeface="メイリオ" charset="0"/>
              </a:rPr>
              <a:t>本文書はクラウド版 </a:t>
            </a:r>
            <a:r>
              <a:rPr lang="en-US" altLang="ja-JP" sz="1600" spc="100" dirty="0">
                <a:latin typeface="+mn-ea"/>
                <a:ea typeface="+mn-ea"/>
                <a:cs typeface="メイリオ" charset="0"/>
              </a:rPr>
              <a:t>Garoon </a:t>
            </a:r>
            <a:r>
              <a:rPr lang="ja-JP" altLang="en-US" sz="1600" spc="100" dirty="0">
                <a:latin typeface="+mn-ea"/>
                <a:ea typeface="+mn-ea"/>
                <a:cs typeface="メイリオ" charset="0"/>
              </a:rPr>
              <a:t>を前提としています。</a:t>
            </a:r>
            <a:endParaRPr lang="en-US" altLang="ja-JP" sz="1600" spc="100" dirty="0">
              <a:latin typeface="+mn-ea"/>
              <a:ea typeface="+mn-ea"/>
              <a:cs typeface="メイリオ" charset="0"/>
            </a:endParaRPr>
          </a:p>
          <a:p>
            <a:pPr eaLnBrk="1" hangingPunct="1">
              <a:lnSpc>
                <a:spcPct val="100000"/>
              </a:lnSpc>
              <a:buClr>
                <a:srgbClr val="003399"/>
              </a:buClr>
              <a:defRPr/>
            </a:pPr>
            <a:r>
              <a:rPr lang="en-US" altLang="ja-JP" sz="1600" spc="100" dirty="0">
                <a:latin typeface="+mn-ea"/>
                <a:ea typeface="+mn-ea"/>
                <a:cs typeface="メイリオ" charset="0"/>
              </a:rPr>
              <a:t>Garoon </a:t>
            </a:r>
            <a:r>
              <a:rPr lang="ja-JP" altLang="en-US" sz="1600" spc="100" dirty="0">
                <a:latin typeface="+mn-ea"/>
                <a:ea typeface="+mn-ea"/>
                <a:cs typeface="メイリオ" charset="0"/>
              </a:rPr>
              <a:t>と </a:t>
            </a:r>
            <a:r>
              <a:rPr lang="en-US" altLang="ja-JP" sz="1600" spc="100" dirty="0">
                <a:latin typeface="+mn-ea"/>
                <a:ea typeface="+mn-ea"/>
                <a:cs typeface="メイリオ" charset="0"/>
              </a:rPr>
              <a:t>kintone </a:t>
            </a:r>
            <a:r>
              <a:rPr lang="ja-JP" altLang="en-US" sz="1600" spc="100" dirty="0">
                <a:latin typeface="+mn-ea"/>
                <a:ea typeface="+mn-ea"/>
                <a:cs typeface="メイリオ" charset="0"/>
              </a:rPr>
              <a:t>の連携は</a:t>
            </a:r>
            <a:r>
              <a:rPr lang="en-US" altLang="ja-JP" sz="1600" spc="100" dirty="0">
                <a:latin typeface="+mn-ea"/>
                <a:ea typeface="+mn-ea"/>
                <a:cs typeface="メイリオ" charset="0"/>
              </a:rPr>
              <a:t>kintone</a:t>
            </a:r>
            <a:r>
              <a:rPr lang="ja-JP" altLang="en-US" sz="1600" spc="100" dirty="0">
                <a:latin typeface="+mn-ea"/>
                <a:ea typeface="+mn-ea"/>
                <a:cs typeface="メイリオ" charset="0"/>
              </a:rPr>
              <a:t>「スタンダードコース」の契約が必要です。</a:t>
            </a:r>
            <a:endParaRPr lang="en-US" altLang="ja-JP" sz="1600" spc="100" dirty="0">
              <a:latin typeface="+mn-ea"/>
              <a:ea typeface="+mn-ea"/>
              <a:cs typeface="メイリオ" charset="0"/>
            </a:endParaRPr>
          </a:p>
          <a:p>
            <a:pPr>
              <a:lnSpc>
                <a:spcPct val="100000"/>
              </a:lnSpc>
              <a:buClr>
                <a:srgbClr val="003399"/>
              </a:buClr>
              <a:defRPr/>
            </a:pPr>
            <a:r>
              <a:rPr lang="ja-JP" altLang="en-US" sz="1600" spc="100" dirty="0">
                <a:latin typeface="+mn-ea"/>
                <a:ea typeface="+mn-ea"/>
              </a:rPr>
              <a:t>ご紹介している機能は、標準連携、</a:t>
            </a:r>
            <a:r>
              <a:rPr lang="en-US" altLang="ja-JP" sz="1600" spc="100" dirty="0">
                <a:latin typeface="+mn-ea"/>
                <a:ea typeface="+mn-ea"/>
              </a:rPr>
              <a:t>Garoon</a:t>
            </a:r>
            <a:r>
              <a:rPr lang="ja-JP" altLang="en-US" sz="1600" spc="100" dirty="0">
                <a:latin typeface="+mn-ea"/>
                <a:ea typeface="+mn-ea"/>
              </a:rPr>
              <a:t>のプラグイン、カスタマイズ、のいずれかで連携可能な機能です。スライド右上の「標準連携」 「プラグイン」 「カスタマイズ」の表記、または各スライドの注釈をご確認ください。</a:t>
            </a:r>
            <a:endParaRPr lang="en-US" altLang="ja-JP" sz="1600" spc="100" dirty="0">
              <a:latin typeface="+mn-ea"/>
              <a:ea typeface="+mn-ea"/>
            </a:endParaRPr>
          </a:p>
          <a:p>
            <a:pPr>
              <a:lnSpc>
                <a:spcPct val="100000"/>
              </a:lnSpc>
              <a:buClr>
                <a:srgbClr val="003399"/>
              </a:buClr>
              <a:defRPr/>
            </a:pPr>
            <a:r>
              <a:rPr lang="ja-JP" altLang="en-US" sz="1600" spc="100" dirty="0">
                <a:latin typeface="+mn-ea"/>
                <a:ea typeface="+mn-ea"/>
                <a:cs typeface="メイリオ" charset="0"/>
              </a:rPr>
              <a:t>複数のプラグインを使用する場合は競合する可能性があります。十分に検証を行った後に本運用を開始してください。</a:t>
            </a:r>
            <a:endParaRPr lang="en-US" altLang="ja-JP" sz="1600" spc="100" dirty="0">
              <a:latin typeface="+mn-ea"/>
              <a:ea typeface="+mn-ea"/>
              <a:cs typeface="メイリオ" charset="0"/>
            </a:endParaRPr>
          </a:p>
          <a:p>
            <a:pPr eaLnBrk="1" hangingPunct="1">
              <a:lnSpc>
                <a:spcPct val="100000"/>
              </a:lnSpc>
              <a:buClr>
                <a:srgbClr val="003399"/>
              </a:buClr>
              <a:defRPr/>
            </a:pPr>
            <a:r>
              <a:rPr lang="ja-JP" altLang="en-US" sz="1600" spc="100" dirty="0">
                <a:latin typeface="+mn-ea"/>
                <a:ea typeface="+mn-ea"/>
                <a:cs typeface="メイリオ" charset="0"/>
              </a:rPr>
              <a:t>各機能の詳細については以下をご確認ください。</a:t>
            </a:r>
            <a:endParaRPr lang="en-US" altLang="ja-JP" sz="1600" spc="100" dirty="0">
              <a:latin typeface="+mn-ea"/>
              <a:ea typeface="+mn-ea"/>
              <a:cs typeface="メイリオ" charset="0"/>
            </a:endParaRPr>
          </a:p>
          <a:p>
            <a:pPr marL="265113" lvl="1" indent="0">
              <a:lnSpc>
                <a:spcPct val="100000"/>
              </a:lnSpc>
              <a:buClr>
                <a:srgbClr val="003399"/>
              </a:buClr>
              <a:buNone/>
              <a:defRPr/>
            </a:pPr>
            <a:r>
              <a:rPr lang="ja-JP" altLang="en-US" spc="100" dirty="0">
                <a:cs typeface="メイリオ" charset="0"/>
              </a:rPr>
              <a:t>　</a:t>
            </a:r>
            <a:br>
              <a:rPr lang="en-US" altLang="ja-JP" spc="100" dirty="0">
                <a:cs typeface="メイリオ" charset="0"/>
              </a:rPr>
            </a:br>
            <a:r>
              <a:rPr lang="ja-JP" altLang="en-US" spc="100" dirty="0">
                <a:cs typeface="メイリオ" charset="0"/>
              </a:rPr>
              <a:t>▼クラウド版 </a:t>
            </a:r>
            <a:r>
              <a:rPr lang="en-US" altLang="ja-JP" spc="100" dirty="0">
                <a:cs typeface="メイリオ" charset="0"/>
              </a:rPr>
              <a:t>Garoon </a:t>
            </a:r>
            <a:r>
              <a:rPr lang="ja-JP" altLang="en-US" spc="100" dirty="0">
                <a:cs typeface="メイリオ" charset="0"/>
              </a:rPr>
              <a:t>ヘルプサイト</a:t>
            </a:r>
            <a:br>
              <a:rPr lang="en-US" altLang="ja-JP" spc="100" dirty="0">
                <a:cs typeface="メイリオ" charset="0"/>
              </a:rPr>
            </a:br>
            <a:r>
              <a:rPr lang="en" altLang="ja-JP" dirty="0">
                <a:hlinkClick r:id="rId3"/>
              </a:rPr>
              <a:t>https://jp.cybozu.help/g/ja/</a:t>
            </a:r>
            <a:br>
              <a:rPr lang="en-US" altLang="ja-JP" spc="100" dirty="0">
                <a:cs typeface="メイリオ" charset="0"/>
              </a:rPr>
            </a:br>
            <a:r>
              <a:rPr lang="ja-JP" altLang="en-US" spc="100" dirty="0">
                <a:cs typeface="メイリオ" charset="0"/>
              </a:rPr>
              <a:t>▼</a:t>
            </a:r>
            <a:r>
              <a:rPr lang="en-US" altLang="ja-JP" spc="100" dirty="0">
                <a:cs typeface="メイリオ" charset="0"/>
              </a:rPr>
              <a:t>kintone </a:t>
            </a:r>
            <a:r>
              <a:rPr lang="ja-JP" altLang="en-US" spc="100" dirty="0">
                <a:cs typeface="メイリオ" charset="0"/>
              </a:rPr>
              <a:t>ヘルプサイト</a:t>
            </a:r>
            <a:br>
              <a:rPr lang="en-US" altLang="ja-JP" spc="100" dirty="0">
                <a:cs typeface="メイリオ" charset="0"/>
              </a:rPr>
            </a:br>
            <a:r>
              <a:rPr lang="en-US" altLang="ja-JP" dirty="0">
                <a:hlinkClick r:id="rId4"/>
              </a:rPr>
              <a:t>https://jp.cybozu.help/k/ja/</a:t>
            </a:r>
            <a:br>
              <a:rPr lang="en-US" altLang="ja-JP" spc="100" dirty="0">
                <a:cs typeface="メイリオ" charset="0"/>
              </a:rPr>
            </a:br>
            <a:br>
              <a:rPr lang="en-US" altLang="ja-JP" spc="100" dirty="0">
                <a:cs typeface="メイリオ" charset="0"/>
              </a:rPr>
            </a:br>
            <a:endParaRPr lang="en-US" altLang="ja-JP" spc="100" dirty="0">
              <a:cs typeface="メイリオ" charset="0"/>
            </a:endParaRPr>
          </a:p>
        </p:txBody>
      </p:sp>
    </p:spTree>
    <p:extLst>
      <p:ext uri="{BB962C8B-B14F-4D97-AF65-F5344CB8AC3E}">
        <p14:creationId xmlns:p14="http://schemas.microsoft.com/office/powerpoint/2010/main" val="1139998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7174E-7AE6-4221-A5F6-3A3297C5377F}"/>
              </a:ext>
            </a:extLst>
          </p:cNvPr>
          <p:cNvSpPr>
            <a:spLocks noGrp="1"/>
          </p:cNvSpPr>
          <p:nvPr>
            <p:ph type="title"/>
          </p:nvPr>
        </p:nvSpPr>
        <p:spPr>
          <a:xfrm>
            <a:off x="720000" y="2658062"/>
            <a:ext cx="8716235" cy="1543263"/>
          </a:xfrm>
        </p:spPr>
        <p:txBody>
          <a:bodyPr/>
          <a:lstStyle/>
          <a:p>
            <a:r>
              <a:rPr lang="en-US" altLang="ja-JP" dirty="0"/>
              <a:t>3</a:t>
            </a:r>
            <a:r>
              <a:rPr kumimoji="1" lang="en-US" altLang="ja-JP" dirty="0"/>
              <a:t>.</a:t>
            </a:r>
            <a:r>
              <a:rPr lang="en-US" altLang="ja-JP" cap="none" dirty="0"/>
              <a:t>k</a:t>
            </a:r>
            <a:r>
              <a:rPr kumimoji="1" lang="en-US" altLang="ja-JP" cap="none" dirty="0"/>
              <a:t>intone </a:t>
            </a:r>
            <a:r>
              <a:rPr kumimoji="1" lang="ja-JP" altLang="en-US" cap="none" dirty="0"/>
              <a:t>連携</a:t>
            </a:r>
            <a:endParaRPr kumimoji="1" lang="ja-JP" altLang="en-US" dirty="0"/>
          </a:p>
        </p:txBody>
      </p:sp>
    </p:spTree>
    <p:extLst>
      <p:ext uri="{BB962C8B-B14F-4D97-AF65-F5344CB8AC3E}">
        <p14:creationId xmlns:p14="http://schemas.microsoft.com/office/powerpoint/2010/main" val="127196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BF325F-FB84-458C-BED8-ACA54CAF4C6A}"/>
              </a:ext>
            </a:extLst>
          </p:cNvPr>
          <p:cNvSpPr>
            <a:spLocks noGrp="1"/>
          </p:cNvSpPr>
          <p:nvPr>
            <p:ph type="title"/>
          </p:nvPr>
        </p:nvSpPr>
        <p:spPr>
          <a:xfrm>
            <a:off x="4193628" y="2041874"/>
            <a:ext cx="3804744" cy="1172862"/>
          </a:xfrm>
        </p:spPr>
        <p:txBody>
          <a:bodyPr>
            <a:normAutofit/>
          </a:bodyPr>
          <a:lstStyle/>
          <a:p>
            <a:pPr algn="ctr"/>
            <a:r>
              <a:rPr lang="ja-JP" altLang="en-US" kern="1200" dirty="0">
                <a:latin typeface="+mn-ea"/>
                <a:ea typeface="+mn-ea"/>
              </a:rPr>
              <a:t>ポータル連携</a:t>
            </a:r>
            <a:endParaRPr kumimoji="1" lang="ja-JP" altLang="en-US" dirty="0">
              <a:latin typeface="+mn-ea"/>
              <a:ea typeface="+mn-ea"/>
            </a:endParaRPr>
          </a:p>
        </p:txBody>
      </p:sp>
      <p:sp>
        <p:nvSpPr>
          <p:cNvPr id="2" name="正方形/長方形 1">
            <a:extLst>
              <a:ext uri="{FF2B5EF4-FFF2-40B4-BE49-F238E27FC236}">
                <a16:creationId xmlns:a16="http://schemas.microsoft.com/office/drawing/2014/main" id="{E16E3618-4855-4C16-8F69-FB9EC49CC90B}"/>
              </a:ext>
            </a:extLst>
          </p:cNvPr>
          <p:cNvSpPr/>
          <p:nvPr/>
        </p:nvSpPr>
        <p:spPr>
          <a:xfrm>
            <a:off x="3967656" y="3620091"/>
            <a:ext cx="4256689" cy="369332"/>
          </a:xfrm>
          <a:prstGeom prst="rect">
            <a:avLst/>
          </a:prstGeom>
        </p:spPr>
        <p:txBody>
          <a:bodyPr wrap="square">
            <a:spAutoFit/>
          </a:bodyPr>
          <a:lstStyle/>
          <a:p>
            <a:pPr algn="ctr"/>
            <a:r>
              <a:rPr lang="ja-JP" altLang="en-US" i="0" dirty="0">
                <a:latin typeface="+mn-ea"/>
                <a:ea typeface="+mn-ea"/>
              </a:rPr>
              <a:t>データ分析や進捗管理に利用できます</a:t>
            </a:r>
            <a:endParaRPr lang="ja-JP" altLang="en-US" dirty="0">
              <a:latin typeface="+mn-ea"/>
              <a:ea typeface="+mn-ea"/>
            </a:endParaRPr>
          </a:p>
        </p:txBody>
      </p:sp>
      <p:grpSp>
        <p:nvGrpSpPr>
          <p:cNvPr id="5" name="グループ化 4" descr="標準連携機能">
            <a:extLst>
              <a:ext uri="{FF2B5EF4-FFF2-40B4-BE49-F238E27FC236}">
                <a16:creationId xmlns:a16="http://schemas.microsoft.com/office/drawing/2014/main" id="{69D46679-757C-42B7-A73A-D53C3DECA347}"/>
              </a:ext>
            </a:extLst>
          </p:cNvPr>
          <p:cNvGrpSpPr/>
          <p:nvPr/>
        </p:nvGrpSpPr>
        <p:grpSpPr>
          <a:xfrm>
            <a:off x="3896139" y="4394779"/>
            <a:ext cx="2000134" cy="428825"/>
            <a:chOff x="6230202" y="2242719"/>
            <a:chExt cx="2025902" cy="428825"/>
          </a:xfrm>
          <a:solidFill>
            <a:srgbClr val="003399"/>
          </a:solidFill>
        </p:grpSpPr>
        <p:sp>
          <p:nvSpPr>
            <p:cNvPr id="6" name="角丸四角形 10">
              <a:extLst>
                <a:ext uri="{FF2B5EF4-FFF2-40B4-BE49-F238E27FC236}">
                  <a16:creationId xmlns:a16="http://schemas.microsoft.com/office/drawing/2014/main" id="{807946AD-DD10-4029-9BAD-D2DA497E9C08}"/>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7" name="テキスト ボックス 6">
              <a:extLst>
                <a:ext uri="{FF2B5EF4-FFF2-40B4-BE49-F238E27FC236}">
                  <a16:creationId xmlns:a16="http://schemas.microsoft.com/office/drawing/2014/main" id="{9C8437B3-DD0A-4E7A-BFE4-C704381569DA}"/>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grpSp>
        <p:nvGrpSpPr>
          <p:cNvPr id="8" name="グループ化 7" descr="カスタマイズ">
            <a:extLst>
              <a:ext uri="{FF2B5EF4-FFF2-40B4-BE49-F238E27FC236}">
                <a16:creationId xmlns:a16="http://schemas.microsoft.com/office/drawing/2014/main" id="{149942FB-D83D-4039-8414-C13FD530447F}"/>
              </a:ext>
            </a:extLst>
          </p:cNvPr>
          <p:cNvGrpSpPr/>
          <p:nvPr/>
        </p:nvGrpSpPr>
        <p:grpSpPr>
          <a:xfrm>
            <a:off x="6269961" y="4394779"/>
            <a:ext cx="2025902" cy="428825"/>
            <a:chOff x="6230202" y="2242719"/>
            <a:chExt cx="2025902" cy="428825"/>
          </a:xfrm>
          <a:solidFill>
            <a:srgbClr val="003399"/>
          </a:solidFill>
        </p:grpSpPr>
        <p:sp>
          <p:nvSpPr>
            <p:cNvPr id="9" name="角丸四角形 10">
              <a:extLst>
                <a:ext uri="{FF2B5EF4-FFF2-40B4-BE49-F238E27FC236}">
                  <a16:creationId xmlns:a16="http://schemas.microsoft.com/office/drawing/2014/main" id="{677E2346-077E-481C-8684-333D8AE90594}"/>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0" name="テキスト ボックス 9">
              <a:extLst>
                <a:ext uri="{FF2B5EF4-FFF2-40B4-BE49-F238E27FC236}">
                  <a16:creationId xmlns:a16="http://schemas.microsoft.com/office/drawing/2014/main" id="{A70623A8-E447-4025-9350-9A3BBF3403EF}"/>
                </a:ext>
              </a:extLst>
            </p:cNvPr>
            <p:cNvSpPr txBox="1"/>
            <p:nvPr/>
          </p:nvSpPr>
          <p:spPr>
            <a:xfrm flipH="1">
              <a:off x="6230202" y="2312628"/>
              <a:ext cx="2000133" cy="338554"/>
            </a:xfrm>
            <a:prstGeom prst="rect">
              <a:avLst/>
            </a:prstGeom>
            <a:no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133550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5C32B58-4BE2-414B-9070-43F59C398E0F}"/>
              </a:ext>
            </a:extLst>
          </p:cNvPr>
          <p:cNvSpPr>
            <a:spLocks noGrp="1"/>
          </p:cNvSpPr>
          <p:nvPr>
            <p:ph type="title"/>
          </p:nvPr>
        </p:nvSpPr>
        <p:spPr/>
        <p:txBody>
          <a:bodyPr>
            <a:normAutofit/>
          </a:bodyPr>
          <a:lstStyle/>
          <a:p>
            <a:r>
              <a:rPr lang="ja-JP" altLang="en-US" dirty="0">
                <a:latin typeface="+mn-ea"/>
                <a:ea typeface="+mn-ea"/>
              </a:rPr>
              <a:t>情報を手軽に確認できる便利さがあります</a:t>
            </a:r>
            <a:endParaRPr kumimoji="1" lang="ja-JP" altLang="en-US" dirty="0">
              <a:latin typeface="+mn-ea"/>
              <a:ea typeface="+mn-ea"/>
            </a:endParaRPr>
          </a:p>
        </p:txBody>
      </p:sp>
      <p:sp>
        <p:nvSpPr>
          <p:cNvPr id="2" name="コンテンツ プレースホルダー 1">
            <a:extLst>
              <a:ext uri="{FF2B5EF4-FFF2-40B4-BE49-F238E27FC236}">
                <a16:creationId xmlns:a16="http://schemas.microsoft.com/office/drawing/2014/main" id="{4F096D06-D747-4380-A7D6-6AA07C88D25D}"/>
              </a:ext>
            </a:extLst>
          </p:cNvPr>
          <p:cNvSpPr>
            <a:spLocks noGrp="1"/>
          </p:cNvSpPr>
          <p:nvPr>
            <p:ph type="body" sz="quarter" idx="10"/>
          </p:nvPr>
        </p:nvSpPr>
        <p:spPr>
          <a:xfrm>
            <a:off x="3815255" y="1139038"/>
            <a:ext cx="4561490" cy="2718260"/>
          </a:xfrm>
        </p:spPr>
        <p:txBody>
          <a:bodyPr/>
          <a:lstStyle/>
          <a:p>
            <a:pPr marL="0" indent="0">
              <a:buNone/>
            </a:pPr>
            <a:r>
              <a:rPr lang="ja-JP" altLang="en-US" sz="2000" dirty="0">
                <a:latin typeface="+mn-ea"/>
                <a:ea typeface="+mn-ea"/>
              </a:rPr>
              <a:t>課題例</a:t>
            </a:r>
            <a:endParaRPr lang="en-US" altLang="ja-JP" sz="2000" dirty="0">
              <a:latin typeface="+mn-ea"/>
              <a:ea typeface="+mn-ea"/>
            </a:endParaRPr>
          </a:p>
          <a:p>
            <a:pPr>
              <a:buFont typeface="Arial" panose="020B0604020202020204" pitchFamily="34" charset="0"/>
              <a:buChar char="•"/>
            </a:pPr>
            <a:r>
              <a:rPr lang="ja-JP" altLang="en-US" sz="2000" dirty="0">
                <a:latin typeface="+mn-ea"/>
                <a:ea typeface="+mn-ea"/>
              </a:rPr>
              <a:t>今月の売り上げを確認したい</a:t>
            </a:r>
            <a:endParaRPr lang="en-US" altLang="ja-JP" sz="2000" dirty="0">
              <a:latin typeface="+mn-ea"/>
              <a:ea typeface="+mn-ea"/>
            </a:endParaRPr>
          </a:p>
          <a:p>
            <a:pPr>
              <a:buFont typeface="Arial" panose="020B0604020202020204" pitchFamily="34" charset="0"/>
              <a:buChar char="•"/>
            </a:pPr>
            <a:r>
              <a:rPr lang="ja-JP" altLang="en-US" sz="2000" dirty="0">
                <a:latin typeface="+mn-ea"/>
                <a:ea typeface="+mn-ea"/>
              </a:rPr>
              <a:t>担当者別の案件件数を確認したい</a:t>
            </a:r>
            <a:endParaRPr lang="en-US" altLang="ja-JP" sz="2000" dirty="0">
              <a:latin typeface="+mn-ea"/>
              <a:ea typeface="+mn-ea"/>
            </a:endParaRPr>
          </a:p>
          <a:p>
            <a:pPr>
              <a:buFont typeface="Arial" panose="020B0604020202020204" pitchFamily="34" charset="0"/>
              <a:buChar char="•"/>
            </a:pPr>
            <a:r>
              <a:rPr lang="ja-JP" altLang="en-US" sz="2000" dirty="0">
                <a:latin typeface="+mn-ea"/>
                <a:ea typeface="+mn-ea"/>
              </a:rPr>
              <a:t>売上の製品割合を確認したい</a:t>
            </a:r>
            <a:endParaRPr lang="en-US" altLang="ja-JP" sz="2000" dirty="0">
              <a:latin typeface="+mn-ea"/>
              <a:ea typeface="+mn-ea"/>
            </a:endParaRPr>
          </a:p>
          <a:p>
            <a:pPr>
              <a:buFont typeface="Arial" panose="020B0604020202020204" pitchFamily="34" charset="0"/>
              <a:buChar char="•"/>
            </a:pPr>
            <a:r>
              <a:rPr lang="ja-JP" altLang="en-US" sz="2000" dirty="0">
                <a:latin typeface="+mn-ea"/>
                <a:ea typeface="+mn-ea"/>
              </a:rPr>
              <a:t>営業活動の見える化をしたい</a:t>
            </a:r>
            <a:endParaRPr lang="en-US" altLang="ja-JP" sz="2000" dirty="0">
              <a:latin typeface="+mn-ea"/>
              <a:ea typeface="+mn-ea"/>
            </a:endParaRPr>
          </a:p>
        </p:txBody>
      </p:sp>
      <p:sp>
        <p:nvSpPr>
          <p:cNvPr id="4" name="矢印: 下 3">
            <a:extLst>
              <a:ext uri="{FF2B5EF4-FFF2-40B4-BE49-F238E27FC236}">
                <a16:creationId xmlns:a16="http://schemas.microsoft.com/office/drawing/2014/main" id="{70B463CE-8978-406F-BCB2-97128FA9CE10}"/>
              </a:ext>
              <a:ext uri="{C183D7F6-B498-43B3-948B-1728B52AA6E4}">
                <adec:decorative xmlns:adec="http://schemas.microsoft.com/office/drawing/2017/decorative" val="1"/>
              </a:ext>
            </a:extLst>
          </p:cNvPr>
          <p:cNvSpPr/>
          <p:nvPr/>
        </p:nvSpPr>
        <p:spPr>
          <a:xfrm>
            <a:off x="4780162" y="3954534"/>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7" name="四角形: 角を丸くする 6" descr="ポータル × kintoneで解決！">
            <a:extLst>
              <a:ext uri="{FF2B5EF4-FFF2-40B4-BE49-F238E27FC236}">
                <a16:creationId xmlns:a16="http://schemas.microsoft.com/office/drawing/2014/main" id="{A1205B47-D509-497D-931E-9670D04DF2CD}"/>
              </a:ext>
            </a:extLst>
          </p:cNvPr>
          <p:cNvSpPr/>
          <p:nvPr/>
        </p:nvSpPr>
        <p:spPr bwMode="auto">
          <a:xfrm>
            <a:off x="3276893" y="4862055"/>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ポータル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363854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13774CE-48BA-48E7-BA6E-27EEB385A1F4}"/>
              </a:ext>
            </a:extLst>
          </p:cNvPr>
          <p:cNvSpPr>
            <a:spLocks noGrp="1"/>
          </p:cNvSpPr>
          <p:nvPr>
            <p:ph type="title"/>
          </p:nvPr>
        </p:nvSpPr>
        <p:spPr/>
        <p:txBody>
          <a:bodyPr>
            <a:normAutofit/>
          </a:bodyPr>
          <a:lstStyle/>
          <a:p>
            <a:pPr>
              <a:spcBef>
                <a:spcPts val="0"/>
              </a:spcBef>
              <a:defRPr/>
            </a:pPr>
            <a:r>
              <a:rPr lang="ja-JP" altLang="en-US" dirty="0">
                <a:latin typeface="+mn-ea"/>
                <a:ea typeface="+mn-ea"/>
              </a:rPr>
              <a:t>ポータル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6803" name="コンテンツ プレースホルダー 5">
            <a:extLst>
              <a:ext uri="{FF2B5EF4-FFF2-40B4-BE49-F238E27FC236}">
                <a16:creationId xmlns:a16="http://schemas.microsoft.com/office/drawing/2014/main" id="{7421CFD4-9633-4A7C-A2DF-1C7D6B58B271}"/>
              </a:ext>
            </a:extLst>
          </p:cNvPr>
          <p:cNvSpPr>
            <a:spLocks noGrp="1"/>
          </p:cNvSpPr>
          <p:nvPr>
            <p:ph type="body" sz="quarter" idx="10"/>
          </p:nvPr>
        </p:nvSpPr>
        <p:spPr>
          <a:xfrm>
            <a:off x="720000" y="936000"/>
            <a:ext cx="9990082" cy="1311233"/>
          </a:xfrm>
        </p:spPr>
        <p:txBody>
          <a:bodyPr>
            <a:normAutofit/>
          </a:bodyPr>
          <a:lstStyle/>
          <a:p>
            <a:pPr marL="0" indent="0">
              <a:buNone/>
              <a:defRPr/>
            </a:pPr>
            <a:r>
              <a:rPr lang="ja-JP" altLang="en-US" sz="1600" dirty="0">
                <a:solidFill>
                  <a:srgbClr val="000000"/>
                </a:solidFill>
                <a:latin typeface="+mn-ea"/>
                <a:ea typeface="+mn-ea"/>
              </a:rPr>
              <a:t>グラフポートレット連携で </a:t>
            </a:r>
            <a:r>
              <a:rPr lang="en-US" altLang="ja-JP" sz="1600" dirty="0">
                <a:latin typeface="+mn-ea"/>
                <a:ea typeface="+mn-ea"/>
              </a:rPr>
              <a:t>kintone </a:t>
            </a:r>
            <a:r>
              <a:rPr lang="ja-JP" altLang="en-US" sz="1600" dirty="0">
                <a:latin typeface="+mn-ea"/>
                <a:ea typeface="+mn-ea"/>
              </a:rPr>
              <a:t>で作成したグラフや表を、</a:t>
            </a:r>
            <a:r>
              <a:rPr lang="en-US" altLang="ja-JP" sz="1600" dirty="0">
                <a:latin typeface="+mn-ea"/>
                <a:ea typeface="+mn-ea"/>
              </a:rPr>
              <a:t>Garoon</a:t>
            </a:r>
            <a:r>
              <a:rPr lang="ja-JP" altLang="en-US" sz="1600" dirty="0">
                <a:latin typeface="+mn-ea"/>
                <a:ea typeface="+mn-ea"/>
              </a:rPr>
              <a:t> のポータルに表示できます。</a:t>
            </a:r>
            <a:endParaRPr lang="en-US" altLang="ja-JP" sz="1600" dirty="0">
              <a:latin typeface="+mn-ea"/>
              <a:ea typeface="+mn-ea"/>
            </a:endParaRPr>
          </a:p>
          <a:p>
            <a:pPr marL="0" indent="0">
              <a:buNone/>
              <a:defRPr/>
            </a:pPr>
            <a:r>
              <a:rPr lang="ja-JP" altLang="en-US" sz="1600" dirty="0">
                <a:latin typeface="+mn-ea"/>
                <a:ea typeface="+mn-ea"/>
              </a:rPr>
              <a:t>データをクリックすると、ドリルダウンしたデータ詳細を確認できます。</a:t>
            </a:r>
          </a:p>
        </p:txBody>
      </p:sp>
      <p:pic>
        <p:nvPicPr>
          <p:cNvPr id="11" name="図 10">
            <a:extLst>
              <a:ext uri="{FF2B5EF4-FFF2-40B4-BE49-F238E27FC236}">
                <a16:creationId xmlns:a16="http://schemas.microsoft.com/office/drawing/2014/main" id="{434740FC-B296-7043-B0E8-C54D850AF63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1559" y="2344869"/>
            <a:ext cx="5953701" cy="3723560"/>
          </a:xfrm>
          <a:prstGeom prst="rect">
            <a:avLst/>
          </a:prstGeom>
          <a:ln>
            <a:noFill/>
          </a:ln>
          <a:effectLst>
            <a:outerShdw blurRad="50800" dist="38100" dir="2700000" algn="tl" rotWithShape="0">
              <a:prstClr val="black">
                <a:alpha val="40000"/>
              </a:prstClr>
            </a:outerShdw>
          </a:effectLst>
        </p:spPr>
      </p:pic>
      <p:sp>
        <p:nvSpPr>
          <p:cNvPr id="9" name="角丸四角形 15">
            <a:extLst>
              <a:ext uri="{FF2B5EF4-FFF2-40B4-BE49-F238E27FC236}">
                <a16:creationId xmlns:a16="http://schemas.microsoft.com/office/drawing/2014/main" id="{FF6640FF-B785-4B3C-B3E2-B28B85ACECA2}"/>
              </a:ext>
              <a:ext uri="{C183D7F6-B498-43B3-948B-1728B52AA6E4}">
                <adec:decorative xmlns:adec="http://schemas.microsoft.com/office/drawing/2017/decorative" val="1"/>
              </a:ext>
            </a:extLst>
          </p:cNvPr>
          <p:cNvSpPr/>
          <p:nvPr/>
        </p:nvSpPr>
        <p:spPr>
          <a:xfrm>
            <a:off x="7677221" y="4495489"/>
            <a:ext cx="2736780" cy="966788"/>
          </a:xfrm>
          <a:prstGeom prst="wedgeRoundRectCallout">
            <a:avLst>
              <a:gd name="adj1" fmla="val -65316"/>
              <a:gd name="adj2" fmla="val 27957"/>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200" b="1" i="0" dirty="0">
                <a:solidFill>
                  <a:schemeClr val="bg1"/>
                </a:solidFill>
                <a:latin typeface="+mn-ea"/>
              </a:rPr>
              <a:t>kintone </a:t>
            </a:r>
            <a:r>
              <a:rPr lang="ja-JP" altLang="en-US" sz="1200" b="1" i="0" dirty="0">
                <a:solidFill>
                  <a:schemeClr val="bg1"/>
                </a:solidFill>
                <a:latin typeface="+mn-ea"/>
              </a:rPr>
              <a:t>の案件管理のグラフを</a:t>
            </a:r>
            <a:r>
              <a:rPr lang="en-US" altLang="ja-JP" sz="1200" b="1" i="0" dirty="0">
                <a:solidFill>
                  <a:schemeClr val="bg1"/>
                </a:solidFill>
                <a:latin typeface="+mn-ea"/>
              </a:rPr>
              <a:t>Garoon</a:t>
            </a:r>
            <a:r>
              <a:rPr lang="ja-JP" altLang="en-US" sz="1200" b="1" i="0" dirty="0">
                <a:solidFill>
                  <a:schemeClr val="bg1"/>
                </a:solidFill>
                <a:latin typeface="+mn-ea"/>
              </a:rPr>
              <a:t>  のポータルに表示</a:t>
            </a:r>
          </a:p>
        </p:txBody>
      </p:sp>
      <p:pic>
        <p:nvPicPr>
          <p:cNvPr id="158728" name="図 7">
            <a:extLst>
              <a:ext uri="{FF2B5EF4-FFF2-40B4-BE49-F238E27FC236}">
                <a16:creationId xmlns:a16="http://schemas.microsoft.com/office/drawing/2014/main" id="{137AA515-3E50-4922-8587-C3451D112F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9516" y="4183678"/>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a:extLst>
              <a:ext uri="{FF2B5EF4-FFF2-40B4-BE49-F238E27FC236}">
                <a16:creationId xmlns:a16="http://schemas.microsoft.com/office/drawing/2014/main" id="{DBA05B41-A340-4430-9CAE-733224A3D79A}"/>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501558" y="1926851"/>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a:extLst>
              <a:ext uri="{FF2B5EF4-FFF2-40B4-BE49-F238E27FC236}">
                <a16:creationId xmlns:a16="http://schemas.microsoft.com/office/drawing/2014/main" id="{DD8B37E5-9B5B-4BB3-94D1-89B539EE4B21}"/>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13" name="角丸四角形 10">
              <a:extLst>
                <a:ext uri="{FF2B5EF4-FFF2-40B4-BE49-F238E27FC236}">
                  <a16:creationId xmlns:a16="http://schemas.microsoft.com/office/drawing/2014/main" id="{4319D007-2B64-4CBF-93DC-CECA5E2AB863}"/>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8" name="テキスト ボックス 17">
              <a:extLst>
                <a:ext uri="{FF2B5EF4-FFF2-40B4-BE49-F238E27FC236}">
                  <a16:creationId xmlns:a16="http://schemas.microsoft.com/office/drawing/2014/main" id="{16FF4A8D-7ED2-42D2-9B74-6EC0B6A496A6}"/>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44D7FBD-9CEF-45C9-9F6A-42FE30116689}"/>
              </a:ext>
            </a:extLst>
          </p:cNvPr>
          <p:cNvSpPr>
            <a:spLocks noGrp="1"/>
          </p:cNvSpPr>
          <p:nvPr>
            <p:ph type="title"/>
          </p:nvPr>
        </p:nvSpPr>
        <p:spPr/>
        <p:txBody>
          <a:bodyPr>
            <a:normAutofit/>
          </a:bodyPr>
          <a:lstStyle/>
          <a:p>
            <a:r>
              <a:rPr lang="ja-JP" altLang="en-US" dirty="0">
                <a:latin typeface="+mn-ea"/>
                <a:ea typeface="+mn-ea"/>
              </a:rPr>
              <a:t>蓄積したナレッジを共有できます</a:t>
            </a:r>
            <a:endParaRPr kumimoji="1" lang="ja-JP" altLang="en-US" dirty="0">
              <a:latin typeface="+mn-ea"/>
              <a:ea typeface="+mn-ea"/>
            </a:endParaRPr>
          </a:p>
        </p:txBody>
      </p:sp>
      <p:sp>
        <p:nvSpPr>
          <p:cNvPr id="2" name="コンテンツ プレースホルダー 1">
            <a:extLst>
              <a:ext uri="{FF2B5EF4-FFF2-40B4-BE49-F238E27FC236}">
                <a16:creationId xmlns:a16="http://schemas.microsoft.com/office/drawing/2014/main" id="{A276A8D1-2311-4A4E-BF5F-B2B5BB83B921}"/>
              </a:ext>
            </a:extLst>
          </p:cNvPr>
          <p:cNvSpPr>
            <a:spLocks noGrp="1"/>
          </p:cNvSpPr>
          <p:nvPr>
            <p:ph type="body" sz="quarter" idx="10"/>
          </p:nvPr>
        </p:nvSpPr>
        <p:spPr>
          <a:xfrm>
            <a:off x="3568748" y="1271752"/>
            <a:ext cx="5054505" cy="2464119"/>
          </a:xfrm>
        </p:spPr>
        <p:txBody>
          <a:bodyPr/>
          <a:lstStyle/>
          <a:p>
            <a:pPr marL="0" indent="0">
              <a:buNone/>
            </a:pPr>
            <a:r>
              <a:rPr lang="ja-JP" altLang="en-US" dirty="0">
                <a:latin typeface="+mn-ea"/>
                <a:ea typeface="+mn-ea"/>
              </a:rPr>
              <a:t>課題例</a:t>
            </a:r>
            <a:endParaRPr lang="en-US" altLang="ja-JP" dirty="0">
              <a:latin typeface="+mn-ea"/>
              <a:ea typeface="+mn-ea"/>
            </a:endParaRPr>
          </a:p>
          <a:p>
            <a:pPr>
              <a:buFont typeface="Arial" panose="020B0604020202020204" pitchFamily="34" charset="0"/>
              <a:buChar char="•"/>
            </a:pPr>
            <a:r>
              <a:rPr kumimoji="1" lang="ja-JP" altLang="en-US" dirty="0">
                <a:latin typeface="+mn-ea"/>
                <a:ea typeface="+mn-ea"/>
              </a:rPr>
              <a:t>社内</a:t>
            </a:r>
            <a:r>
              <a:rPr kumimoji="1" lang="en-US" altLang="ja-JP" dirty="0">
                <a:latin typeface="+mn-ea"/>
                <a:ea typeface="+mn-ea"/>
              </a:rPr>
              <a:t>FAQ</a:t>
            </a:r>
            <a:r>
              <a:rPr kumimoji="1" lang="ja-JP" altLang="en-US" dirty="0">
                <a:latin typeface="+mn-ea"/>
                <a:ea typeface="+mn-ea"/>
              </a:rPr>
              <a:t>を作りたい</a:t>
            </a:r>
            <a:endParaRPr kumimoji="1" lang="en-US" altLang="ja-JP" dirty="0">
              <a:latin typeface="+mn-ea"/>
              <a:ea typeface="+mn-ea"/>
            </a:endParaRPr>
          </a:p>
          <a:p>
            <a:pPr>
              <a:buFont typeface="Arial" panose="020B0604020202020204" pitchFamily="34" charset="0"/>
              <a:buChar char="•"/>
            </a:pPr>
            <a:r>
              <a:rPr lang="ja-JP" altLang="en-US" dirty="0">
                <a:latin typeface="+mn-ea"/>
                <a:ea typeface="+mn-ea"/>
              </a:rPr>
              <a:t>社員紹介を掲載したい</a:t>
            </a:r>
            <a:endParaRPr lang="en-US" altLang="ja-JP" dirty="0">
              <a:latin typeface="+mn-ea"/>
              <a:ea typeface="+mn-ea"/>
            </a:endParaRPr>
          </a:p>
          <a:p>
            <a:pPr>
              <a:buFont typeface="Arial" panose="020B0604020202020204" pitchFamily="34" charset="0"/>
              <a:buChar char="•"/>
            </a:pPr>
            <a:r>
              <a:rPr lang="ja-JP" altLang="en-US" dirty="0">
                <a:latin typeface="+mn-ea"/>
                <a:ea typeface="+mn-ea"/>
              </a:rPr>
              <a:t>システムマニュアルを使いやすくしたい</a:t>
            </a:r>
            <a:endParaRPr lang="en-US" altLang="ja-JP" dirty="0">
              <a:latin typeface="+mn-ea"/>
              <a:ea typeface="+mn-ea"/>
            </a:endParaRPr>
          </a:p>
          <a:p>
            <a:pPr>
              <a:buFont typeface="Wingdings" panose="05000000000000000000" pitchFamily="2" charset="2"/>
              <a:buChar char="ü"/>
            </a:pPr>
            <a:endParaRPr lang="en-US" altLang="ja-JP" dirty="0">
              <a:latin typeface="+mn-ea"/>
              <a:ea typeface="+mn-ea"/>
            </a:endParaRPr>
          </a:p>
        </p:txBody>
      </p:sp>
      <p:sp>
        <p:nvSpPr>
          <p:cNvPr id="4" name="矢印: 下 3">
            <a:extLst>
              <a:ext uri="{FF2B5EF4-FFF2-40B4-BE49-F238E27FC236}">
                <a16:creationId xmlns:a16="http://schemas.microsoft.com/office/drawing/2014/main" id="{F7CF3E14-9E43-4C9B-BD8F-1634692CD310}"/>
              </a:ext>
              <a:ext uri="{C183D7F6-B498-43B3-948B-1728B52AA6E4}">
                <adec:decorative xmlns:adec="http://schemas.microsoft.com/office/drawing/2017/decorative" val="1"/>
              </a:ext>
            </a:extLst>
          </p:cNvPr>
          <p:cNvSpPr/>
          <p:nvPr/>
        </p:nvSpPr>
        <p:spPr>
          <a:xfrm>
            <a:off x="4780162" y="3735871"/>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ポータル × kintoneで解決！&#10;">
            <a:extLst>
              <a:ext uri="{FF2B5EF4-FFF2-40B4-BE49-F238E27FC236}">
                <a16:creationId xmlns:a16="http://schemas.microsoft.com/office/drawing/2014/main" id="{7B7A83C5-BEE8-40D9-A583-F9170C7A40DA}"/>
              </a:ext>
            </a:extLst>
          </p:cNvPr>
          <p:cNvSpPr/>
          <p:nvPr/>
        </p:nvSpPr>
        <p:spPr bwMode="auto">
          <a:xfrm>
            <a:off x="3276893" y="4643392"/>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ポータル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
        <p:nvSpPr>
          <p:cNvPr id="8" name="テキスト ボックス 7">
            <a:extLst>
              <a:ext uri="{FF2B5EF4-FFF2-40B4-BE49-F238E27FC236}">
                <a16:creationId xmlns:a16="http://schemas.microsoft.com/office/drawing/2014/main" id="{19176323-2AC3-4664-9281-12B61C49C5DA}"/>
              </a:ext>
            </a:extLst>
          </p:cNvPr>
          <p:cNvSpPr txBox="1"/>
          <p:nvPr/>
        </p:nvSpPr>
        <p:spPr>
          <a:xfrm>
            <a:off x="3276894" y="5678013"/>
            <a:ext cx="7391107" cy="718452"/>
          </a:xfrm>
          <a:prstGeom prst="rect">
            <a:avLst/>
          </a:prstGeom>
          <a:noFill/>
        </p:spPr>
        <p:txBody>
          <a:bodyPr wrap="square" lIns="81000" tIns="54000" rIns="81000" bIns="54000" rtlCol="0" anchor="ctr">
            <a:spAutoFit/>
          </a:bodyPr>
          <a:lstStyle/>
          <a:p>
            <a:pPr>
              <a:lnSpc>
                <a:spcPct val="130000"/>
              </a:lnSpc>
            </a:pPr>
            <a:r>
              <a:rPr lang="ja-JP" altLang="en-US" sz="1200" i="0" dirty="0">
                <a:latin typeface="+mn-ea"/>
                <a:ea typeface="+mn-ea"/>
              </a:rPr>
              <a:t>カスタマイズ</a:t>
            </a:r>
            <a:r>
              <a:rPr lang="en-US" altLang="ja-JP" sz="1200" i="0" dirty="0">
                <a:latin typeface="+mn-ea"/>
                <a:ea typeface="+mn-ea"/>
              </a:rPr>
              <a:t>Tips</a:t>
            </a:r>
            <a:r>
              <a:rPr lang="ja-JP" altLang="en-US" sz="1200" i="0" dirty="0">
                <a:latin typeface="+mn-ea"/>
                <a:ea typeface="+mn-ea"/>
              </a:rPr>
              <a:t>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r>
              <a:rPr lang="ja-JP" altLang="en-US" sz="1200" i="0" dirty="0">
                <a:latin typeface="+mn-ea"/>
                <a:ea typeface="+mn-ea"/>
              </a:rPr>
              <a:t>ポータル一覧</a:t>
            </a:r>
            <a:endParaRPr lang="en-US" altLang="ja-JP" sz="1200" i="0" dirty="0">
              <a:latin typeface="+mn-ea"/>
              <a:ea typeface="+mn-ea"/>
            </a:endParaRPr>
          </a:p>
          <a:p>
            <a:r>
              <a:rPr lang="en-US" altLang="ja-JP" sz="1200" i="0" dirty="0">
                <a:latin typeface="+mn-ea"/>
                <a:ea typeface="+mn-ea"/>
                <a:hlinkClick r:id="rId2"/>
              </a:rPr>
              <a:t>https://cybozudev.zendesk.com/hc/ja/sections/360004682811</a:t>
            </a:r>
            <a:endParaRPr lang="en-US" altLang="ja-JP" sz="1200" i="0" dirty="0">
              <a:latin typeface="+mn-ea"/>
              <a:ea typeface="+mn-ea"/>
            </a:endParaRPr>
          </a:p>
        </p:txBody>
      </p:sp>
    </p:spTree>
    <p:extLst>
      <p:ext uri="{BB962C8B-B14F-4D97-AF65-F5344CB8AC3E}">
        <p14:creationId xmlns:p14="http://schemas.microsoft.com/office/powerpoint/2010/main" val="224831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13774CE-48BA-48E7-BA6E-27EEB385A1F4}"/>
              </a:ext>
            </a:extLst>
          </p:cNvPr>
          <p:cNvSpPr>
            <a:spLocks noGrp="1"/>
          </p:cNvSpPr>
          <p:nvPr>
            <p:ph type="title"/>
          </p:nvPr>
        </p:nvSpPr>
        <p:spPr/>
        <p:txBody>
          <a:bodyPr>
            <a:normAutofit/>
          </a:bodyPr>
          <a:lstStyle/>
          <a:p>
            <a:pPr>
              <a:spcBef>
                <a:spcPts val="0"/>
              </a:spcBef>
              <a:defRPr/>
            </a:pPr>
            <a:r>
              <a:rPr lang="ja-JP" altLang="en-US" dirty="0">
                <a:latin typeface="+mn-ea"/>
                <a:ea typeface="+mn-ea"/>
              </a:rPr>
              <a:t>ポータル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6803" name="コンテンツ プレースホルダー 5">
            <a:extLst>
              <a:ext uri="{FF2B5EF4-FFF2-40B4-BE49-F238E27FC236}">
                <a16:creationId xmlns:a16="http://schemas.microsoft.com/office/drawing/2014/main" id="{7421CFD4-9633-4A7C-A2DF-1C7D6B58B271}"/>
              </a:ext>
            </a:extLst>
          </p:cNvPr>
          <p:cNvSpPr>
            <a:spLocks noGrp="1"/>
          </p:cNvSpPr>
          <p:nvPr>
            <p:ph type="body" sz="quarter" idx="10"/>
          </p:nvPr>
        </p:nvSpPr>
        <p:spPr>
          <a:xfrm>
            <a:off x="720000" y="936000"/>
            <a:ext cx="10888717" cy="1156977"/>
          </a:xfrm>
        </p:spPr>
        <p:txBody>
          <a:bodyPr>
            <a:normAutofit/>
          </a:bodyPr>
          <a:lstStyle/>
          <a:p>
            <a:pPr marL="0" indent="0">
              <a:buNone/>
              <a:defRPr/>
            </a:pPr>
            <a:r>
              <a:rPr lang="en-US" altLang="ja-JP" sz="1600" dirty="0">
                <a:latin typeface="+mn-ea"/>
                <a:ea typeface="+mn-ea"/>
              </a:rPr>
              <a:t>Garoon </a:t>
            </a:r>
            <a:r>
              <a:rPr lang="ja-JP" altLang="en-US" sz="1600" dirty="0">
                <a:latin typeface="+mn-ea"/>
                <a:ea typeface="+mn-ea"/>
              </a:rPr>
              <a:t>のポータルに </a:t>
            </a:r>
            <a:r>
              <a:rPr lang="en-US" altLang="ja-JP" sz="1600" dirty="0">
                <a:latin typeface="+mn-ea"/>
                <a:ea typeface="+mn-ea"/>
              </a:rPr>
              <a:t>kintone </a:t>
            </a:r>
            <a:r>
              <a:rPr lang="ja-JP" altLang="en-US" sz="1600" dirty="0">
                <a:latin typeface="+mn-ea"/>
                <a:ea typeface="+mn-ea"/>
              </a:rPr>
              <a:t>のアプリに登録したレコードを表示できます。</a:t>
            </a:r>
            <a:endParaRPr lang="en-US" altLang="ja-JP" sz="1600" dirty="0">
              <a:latin typeface="+mn-ea"/>
              <a:ea typeface="+mn-ea"/>
            </a:endParaRPr>
          </a:p>
          <a:p>
            <a:pPr marL="0" indent="0">
              <a:buNone/>
              <a:defRPr/>
            </a:pPr>
            <a:r>
              <a:rPr lang="ja-JP" altLang="en-US" sz="1600" dirty="0">
                <a:latin typeface="+mn-ea"/>
                <a:ea typeface="+mn-ea"/>
              </a:rPr>
              <a:t>たとえば、社員紹介アプリのレコードを表示させたり、専門用語をまとめたアプリを表示させたりできます。</a:t>
            </a:r>
          </a:p>
        </p:txBody>
      </p:sp>
      <p:pic>
        <p:nvPicPr>
          <p:cNvPr id="4" name="図 3">
            <a:extLst>
              <a:ext uri="{FF2B5EF4-FFF2-40B4-BE49-F238E27FC236}">
                <a16:creationId xmlns:a16="http://schemas.microsoft.com/office/drawing/2014/main" id="{AEDB5F21-18F9-4E75-B267-422F01610B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11003" y="1698778"/>
            <a:ext cx="6796999" cy="4045521"/>
          </a:xfrm>
          <a:prstGeom prst="rect">
            <a:avLst/>
          </a:prstGeom>
        </p:spPr>
      </p:pic>
      <p:sp>
        <p:nvSpPr>
          <p:cNvPr id="9" name="角丸四角形 15">
            <a:extLst>
              <a:ext uri="{FF2B5EF4-FFF2-40B4-BE49-F238E27FC236}">
                <a16:creationId xmlns:a16="http://schemas.microsoft.com/office/drawing/2014/main" id="{FF6640FF-B785-4B3C-B3E2-B28B85ACECA2}"/>
              </a:ext>
              <a:ext uri="{C183D7F6-B498-43B3-948B-1728B52AA6E4}">
                <adec:decorative xmlns:adec="http://schemas.microsoft.com/office/drawing/2017/decorative" val="1"/>
              </a:ext>
            </a:extLst>
          </p:cNvPr>
          <p:cNvSpPr/>
          <p:nvPr/>
        </p:nvSpPr>
        <p:spPr>
          <a:xfrm>
            <a:off x="5029295" y="3033401"/>
            <a:ext cx="2270125" cy="791197"/>
          </a:xfrm>
          <a:prstGeom prst="wedgeRoundRectCallout">
            <a:avLst>
              <a:gd name="adj1" fmla="val 27503"/>
              <a:gd name="adj2" fmla="val 103348"/>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200" b="1" i="0" dirty="0">
                <a:solidFill>
                  <a:schemeClr val="bg1"/>
                </a:solidFill>
                <a:latin typeface="+mn-ea"/>
              </a:rPr>
              <a:t>kintone</a:t>
            </a:r>
            <a:r>
              <a:rPr lang="ja-JP" altLang="en-US" sz="1200" b="1" i="0" dirty="0">
                <a:solidFill>
                  <a:schemeClr val="bg1"/>
                </a:solidFill>
                <a:latin typeface="+mn-ea"/>
              </a:rPr>
              <a:t>  の社員紹介アプリのレコードを </a:t>
            </a:r>
            <a:r>
              <a:rPr lang="en-US" altLang="ja-JP" sz="1200" b="1" i="0" dirty="0">
                <a:solidFill>
                  <a:schemeClr val="bg1"/>
                </a:solidFill>
                <a:latin typeface="+mn-ea"/>
              </a:rPr>
              <a:t>Garoon </a:t>
            </a:r>
            <a:r>
              <a:rPr lang="ja-JP" altLang="en-US" sz="1200" b="1" i="0" dirty="0">
                <a:solidFill>
                  <a:schemeClr val="bg1"/>
                </a:solidFill>
                <a:latin typeface="+mn-ea"/>
              </a:rPr>
              <a:t> のポータルに表示</a:t>
            </a:r>
          </a:p>
        </p:txBody>
      </p:sp>
      <p:sp>
        <p:nvSpPr>
          <p:cNvPr id="12" name="テキスト ボックス 11">
            <a:extLst>
              <a:ext uri="{FF2B5EF4-FFF2-40B4-BE49-F238E27FC236}">
                <a16:creationId xmlns:a16="http://schemas.microsoft.com/office/drawing/2014/main" id="{D417E4A2-BCA1-4117-B1C8-D2992E084B1B}"/>
              </a:ext>
            </a:extLst>
          </p:cNvPr>
          <p:cNvSpPr txBox="1"/>
          <p:nvPr/>
        </p:nvSpPr>
        <p:spPr>
          <a:xfrm>
            <a:off x="1709888" y="5930524"/>
            <a:ext cx="8295232" cy="572515"/>
          </a:xfrm>
          <a:prstGeom prst="rect">
            <a:avLst/>
          </a:prstGeom>
          <a:noFill/>
          <a:ln>
            <a:noFill/>
          </a:ln>
        </p:spPr>
        <p:txBody>
          <a:bodyPr wrap="square" lIns="81000" tIns="54000" rIns="81000" bIns="54000" rtlCol="0" anchor="ctr">
            <a:spAutoFit/>
          </a:bodyPr>
          <a:lstStyle/>
          <a:p>
            <a:pPr>
              <a:lnSpc>
                <a:spcPct val="130000"/>
              </a:lnSpc>
            </a:pPr>
            <a:r>
              <a:rPr lang="ja-JP" altLang="en-US" sz="1200" dirty="0">
                <a:latin typeface="游ゴシック" panose="020B0400000000000000" pitchFamily="50" charset="-128"/>
                <a:ea typeface="游ゴシック" panose="020B0400000000000000" pitchFamily="50" charset="-128"/>
              </a:rPr>
              <a:t>カスタマイズの詳細は</a:t>
            </a:r>
            <a:r>
              <a:rPr lang="en-US" altLang="ja-JP" sz="1200" dirty="0">
                <a:latin typeface="+mn-ea"/>
              </a:rPr>
              <a:t> cybozu developer network </a:t>
            </a:r>
            <a:r>
              <a:rPr lang="ja-JP" altLang="en-US" sz="1200" dirty="0">
                <a:latin typeface="+mn-ea"/>
              </a:rPr>
              <a:t>で公開しています。</a:t>
            </a:r>
            <a:endParaRPr lang="en-US" altLang="ja-JP" sz="1200" dirty="0">
              <a:latin typeface="+mn-ea"/>
            </a:endParaRPr>
          </a:p>
          <a:p>
            <a:pPr>
              <a:lnSpc>
                <a:spcPct val="130000"/>
              </a:lnSpc>
            </a:pPr>
            <a:r>
              <a:rPr lang="ja-JP" altLang="en-US" sz="1200" i="0" dirty="0">
                <a:latin typeface="游ゴシック" panose="020B0400000000000000" pitchFamily="50" charset="-128"/>
                <a:ea typeface="游ゴシック" panose="020B0400000000000000" pitchFamily="50" charset="-128"/>
              </a:rPr>
              <a:t>ガルーンポータル活用 </a:t>
            </a:r>
            <a:r>
              <a:rPr lang="en-US" altLang="ja-JP" sz="1200" i="0" dirty="0">
                <a:latin typeface="游ゴシック" panose="020B0400000000000000" pitchFamily="50" charset="-128"/>
                <a:ea typeface="游ゴシック" panose="020B0400000000000000" pitchFamily="50" charset="-128"/>
              </a:rPr>
              <a:t>Tips #2 </a:t>
            </a:r>
            <a:r>
              <a:rPr lang="ja-JP" altLang="en-US" sz="1200" i="0" dirty="0">
                <a:latin typeface="游ゴシック" panose="020B0400000000000000" pitchFamily="50" charset="-128"/>
                <a:ea typeface="游ゴシック" panose="020B0400000000000000" pitchFamily="50" charset="-128"/>
              </a:rPr>
              <a:t>「社員紹介ポータル</a:t>
            </a:r>
            <a:r>
              <a:rPr lang="ja-JP" altLang="en-US" sz="1200" i="0">
                <a:latin typeface="游ゴシック" panose="020B0400000000000000" pitchFamily="50" charset="-128"/>
                <a:ea typeface="游ゴシック" panose="020B0400000000000000" pitchFamily="50" charset="-128"/>
              </a:rPr>
              <a:t>」　</a:t>
            </a:r>
            <a:r>
              <a:rPr lang="en-US" altLang="ja-JP" sz="1200" i="0" dirty="0">
                <a:latin typeface="游ゴシック" panose="020B0400000000000000" pitchFamily="50" charset="-128"/>
                <a:ea typeface="游ゴシック" panose="020B0400000000000000" pitchFamily="50" charset="-128"/>
              </a:rPr>
              <a:t> </a:t>
            </a:r>
            <a:r>
              <a:rPr lang="en-US" altLang="ja-JP" sz="1200" i="0" dirty="0">
                <a:latin typeface="游ゴシック" panose="020B0400000000000000" pitchFamily="50" charset="-128"/>
                <a:ea typeface="游ゴシック" panose="020B0400000000000000" pitchFamily="50" charset="-128"/>
                <a:hlinkClick r:id="rId4"/>
              </a:rPr>
              <a:t>https://cybozudev.zendesk.com/hc/ja/articles/210356326</a:t>
            </a:r>
            <a:endParaRPr lang="en-US" altLang="ja-JP" sz="1200" i="0"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A8EECA4-E62F-4E6A-8EA9-AD3EBFA9AAFD}"/>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14" name="角丸四角形 10">
              <a:extLst>
                <a:ext uri="{FF2B5EF4-FFF2-40B4-BE49-F238E27FC236}">
                  <a16:creationId xmlns:a16="http://schemas.microsoft.com/office/drawing/2014/main" id="{1F2F852F-4AC8-4DD9-8010-D46FFCD73862}"/>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16" name="テキスト ボックス 15">
              <a:extLst>
                <a:ext uri="{FF2B5EF4-FFF2-40B4-BE49-F238E27FC236}">
                  <a16:creationId xmlns:a16="http://schemas.microsoft.com/office/drawing/2014/main" id="{0AE7A4AF-912E-4586-98E1-1CCCD8974D34}"/>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226457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6F03651-8EC9-453E-9AC2-E444D5369E67}"/>
              </a:ext>
            </a:extLst>
          </p:cNvPr>
          <p:cNvSpPr>
            <a:spLocks noGrp="1"/>
          </p:cNvSpPr>
          <p:nvPr>
            <p:ph type="title"/>
          </p:nvPr>
        </p:nvSpPr>
        <p:spPr/>
        <p:txBody>
          <a:bodyPr>
            <a:normAutofit/>
          </a:bodyPr>
          <a:lstStyle/>
          <a:p>
            <a:r>
              <a:rPr lang="ja-JP" altLang="en-US" dirty="0">
                <a:latin typeface="+mn-ea"/>
                <a:ea typeface="+mn-ea"/>
              </a:rPr>
              <a:t>目を引く掲示を作成できます</a:t>
            </a:r>
            <a:endParaRPr kumimoji="1" lang="ja-JP" altLang="en-US" dirty="0">
              <a:latin typeface="+mn-ea"/>
              <a:ea typeface="+mn-ea"/>
            </a:endParaRPr>
          </a:p>
        </p:txBody>
      </p:sp>
      <p:sp>
        <p:nvSpPr>
          <p:cNvPr id="2" name="コンテンツ プレースホルダー 1">
            <a:extLst>
              <a:ext uri="{FF2B5EF4-FFF2-40B4-BE49-F238E27FC236}">
                <a16:creationId xmlns:a16="http://schemas.microsoft.com/office/drawing/2014/main" id="{10A8E74C-95F7-4E51-AD98-93AC4CFB1261}"/>
              </a:ext>
            </a:extLst>
          </p:cNvPr>
          <p:cNvSpPr>
            <a:spLocks noGrp="1"/>
          </p:cNvSpPr>
          <p:nvPr>
            <p:ph type="body" sz="quarter" idx="10"/>
          </p:nvPr>
        </p:nvSpPr>
        <p:spPr>
          <a:xfrm>
            <a:off x="3079531" y="1117276"/>
            <a:ext cx="6032938" cy="2193484"/>
          </a:xfrm>
        </p:spPr>
        <p:txBody>
          <a:bodyPr/>
          <a:lstStyle/>
          <a:p>
            <a:pPr marL="0" indent="0">
              <a:buNone/>
            </a:pPr>
            <a:r>
              <a:rPr lang="ja-JP" altLang="en-US" dirty="0">
                <a:latin typeface="+mn-ea"/>
                <a:ea typeface="+mn-ea"/>
              </a:rPr>
              <a:t>課題例</a:t>
            </a:r>
            <a:endParaRPr lang="en-US" altLang="ja-JP" dirty="0">
              <a:latin typeface="+mn-ea"/>
              <a:ea typeface="+mn-ea"/>
            </a:endParaRPr>
          </a:p>
          <a:p>
            <a:pPr>
              <a:buFont typeface="Arial" panose="020B0604020202020204" pitchFamily="34" charset="0"/>
              <a:buChar char="•"/>
            </a:pPr>
            <a:r>
              <a:rPr lang="ja-JP" altLang="en-US" dirty="0">
                <a:latin typeface="+mn-ea"/>
                <a:ea typeface="+mn-ea"/>
              </a:rPr>
              <a:t>重要な掲示を見逃す人がいて困っている</a:t>
            </a:r>
          </a:p>
          <a:p>
            <a:pPr>
              <a:buFont typeface="Arial" panose="020B0604020202020204" pitchFamily="34" charset="0"/>
              <a:buChar char="•"/>
            </a:pPr>
            <a:r>
              <a:rPr lang="ja-JP" altLang="en-US" dirty="0">
                <a:latin typeface="+mn-ea"/>
                <a:ea typeface="+mn-ea"/>
              </a:rPr>
              <a:t>重要な掲示がたまりすぎて読まれない</a:t>
            </a:r>
          </a:p>
          <a:p>
            <a:pPr>
              <a:buFont typeface="Arial" panose="020B0604020202020204" pitchFamily="34" charset="0"/>
              <a:buChar char="•"/>
            </a:pPr>
            <a:r>
              <a:rPr lang="ja-JP" altLang="en-US" dirty="0">
                <a:latin typeface="+mn-ea"/>
                <a:ea typeface="+mn-ea"/>
              </a:rPr>
              <a:t>上長が内容を確認してからでないと掲示できない</a:t>
            </a:r>
          </a:p>
          <a:p>
            <a:pPr marL="0" indent="0">
              <a:buNone/>
            </a:pPr>
            <a:endParaRPr kumimoji="1" lang="ja-JP" altLang="en-US" dirty="0">
              <a:latin typeface="+mn-ea"/>
              <a:ea typeface="+mn-ea"/>
            </a:endParaRPr>
          </a:p>
        </p:txBody>
      </p:sp>
      <p:sp>
        <p:nvSpPr>
          <p:cNvPr id="4" name="矢印: 下 3">
            <a:extLst>
              <a:ext uri="{FF2B5EF4-FFF2-40B4-BE49-F238E27FC236}">
                <a16:creationId xmlns:a16="http://schemas.microsoft.com/office/drawing/2014/main" id="{DB4C80F9-5C09-4333-B41A-7DF9781CD2B5}"/>
              </a:ext>
              <a:ext uri="{C183D7F6-B498-43B3-948B-1728B52AA6E4}">
                <adec:decorative xmlns:adec="http://schemas.microsoft.com/office/drawing/2017/decorative" val="1"/>
              </a:ext>
            </a:extLst>
          </p:cNvPr>
          <p:cNvSpPr/>
          <p:nvPr/>
        </p:nvSpPr>
        <p:spPr>
          <a:xfrm>
            <a:off x="4780162" y="4143375"/>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ポータル × kintoneで解決！">
            <a:extLst>
              <a:ext uri="{FF2B5EF4-FFF2-40B4-BE49-F238E27FC236}">
                <a16:creationId xmlns:a16="http://schemas.microsoft.com/office/drawing/2014/main" id="{1CE9320D-2BAF-45F1-82EE-8FC1E4C3BA07}"/>
              </a:ext>
            </a:extLst>
          </p:cNvPr>
          <p:cNvSpPr/>
          <p:nvPr/>
        </p:nvSpPr>
        <p:spPr bwMode="auto">
          <a:xfrm>
            <a:off x="3276893" y="5050896"/>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ポータル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211531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6E8A5A7-4C16-44CE-AF03-8511BA3CA33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3862" y="2430100"/>
            <a:ext cx="3927656" cy="2950030"/>
          </a:xfrm>
          <a:prstGeom prst="rect">
            <a:avLst/>
          </a:prstGeom>
        </p:spPr>
      </p:pic>
      <p:sp>
        <p:nvSpPr>
          <p:cNvPr id="5" name="タイトル 4">
            <a:extLst>
              <a:ext uri="{FF2B5EF4-FFF2-40B4-BE49-F238E27FC236}">
                <a16:creationId xmlns:a16="http://schemas.microsoft.com/office/drawing/2014/main" id="{D13774CE-48BA-48E7-BA6E-27EEB385A1F4}"/>
              </a:ext>
            </a:extLst>
          </p:cNvPr>
          <p:cNvSpPr>
            <a:spLocks noGrp="1"/>
          </p:cNvSpPr>
          <p:nvPr>
            <p:ph type="title"/>
          </p:nvPr>
        </p:nvSpPr>
        <p:spPr/>
        <p:txBody>
          <a:bodyPr>
            <a:normAutofit/>
          </a:bodyPr>
          <a:lstStyle/>
          <a:p>
            <a:pPr>
              <a:spcBef>
                <a:spcPts val="0"/>
              </a:spcBef>
              <a:defRPr/>
            </a:pPr>
            <a:r>
              <a:rPr lang="ja-JP" altLang="en-US" dirty="0">
                <a:latin typeface="+mn-ea"/>
                <a:ea typeface="+mn-ea"/>
              </a:rPr>
              <a:t>ポータル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6803" name="コンテンツ プレースホルダー 5">
            <a:extLst>
              <a:ext uri="{FF2B5EF4-FFF2-40B4-BE49-F238E27FC236}">
                <a16:creationId xmlns:a16="http://schemas.microsoft.com/office/drawing/2014/main" id="{7421CFD4-9633-4A7C-A2DF-1C7D6B58B271}"/>
              </a:ext>
            </a:extLst>
          </p:cNvPr>
          <p:cNvSpPr>
            <a:spLocks noGrp="1"/>
          </p:cNvSpPr>
          <p:nvPr>
            <p:ph type="body" sz="quarter" idx="10"/>
          </p:nvPr>
        </p:nvSpPr>
        <p:spPr>
          <a:xfrm>
            <a:off x="720000" y="936000"/>
            <a:ext cx="9738138" cy="1097929"/>
          </a:xfrm>
        </p:spPr>
        <p:txBody>
          <a:bodyPr>
            <a:normAutofit/>
          </a:bodyPr>
          <a:lstStyle/>
          <a:p>
            <a:pPr marL="0" indent="0">
              <a:buNone/>
              <a:defRPr/>
            </a:pPr>
            <a:r>
              <a:rPr lang="en-US" altLang="ja-JP" sz="1600" dirty="0">
                <a:latin typeface="+mn-ea"/>
                <a:ea typeface="+mn-ea"/>
              </a:rPr>
              <a:t>Garoon </a:t>
            </a:r>
            <a:r>
              <a:rPr lang="ja-JP" altLang="en-US" sz="1600" dirty="0">
                <a:latin typeface="+mn-ea"/>
                <a:ea typeface="+mn-ea"/>
              </a:rPr>
              <a:t>の</a:t>
            </a:r>
            <a:r>
              <a:rPr lang="en-US" altLang="ja-JP" sz="1600" dirty="0">
                <a:latin typeface="+mn-ea"/>
                <a:ea typeface="+mn-ea"/>
              </a:rPr>
              <a:t>HTML</a:t>
            </a:r>
            <a:r>
              <a:rPr lang="ja-JP" altLang="en-US" sz="1600" dirty="0">
                <a:latin typeface="+mn-ea"/>
                <a:ea typeface="+mn-ea"/>
              </a:rPr>
              <a:t>ポートレットに </a:t>
            </a:r>
            <a:r>
              <a:rPr lang="en-US" altLang="ja-JP" sz="1600" dirty="0">
                <a:latin typeface="+mn-ea"/>
                <a:ea typeface="+mn-ea"/>
              </a:rPr>
              <a:t>kintone </a:t>
            </a:r>
            <a:r>
              <a:rPr lang="ja-JP" altLang="en-US" sz="1600" dirty="0">
                <a:latin typeface="+mn-ea"/>
                <a:ea typeface="+mn-ea"/>
              </a:rPr>
              <a:t>のレコードから取得した情報を表示することができます。 </a:t>
            </a:r>
            <a:r>
              <a:rPr lang="en-US" altLang="ja-JP" sz="1600" dirty="0">
                <a:latin typeface="+mn-ea"/>
                <a:ea typeface="+mn-ea"/>
              </a:rPr>
              <a:t>kintone</a:t>
            </a:r>
            <a:r>
              <a:rPr lang="ja-JP" altLang="en-US" sz="1600" dirty="0">
                <a:latin typeface="+mn-ea"/>
                <a:ea typeface="+mn-ea"/>
              </a:rPr>
              <a:t> のプロセス管理機能を利用して「承認」ステータスの情報のみを表示させることも可能です。</a:t>
            </a:r>
          </a:p>
        </p:txBody>
      </p:sp>
      <p:pic>
        <p:nvPicPr>
          <p:cNvPr id="158728" name="図 7">
            <a:extLst>
              <a:ext uri="{FF2B5EF4-FFF2-40B4-BE49-F238E27FC236}">
                <a16:creationId xmlns:a16="http://schemas.microsoft.com/office/drawing/2014/main" id="{137AA515-3E50-4922-8587-C3451D112F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39999" y="2859878"/>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3C0D2D42-E4D8-4F87-BECD-B603573EA5A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3697" y="2033929"/>
            <a:ext cx="2672516" cy="2095187"/>
          </a:xfrm>
          <a:prstGeom prst="rect">
            <a:avLst/>
          </a:prstGeom>
        </p:spPr>
      </p:pic>
      <p:pic>
        <p:nvPicPr>
          <p:cNvPr id="15" name="図 14">
            <a:extLst>
              <a:ext uri="{FF2B5EF4-FFF2-40B4-BE49-F238E27FC236}">
                <a16:creationId xmlns:a16="http://schemas.microsoft.com/office/drawing/2014/main" id="{4810BAD0-B265-47DD-A970-0879B264A31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03885" y="3595113"/>
            <a:ext cx="2672516" cy="1862287"/>
          </a:xfrm>
          <a:prstGeom prst="rect">
            <a:avLst/>
          </a:prstGeom>
        </p:spPr>
      </p:pic>
      <p:pic>
        <p:nvPicPr>
          <p:cNvPr id="16" name="Picture 20">
            <a:extLst>
              <a:ext uri="{FF2B5EF4-FFF2-40B4-BE49-F238E27FC236}">
                <a16:creationId xmlns:a16="http://schemas.microsoft.com/office/drawing/2014/main" id="{AC8B6536-D6A9-4250-94DD-0CC35C4CBF5E}"/>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13427" y="2100985"/>
            <a:ext cx="992684" cy="18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矢印: 左 2">
            <a:extLst>
              <a:ext uri="{FF2B5EF4-FFF2-40B4-BE49-F238E27FC236}">
                <a16:creationId xmlns:a16="http://schemas.microsoft.com/office/drawing/2014/main" id="{FC082259-09B2-4C76-98A7-E636F2920B5B}"/>
              </a:ext>
              <a:ext uri="{C183D7F6-B498-43B3-948B-1728B52AA6E4}">
                <adec:decorative xmlns:adec="http://schemas.microsoft.com/office/drawing/2017/decorative" val="1"/>
              </a:ext>
            </a:extLst>
          </p:cNvPr>
          <p:cNvSpPr/>
          <p:nvPr/>
        </p:nvSpPr>
        <p:spPr bwMode="auto">
          <a:xfrm>
            <a:off x="5692786" y="3078094"/>
            <a:ext cx="811485" cy="574589"/>
          </a:xfrm>
          <a:prstGeom prst="leftArrow">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1" compatLnSpc="1">
            <a:prstTxWarp prst="textNoShape">
              <a:avLst/>
            </a:prstTxWarp>
          </a:bodyPr>
          <a:lstStyle/>
          <a:p>
            <a:pPr algn="ctr"/>
            <a:endParaRPr lang="ja-JP" altLang="en-US" sz="1600" i="0" dirty="0">
              <a:solidFill>
                <a:schemeClr val="bg1"/>
              </a:solidFill>
              <a:latin typeface="+mn-ea"/>
            </a:endParaRPr>
          </a:p>
        </p:txBody>
      </p:sp>
      <p:sp>
        <p:nvSpPr>
          <p:cNvPr id="19" name="角丸四角形 15">
            <a:extLst>
              <a:ext uri="{FF2B5EF4-FFF2-40B4-BE49-F238E27FC236}">
                <a16:creationId xmlns:a16="http://schemas.microsoft.com/office/drawing/2014/main" id="{D53A8B27-1AA9-44C3-87DE-2F0EF286789F}"/>
              </a:ext>
              <a:ext uri="{C183D7F6-B498-43B3-948B-1728B52AA6E4}">
                <adec:decorative xmlns:adec="http://schemas.microsoft.com/office/drawing/2017/decorative" val="1"/>
              </a:ext>
            </a:extLst>
          </p:cNvPr>
          <p:cNvSpPr/>
          <p:nvPr/>
        </p:nvSpPr>
        <p:spPr>
          <a:xfrm>
            <a:off x="5221676" y="4243523"/>
            <a:ext cx="2325130" cy="741984"/>
          </a:xfrm>
          <a:prstGeom prst="wedgeRoundRectCallout">
            <a:avLst>
              <a:gd name="adj1" fmla="val 57985"/>
              <a:gd name="adj2" fmla="val 79921"/>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200" b="1" i="0" dirty="0">
                <a:solidFill>
                  <a:schemeClr val="bg1"/>
                </a:solidFill>
                <a:latin typeface="+mn-ea"/>
              </a:rPr>
              <a:t>プロセス管理機能を利用して「承認」ステータスのみ表示</a:t>
            </a:r>
          </a:p>
        </p:txBody>
      </p:sp>
      <p:sp>
        <p:nvSpPr>
          <p:cNvPr id="2" name="テキスト ボックス 1">
            <a:extLst>
              <a:ext uri="{FF2B5EF4-FFF2-40B4-BE49-F238E27FC236}">
                <a16:creationId xmlns:a16="http://schemas.microsoft.com/office/drawing/2014/main" id="{211ED19E-D4AD-444E-9D94-24F17D8820C3}"/>
              </a:ext>
            </a:extLst>
          </p:cNvPr>
          <p:cNvSpPr txBox="1"/>
          <p:nvPr/>
        </p:nvSpPr>
        <p:spPr>
          <a:xfrm>
            <a:off x="1588490" y="5922623"/>
            <a:ext cx="9343301" cy="572515"/>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ja-JP" altLang="en-US" sz="1200" i="0" dirty="0">
                <a:latin typeface="游ゴシック" panose="020B0400000000000000" pitchFamily="50" charset="-128"/>
                <a:ea typeface="游ゴシック" panose="020B0400000000000000" pitchFamily="50" charset="-128"/>
              </a:rPr>
              <a:t>ガルーンポータル活用 </a:t>
            </a:r>
            <a:r>
              <a:rPr lang="en-US" altLang="ja-JP" sz="1200" i="0" dirty="0">
                <a:latin typeface="游ゴシック" panose="020B0400000000000000" pitchFamily="50" charset="-128"/>
                <a:ea typeface="游ゴシック" panose="020B0400000000000000" pitchFamily="50" charset="-128"/>
              </a:rPr>
              <a:t>Tips #3 </a:t>
            </a:r>
            <a:r>
              <a:rPr lang="ja-JP" altLang="en-US" sz="1200" i="0" dirty="0">
                <a:latin typeface="游ゴシック" panose="020B0400000000000000" pitchFamily="50" charset="-128"/>
                <a:ea typeface="游ゴシック" panose="020B0400000000000000" pitchFamily="50" charset="-128"/>
              </a:rPr>
              <a:t>「電光掲示板ポータル（</a:t>
            </a:r>
            <a:r>
              <a:rPr lang="en-US" altLang="ja-JP" sz="1200" i="0" dirty="0">
                <a:latin typeface="游ゴシック" panose="020B0400000000000000" pitchFamily="50" charset="-128"/>
                <a:ea typeface="游ゴシック" panose="020B0400000000000000" pitchFamily="50" charset="-128"/>
              </a:rPr>
              <a:t>kintone</a:t>
            </a:r>
            <a:r>
              <a:rPr lang="ja-JP" altLang="en-US" sz="1200" i="0">
                <a:latin typeface="游ゴシック" panose="020B0400000000000000" pitchFamily="50" charset="-128"/>
                <a:ea typeface="游ゴシック" panose="020B0400000000000000" pitchFamily="50" charset="-128"/>
              </a:rPr>
              <a:t>連携編）</a:t>
            </a:r>
            <a:r>
              <a:rPr lang="en-US" altLang="ja-JP" sz="1200" i="0" dirty="0">
                <a:latin typeface="游ゴシック" panose="020B0400000000000000" pitchFamily="50" charset="-128"/>
                <a:ea typeface="游ゴシック" panose="020B0400000000000000" pitchFamily="50" charset="-128"/>
                <a:hlinkClick r:id="rId8"/>
              </a:rPr>
              <a:t>https://cybozudev.zendesk.com/hc/ja/articles/214641783</a:t>
            </a:r>
            <a:endParaRPr lang="en-US" altLang="ja-JP" sz="1200" i="0"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2B92A638-F520-4DCD-BE7C-0D35FB6C546D}"/>
              </a:ext>
              <a:ext uri="{C183D7F6-B498-43B3-948B-1728B52AA6E4}">
                <adec:decorative xmlns:adec="http://schemas.microsoft.com/office/drawing/2017/decorative" val="1"/>
              </a:ext>
            </a:extLst>
          </p:cNvPr>
          <p:cNvSpPr/>
          <p:nvPr/>
        </p:nvSpPr>
        <p:spPr>
          <a:xfrm>
            <a:off x="2687837" y="3078093"/>
            <a:ext cx="3004949" cy="6045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8243C3EA-C210-4529-876B-CF5632DB996B}"/>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23" name="角丸四角形 10">
              <a:extLst>
                <a:ext uri="{FF2B5EF4-FFF2-40B4-BE49-F238E27FC236}">
                  <a16:creationId xmlns:a16="http://schemas.microsoft.com/office/drawing/2014/main" id="{5838C160-4D33-401B-8F10-07A2B4D04E78}"/>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4" name="テキスト ボックス 23">
              <a:extLst>
                <a:ext uri="{FF2B5EF4-FFF2-40B4-BE49-F238E27FC236}">
                  <a16:creationId xmlns:a16="http://schemas.microsoft.com/office/drawing/2014/main" id="{399463B8-5772-4620-A0D8-C01EF2A87ACF}"/>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281962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BF325F-FB84-458C-BED8-ACA54CAF4C6A}"/>
              </a:ext>
            </a:extLst>
          </p:cNvPr>
          <p:cNvSpPr>
            <a:spLocks noGrp="1"/>
          </p:cNvSpPr>
          <p:nvPr>
            <p:ph type="title"/>
          </p:nvPr>
        </p:nvSpPr>
        <p:spPr>
          <a:xfrm>
            <a:off x="1524000" y="2657370"/>
            <a:ext cx="9144000" cy="1543263"/>
          </a:xfrm>
        </p:spPr>
        <p:txBody>
          <a:bodyPr>
            <a:normAutofit/>
          </a:bodyPr>
          <a:lstStyle/>
          <a:p>
            <a:pPr algn="ctr"/>
            <a:r>
              <a:rPr lang="ja-JP" altLang="en-US" kern="1200" dirty="0">
                <a:latin typeface="+mn-ea"/>
                <a:ea typeface="+mn-ea"/>
              </a:rPr>
              <a:t>スペース連携</a:t>
            </a:r>
            <a:endParaRPr kumimoji="1" lang="ja-JP" altLang="en-US" dirty="0">
              <a:latin typeface="+mn-ea"/>
              <a:ea typeface="+mn-ea"/>
            </a:endParaRPr>
          </a:p>
        </p:txBody>
      </p:sp>
      <p:grpSp>
        <p:nvGrpSpPr>
          <p:cNvPr id="8" name="グループ化 7" descr="標準連携機能&#10;">
            <a:extLst>
              <a:ext uri="{FF2B5EF4-FFF2-40B4-BE49-F238E27FC236}">
                <a16:creationId xmlns:a16="http://schemas.microsoft.com/office/drawing/2014/main" id="{78FB64C0-82A9-48BD-B34C-8A019A7F0EBB}"/>
              </a:ext>
            </a:extLst>
          </p:cNvPr>
          <p:cNvGrpSpPr/>
          <p:nvPr/>
        </p:nvGrpSpPr>
        <p:grpSpPr>
          <a:xfrm>
            <a:off x="5083050" y="3755206"/>
            <a:ext cx="2025901" cy="428825"/>
            <a:chOff x="6230203" y="2242719"/>
            <a:chExt cx="2025901" cy="428825"/>
          </a:xfrm>
          <a:solidFill>
            <a:srgbClr val="003387"/>
          </a:solidFill>
        </p:grpSpPr>
        <p:sp>
          <p:nvSpPr>
            <p:cNvPr id="9" name="角丸四角形 10">
              <a:extLst>
                <a:ext uri="{FF2B5EF4-FFF2-40B4-BE49-F238E27FC236}">
                  <a16:creationId xmlns:a16="http://schemas.microsoft.com/office/drawing/2014/main" id="{9C7818A8-9BA1-456B-9DBC-5003E09C0F1D}"/>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0" name="テキスト ボックス 9">
              <a:extLst>
                <a:ext uri="{FF2B5EF4-FFF2-40B4-BE49-F238E27FC236}">
                  <a16:creationId xmlns:a16="http://schemas.microsoft.com/office/drawing/2014/main" id="{123322B9-122A-4D82-BACA-1FAAE9ABEA85}"/>
                </a:ext>
              </a:extLst>
            </p:cNvPr>
            <p:cNvSpPr txBox="1"/>
            <p:nvPr/>
          </p:nvSpPr>
          <p:spPr>
            <a:xfrm flipH="1">
              <a:off x="6230203" y="2312628"/>
              <a:ext cx="2025901" cy="338554"/>
            </a:xfrm>
            <a:prstGeom prst="rect">
              <a:avLst/>
            </a:prstGeom>
            <a:grpFill/>
            <a:ln>
              <a:noFill/>
            </a:ln>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1353380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B4809AE-35D6-4E9C-8E6F-DB5F8C75E6D5}"/>
              </a:ext>
            </a:extLst>
          </p:cNvPr>
          <p:cNvSpPr>
            <a:spLocks noGrp="1"/>
          </p:cNvSpPr>
          <p:nvPr>
            <p:ph type="title"/>
          </p:nvPr>
        </p:nvSpPr>
        <p:spPr/>
        <p:txBody>
          <a:bodyPr>
            <a:normAutofit/>
          </a:bodyPr>
          <a:lstStyle/>
          <a:p>
            <a:r>
              <a:rPr lang="ja-JP" altLang="en-US" dirty="0">
                <a:latin typeface="+mn-ea"/>
                <a:ea typeface="+mn-ea"/>
              </a:rPr>
              <a:t>必要な情報を必要な人に届けられます</a:t>
            </a:r>
            <a:endParaRPr kumimoji="1" lang="ja-JP" altLang="en-US" dirty="0">
              <a:latin typeface="+mn-ea"/>
              <a:ea typeface="+mn-ea"/>
            </a:endParaRPr>
          </a:p>
        </p:txBody>
      </p:sp>
      <p:sp>
        <p:nvSpPr>
          <p:cNvPr id="2" name="コンテンツ プレースホルダー 1">
            <a:extLst>
              <a:ext uri="{FF2B5EF4-FFF2-40B4-BE49-F238E27FC236}">
                <a16:creationId xmlns:a16="http://schemas.microsoft.com/office/drawing/2014/main" id="{AAD38CEC-1F6F-42B6-BEFC-DF25D41B5424}"/>
              </a:ext>
            </a:extLst>
          </p:cNvPr>
          <p:cNvSpPr>
            <a:spLocks noGrp="1"/>
          </p:cNvSpPr>
          <p:nvPr>
            <p:ph type="body" sz="quarter" idx="10"/>
          </p:nvPr>
        </p:nvSpPr>
        <p:spPr>
          <a:xfrm>
            <a:off x="2851798" y="966773"/>
            <a:ext cx="6488405" cy="3585533"/>
          </a:xfrm>
        </p:spPr>
        <p:txBody>
          <a:bodyPr>
            <a:normAutofit/>
          </a:bodyPr>
          <a:lstStyle/>
          <a:p>
            <a:pPr marL="0" indent="0">
              <a:buNone/>
            </a:pPr>
            <a:r>
              <a:rPr lang="ja-JP" altLang="en-US" dirty="0">
                <a:latin typeface="+mn-ea"/>
                <a:ea typeface="+mn-ea"/>
              </a:rPr>
              <a:t>課題例</a:t>
            </a:r>
            <a:endParaRPr lang="en-US" altLang="ja-JP" dirty="0">
              <a:latin typeface="+mn-ea"/>
              <a:ea typeface="+mn-ea"/>
            </a:endParaRPr>
          </a:p>
          <a:p>
            <a:pPr>
              <a:buFont typeface="Arial" panose="020B0604020202020204" pitchFamily="34" charset="0"/>
              <a:buChar char="•"/>
            </a:pPr>
            <a:r>
              <a:rPr lang="ja-JP" altLang="en-US" dirty="0">
                <a:latin typeface="+mn-ea"/>
                <a:ea typeface="+mn-ea"/>
              </a:rPr>
              <a:t>プロジェクトや業務ごとに進行具合を確認したい</a:t>
            </a:r>
            <a:endParaRPr lang="en-US" altLang="ja-JP" dirty="0">
              <a:latin typeface="+mn-ea"/>
              <a:ea typeface="+mn-ea"/>
            </a:endParaRPr>
          </a:p>
          <a:p>
            <a:pPr>
              <a:buFont typeface="Arial" panose="020B0604020202020204" pitchFamily="34" charset="0"/>
              <a:buChar char="•"/>
            </a:pPr>
            <a:r>
              <a:rPr lang="ja-JP" altLang="en-US" dirty="0">
                <a:latin typeface="+mn-ea"/>
                <a:ea typeface="+mn-ea"/>
              </a:rPr>
              <a:t>業務のタスクを一覧で確認したい</a:t>
            </a:r>
            <a:endParaRPr lang="en-US" altLang="ja-JP" dirty="0">
              <a:latin typeface="+mn-ea"/>
              <a:ea typeface="+mn-ea"/>
            </a:endParaRPr>
          </a:p>
          <a:p>
            <a:pPr>
              <a:buFont typeface="Arial" panose="020B0604020202020204" pitchFamily="34" charset="0"/>
              <a:buChar char="•"/>
            </a:pPr>
            <a:r>
              <a:rPr lang="ja-JP" altLang="en-US" dirty="0">
                <a:latin typeface="+mn-ea"/>
                <a:ea typeface="+mn-ea"/>
              </a:rPr>
              <a:t>プロジェクト関係者全員で業務の進捗を確認したい</a:t>
            </a:r>
            <a:endParaRPr lang="en-US" altLang="ja-JP" dirty="0">
              <a:latin typeface="+mn-ea"/>
              <a:ea typeface="+mn-ea"/>
            </a:endParaRPr>
          </a:p>
          <a:p>
            <a:pPr>
              <a:buFont typeface="Arial" panose="020B0604020202020204" pitchFamily="34" charset="0"/>
              <a:buChar char="•"/>
            </a:pPr>
            <a:r>
              <a:rPr lang="ja-JP" altLang="en-US" dirty="0">
                <a:latin typeface="+mn-ea"/>
                <a:ea typeface="+mn-ea"/>
              </a:rPr>
              <a:t>属人化した業務ノウハウやプロセスを可視化したい</a:t>
            </a:r>
            <a:endParaRPr lang="en-US" altLang="ja-JP" dirty="0">
              <a:latin typeface="+mn-ea"/>
              <a:ea typeface="+mn-ea"/>
            </a:endParaRPr>
          </a:p>
          <a:p>
            <a:pPr>
              <a:buFont typeface="Arial" panose="020B0604020202020204" pitchFamily="34" charset="0"/>
              <a:buChar char="•"/>
            </a:pPr>
            <a:r>
              <a:rPr lang="ja-JP" altLang="en-US" dirty="0">
                <a:latin typeface="+mn-ea"/>
                <a:ea typeface="+mn-ea"/>
              </a:rPr>
              <a:t>ナレッジ情報を一元的に管理したい</a:t>
            </a:r>
            <a:endParaRPr lang="en-US" altLang="ja-JP" dirty="0">
              <a:latin typeface="+mn-ea"/>
              <a:ea typeface="+mn-ea"/>
            </a:endParaRPr>
          </a:p>
        </p:txBody>
      </p:sp>
      <p:sp>
        <p:nvSpPr>
          <p:cNvPr id="4" name="矢印: 下 3">
            <a:extLst>
              <a:ext uri="{FF2B5EF4-FFF2-40B4-BE49-F238E27FC236}">
                <a16:creationId xmlns:a16="http://schemas.microsoft.com/office/drawing/2014/main" id="{EFD10FD6-EA75-4EFF-8592-F5BA98A2B77C}"/>
              </a:ext>
              <a:ext uri="{C183D7F6-B498-43B3-948B-1728B52AA6E4}">
                <adec:decorative xmlns:adec="http://schemas.microsoft.com/office/drawing/2017/decorative" val="1"/>
              </a:ext>
            </a:extLst>
          </p:cNvPr>
          <p:cNvSpPr/>
          <p:nvPr/>
        </p:nvSpPr>
        <p:spPr>
          <a:xfrm>
            <a:off x="4862514" y="4071037"/>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スペース × kintoneで解決！&#10;">
            <a:extLst>
              <a:ext uri="{FF2B5EF4-FFF2-40B4-BE49-F238E27FC236}">
                <a16:creationId xmlns:a16="http://schemas.microsoft.com/office/drawing/2014/main" id="{F6DDFC1A-1CEA-406A-90A1-EB4321DAB491}"/>
              </a:ext>
            </a:extLst>
          </p:cNvPr>
          <p:cNvSpPr/>
          <p:nvPr/>
        </p:nvSpPr>
        <p:spPr bwMode="auto">
          <a:xfrm>
            <a:off x="3359245" y="4885249"/>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スペース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
        <p:nvSpPr>
          <p:cNvPr id="6" name="テキスト ボックス 5">
            <a:extLst>
              <a:ext uri="{FF2B5EF4-FFF2-40B4-BE49-F238E27FC236}">
                <a16:creationId xmlns:a16="http://schemas.microsoft.com/office/drawing/2014/main" id="{97DDAD9A-FA0E-41EF-8F4B-AB279134BFB9}"/>
              </a:ext>
            </a:extLst>
          </p:cNvPr>
          <p:cNvSpPr txBox="1"/>
          <p:nvPr/>
        </p:nvSpPr>
        <p:spPr>
          <a:xfrm>
            <a:off x="2539314" y="5703489"/>
            <a:ext cx="7465807" cy="663053"/>
          </a:xfrm>
          <a:prstGeom prst="rect">
            <a:avLst/>
          </a:prstGeom>
          <a:noFill/>
        </p:spPr>
        <p:txBody>
          <a:bodyPr wrap="square" lIns="81000" tIns="54000" rIns="81000" bIns="54000" rtlCol="0" anchor="ctr">
            <a:spAutoFit/>
          </a:bodyPr>
          <a:lstStyle/>
          <a:p>
            <a:r>
              <a:rPr lang="en-US" altLang="ja-JP" i="0" dirty="0">
                <a:latin typeface="+mn-ea"/>
                <a:ea typeface="+mn-ea"/>
              </a:rPr>
              <a:t>kintone</a:t>
            </a:r>
            <a:r>
              <a:rPr lang="ja-JP" altLang="en-US" i="0" dirty="0">
                <a:latin typeface="+mn-ea"/>
                <a:ea typeface="+mn-ea"/>
              </a:rPr>
              <a:t>で管理している顧客情報やアンケートなどを紐付けて管理することにより、プロジェクトや業務の進行の効率化に役立ちます。</a:t>
            </a:r>
          </a:p>
        </p:txBody>
      </p:sp>
    </p:spTree>
    <p:extLst>
      <p:ext uri="{BB962C8B-B14F-4D97-AF65-F5344CB8AC3E}">
        <p14:creationId xmlns:p14="http://schemas.microsoft.com/office/powerpoint/2010/main" val="168764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p:txBody>
          <a:bodyPr/>
          <a:lstStyle/>
          <a:p>
            <a:pPr eaLnBrk="1" hangingPunct="1"/>
            <a:r>
              <a:rPr lang="ja-JP" altLang="en-US" dirty="0"/>
              <a:t>本資料について</a:t>
            </a:r>
          </a:p>
        </p:txBody>
      </p:sp>
      <p:sp>
        <p:nvSpPr>
          <p:cNvPr id="3" name="コンテンツ プレースホルダー 6">
            <a:extLst>
              <a:ext uri="{FF2B5EF4-FFF2-40B4-BE49-F238E27FC236}">
                <a16:creationId xmlns:a16="http://schemas.microsoft.com/office/drawing/2014/main" id="{0DDC89F1-FF81-431B-B2B5-1F8C2BA88C22}"/>
              </a:ext>
            </a:extLst>
          </p:cNvPr>
          <p:cNvSpPr>
            <a:spLocks noGrp="1"/>
          </p:cNvSpPr>
          <p:nvPr>
            <p:ph type="body" sz="quarter" idx="10"/>
          </p:nvPr>
        </p:nvSpPr>
        <p:spPr>
          <a:xfrm>
            <a:off x="720000" y="1080000"/>
            <a:ext cx="10733669" cy="5315555"/>
          </a:xfrm>
        </p:spPr>
        <p:txBody>
          <a:bodyPr anchor="t">
            <a:normAutofit/>
          </a:bodyPr>
          <a:lstStyle/>
          <a:p>
            <a:pPr eaLnBrk="1" hangingPunct="1">
              <a:lnSpc>
                <a:spcPct val="100000"/>
              </a:lnSpc>
              <a:buClr>
                <a:srgbClr val="003399"/>
              </a:buClr>
              <a:defRPr/>
            </a:pPr>
            <a:r>
              <a:rPr lang="ja-JP" altLang="en-US" b="1" spc="100" dirty="0">
                <a:latin typeface="+mn-ea"/>
                <a:ea typeface="+mn-ea"/>
                <a:cs typeface="メイリオ" charset="0"/>
              </a:rPr>
              <a:t>本文書の取り扱いについて</a:t>
            </a:r>
            <a:endParaRPr lang="en-US" altLang="ja-JP" b="1" spc="100" dirty="0">
              <a:latin typeface="+mn-ea"/>
              <a:ea typeface="+mn-ea"/>
              <a:cs typeface="メイリオ" charset="0"/>
            </a:endParaRPr>
          </a:p>
          <a:p>
            <a:pPr marL="0" indent="0">
              <a:spcBef>
                <a:spcPts val="0"/>
              </a:spcBef>
              <a:buNone/>
              <a:defRPr/>
            </a:pPr>
            <a:r>
              <a:rPr lang="ja-JP" altLang="en-US" sz="1600" dirty="0">
                <a:latin typeface="+mn-ea"/>
                <a:ea typeface="+mn-ea"/>
              </a:rPr>
              <a:t>この文書内における掲載情報の二次利用においては、ご自身の判断と責任の下に行ってください。</a:t>
            </a:r>
            <a:endParaRPr lang="en-US" altLang="ja-JP" sz="1600" dirty="0">
              <a:latin typeface="+mn-ea"/>
              <a:ea typeface="+mn-ea"/>
            </a:endParaRPr>
          </a:p>
          <a:p>
            <a:pPr marL="0" indent="0">
              <a:spcBef>
                <a:spcPts val="0"/>
              </a:spcBef>
              <a:buNone/>
              <a:defRPr/>
            </a:pPr>
            <a:r>
              <a:rPr lang="ja-JP" altLang="en-US" sz="1600" dirty="0">
                <a:latin typeface="+mn-ea"/>
                <a:ea typeface="+mn-ea"/>
              </a:rPr>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sz="1600" dirty="0">
                <a:latin typeface="+mn-ea"/>
                <a:ea typeface="+mn-ea"/>
              </a:rPr>
            </a:br>
            <a:endParaRPr lang="en-US" altLang="ja-JP" sz="1600" dirty="0">
              <a:latin typeface="+mn-ea"/>
              <a:ea typeface="+mn-ea"/>
            </a:endParaRPr>
          </a:p>
          <a:p>
            <a:pPr marL="0" indent="0">
              <a:spcBef>
                <a:spcPts val="0"/>
              </a:spcBef>
              <a:buNone/>
              <a:defRPr/>
            </a:pPr>
            <a:r>
              <a:rPr lang="ja-JP" altLang="en-US" sz="1600" dirty="0">
                <a:latin typeface="+mn-ea"/>
                <a:ea typeface="+mn-ea"/>
              </a:rPr>
              <a:t>本文書を一部引用して作成した文書には、次のような当社の著作権表示文を記載してください。</a:t>
            </a:r>
            <a:endParaRPr lang="en-US" altLang="ja-JP" sz="1600" dirty="0">
              <a:latin typeface="+mn-ea"/>
              <a:ea typeface="+mn-ea"/>
            </a:endParaRPr>
          </a:p>
          <a:p>
            <a:pPr marL="0" indent="0">
              <a:spcBef>
                <a:spcPts val="0"/>
              </a:spcBef>
              <a:buNone/>
              <a:defRPr/>
            </a:pPr>
            <a:r>
              <a:rPr lang="ja-JP" altLang="en-US" sz="1600" dirty="0">
                <a:latin typeface="+mn-ea"/>
                <a:ea typeface="+mn-ea"/>
              </a:rPr>
              <a:t>「この文書は、サイボウズ株式会社による</a:t>
            </a:r>
            <a:r>
              <a:rPr lang="en-US" altLang="ja-JP" sz="1600" dirty="0">
                <a:latin typeface="+mn-ea"/>
                <a:ea typeface="+mn-ea"/>
              </a:rPr>
              <a:t>『Garoon×kintone </a:t>
            </a:r>
            <a:r>
              <a:rPr lang="ja-JP" altLang="en-US" sz="1600" dirty="0">
                <a:latin typeface="+mn-ea"/>
                <a:ea typeface="+mn-ea"/>
              </a:rPr>
              <a:t>連携資料</a:t>
            </a:r>
            <a:r>
              <a:rPr lang="en-US" altLang="ja-JP" sz="1600" dirty="0">
                <a:latin typeface="+mn-ea"/>
                <a:ea typeface="+mn-ea"/>
              </a:rPr>
              <a:t>』</a:t>
            </a:r>
            <a:r>
              <a:rPr lang="ja-JP" altLang="en-US" sz="1600" dirty="0">
                <a:latin typeface="+mn-ea"/>
                <a:ea typeface="+mn-ea"/>
              </a:rPr>
              <a:t>を一部引用しています。」</a:t>
            </a:r>
            <a:br>
              <a:rPr lang="en-US" altLang="ja-JP" sz="1600" dirty="0">
                <a:latin typeface="+mn-ea"/>
                <a:ea typeface="+mn-ea"/>
              </a:rPr>
            </a:br>
            <a:endParaRPr lang="ja-JP" altLang="en-US" sz="1600" dirty="0">
              <a:latin typeface="+mn-ea"/>
              <a:ea typeface="+mn-ea"/>
            </a:endParaRPr>
          </a:p>
          <a:p>
            <a:pPr marL="0" indent="0">
              <a:spcBef>
                <a:spcPts val="0"/>
              </a:spcBef>
              <a:buNone/>
              <a:defRPr/>
            </a:pPr>
            <a:r>
              <a:rPr lang="ja-JP" altLang="en-US" sz="1600" dirty="0">
                <a:latin typeface="+mn-ea"/>
                <a:ea typeface="+mn-ea"/>
              </a:rPr>
              <a:t>また、本ファイルに編集を加えて二次利用する場合には、次のように修正箇所と修正者を明記してください。</a:t>
            </a:r>
            <a:endParaRPr lang="en-US" altLang="ja-JP" sz="1600" dirty="0">
              <a:latin typeface="+mn-ea"/>
              <a:ea typeface="+mn-ea"/>
            </a:endParaRPr>
          </a:p>
          <a:p>
            <a:pPr marL="0" indent="0">
              <a:spcBef>
                <a:spcPts val="0"/>
              </a:spcBef>
              <a:buNone/>
              <a:defRPr/>
            </a:pPr>
            <a:r>
              <a:rPr lang="ja-JP" altLang="en-US" sz="1600" dirty="0">
                <a:latin typeface="+mn-ea"/>
                <a:ea typeface="+mn-ea"/>
              </a:rPr>
              <a:t>「本ファイルの（修正箇所）は、（修正者）が編集しました。」 </a:t>
            </a:r>
            <a:endParaRPr lang="en-US" altLang="ja-JP" sz="1600" dirty="0">
              <a:latin typeface="+mn-ea"/>
              <a:ea typeface="+mn-ea"/>
            </a:endParaRPr>
          </a:p>
          <a:p>
            <a:pPr marL="0" indent="0">
              <a:spcBef>
                <a:spcPts val="0"/>
              </a:spcBef>
              <a:buNone/>
              <a:defRPr/>
            </a:pPr>
            <a:endParaRPr lang="en-US" altLang="ja-JP" sz="1500" dirty="0">
              <a:latin typeface="+mn-ea"/>
              <a:ea typeface="+mn-ea"/>
            </a:endParaRPr>
          </a:p>
          <a:p>
            <a:pPr eaLnBrk="1" hangingPunct="1">
              <a:lnSpc>
                <a:spcPct val="100000"/>
              </a:lnSpc>
              <a:buClr>
                <a:srgbClr val="003399"/>
              </a:buClr>
              <a:defRPr/>
            </a:pPr>
            <a:r>
              <a:rPr lang="ja-JP" altLang="en-US" b="1" dirty="0">
                <a:latin typeface="+mn-ea"/>
                <a:ea typeface="+mn-ea"/>
              </a:rPr>
              <a:t>商標について</a:t>
            </a:r>
            <a:endParaRPr lang="en-US" altLang="ja-JP" b="1" dirty="0">
              <a:latin typeface="+mn-ea"/>
              <a:ea typeface="+mn-ea"/>
            </a:endParaRPr>
          </a:p>
          <a:p>
            <a:pPr marL="0" indent="0">
              <a:spcBef>
                <a:spcPts val="0"/>
              </a:spcBef>
              <a:buNone/>
              <a:defRPr/>
            </a:pPr>
            <a:r>
              <a:rPr lang="ja-JP" altLang="en-US" sz="1600" dirty="0">
                <a:solidFill>
                  <a:srgbClr val="333333"/>
                </a:solidFill>
                <a:latin typeface="+mn-ea"/>
                <a:ea typeface="+mn-ea"/>
              </a:rPr>
              <a:t>記載された商品名、各製品名は各社の登録商標または商標です。また、当社製品には他社の著作物が含まれていることがあります。個別の商標･著作物に関する注記については、弊社の</a:t>
            </a:r>
            <a:r>
              <a:rPr lang="en-US" altLang="ja-JP" sz="1600" dirty="0">
                <a:solidFill>
                  <a:srgbClr val="333333"/>
                </a:solidFill>
                <a:latin typeface="+mn-ea"/>
                <a:ea typeface="+mn-ea"/>
              </a:rPr>
              <a:t>Web</a:t>
            </a:r>
            <a:r>
              <a:rPr lang="ja-JP" altLang="en-US" sz="1600" dirty="0">
                <a:solidFill>
                  <a:srgbClr val="333333"/>
                </a:solidFill>
                <a:latin typeface="+mn-ea"/>
                <a:ea typeface="+mn-ea"/>
              </a:rPr>
              <a:t>サイトを参照してください。</a:t>
            </a:r>
          </a:p>
          <a:p>
            <a:pPr marL="0" indent="0">
              <a:spcBef>
                <a:spcPts val="0"/>
              </a:spcBef>
              <a:buNone/>
              <a:defRPr/>
            </a:pPr>
            <a:r>
              <a:rPr lang="en" altLang="ja-JP" sz="1400" u="sng" dirty="0">
                <a:latin typeface="+mn-ea"/>
                <a:ea typeface="+mn-ea"/>
                <a:hlinkClick r:id="rId3"/>
              </a:rPr>
              <a:t>https://cybozu.co.jp/logotypes/other-trademark/</a:t>
            </a:r>
            <a:endParaRPr lang="ja-JP" altLang="en-US" sz="1400" dirty="0">
              <a:latin typeface="+mn-ea"/>
              <a:ea typeface="+mn-ea"/>
            </a:endParaRPr>
          </a:p>
        </p:txBody>
      </p:sp>
    </p:spTree>
    <p:extLst>
      <p:ext uri="{BB962C8B-B14F-4D97-AF65-F5344CB8AC3E}">
        <p14:creationId xmlns:p14="http://schemas.microsoft.com/office/powerpoint/2010/main" val="14269000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F8A8048-CB21-4A80-B658-8C44E13F8A81}"/>
              </a:ext>
            </a:extLst>
          </p:cNvPr>
          <p:cNvSpPr>
            <a:spLocks noGrp="1"/>
          </p:cNvSpPr>
          <p:nvPr>
            <p:ph type="title"/>
          </p:nvPr>
        </p:nvSpPr>
        <p:spPr>
          <a:xfrm>
            <a:off x="335360" y="260649"/>
            <a:ext cx="7963251" cy="577715"/>
          </a:xfrm>
        </p:spPr>
        <p:txBody>
          <a:bodyPr>
            <a:normAutofit/>
          </a:bodyPr>
          <a:lstStyle/>
          <a:p>
            <a:pPr>
              <a:spcBef>
                <a:spcPts val="0"/>
              </a:spcBef>
              <a:defRPr/>
            </a:pPr>
            <a:r>
              <a:rPr lang="ja-JP" altLang="en-US" dirty="0">
                <a:latin typeface="+mn-ea"/>
                <a:ea typeface="+mn-ea"/>
              </a:rPr>
              <a:t>スペース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6803" name="コンテンツ プレースホルダー 5">
            <a:extLst>
              <a:ext uri="{FF2B5EF4-FFF2-40B4-BE49-F238E27FC236}">
                <a16:creationId xmlns:a16="http://schemas.microsoft.com/office/drawing/2014/main" id="{E8DEF254-868D-46E9-A566-EF5C61B0E7E0}"/>
              </a:ext>
            </a:extLst>
          </p:cNvPr>
          <p:cNvSpPr>
            <a:spLocks noGrp="1"/>
          </p:cNvSpPr>
          <p:nvPr>
            <p:ph type="body" sz="quarter" idx="10"/>
          </p:nvPr>
        </p:nvSpPr>
        <p:spPr>
          <a:xfrm>
            <a:off x="719999" y="936000"/>
            <a:ext cx="10473517" cy="862086"/>
          </a:xfrm>
        </p:spPr>
        <p:txBody>
          <a:bodyPr>
            <a:normAutofit/>
          </a:bodyPr>
          <a:lstStyle/>
          <a:p>
            <a:pPr marL="0" indent="0">
              <a:buNone/>
              <a:defRPr/>
            </a:pPr>
            <a:r>
              <a:rPr lang="en-US" altLang="ja-JP" sz="1600" dirty="0">
                <a:latin typeface="+mn-ea"/>
                <a:ea typeface="+mn-ea"/>
              </a:rPr>
              <a:t>Garoon </a:t>
            </a:r>
            <a:r>
              <a:rPr lang="ja-JP" altLang="en-US" sz="1600" dirty="0">
                <a:latin typeface="+mn-ea"/>
                <a:ea typeface="+mn-ea"/>
              </a:rPr>
              <a:t>のスペースに </a:t>
            </a:r>
            <a:r>
              <a:rPr lang="en-US" altLang="ja-JP" sz="1600" dirty="0">
                <a:latin typeface="+mn-ea"/>
                <a:ea typeface="+mn-ea"/>
              </a:rPr>
              <a:t>kintone</a:t>
            </a:r>
            <a:r>
              <a:rPr lang="ja-JP" altLang="en-US" sz="1600" dirty="0">
                <a:latin typeface="+mn-ea"/>
                <a:ea typeface="+mn-ea"/>
              </a:rPr>
              <a:t> で作成したデータベースを一画面で集約し、タブの切り替えですぐにアクセスすることができます。</a:t>
            </a:r>
          </a:p>
          <a:p>
            <a:pPr eaLnBrk="1" hangingPunct="1">
              <a:defRPr/>
            </a:pPr>
            <a:endParaRPr lang="ja-JP" altLang="en-US" sz="1600" dirty="0">
              <a:latin typeface="+mn-ea"/>
              <a:ea typeface="+mn-ea"/>
            </a:endParaRPr>
          </a:p>
        </p:txBody>
      </p:sp>
      <p:pic>
        <p:nvPicPr>
          <p:cNvPr id="15" name="図 14">
            <a:extLst>
              <a:ext uri="{FF2B5EF4-FFF2-40B4-BE49-F238E27FC236}">
                <a16:creationId xmlns:a16="http://schemas.microsoft.com/office/drawing/2014/main" id="{1583CF9D-B392-A247-962B-50948526B5B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3882" y="2053160"/>
            <a:ext cx="4568873" cy="2885197"/>
          </a:xfrm>
          <a:prstGeom prst="rect">
            <a:avLst/>
          </a:prstGeom>
          <a:ln>
            <a:noFill/>
          </a:ln>
          <a:effectLst>
            <a:outerShdw blurRad="50800" dist="38100" dir="2700000" algn="tl" rotWithShape="0">
              <a:prstClr val="black">
                <a:alpha val="40000"/>
              </a:prstClr>
            </a:outerShdw>
          </a:effectLst>
        </p:spPr>
      </p:pic>
      <p:sp>
        <p:nvSpPr>
          <p:cNvPr id="11" name="四角形吹き出し 12">
            <a:extLst>
              <a:ext uri="{FF2B5EF4-FFF2-40B4-BE49-F238E27FC236}">
                <a16:creationId xmlns:a16="http://schemas.microsoft.com/office/drawing/2014/main" id="{F2984766-ECE9-425C-AB19-8045B0E136C0}"/>
              </a:ext>
              <a:ext uri="{C183D7F6-B498-43B3-948B-1728B52AA6E4}">
                <adec:decorative xmlns:adec="http://schemas.microsoft.com/office/drawing/2017/decorative" val="1"/>
              </a:ext>
            </a:extLst>
          </p:cNvPr>
          <p:cNvSpPr/>
          <p:nvPr/>
        </p:nvSpPr>
        <p:spPr bwMode="auto">
          <a:xfrm>
            <a:off x="5149507" y="2711298"/>
            <a:ext cx="5157788" cy="3273425"/>
          </a:xfrm>
          <a:prstGeom prst="wedgeRoundRectCallout">
            <a:avLst>
              <a:gd name="adj1" fmla="val -56399"/>
              <a:gd name="adj2" fmla="val -39739"/>
              <a:gd name="adj3" fmla="val 16667"/>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292" dirty="0">
              <a:solidFill>
                <a:schemeClr val="tx1"/>
              </a:solidFill>
              <a:latin typeface="+mn-ea"/>
            </a:endParaRPr>
          </a:p>
        </p:txBody>
      </p:sp>
      <p:pic>
        <p:nvPicPr>
          <p:cNvPr id="159751" name="図 7">
            <a:extLst>
              <a:ext uri="{FF2B5EF4-FFF2-40B4-BE49-F238E27FC236}">
                <a16:creationId xmlns:a16="http://schemas.microsoft.com/office/drawing/2014/main" id="{46458F88-DA91-4A87-8B75-A00DD2BE8C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7088" y="2868083"/>
            <a:ext cx="13525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CA4680A9-95E6-40E2-975C-BFB18AE8286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8" y="3321883"/>
            <a:ext cx="5024966" cy="2267717"/>
          </a:xfrm>
          <a:prstGeom prst="rect">
            <a:avLst/>
          </a:prstGeom>
        </p:spPr>
      </p:pic>
      <p:sp>
        <p:nvSpPr>
          <p:cNvPr id="18" name="正方形/長方形 17">
            <a:extLst>
              <a:ext uri="{FF2B5EF4-FFF2-40B4-BE49-F238E27FC236}">
                <a16:creationId xmlns:a16="http://schemas.microsoft.com/office/drawing/2014/main" id="{B590089C-DA47-441F-9AE3-4302A6A1BBCA}"/>
              </a:ext>
              <a:ext uri="{C183D7F6-B498-43B3-948B-1728B52AA6E4}">
                <adec:decorative xmlns:adec="http://schemas.microsoft.com/office/drawing/2017/decorative" val="1"/>
              </a:ext>
            </a:extLst>
          </p:cNvPr>
          <p:cNvSpPr/>
          <p:nvPr/>
        </p:nvSpPr>
        <p:spPr>
          <a:xfrm>
            <a:off x="2805250" y="2383073"/>
            <a:ext cx="344754" cy="23728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pic>
        <p:nvPicPr>
          <p:cNvPr id="19" name="Picture 20">
            <a:extLst>
              <a:ext uri="{FF2B5EF4-FFF2-40B4-BE49-F238E27FC236}">
                <a16:creationId xmlns:a16="http://schemas.microsoft.com/office/drawing/2014/main" id="{6ABCDD1C-F5DF-4D23-85F8-8BAB0C172C76}"/>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38069" y="1798086"/>
            <a:ext cx="992684" cy="18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グループ化 12">
            <a:extLst>
              <a:ext uri="{FF2B5EF4-FFF2-40B4-BE49-F238E27FC236}">
                <a16:creationId xmlns:a16="http://schemas.microsoft.com/office/drawing/2014/main" id="{2370AE84-3F62-4E10-B1E9-70F263C6BFF3}"/>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14" name="角丸四角形 10">
              <a:extLst>
                <a:ext uri="{FF2B5EF4-FFF2-40B4-BE49-F238E27FC236}">
                  <a16:creationId xmlns:a16="http://schemas.microsoft.com/office/drawing/2014/main" id="{DF8EC40F-58C3-487E-B2FB-6440E912A828}"/>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20" name="テキスト ボックス 19">
              <a:extLst>
                <a:ext uri="{FF2B5EF4-FFF2-40B4-BE49-F238E27FC236}">
                  <a16:creationId xmlns:a16="http://schemas.microsoft.com/office/drawing/2014/main" id="{A909475E-FB81-4DA8-8EBE-1F1E0CCBD878}"/>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BF325F-FB84-458C-BED8-ACA54CAF4C6A}"/>
              </a:ext>
            </a:extLst>
          </p:cNvPr>
          <p:cNvSpPr>
            <a:spLocks noGrp="1"/>
          </p:cNvSpPr>
          <p:nvPr>
            <p:ph type="title"/>
          </p:nvPr>
        </p:nvSpPr>
        <p:spPr>
          <a:xfrm>
            <a:off x="1524001" y="2359883"/>
            <a:ext cx="9143999" cy="1543263"/>
          </a:xfrm>
        </p:spPr>
        <p:txBody>
          <a:bodyPr>
            <a:normAutofit/>
          </a:bodyPr>
          <a:lstStyle/>
          <a:p>
            <a:pPr algn="ctr"/>
            <a:r>
              <a:rPr lang="ja-JP" altLang="en-US" kern="1200" dirty="0">
                <a:latin typeface="+mn-ea"/>
                <a:ea typeface="+mn-ea"/>
              </a:rPr>
              <a:t>スケジュール連携</a:t>
            </a:r>
            <a:endParaRPr kumimoji="1" lang="ja-JP" altLang="en-US" dirty="0">
              <a:latin typeface="+mn-ea"/>
              <a:ea typeface="+mn-ea"/>
            </a:endParaRPr>
          </a:p>
        </p:txBody>
      </p:sp>
      <p:grpSp>
        <p:nvGrpSpPr>
          <p:cNvPr id="11" name="グループ化 10" descr="無償プラグイン">
            <a:extLst>
              <a:ext uri="{FF2B5EF4-FFF2-40B4-BE49-F238E27FC236}">
                <a16:creationId xmlns:a16="http://schemas.microsoft.com/office/drawing/2014/main" id="{E5AF6D2C-FF3E-4B63-9AE2-87F3FEF9BE81}"/>
              </a:ext>
            </a:extLst>
          </p:cNvPr>
          <p:cNvGrpSpPr/>
          <p:nvPr/>
        </p:nvGrpSpPr>
        <p:grpSpPr>
          <a:xfrm>
            <a:off x="3761979" y="4204294"/>
            <a:ext cx="2000134" cy="428825"/>
            <a:chOff x="6230202" y="2242719"/>
            <a:chExt cx="2025902" cy="428825"/>
          </a:xfrm>
          <a:solidFill>
            <a:srgbClr val="003399"/>
          </a:solidFill>
        </p:grpSpPr>
        <p:sp>
          <p:nvSpPr>
            <p:cNvPr id="12" name="角丸四角形 10">
              <a:extLst>
                <a:ext uri="{FF2B5EF4-FFF2-40B4-BE49-F238E27FC236}">
                  <a16:creationId xmlns:a16="http://schemas.microsoft.com/office/drawing/2014/main" id="{C6A9C8CD-5163-45B6-B455-A762DA8176FA}"/>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3" name="テキスト ボックス 12">
              <a:extLst>
                <a:ext uri="{FF2B5EF4-FFF2-40B4-BE49-F238E27FC236}">
                  <a16:creationId xmlns:a16="http://schemas.microsoft.com/office/drawing/2014/main" id="{DDE7897E-16F8-49E2-93A2-CF81061363C0}"/>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無償プラグイン</a:t>
              </a:r>
            </a:p>
          </p:txBody>
        </p:sp>
      </p:grpSp>
      <p:grpSp>
        <p:nvGrpSpPr>
          <p:cNvPr id="8" name="グループ化 7" descr="カスタマイズ&#10;">
            <a:extLst>
              <a:ext uri="{FF2B5EF4-FFF2-40B4-BE49-F238E27FC236}">
                <a16:creationId xmlns:a16="http://schemas.microsoft.com/office/drawing/2014/main" id="{7923652D-25CE-4624-BC50-E2BB1CFEBF7C}"/>
              </a:ext>
            </a:extLst>
          </p:cNvPr>
          <p:cNvGrpSpPr/>
          <p:nvPr/>
        </p:nvGrpSpPr>
        <p:grpSpPr>
          <a:xfrm>
            <a:off x="6404120" y="4191262"/>
            <a:ext cx="2025901" cy="428825"/>
            <a:chOff x="6230203" y="2242719"/>
            <a:chExt cx="2025901" cy="428825"/>
          </a:xfrm>
          <a:solidFill>
            <a:srgbClr val="003387"/>
          </a:solidFill>
        </p:grpSpPr>
        <p:sp>
          <p:nvSpPr>
            <p:cNvPr id="9" name="角丸四角形 10">
              <a:extLst>
                <a:ext uri="{FF2B5EF4-FFF2-40B4-BE49-F238E27FC236}">
                  <a16:creationId xmlns:a16="http://schemas.microsoft.com/office/drawing/2014/main" id="{F11ACC7B-D928-4809-8CC8-1855B60E59A7}"/>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0" name="テキスト ボックス 9">
              <a:extLst>
                <a:ext uri="{FF2B5EF4-FFF2-40B4-BE49-F238E27FC236}">
                  <a16:creationId xmlns:a16="http://schemas.microsoft.com/office/drawing/2014/main" id="{62BB4A53-0C02-4DD0-B319-8EC49596C54C}"/>
                </a:ext>
              </a:extLst>
            </p:cNvPr>
            <p:cNvSpPr txBox="1"/>
            <p:nvPr/>
          </p:nvSpPr>
          <p:spPr>
            <a:xfrm flipH="1">
              <a:off x="6230203" y="2312628"/>
              <a:ext cx="2025901" cy="338554"/>
            </a:xfrm>
            <a:prstGeom prst="rect">
              <a:avLst/>
            </a:prstGeom>
            <a:grp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91577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51C9313-8D7C-4753-A007-91CEFA8D2A86}"/>
              </a:ext>
            </a:extLst>
          </p:cNvPr>
          <p:cNvSpPr>
            <a:spLocks noGrp="1"/>
          </p:cNvSpPr>
          <p:nvPr>
            <p:ph type="title"/>
          </p:nvPr>
        </p:nvSpPr>
        <p:spPr/>
        <p:txBody>
          <a:bodyPr>
            <a:normAutofit/>
          </a:bodyPr>
          <a:lstStyle/>
          <a:p>
            <a:r>
              <a:rPr lang="ja-JP" altLang="en-US" dirty="0"/>
              <a:t>外回りの隙間時間に日報や営業活動の登録ができます</a:t>
            </a:r>
            <a:endParaRPr kumimoji="1" lang="ja-JP" altLang="en-US" dirty="0"/>
          </a:p>
        </p:txBody>
      </p:sp>
      <p:sp>
        <p:nvSpPr>
          <p:cNvPr id="2" name="コンテンツ プレースホルダー 1">
            <a:extLst>
              <a:ext uri="{FF2B5EF4-FFF2-40B4-BE49-F238E27FC236}">
                <a16:creationId xmlns:a16="http://schemas.microsoft.com/office/drawing/2014/main" id="{6394656C-42B4-4FB8-A462-4710A863C843}"/>
              </a:ext>
            </a:extLst>
          </p:cNvPr>
          <p:cNvSpPr>
            <a:spLocks noGrp="1"/>
          </p:cNvSpPr>
          <p:nvPr>
            <p:ph type="body" sz="quarter" idx="10"/>
          </p:nvPr>
        </p:nvSpPr>
        <p:spPr>
          <a:xfrm>
            <a:off x="2611821" y="1208690"/>
            <a:ext cx="6968359" cy="2225357"/>
          </a:xfrm>
        </p:spPr>
        <p:txBody>
          <a:bodyPr/>
          <a:lstStyle/>
          <a:p>
            <a:pPr marL="0" indent="0">
              <a:buNone/>
            </a:pPr>
            <a:r>
              <a:rPr kumimoji="1" lang="ja-JP" altLang="en-US" dirty="0"/>
              <a:t>課題例</a:t>
            </a:r>
            <a:endParaRPr lang="en-US" altLang="ja-JP" dirty="0"/>
          </a:p>
          <a:p>
            <a:pPr>
              <a:buFont typeface="Arial" panose="020B0604020202020204" pitchFamily="34" charset="0"/>
              <a:buChar char="•"/>
            </a:pPr>
            <a:r>
              <a:rPr lang="ja-JP" altLang="en-US" dirty="0"/>
              <a:t>日報のフォーマットが人によってバラバラなのを統一したい</a:t>
            </a:r>
            <a:endParaRPr lang="en-US" altLang="ja-JP" dirty="0"/>
          </a:p>
          <a:p>
            <a:pPr>
              <a:buFont typeface="Arial" panose="020B0604020202020204" pitchFamily="34" charset="0"/>
              <a:buChar char="•"/>
            </a:pPr>
            <a:r>
              <a:rPr lang="ja-JP" altLang="en-US" dirty="0"/>
              <a:t>外出先からスマホで入力したい</a:t>
            </a:r>
            <a:endParaRPr lang="en-US" altLang="ja-JP" dirty="0"/>
          </a:p>
          <a:p>
            <a:pPr>
              <a:buFont typeface="Arial" panose="020B0604020202020204" pitchFamily="34" charset="0"/>
              <a:buChar char="•"/>
            </a:pPr>
            <a:r>
              <a:rPr lang="ja-JP" altLang="en-US" dirty="0"/>
              <a:t>日報や営業活動報告の重複登録をなくしたい</a:t>
            </a:r>
            <a:endParaRPr lang="en-US" altLang="ja-JP" dirty="0"/>
          </a:p>
          <a:p>
            <a:pPr>
              <a:buFont typeface="Wingdings" panose="05000000000000000000" pitchFamily="2" charset="2"/>
              <a:buChar char="ü"/>
            </a:pPr>
            <a:endParaRPr lang="en-US" altLang="ja-JP" dirty="0"/>
          </a:p>
          <a:p>
            <a:pPr>
              <a:buFont typeface="Wingdings" panose="05000000000000000000" pitchFamily="2" charset="2"/>
              <a:buChar char="ü"/>
            </a:pPr>
            <a:endParaRPr kumimoji="1" lang="en-US" altLang="ja-JP" dirty="0"/>
          </a:p>
          <a:p>
            <a:endParaRPr kumimoji="1" lang="ja-JP" altLang="en-US" dirty="0"/>
          </a:p>
        </p:txBody>
      </p:sp>
      <p:sp>
        <p:nvSpPr>
          <p:cNvPr id="4" name="矢印: 下 3">
            <a:extLst>
              <a:ext uri="{FF2B5EF4-FFF2-40B4-BE49-F238E27FC236}">
                <a16:creationId xmlns:a16="http://schemas.microsoft.com/office/drawing/2014/main" id="{49A930A4-D053-4873-950F-74300FC2899E}"/>
              </a:ext>
              <a:ext uri="{C183D7F6-B498-43B3-948B-1728B52AA6E4}">
                <adec:decorative xmlns:adec="http://schemas.microsoft.com/office/drawing/2017/decorative" val="1"/>
              </a:ext>
            </a:extLst>
          </p:cNvPr>
          <p:cNvSpPr/>
          <p:nvPr/>
        </p:nvSpPr>
        <p:spPr>
          <a:xfrm>
            <a:off x="4780162" y="3434047"/>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スケジュール × kintoneで解決！">
            <a:extLst>
              <a:ext uri="{FF2B5EF4-FFF2-40B4-BE49-F238E27FC236}">
                <a16:creationId xmlns:a16="http://schemas.microsoft.com/office/drawing/2014/main" id="{246A7E1E-00ED-44CC-AEEB-21ED03E0E570}"/>
              </a:ext>
            </a:extLst>
          </p:cNvPr>
          <p:cNvSpPr/>
          <p:nvPr/>
        </p:nvSpPr>
        <p:spPr bwMode="auto">
          <a:xfrm>
            <a:off x="3276893" y="4341568"/>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スケジュール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543938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4">
            <a:extLst>
              <a:ext uri="{FF2B5EF4-FFF2-40B4-BE49-F238E27FC236}">
                <a16:creationId xmlns:a16="http://schemas.microsoft.com/office/drawing/2014/main" id="{7FECD6F9-07B9-4929-9A24-D07665F919EB}"/>
              </a:ext>
            </a:extLst>
          </p:cNvPr>
          <p:cNvSpPr>
            <a:spLocks noGrp="1"/>
          </p:cNvSpPr>
          <p:nvPr>
            <p:ph type="title"/>
          </p:nvPr>
        </p:nvSpPr>
        <p:spPr/>
        <p:txBody>
          <a:bodyPr>
            <a:normAutofit/>
          </a:bodyPr>
          <a:lstStyle/>
          <a:p>
            <a:pPr>
              <a:spcBef>
                <a:spcPts val="0"/>
              </a:spcBef>
              <a:defRPr/>
            </a:pPr>
            <a:r>
              <a:rPr lang="ja-JP" altLang="en-US" dirty="0">
                <a:latin typeface="+mn-ea"/>
                <a:ea typeface="+mn-ea"/>
              </a:rPr>
              <a:t>スケジュール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7827" name="コンテンツ プレースホルダー 5">
            <a:extLst>
              <a:ext uri="{FF2B5EF4-FFF2-40B4-BE49-F238E27FC236}">
                <a16:creationId xmlns:a16="http://schemas.microsoft.com/office/drawing/2014/main" id="{3676D538-BEB5-45FD-8E69-6F8AAFDD4C6B}"/>
              </a:ext>
            </a:extLst>
          </p:cNvPr>
          <p:cNvSpPr>
            <a:spLocks noGrp="1"/>
          </p:cNvSpPr>
          <p:nvPr>
            <p:ph type="body" sz="quarter" idx="10"/>
          </p:nvPr>
        </p:nvSpPr>
        <p:spPr>
          <a:xfrm>
            <a:off x="720000" y="936000"/>
            <a:ext cx="9584495" cy="864264"/>
          </a:xfrm>
        </p:spPr>
        <p:txBody>
          <a:bodyPr>
            <a:normAutofit/>
          </a:bodyPr>
          <a:lstStyle/>
          <a:p>
            <a:pPr marL="0" indent="0">
              <a:buNone/>
              <a:defRPr/>
            </a:pPr>
            <a:r>
              <a:rPr lang="en-US" altLang="ja-JP" sz="1600" dirty="0">
                <a:latin typeface="+mn-ea"/>
                <a:ea typeface="+mn-ea"/>
              </a:rPr>
              <a:t>Garoon </a:t>
            </a:r>
            <a:r>
              <a:rPr lang="ja-JP" altLang="en-US" sz="1600" dirty="0">
                <a:latin typeface="+mn-ea"/>
                <a:ea typeface="+mn-ea"/>
              </a:rPr>
              <a:t>のスケジュールに登録された情報を </a:t>
            </a:r>
            <a:r>
              <a:rPr lang="en-US" altLang="ja-JP" sz="1600" dirty="0">
                <a:latin typeface="+mn-ea"/>
                <a:ea typeface="+mn-ea"/>
              </a:rPr>
              <a:t>kintone </a:t>
            </a:r>
            <a:r>
              <a:rPr lang="ja-JP" altLang="en-US" sz="1600" dirty="0">
                <a:latin typeface="+mn-ea"/>
                <a:ea typeface="+mn-ea"/>
              </a:rPr>
              <a:t>のアプリに登録・更新することができます。</a:t>
            </a:r>
          </a:p>
        </p:txBody>
      </p:sp>
      <p:pic>
        <p:nvPicPr>
          <p:cNvPr id="27" name="Picture 20">
            <a:extLst>
              <a:ext uri="{FF2B5EF4-FFF2-40B4-BE49-F238E27FC236}">
                <a16:creationId xmlns:a16="http://schemas.microsoft.com/office/drawing/2014/main" id="{EE185D23-DDA3-4ECE-BC52-A257279D0599}"/>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9157" y="1369797"/>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7">
            <a:extLst>
              <a:ext uri="{FF2B5EF4-FFF2-40B4-BE49-F238E27FC236}">
                <a16:creationId xmlns:a16="http://schemas.microsoft.com/office/drawing/2014/main" id="{407A7DAA-BEB5-48AB-983D-CD2DDE6FA41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0593" y="1516666"/>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6D5D011C-3B77-483D-8819-B539471E312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4149" y="1677829"/>
            <a:ext cx="4336398" cy="3489445"/>
          </a:xfrm>
          <a:prstGeom prst="rect">
            <a:avLst/>
          </a:prstGeom>
        </p:spPr>
      </p:pic>
      <p:pic>
        <p:nvPicPr>
          <p:cNvPr id="4" name="図 3">
            <a:extLst>
              <a:ext uri="{FF2B5EF4-FFF2-40B4-BE49-F238E27FC236}">
                <a16:creationId xmlns:a16="http://schemas.microsoft.com/office/drawing/2014/main" id="{50A8C1D6-D0BA-465A-9F9A-40F0192C9AE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6954" y="1860473"/>
            <a:ext cx="4219990" cy="2740521"/>
          </a:xfrm>
          <a:prstGeom prst="rect">
            <a:avLst/>
          </a:prstGeom>
        </p:spPr>
      </p:pic>
      <p:sp>
        <p:nvSpPr>
          <p:cNvPr id="15" name="矢印: 右 14">
            <a:extLst>
              <a:ext uri="{FF2B5EF4-FFF2-40B4-BE49-F238E27FC236}">
                <a16:creationId xmlns:a16="http://schemas.microsoft.com/office/drawing/2014/main" id="{2BA2909A-6F14-411B-8038-25DF65AC5610}"/>
              </a:ext>
              <a:ext uri="{C183D7F6-B498-43B3-948B-1728B52AA6E4}">
                <adec:decorative xmlns:adec="http://schemas.microsoft.com/office/drawing/2017/decorative" val="1"/>
              </a:ext>
            </a:extLst>
          </p:cNvPr>
          <p:cNvSpPr/>
          <p:nvPr/>
        </p:nvSpPr>
        <p:spPr bwMode="auto">
          <a:xfrm>
            <a:off x="5777295" y="3280703"/>
            <a:ext cx="606505" cy="484632"/>
          </a:xfrm>
          <a:prstGeom prst="rightArrow">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i="0" dirty="0">
              <a:solidFill>
                <a:schemeClr val="tx1"/>
              </a:solidFill>
            </a:endParaRPr>
          </a:p>
        </p:txBody>
      </p:sp>
      <p:sp>
        <p:nvSpPr>
          <p:cNvPr id="13" name="テキスト ボックス 12">
            <a:extLst>
              <a:ext uri="{FF2B5EF4-FFF2-40B4-BE49-F238E27FC236}">
                <a16:creationId xmlns:a16="http://schemas.microsoft.com/office/drawing/2014/main" id="{3779F884-FF66-4C94-83BA-4BBFB04DA86B}"/>
              </a:ext>
              <a:ext uri="{C183D7F6-B498-43B3-948B-1728B52AA6E4}">
                <adec:decorative xmlns:adec="http://schemas.microsoft.com/office/drawing/2017/decorative" val="0"/>
              </a:ext>
            </a:extLst>
          </p:cNvPr>
          <p:cNvSpPr txBox="1"/>
          <p:nvPr/>
        </p:nvSpPr>
        <p:spPr>
          <a:xfrm>
            <a:off x="1252149" y="5920938"/>
            <a:ext cx="9144000" cy="533786"/>
          </a:xfrm>
          <a:prstGeom prst="rect">
            <a:avLst/>
          </a:prstGeom>
          <a:noFill/>
        </p:spPr>
        <p:txBody>
          <a:bodyPr wrap="square" lIns="81000" tIns="54000" rIns="81000" bIns="54000" rtlCol="0" anchor="ctr">
            <a:spAutoFit/>
          </a:bodyPr>
          <a:lstStyle/>
          <a:p>
            <a:pPr>
              <a:lnSpc>
                <a:spcPct val="130000"/>
              </a:lnSpc>
            </a:pPr>
            <a:r>
              <a:rPr lang="ja-JP" altLang="en-US" sz="1200" dirty="0">
                <a:solidFill>
                  <a:srgbClr val="2A3242"/>
                </a:solidFill>
                <a:latin typeface="+mn-ea"/>
              </a:rPr>
              <a:t>株式会社ジョイゾー様のプラグイン「</a:t>
            </a:r>
            <a:r>
              <a:rPr lang="ja-JP" altLang="en-US" sz="1200" dirty="0">
                <a:latin typeface="+mn-ea"/>
              </a:rPr>
              <a:t>ガルキンスケジュール連携プラグイン</a:t>
            </a:r>
            <a:r>
              <a:rPr lang="ja-JP" altLang="en-US" sz="1200" i="0" dirty="0">
                <a:solidFill>
                  <a:srgbClr val="2A3242"/>
                </a:solidFill>
                <a:latin typeface="+mn-ea"/>
              </a:rPr>
              <a:t>」で実現できます。</a:t>
            </a:r>
            <a:endParaRPr lang="en-US" altLang="ja-JP" sz="1200" i="0" dirty="0">
              <a:solidFill>
                <a:srgbClr val="2A3242"/>
              </a:solidFill>
              <a:latin typeface="+mn-ea"/>
            </a:endParaRPr>
          </a:p>
          <a:p>
            <a:r>
              <a:rPr lang="ja-JP" altLang="en-US" sz="1200" dirty="0">
                <a:solidFill>
                  <a:srgbClr val="2A3242"/>
                </a:solidFill>
                <a:latin typeface="+mn-ea"/>
              </a:rPr>
              <a:t>詳細は製品サイトをご覧ください。</a:t>
            </a:r>
            <a:r>
              <a:rPr lang="en-US" altLang="ja-JP" sz="1200" dirty="0">
                <a:solidFill>
                  <a:srgbClr val="2A3242"/>
                </a:solidFill>
                <a:latin typeface="+mn-ea"/>
                <a:hlinkClick r:id="rId7"/>
              </a:rPr>
              <a:t>https://www.joyzo.co.jp/service/grnplugin_free/grkinsch/</a:t>
            </a:r>
            <a:endParaRPr lang="en" altLang="ja-JP" sz="1200" dirty="0">
              <a:latin typeface="+mn-ea"/>
            </a:endParaRPr>
          </a:p>
        </p:txBody>
      </p:sp>
      <p:sp>
        <p:nvSpPr>
          <p:cNvPr id="16" name="正方形/長方形 15">
            <a:extLst>
              <a:ext uri="{FF2B5EF4-FFF2-40B4-BE49-F238E27FC236}">
                <a16:creationId xmlns:a16="http://schemas.microsoft.com/office/drawing/2014/main" id="{1CCFB8C3-BD91-4979-96C3-6B6E1AF1C46D}"/>
              </a:ext>
              <a:ext uri="{C183D7F6-B498-43B3-948B-1728B52AA6E4}">
                <adec:decorative xmlns:adec="http://schemas.microsoft.com/office/drawing/2017/decorative" val="1"/>
              </a:ext>
            </a:extLst>
          </p:cNvPr>
          <p:cNvSpPr/>
          <p:nvPr/>
        </p:nvSpPr>
        <p:spPr>
          <a:xfrm>
            <a:off x="1828800" y="2205206"/>
            <a:ext cx="533400" cy="14677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91EC16FD-E718-42BE-9F14-6293A8B6E9B3}"/>
              </a:ext>
              <a:ext uri="{C183D7F6-B498-43B3-948B-1728B52AA6E4}">
                <adec:decorative xmlns:adec="http://schemas.microsoft.com/office/drawing/2017/decorative" val="1"/>
              </a:ext>
            </a:extLst>
          </p:cNvPr>
          <p:cNvGrpSpPr/>
          <p:nvPr/>
        </p:nvGrpSpPr>
        <p:grpSpPr>
          <a:xfrm>
            <a:off x="10140047" y="343201"/>
            <a:ext cx="1716592" cy="428825"/>
            <a:chOff x="6230202" y="2242719"/>
            <a:chExt cx="2025902" cy="428825"/>
          </a:xfrm>
          <a:solidFill>
            <a:srgbClr val="003399"/>
          </a:solidFill>
        </p:grpSpPr>
        <p:sp>
          <p:nvSpPr>
            <p:cNvPr id="18" name="角丸四角形 10">
              <a:extLst>
                <a:ext uri="{FF2B5EF4-FFF2-40B4-BE49-F238E27FC236}">
                  <a16:creationId xmlns:a16="http://schemas.microsoft.com/office/drawing/2014/main" id="{29E49ECB-9809-483D-AFF0-5F53A18F5052}"/>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9" name="テキスト ボックス 18">
              <a:extLst>
                <a:ext uri="{FF2B5EF4-FFF2-40B4-BE49-F238E27FC236}">
                  <a16:creationId xmlns:a16="http://schemas.microsoft.com/office/drawing/2014/main" id="{CAA43E8B-0D85-4E66-BD8A-EC07DC87989B}"/>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プラグイン</a:t>
              </a:r>
            </a:p>
          </p:txBody>
        </p:sp>
      </p:grpSp>
    </p:spTree>
    <p:extLst>
      <p:ext uri="{BB962C8B-B14F-4D97-AF65-F5344CB8AC3E}">
        <p14:creationId xmlns:p14="http://schemas.microsoft.com/office/powerpoint/2010/main" val="53664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4">
            <a:extLst>
              <a:ext uri="{FF2B5EF4-FFF2-40B4-BE49-F238E27FC236}">
                <a16:creationId xmlns:a16="http://schemas.microsoft.com/office/drawing/2014/main" id="{7FECD6F9-07B9-4929-9A24-D07665F919EB}"/>
              </a:ext>
            </a:extLst>
          </p:cNvPr>
          <p:cNvSpPr>
            <a:spLocks noGrp="1"/>
          </p:cNvSpPr>
          <p:nvPr>
            <p:ph type="title"/>
          </p:nvPr>
        </p:nvSpPr>
        <p:spPr/>
        <p:txBody>
          <a:bodyPr>
            <a:normAutofit/>
          </a:bodyPr>
          <a:lstStyle/>
          <a:p>
            <a:pPr>
              <a:spcBef>
                <a:spcPts val="0"/>
              </a:spcBef>
              <a:defRPr/>
            </a:pPr>
            <a:r>
              <a:rPr lang="ja-JP" altLang="en-US" dirty="0">
                <a:latin typeface="+mn-ea"/>
                <a:ea typeface="+mn-ea"/>
              </a:rPr>
              <a:t>スケジュール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7827" name="コンテンツ プレースホルダー 5">
            <a:extLst>
              <a:ext uri="{FF2B5EF4-FFF2-40B4-BE49-F238E27FC236}">
                <a16:creationId xmlns:a16="http://schemas.microsoft.com/office/drawing/2014/main" id="{3676D538-BEB5-45FD-8E69-6F8AAFDD4C6B}"/>
              </a:ext>
            </a:extLst>
          </p:cNvPr>
          <p:cNvSpPr>
            <a:spLocks noGrp="1"/>
          </p:cNvSpPr>
          <p:nvPr>
            <p:ph type="body" sz="quarter" idx="10"/>
          </p:nvPr>
        </p:nvSpPr>
        <p:spPr>
          <a:xfrm>
            <a:off x="720000" y="936000"/>
            <a:ext cx="6330751" cy="548428"/>
          </a:xfrm>
        </p:spPr>
        <p:txBody>
          <a:bodyPr>
            <a:normAutofit/>
          </a:bodyPr>
          <a:lstStyle/>
          <a:p>
            <a:pPr marL="0" indent="0">
              <a:buNone/>
              <a:defRPr/>
            </a:pPr>
            <a:r>
              <a:rPr lang="en-US" altLang="ja-JP" sz="1600" dirty="0">
                <a:latin typeface="+mn-ea"/>
                <a:ea typeface="+mn-ea"/>
              </a:rPr>
              <a:t>Garoon</a:t>
            </a:r>
            <a:r>
              <a:rPr lang="ja-JP" altLang="en-US" sz="1600" dirty="0">
                <a:latin typeface="+mn-ea"/>
                <a:ea typeface="+mn-ea"/>
              </a:rPr>
              <a:t> の日予定を </a:t>
            </a:r>
            <a:r>
              <a:rPr lang="en-US" altLang="ja-JP" sz="1600" dirty="0">
                <a:latin typeface="+mn-ea"/>
              </a:rPr>
              <a:t>kintone </a:t>
            </a:r>
            <a:r>
              <a:rPr lang="ja-JP" altLang="en-US" sz="1600" dirty="0">
                <a:latin typeface="+mn-ea"/>
                <a:ea typeface="+mn-ea"/>
              </a:rPr>
              <a:t>のアプリに登録することができます。</a:t>
            </a:r>
          </a:p>
        </p:txBody>
      </p:sp>
      <p:sp>
        <p:nvSpPr>
          <p:cNvPr id="21" name="テキスト ボックス 20">
            <a:extLst>
              <a:ext uri="{FF2B5EF4-FFF2-40B4-BE49-F238E27FC236}">
                <a16:creationId xmlns:a16="http://schemas.microsoft.com/office/drawing/2014/main" id="{DDF2ED8A-248B-4D83-8E2B-EF56CF348791}"/>
              </a:ext>
            </a:extLst>
          </p:cNvPr>
          <p:cNvSpPr txBox="1"/>
          <p:nvPr/>
        </p:nvSpPr>
        <p:spPr>
          <a:xfrm>
            <a:off x="1250066" y="5916261"/>
            <a:ext cx="10603836" cy="572515"/>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en-US" altLang="ja-JP" sz="1200" dirty="0">
                <a:latin typeface="游ゴシック" panose="020B0400000000000000" pitchFamily="50" charset="-128"/>
                <a:ea typeface="游ゴシック" panose="020B0400000000000000" pitchFamily="50" charset="-128"/>
              </a:rPr>
              <a:t>Garoon REST API</a:t>
            </a:r>
            <a:r>
              <a:rPr lang="ja-JP" altLang="en-US" sz="1200" dirty="0">
                <a:latin typeface="游ゴシック" panose="020B0400000000000000" pitchFamily="50" charset="-128"/>
                <a:ea typeface="游ゴシック" panose="020B0400000000000000" pitchFamily="50" charset="-128"/>
              </a:rPr>
              <a:t>を使って最強の</a:t>
            </a:r>
            <a:r>
              <a:rPr lang="en-US" altLang="ja-JP" sz="1200" dirty="0">
                <a:latin typeface="游ゴシック" panose="020B0400000000000000" pitchFamily="50" charset="-128"/>
                <a:ea typeface="游ゴシック" panose="020B0400000000000000" pitchFamily="50" charset="-128"/>
              </a:rPr>
              <a:t>kintone</a:t>
            </a:r>
            <a:r>
              <a:rPr lang="ja-JP" altLang="en-US" sz="1200" dirty="0">
                <a:latin typeface="游ゴシック" panose="020B0400000000000000" pitchFamily="50" charset="-128"/>
                <a:ea typeface="游ゴシック" panose="020B0400000000000000" pitchFamily="50" charset="-128"/>
              </a:rPr>
              <a:t>日報アプリを作って</a:t>
            </a:r>
            <a:r>
              <a:rPr lang="ja-JP" altLang="en-US" sz="1200">
                <a:latin typeface="游ゴシック" panose="020B0400000000000000" pitchFamily="50" charset="-128"/>
                <a:ea typeface="游ゴシック" panose="020B0400000000000000" pitchFamily="50" charset="-128"/>
              </a:rPr>
              <a:t>みる　</a:t>
            </a:r>
            <a:r>
              <a:rPr lang="en-US" altLang="ja-JP"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hlinkClick r:id="rId3"/>
              </a:rPr>
              <a:t>https://cybozudev.zendesk.com/hc/ja/articles/360000509266</a:t>
            </a:r>
            <a:endParaRPr lang="en-US" altLang="ja-JP" sz="1200"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C6234ECA-113E-B846-B4CE-362147321BD8}"/>
              </a:ext>
            </a:extLst>
          </p:cNvPr>
          <p:cNvGrpSpPr/>
          <p:nvPr/>
        </p:nvGrpSpPr>
        <p:grpSpPr>
          <a:xfrm>
            <a:off x="1049782" y="1636687"/>
            <a:ext cx="10092435" cy="3584625"/>
            <a:chOff x="988916" y="1850962"/>
            <a:chExt cx="10092435" cy="3584625"/>
          </a:xfrm>
        </p:grpSpPr>
        <p:pic>
          <p:nvPicPr>
            <p:cNvPr id="27" name="Picture 20">
              <a:extLst>
                <a:ext uri="{FF2B5EF4-FFF2-40B4-BE49-F238E27FC236}">
                  <a16:creationId xmlns:a16="http://schemas.microsoft.com/office/drawing/2014/main" id="{EE185D23-DDA3-4ECE-BC52-A257279D059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1130" y="1850962"/>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直線矢印コネクタ 17">
              <a:extLst>
                <a:ext uri="{FF2B5EF4-FFF2-40B4-BE49-F238E27FC236}">
                  <a16:creationId xmlns:a16="http://schemas.microsoft.com/office/drawing/2014/main" id="{1A29E5C9-AA24-4556-8717-1FB2975326DA}"/>
                </a:ext>
                <a:ext uri="{C183D7F6-B498-43B3-948B-1728B52AA6E4}">
                  <adec:decorative xmlns:adec="http://schemas.microsoft.com/office/drawing/2017/decorative" val="1"/>
                </a:ext>
              </a:extLst>
            </p:cNvPr>
            <p:cNvCxnSpPr>
              <a:cxnSpLocks/>
            </p:cNvCxnSpPr>
            <p:nvPr/>
          </p:nvCxnSpPr>
          <p:spPr bwMode="auto">
            <a:xfrm>
              <a:off x="5829301" y="3560823"/>
              <a:ext cx="1165123" cy="1320800"/>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sp>
          <p:nvSpPr>
            <p:cNvPr id="22" name="正方形/長方形 21">
              <a:extLst>
                <a:ext uri="{FF2B5EF4-FFF2-40B4-BE49-F238E27FC236}">
                  <a16:creationId xmlns:a16="http://schemas.microsoft.com/office/drawing/2014/main" id="{86A9F982-49A9-4788-8F75-181B8C843036}"/>
                </a:ext>
                <a:ext uri="{C183D7F6-B498-43B3-948B-1728B52AA6E4}">
                  <adec:decorative xmlns:adec="http://schemas.microsoft.com/office/drawing/2017/decorative" val="1"/>
                </a:ext>
              </a:extLst>
            </p:cNvPr>
            <p:cNvSpPr/>
            <p:nvPr/>
          </p:nvSpPr>
          <p:spPr>
            <a:xfrm>
              <a:off x="4200202" y="2663887"/>
              <a:ext cx="1629098" cy="165251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pic>
          <p:nvPicPr>
            <p:cNvPr id="3074" name="Picture 2">
              <a:extLst>
                <a:ext uri="{FF2B5EF4-FFF2-40B4-BE49-F238E27FC236}">
                  <a16:creationId xmlns:a16="http://schemas.microsoft.com/office/drawing/2014/main" id="{88231165-1745-1C46-8F1D-6C1AC168E17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8916" y="2103288"/>
              <a:ext cx="7685590" cy="22596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1D8870C-5934-8744-A3ED-095487BD998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6992" y="2103288"/>
              <a:ext cx="5744359" cy="3332299"/>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7">
              <a:extLst>
                <a:ext uri="{FF2B5EF4-FFF2-40B4-BE49-F238E27FC236}">
                  <a16:creationId xmlns:a16="http://schemas.microsoft.com/office/drawing/2014/main" id="{407A7DAA-BEB5-48AB-983D-CD2DDE6FA41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91890" y="2132479"/>
              <a:ext cx="1462110" cy="25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矢印コネクタ 2">
              <a:extLst>
                <a:ext uri="{FF2B5EF4-FFF2-40B4-BE49-F238E27FC236}">
                  <a16:creationId xmlns:a16="http://schemas.microsoft.com/office/drawing/2014/main" id="{4B189DD9-787F-154A-B51E-AD4217F33751}"/>
                </a:ext>
              </a:extLst>
            </p:cNvPr>
            <p:cNvCxnSpPr/>
            <p:nvPr/>
          </p:nvCxnSpPr>
          <p:spPr>
            <a:xfrm>
              <a:off x="3889094" y="3429000"/>
              <a:ext cx="1447898" cy="933932"/>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31ABF1C0-98D1-1A44-9139-2B75CD5E5146}"/>
                </a:ext>
              </a:extLst>
            </p:cNvPr>
            <p:cNvSpPr/>
            <p:nvPr/>
          </p:nvSpPr>
          <p:spPr>
            <a:xfrm>
              <a:off x="2711450" y="2774554"/>
              <a:ext cx="1177644" cy="138469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A8E118A-4994-C645-8714-2C0F602F6C8B}"/>
                </a:ext>
              </a:extLst>
            </p:cNvPr>
            <p:cNvSpPr/>
            <p:nvPr/>
          </p:nvSpPr>
          <p:spPr>
            <a:xfrm>
              <a:off x="5374340" y="3797300"/>
              <a:ext cx="5674660" cy="15303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B03F1DA1-8031-4A2D-A549-AED0698FA137}"/>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25" name="角丸四角形 10">
              <a:extLst>
                <a:ext uri="{FF2B5EF4-FFF2-40B4-BE49-F238E27FC236}">
                  <a16:creationId xmlns:a16="http://schemas.microsoft.com/office/drawing/2014/main" id="{25F4A4BF-B087-4101-8517-A07C766165C8}"/>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6" name="テキスト ボックス 25">
              <a:extLst>
                <a:ext uri="{FF2B5EF4-FFF2-40B4-BE49-F238E27FC236}">
                  <a16:creationId xmlns:a16="http://schemas.microsoft.com/office/drawing/2014/main" id="{BF2EC6D3-8FC3-4D61-96AF-4F4413E924B6}"/>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853058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6C9B09-65E6-4D23-92E3-3183274A4B10}"/>
              </a:ext>
            </a:extLst>
          </p:cNvPr>
          <p:cNvSpPr>
            <a:spLocks noGrp="1"/>
          </p:cNvSpPr>
          <p:nvPr>
            <p:ph type="title"/>
          </p:nvPr>
        </p:nvSpPr>
        <p:spPr/>
        <p:txBody>
          <a:bodyPr>
            <a:normAutofit/>
          </a:bodyPr>
          <a:lstStyle/>
          <a:p>
            <a:r>
              <a:rPr lang="ja-JP" altLang="en-US" dirty="0"/>
              <a:t>スケジュールと顧客管理を連携して、簡易</a:t>
            </a:r>
            <a:r>
              <a:rPr lang="en-US" altLang="ja-JP" dirty="0"/>
              <a:t>SFA</a:t>
            </a:r>
            <a:r>
              <a:rPr lang="ja-JP" altLang="en-US" dirty="0"/>
              <a:t>ができます</a:t>
            </a:r>
            <a:endParaRPr kumimoji="1" lang="ja-JP" altLang="en-US" dirty="0"/>
          </a:p>
        </p:txBody>
      </p:sp>
      <p:sp>
        <p:nvSpPr>
          <p:cNvPr id="3" name="コンテンツ プレースホルダー 2">
            <a:extLst>
              <a:ext uri="{FF2B5EF4-FFF2-40B4-BE49-F238E27FC236}">
                <a16:creationId xmlns:a16="http://schemas.microsoft.com/office/drawing/2014/main" id="{05ACDD36-549C-42EC-8CA8-1A3D527EAA67}"/>
              </a:ext>
            </a:extLst>
          </p:cNvPr>
          <p:cNvSpPr>
            <a:spLocks noGrp="1"/>
          </p:cNvSpPr>
          <p:nvPr>
            <p:ph type="body" sz="quarter" idx="10"/>
          </p:nvPr>
        </p:nvSpPr>
        <p:spPr>
          <a:xfrm>
            <a:off x="1345324" y="1139038"/>
            <a:ext cx="9501352" cy="2669638"/>
          </a:xfrm>
        </p:spPr>
        <p:txBody>
          <a:bodyPr/>
          <a:lstStyle/>
          <a:p>
            <a:pPr marL="0" indent="0">
              <a:buNone/>
            </a:pPr>
            <a:r>
              <a:rPr lang="ja-JP" altLang="en-US" dirty="0"/>
              <a:t>課題例</a:t>
            </a:r>
            <a:endParaRPr lang="en-US" altLang="ja-JP" dirty="0"/>
          </a:p>
          <a:p>
            <a:pPr>
              <a:buFont typeface="Arial" panose="020B0604020202020204" pitchFamily="34" charset="0"/>
              <a:buChar char="•"/>
            </a:pPr>
            <a:r>
              <a:rPr lang="ja-JP" altLang="en-US" dirty="0">
                <a:latin typeface="+mn-ea"/>
                <a:ea typeface="+mn-ea"/>
              </a:rPr>
              <a:t>スケジューラと連携して、営業の見込み管理、顧客管理を実現したい</a:t>
            </a:r>
            <a:endParaRPr lang="en-US" altLang="ja-JP" dirty="0">
              <a:latin typeface="+mn-ea"/>
              <a:ea typeface="+mn-ea"/>
            </a:endParaRPr>
          </a:p>
          <a:p>
            <a:pPr>
              <a:buFont typeface="Arial" panose="020B0604020202020204" pitchFamily="34" charset="0"/>
              <a:buChar char="•"/>
            </a:pPr>
            <a:r>
              <a:rPr kumimoji="1" lang="ja-JP" altLang="en-US" dirty="0">
                <a:latin typeface="+mn-ea"/>
                <a:ea typeface="+mn-ea"/>
              </a:rPr>
              <a:t>スケジュールの画面から</a:t>
            </a:r>
            <a:r>
              <a:rPr lang="ja-JP" altLang="en-US" dirty="0">
                <a:latin typeface="+mn-ea"/>
                <a:ea typeface="+mn-ea"/>
              </a:rPr>
              <a:t>、</a:t>
            </a:r>
            <a:r>
              <a:rPr kumimoji="1" lang="ja-JP" altLang="en-US" dirty="0">
                <a:latin typeface="+mn-ea"/>
                <a:ea typeface="+mn-ea"/>
              </a:rPr>
              <a:t>過去対応した </a:t>
            </a:r>
            <a:r>
              <a:rPr lang="en-US" altLang="ja-JP" dirty="0">
                <a:latin typeface="+mn-ea"/>
                <a:ea typeface="+mn-ea"/>
              </a:rPr>
              <a:t>kintone </a:t>
            </a:r>
            <a:r>
              <a:rPr lang="ja-JP" altLang="en-US" dirty="0">
                <a:latin typeface="+mn-ea"/>
                <a:ea typeface="+mn-ea"/>
              </a:rPr>
              <a:t>の</a:t>
            </a:r>
            <a:r>
              <a:rPr kumimoji="1" lang="ja-JP" altLang="en-US" dirty="0">
                <a:latin typeface="+mn-ea"/>
                <a:ea typeface="+mn-ea"/>
              </a:rPr>
              <a:t>対応履歴を見たい</a:t>
            </a:r>
            <a:endParaRPr kumimoji="1" lang="en-US" altLang="ja-JP" dirty="0">
              <a:latin typeface="+mn-ea"/>
              <a:ea typeface="+mn-ea"/>
            </a:endParaRPr>
          </a:p>
          <a:p>
            <a:pPr>
              <a:buFont typeface="Arial" panose="020B0604020202020204" pitchFamily="34" charset="0"/>
              <a:buChar char="•"/>
            </a:pPr>
            <a:r>
              <a:rPr lang="ja-JP" altLang="en-US" dirty="0">
                <a:latin typeface="+mn-ea"/>
                <a:ea typeface="+mn-ea"/>
              </a:rPr>
              <a:t>スケジューラと連携して、</a:t>
            </a:r>
            <a:r>
              <a:rPr lang="en-US" altLang="ja-JP" dirty="0">
                <a:latin typeface="+mn-ea"/>
                <a:ea typeface="+mn-ea"/>
              </a:rPr>
              <a:t> kintone </a:t>
            </a:r>
            <a:r>
              <a:rPr lang="ja-JP" altLang="en-US" dirty="0">
                <a:latin typeface="+mn-ea"/>
                <a:ea typeface="+mn-ea"/>
              </a:rPr>
              <a:t>のアプリから同じキーワードの案件を探したい</a:t>
            </a:r>
            <a:endParaRPr kumimoji="1" lang="en-US" altLang="ja-JP" dirty="0">
              <a:latin typeface="+mn-ea"/>
              <a:ea typeface="+mn-ea"/>
            </a:endParaRPr>
          </a:p>
          <a:p>
            <a:pPr>
              <a:buFont typeface="Wingdings" panose="05000000000000000000" pitchFamily="2" charset="2"/>
              <a:buChar char="ü"/>
            </a:pPr>
            <a:endParaRPr kumimoji="1" lang="ja-JP" altLang="en-US" dirty="0"/>
          </a:p>
        </p:txBody>
      </p:sp>
      <p:sp>
        <p:nvSpPr>
          <p:cNvPr id="4" name="矢印: 下 3">
            <a:extLst>
              <a:ext uri="{FF2B5EF4-FFF2-40B4-BE49-F238E27FC236}">
                <a16:creationId xmlns:a16="http://schemas.microsoft.com/office/drawing/2014/main" id="{14E8264B-D22B-466F-ABA5-E8C10A36ADAF}"/>
              </a:ext>
              <a:ext uri="{C183D7F6-B498-43B3-948B-1728B52AA6E4}">
                <adec:decorative xmlns:adec="http://schemas.microsoft.com/office/drawing/2017/decorative" val="1"/>
              </a:ext>
            </a:extLst>
          </p:cNvPr>
          <p:cNvSpPr/>
          <p:nvPr/>
        </p:nvSpPr>
        <p:spPr>
          <a:xfrm>
            <a:off x="4780162" y="4030396"/>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スケジュール × kintoneで解決！">
            <a:extLst>
              <a:ext uri="{FF2B5EF4-FFF2-40B4-BE49-F238E27FC236}">
                <a16:creationId xmlns:a16="http://schemas.microsoft.com/office/drawing/2014/main" id="{8FE1E276-C88E-47FC-A8A0-F0933AC6268A}"/>
              </a:ext>
            </a:extLst>
          </p:cNvPr>
          <p:cNvSpPr/>
          <p:nvPr/>
        </p:nvSpPr>
        <p:spPr bwMode="auto">
          <a:xfrm>
            <a:off x="3276893" y="4937917"/>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スケジュール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
        <p:nvSpPr>
          <p:cNvPr id="6" name="テキスト ボックス 5">
            <a:extLst>
              <a:ext uri="{FF2B5EF4-FFF2-40B4-BE49-F238E27FC236}">
                <a16:creationId xmlns:a16="http://schemas.microsoft.com/office/drawing/2014/main" id="{F6A9C231-74F7-4C8C-8FEF-30A5A93FCB51}"/>
              </a:ext>
            </a:extLst>
          </p:cNvPr>
          <p:cNvSpPr txBox="1"/>
          <p:nvPr/>
        </p:nvSpPr>
        <p:spPr>
          <a:xfrm>
            <a:off x="3276894" y="5772710"/>
            <a:ext cx="7391107" cy="718452"/>
          </a:xfrm>
          <a:prstGeom prst="rect">
            <a:avLst/>
          </a:prstGeom>
          <a:noFill/>
        </p:spPr>
        <p:txBody>
          <a:bodyPr wrap="square" lIns="81000" tIns="54000" rIns="81000" bIns="54000" rtlCol="0" anchor="ctr">
            <a:spAutoFit/>
          </a:bodyPr>
          <a:lstStyle/>
          <a:p>
            <a:pPr>
              <a:lnSpc>
                <a:spcPct val="130000"/>
              </a:lnSpc>
            </a:pPr>
            <a:r>
              <a:rPr lang="ja-JP" altLang="en-US" sz="1200" i="0" dirty="0">
                <a:latin typeface="+mn-ea"/>
                <a:ea typeface="+mn-ea"/>
              </a:rPr>
              <a:t>カスタマイズ</a:t>
            </a:r>
            <a:r>
              <a:rPr lang="en-US" altLang="ja-JP" sz="1200" i="0" dirty="0">
                <a:latin typeface="+mn-ea"/>
                <a:ea typeface="+mn-ea"/>
              </a:rPr>
              <a:t>Tips</a:t>
            </a:r>
            <a:r>
              <a:rPr lang="ja-JP" altLang="en-US" sz="1200" i="0" dirty="0">
                <a:latin typeface="+mn-ea"/>
                <a:ea typeface="+mn-ea"/>
              </a:rPr>
              <a:t>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r>
              <a:rPr lang="ja-JP" altLang="en-US" sz="1200" i="0" dirty="0">
                <a:latin typeface="+mn-ea"/>
                <a:ea typeface="+mn-ea"/>
              </a:rPr>
              <a:t>スケジュール一覧</a:t>
            </a:r>
            <a:endParaRPr lang="en-US" altLang="ja-JP" sz="1200" i="0" dirty="0">
              <a:latin typeface="+mn-ea"/>
              <a:ea typeface="+mn-ea"/>
            </a:endParaRPr>
          </a:p>
          <a:p>
            <a:r>
              <a:rPr lang="en-US" altLang="ja-JP" sz="1200" i="0" dirty="0">
                <a:latin typeface="+mn-ea"/>
                <a:ea typeface="+mn-ea"/>
                <a:hlinkClick r:id="rId2"/>
              </a:rPr>
              <a:t>https://cybozudev.zendesk.com/hc/ja/sections/360004682831</a:t>
            </a:r>
            <a:endParaRPr lang="en-US" altLang="ja-JP" sz="1200" i="0" dirty="0">
              <a:latin typeface="+mn-ea"/>
              <a:ea typeface="+mn-ea"/>
            </a:endParaRPr>
          </a:p>
        </p:txBody>
      </p:sp>
    </p:spTree>
    <p:extLst>
      <p:ext uri="{BB962C8B-B14F-4D97-AF65-F5344CB8AC3E}">
        <p14:creationId xmlns:p14="http://schemas.microsoft.com/office/powerpoint/2010/main" val="411140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93E89CB-B45F-4973-B853-1778D07EE6C0}"/>
              </a:ext>
            </a:extLst>
          </p:cNvPr>
          <p:cNvSpPr>
            <a:spLocks noGrp="1"/>
          </p:cNvSpPr>
          <p:nvPr>
            <p:ph type="title"/>
          </p:nvPr>
        </p:nvSpPr>
        <p:spPr/>
        <p:txBody>
          <a:bodyPr>
            <a:normAutofit/>
          </a:bodyPr>
          <a:lstStyle/>
          <a:p>
            <a:pPr>
              <a:spcBef>
                <a:spcPts val="0"/>
              </a:spcBef>
              <a:defRPr/>
            </a:pPr>
            <a:r>
              <a:rPr lang="ja-JP" altLang="en-US" dirty="0">
                <a:latin typeface="+mn-ea"/>
                <a:ea typeface="+mn-ea"/>
              </a:rPr>
              <a:t>スケジュール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6" name="コンテンツ プレースホルダー 5">
            <a:extLst>
              <a:ext uri="{FF2B5EF4-FFF2-40B4-BE49-F238E27FC236}">
                <a16:creationId xmlns:a16="http://schemas.microsoft.com/office/drawing/2014/main" id="{9FDC280B-D0AE-462C-8996-A3504C75CE4B}"/>
              </a:ext>
            </a:extLst>
          </p:cNvPr>
          <p:cNvSpPr>
            <a:spLocks noGrp="1"/>
          </p:cNvSpPr>
          <p:nvPr>
            <p:ph type="body" sz="quarter" idx="10"/>
          </p:nvPr>
        </p:nvSpPr>
        <p:spPr>
          <a:xfrm>
            <a:off x="720000" y="817250"/>
            <a:ext cx="9110508" cy="2011714"/>
          </a:xfrm>
        </p:spPr>
        <p:txBody>
          <a:bodyPr>
            <a:normAutofit/>
          </a:bodyPr>
          <a:lstStyle/>
          <a:p>
            <a:pPr marL="0" indent="0">
              <a:buNone/>
              <a:defRPr/>
            </a:pPr>
            <a:r>
              <a:rPr lang="en-US" altLang="ja-JP" sz="1600" dirty="0">
                <a:latin typeface="+mn-ea"/>
                <a:ea typeface="+mn-ea"/>
              </a:rPr>
              <a:t>Garoon </a:t>
            </a:r>
            <a:r>
              <a:rPr lang="ja-JP" altLang="en-US" sz="1600" dirty="0">
                <a:latin typeface="+mn-ea"/>
                <a:ea typeface="+mn-ea"/>
              </a:rPr>
              <a:t>のスケジュールに、</a:t>
            </a:r>
            <a:r>
              <a:rPr lang="en-US" altLang="ja-JP" sz="1600" dirty="0">
                <a:latin typeface="+mn-ea"/>
              </a:rPr>
              <a:t>kintone </a:t>
            </a:r>
            <a:r>
              <a:rPr lang="ja-JP" altLang="en-US" sz="1600" dirty="0">
                <a:latin typeface="+mn-ea"/>
                <a:ea typeface="+mn-ea"/>
              </a:rPr>
              <a:t>アプリの関連するレコード情報を表示させることができます。</a:t>
            </a:r>
            <a:endParaRPr lang="en-US" altLang="ja-JP" sz="1600" dirty="0">
              <a:latin typeface="+mn-ea"/>
              <a:ea typeface="+mn-ea"/>
            </a:endParaRPr>
          </a:p>
          <a:p>
            <a:pPr marL="0" indent="0">
              <a:buNone/>
              <a:defRPr/>
            </a:pPr>
            <a:r>
              <a:rPr lang="ja-JP" altLang="en-US" sz="1600" dirty="0">
                <a:latin typeface="+mn-ea"/>
                <a:ea typeface="+mn-ea"/>
              </a:rPr>
              <a:t>スマートフォンからも </a:t>
            </a:r>
            <a:r>
              <a:rPr lang="en-US" altLang="ja-JP" sz="1600" dirty="0">
                <a:latin typeface="+mn-ea"/>
                <a:ea typeface="+mn-ea"/>
              </a:rPr>
              <a:t>Garoon </a:t>
            </a:r>
            <a:r>
              <a:rPr lang="ja-JP" altLang="en-US" sz="1600" dirty="0">
                <a:latin typeface="+mn-ea"/>
                <a:ea typeface="+mn-ea"/>
              </a:rPr>
              <a:t>のスケジュールと </a:t>
            </a:r>
            <a:r>
              <a:rPr lang="en-US" altLang="ja-JP" sz="1600" dirty="0">
                <a:latin typeface="+mn-ea"/>
                <a:ea typeface="+mn-ea"/>
              </a:rPr>
              <a:t>kintone </a:t>
            </a:r>
            <a:r>
              <a:rPr lang="ja-JP" altLang="en-US" sz="1600" dirty="0">
                <a:latin typeface="+mn-ea"/>
                <a:ea typeface="+mn-ea"/>
              </a:rPr>
              <a:t>との連携を確認できます。</a:t>
            </a:r>
            <a:endParaRPr lang="ja-JP" altLang="en-US" sz="1400" dirty="0">
              <a:latin typeface="+mn-ea"/>
              <a:ea typeface="+mn-ea"/>
            </a:endParaRPr>
          </a:p>
        </p:txBody>
      </p:sp>
      <p:sp>
        <p:nvSpPr>
          <p:cNvPr id="35" name="テキスト ボックス 34">
            <a:extLst>
              <a:ext uri="{FF2B5EF4-FFF2-40B4-BE49-F238E27FC236}">
                <a16:creationId xmlns:a16="http://schemas.microsoft.com/office/drawing/2014/main" id="{2E440292-A042-45F2-88B3-A4196AEBD76D}"/>
              </a:ext>
            </a:extLst>
          </p:cNvPr>
          <p:cNvSpPr txBox="1"/>
          <p:nvPr/>
        </p:nvSpPr>
        <p:spPr>
          <a:xfrm flipH="1">
            <a:off x="9828000" y="429909"/>
            <a:ext cx="2052000" cy="338554"/>
          </a:xfrm>
          <a:prstGeom prst="rect">
            <a:avLst/>
          </a:prstGeom>
          <a:noFill/>
        </p:spPr>
        <p:txBody>
          <a:bodyPr wrap="square" rtlCol="0">
            <a:spAutoFit/>
          </a:bodyPr>
          <a:lstStyle/>
          <a:p>
            <a:pPr algn="ctr"/>
            <a:r>
              <a:rPr lang="ja-JP" altLang="en-US" sz="1600" b="1" i="0" dirty="0">
                <a:solidFill>
                  <a:schemeClr val="bg1"/>
                </a:solidFill>
                <a:latin typeface="+mn-ea"/>
                <a:ea typeface="+mn-ea"/>
              </a:rPr>
              <a:t>無償プラグイン</a:t>
            </a:r>
          </a:p>
        </p:txBody>
      </p:sp>
      <p:pic>
        <p:nvPicPr>
          <p:cNvPr id="4" name="図 3">
            <a:extLst>
              <a:ext uri="{FF2B5EF4-FFF2-40B4-BE49-F238E27FC236}">
                <a16:creationId xmlns:a16="http://schemas.microsoft.com/office/drawing/2014/main" id="{81683D92-99B0-41F3-B7DA-482ED9938C5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58"/>
          <a:stretch/>
        </p:blipFill>
        <p:spPr>
          <a:xfrm>
            <a:off x="7100560" y="4169087"/>
            <a:ext cx="2547937" cy="1871662"/>
          </a:xfrm>
          <a:prstGeom prst="rect">
            <a:avLst/>
          </a:prstGeom>
          <a:ln w="6350">
            <a:solidFill>
              <a:schemeClr val="bg1">
                <a:lumMod val="75000"/>
              </a:schemeClr>
            </a:solidFill>
          </a:ln>
          <a:effectLst>
            <a:outerShdw blurRad="50800" dist="38100" dir="2700000" algn="tl" rotWithShape="0">
              <a:prstClr val="black">
                <a:alpha val="40000"/>
              </a:prstClr>
            </a:outerShdw>
          </a:effectLst>
        </p:spPr>
      </p:pic>
      <p:sp>
        <p:nvSpPr>
          <p:cNvPr id="27" name="四角形吹き出し 26">
            <a:extLst>
              <a:ext uri="{FF2B5EF4-FFF2-40B4-BE49-F238E27FC236}">
                <a16:creationId xmlns:a16="http://schemas.microsoft.com/office/drawing/2014/main" id="{31FAC5E6-5164-4DB3-B7F3-3616B123A5C6}"/>
              </a:ext>
              <a:ext uri="{C183D7F6-B498-43B3-948B-1728B52AA6E4}">
                <adec:decorative xmlns:adec="http://schemas.microsoft.com/office/drawing/2017/decorative" val="1"/>
              </a:ext>
            </a:extLst>
          </p:cNvPr>
          <p:cNvSpPr/>
          <p:nvPr/>
        </p:nvSpPr>
        <p:spPr bwMode="auto">
          <a:xfrm>
            <a:off x="2176134" y="3717917"/>
            <a:ext cx="3363912" cy="2332357"/>
          </a:xfrm>
          <a:prstGeom prst="wedgeRectCallout">
            <a:avLst>
              <a:gd name="adj1" fmla="val 7959"/>
              <a:gd name="adj2" fmla="val -60893"/>
            </a:avLst>
          </a:prstGeom>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200" dirty="0">
              <a:solidFill>
                <a:schemeClr val="tx1"/>
              </a:solidFill>
              <a:latin typeface="+mn-ea"/>
            </a:endParaRPr>
          </a:p>
        </p:txBody>
      </p:sp>
      <p:pic>
        <p:nvPicPr>
          <p:cNvPr id="152581" name="図 2">
            <a:extLst>
              <a:ext uri="{FF2B5EF4-FFF2-40B4-BE49-F238E27FC236}">
                <a16:creationId xmlns:a16="http://schemas.microsoft.com/office/drawing/2014/main" id="{60F27D9B-7865-47AB-8CEA-1DDAFC5C63B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l="554" t="1550"/>
          <a:stretch>
            <a:fillRect/>
          </a:stretch>
        </p:blipFill>
        <p:spPr bwMode="auto">
          <a:xfrm>
            <a:off x="2193596" y="3724268"/>
            <a:ext cx="3332746" cy="23164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DF8468E0-E3C7-4875-A97A-EA6D8545C69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47488" y="1711317"/>
            <a:ext cx="4935538" cy="1692275"/>
          </a:xfrm>
          <a:prstGeom prst="rect">
            <a:avLst/>
          </a:prstGeom>
          <a:ln w="6350">
            <a:solidFill>
              <a:schemeClr val="bg1">
                <a:lumMod val="75000"/>
              </a:schemeClr>
            </a:solidFill>
          </a:ln>
          <a:effectLst>
            <a:outerShdw blurRad="50800" dist="38100" dir="2700000" algn="tl" rotWithShape="0">
              <a:prstClr val="black">
                <a:alpha val="40000"/>
              </a:prstClr>
            </a:outerShdw>
          </a:effectLst>
        </p:spPr>
      </p:pic>
      <p:sp>
        <p:nvSpPr>
          <p:cNvPr id="24" name="角丸四角形吹き出し 23">
            <a:extLst>
              <a:ext uri="{FF2B5EF4-FFF2-40B4-BE49-F238E27FC236}">
                <a16:creationId xmlns:a16="http://schemas.microsoft.com/office/drawing/2014/main" id="{7F01359F-1300-4CC1-9C68-E29ACC38FF18}"/>
              </a:ext>
              <a:ext uri="{C183D7F6-B498-43B3-948B-1728B52AA6E4}">
                <adec:decorative xmlns:adec="http://schemas.microsoft.com/office/drawing/2017/decorative" val="1"/>
              </a:ext>
            </a:extLst>
          </p:cNvPr>
          <p:cNvSpPr/>
          <p:nvPr/>
        </p:nvSpPr>
        <p:spPr>
          <a:xfrm>
            <a:off x="5270172" y="2621274"/>
            <a:ext cx="3648075" cy="577850"/>
          </a:xfrm>
          <a:prstGeom prst="wedgeRoundRectCallout">
            <a:avLst>
              <a:gd name="adj1" fmla="val -56350"/>
              <a:gd name="adj2" fmla="val 30381"/>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eaLnBrk="1" hangingPunct="1">
              <a:defRPr/>
            </a:pPr>
            <a:r>
              <a:rPr lang="en-US" altLang="ja-JP" sz="1200" b="1" i="0" dirty="0">
                <a:solidFill>
                  <a:schemeClr val="bg1"/>
                </a:solidFill>
                <a:latin typeface="+mn-ea"/>
                <a:ea typeface="+mn-ea"/>
                <a:cs typeface="メイリオ" panose="020B0604030504040204" pitchFamily="50" charset="-128"/>
              </a:rPr>
              <a:t>kintone </a:t>
            </a:r>
            <a:r>
              <a:rPr lang="ja-JP" altLang="en-US" sz="1200" b="1" i="0" dirty="0">
                <a:solidFill>
                  <a:schemeClr val="bg1"/>
                </a:solidFill>
                <a:latin typeface="+mn-ea"/>
                <a:ea typeface="+mn-ea"/>
                <a:cs typeface="メイリオ" panose="020B0604030504040204" pitchFamily="50" charset="-128"/>
              </a:rPr>
              <a:t>のアプリと連携している、スケジュールメニューを選び、アプリ情報を呼び出します。</a:t>
            </a:r>
          </a:p>
        </p:txBody>
      </p:sp>
      <p:sp>
        <p:nvSpPr>
          <p:cNvPr id="26" name="角丸四角形吹き出し 25">
            <a:extLst>
              <a:ext uri="{FF2B5EF4-FFF2-40B4-BE49-F238E27FC236}">
                <a16:creationId xmlns:a16="http://schemas.microsoft.com/office/drawing/2014/main" id="{2539435B-77B2-4B15-A966-5CE3E0CB7A56}"/>
              </a:ext>
              <a:ext uri="{C183D7F6-B498-43B3-948B-1728B52AA6E4}">
                <adec:decorative xmlns:adec="http://schemas.microsoft.com/office/drawing/2017/decorative" val="1"/>
              </a:ext>
            </a:extLst>
          </p:cNvPr>
          <p:cNvSpPr/>
          <p:nvPr/>
        </p:nvSpPr>
        <p:spPr>
          <a:xfrm>
            <a:off x="2332126" y="4758049"/>
            <a:ext cx="3189287" cy="674688"/>
          </a:xfrm>
          <a:prstGeom prst="wedgeRoundRectCallout">
            <a:avLst>
              <a:gd name="adj1" fmla="val -23874"/>
              <a:gd name="adj2" fmla="val -92401"/>
              <a:gd name="adj3" fmla="val 16667"/>
            </a:avLst>
          </a:prstGeom>
          <a:ln w="1905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eaLnBrk="1" hangingPunct="1">
              <a:defRPr/>
            </a:pPr>
            <a:r>
              <a:rPr lang="ja-JP" altLang="en-US" sz="1200" i="0" dirty="0">
                <a:solidFill>
                  <a:srgbClr val="000000"/>
                </a:solidFill>
                <a:latin typeface="+mn-ea"/>
                <a:ea typeface="+mn-ea"/>
                <a:cs typeface="メイリオ" panose="020B0604030504040204" pitchFamily="50" charset="-128"/>
              </a:rPr>
              <a:t>紐づけたい </a:t>
            </a:r>
            <a:r>
              <a:rPr lang="en-US" altLang="ja-JP" sz="1200" i="0" dirty="0">
                <a:solidFill>
                  <a:srgbClr val="000000"/>
                </a:solidFill>
                <a:latin typeface="+mn-ea"/>
                <a:ea typeface="+mn-ea"/>
                <a:cs typeface="メイリオ" panose="020B0604030504040204" pitchFamily="50" charset="-128"/>
              </a:rPr>
              <a:t>kintone</a:t>
            </a:r>
            <a:r>
              <a:rPr lang="ja-JP" altLang="en-US" sz="1200" i="0" dirty="0">
                <a:solidFill>
                  <a:srgbClr val="000000"/>
                </a:solidFill>
                <a:latin typeface="+mn-ea"/>
                <a:ea typeface="+mn-ea"/>
                <a:cs typeface="メイリオ" panose="020B0604030504040204" pitchFamily="50" charset="-128"/>
              </a:rPr>
              <a:t> のレコード情報を選択すると、</a:t>
            </a:r>
            <a:r>
              <a:rPr lang="en-US" altLang="ja-JP" sz="1200" i="0" dirty="0">
                <a:solidFill>
                  <a:srgbClr val="000000"/>
                </a:solidFill>
                <a:latin typeface="+mn-ea"/>
                <a:ea typeface="+mn-ea"/>
                <a:cs typeface="メイリオ" panose="020B0604030504040204" pitchFamily="50" charset="-128"/>
              </a:rPr>
              <a:t>Garoon</a:t>
            </a:r>
            <a:r>
              <a:rPr lang="ja-JP" altLang="en-US" sz="1200" i="0" dirty="0">
                <a:solidFill>
                  <a:srgbClr val="000000"/>
                </a:solidFill>
                <a:latin typeface="+mn-ea"/>
                <a:ea typeface="+mn-ea"/>
                <a:cs typeface="メイリオ" panose="020B0604030504040204" pitchFamily="50" charset="-128"/>
              </a:rPr>
              <a:t> のスケジュールに表示されます。</a:t>
            </a:r>
          </a:p>
        </p:txBody>
      </p:sp>
      <p:sp>
        <p:nvSpPr>
          <p:cNvPr id="31" name="角丸四角形吹き出し 25">
            <a:extLst>
              <a:ext uri="{FF2B5EF4-FFF2-40B4-BE49-F238E27FC236}">
                <a16:creationId xmlns:a16="http://schemas.microsoft.com/office/drawing/2014/main" id="{45DB7AFA-D17F-4747-986E-C73BD59EC2CC}"/>
              </a:ext>
              <a:ext uri="{C183D7F6-B498-43B3-948B-1728B52AA6E4}">
                <adec:decorative xmlns:adec="http://schemas.microsoft.com/office/drawing/2017/decorative" val="1"/>
              </a:ext>
            </a:extLst>
          </p:cNvPr>
          <p:cNvSpPr/>
          <p:nvPr/>
        </p:nvSpPr>
        <p:spPr>
          <a:xfrm>
            <a:off x="5290810" y="3343588"/>
            <a:ext cx="3648075" cy="700087"/>
          </a:xfrm>
          <a:prstGeom prst="wedgeRoundRectCallout">
            <a:avLst>
              <a:gd name="adj1" fmla="val -57199"/>
              <a:gd name="adj2" fmla="val 26965"/>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lvl1pPr>
              <a:defRPr kumimoji="1" sz="3100">
                <a:solidFill>
                  <a:srgbClr val="414141"/>
                </a:solidFill>
                <a:latin typeface="Gill Sans Light" charset="0"/>
                <a:ea typeface="ＭＳ Ｐゴシック" panose="020B0600070205080204" pitchFamily="50" charset="-128"/>
                <a:sym typeface="Gill Sans Light" charset="0"/>
              </a:defRPr>
            </a:lvl1pPr>
            <a:lvl2pPr marL="742950" indent="-285750">
              <a:defRPr kumimoji="1" sz="3100">
                <a:solidFill>
                  <a:srgbClr val="414141"/>
                </a:solidFill>
                <a:latin typeface="Gill Sans Light" charset="0"/>
                <a:ea typeface="ＭＳ Ｐゴシック" panose="020B0600070205080204" pitchFamily="50" charset="-128"/>
                <a:sym typeface="Gill Sans Light" charset="0"/>
              </a:defRPr>
            </a:lvl2pPr>
            <a:lvl3pPr marL="1143000" indent="-228600">
              <a:defRPr kumimoji="1" sz="3100">
                <a:solidFill>
                  <a:srgbClr val="414141"/>
                </a:solidFill>
                <a:latin typeface="Gill Sans Light" charset="0"/>
                <a:ea typeface="ＭＳ Ｐゴシック" panose="020B0600070205080204" pitchFamily="50" charset="-128"/>
                <a:sym typeface="Gill Sans Light" charset="0"/>
              </a:defRPr>
            </a:lvl3pPr>
            <a:lvl4pPr marL="1600200" indent="-228600">
              <a:defRPr kumimoji="1" sz="3100">
                <a:solidFill>
                  <a:srgbClr val="414141"/>
                </a:solidFill>
                <a:latin typeface="Gill Sans Light" charset="0"/>
                <a:ea typeface="ＭＳ Ｐゴシック" panose="020B0600070205080204" pitchFamily="50" charset="-128"/>
                <a:sym typeface="Gill Sans Light" charset="0"/>
              </a:defRPr>
            </a:lvl4pPr>
            <a:lvl5pPr marL="2057400" indent="-228600">
              <a:defRPr kumimoji="1" sz="3100">
                <a:solidFill>
                  <a:srgbClr val="414141"/>
                </a:solidFill>
                <a:latin typeface="Gill Sans Light" charset="0"/>
                <a:ea typeface="ＭＳ Ｐゴシック" panose="020B0600070205080204" pitchFamily="50" charset="-128"/>
                <a:sym typeface="Gill Sans Light" charset="0"/>
              </a:defRPr>
            </a:lvl5pPr>
            <a:lvl6pPr marL="25146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6pPr>
            <a:lvl7pPr marL="29718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7pPr>
            <a:lvl8pPr marL="34290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8pPr>
            <a:lvl9pPr marL="3886200" indent="-228600" eaLnBrk="0" fontAlgn="base" hangingPunct="0">
              <a:spcBef>
                <a:spcPct val="0"/>
              </a:spcBef>
              <a:spcAft>
                <a:spcPct val="0"/>
              </a:spcAft>
              <a:defRPr kumimoji="1" sz="3100">
                <a:solidFill>
                  <a:srgbClr val="414141"/>
                </a:solidFill>
                <a:latin typeface="Gill Sans Light" charset="0"/>
                <a:ea typeface="ＭＳ Ｐゴシック" panose="020B0600070205080204" pitchFamily="50" charset="-128"/>
                <a:sym typeface="Gill Sans Light" charset="0"/>
              </a:defRPr>
            </a:lvl9pPr>
          </a:lstStyle>
          <a:p>
            <a:pPr eaLnBrk="1" hangingPunct="1">
              <a:defRPr/>
            </a:pPr>
            <a:r>
              <a:rPr lang="en-US" altLang="ja-JP" sz="1200" b="1" i="0" dirty="0">
                <a:solidFill>
                  <a:schemeClr val="bg1"/>
                </a:solidFill>
                <a:latin typeface="+mn-ea"/>
                <a:ea typeface="+mn-ea"/>
                <a:cs typeface="メイリオ" panose="020B0604030504040204" pitchFamily="50" charset="-128"/>
              </a:rPr>
              <a:t>Garoon </a:t>
            </a:r>
            <a:r>
              <a:rPr lang="ja-JP" altLang="en-US" sz="1200" b="1" i="0" dirty="0">
                <a:solidFill>
                  <a:schemeClr val="bg1"/>
                </a:solidFill>
                <a:latin typeface="+mn-ea"/>
                <a:ea typeface="+mn-ea"/>
                <a:cs typeface="メイリオ" panose="020B0604030504040204" pitchFamily="50" charset="-128"/>
              </a:rPr>
              <a:t>のスケジュールから </a:t>
            </a:r>
            <a:r>
              <a:rPr lang="en-US" altLang="ja-JP" sz="1200" b="1" i="0" dirty="0">
                <a:solidFill>
                  <a:schemeClr val="bg1"/>
                </a:solidFill>
                <a:latin typeface="+mn-ea"/>
                <a:ea typeface="+mn-ea"/>
                <a:cs typeface="メイリオ" panose="020B0604030504040204" pitchFamily="50" charset="-128"/>
              </a:rPr>
              <a:t>kintone </a:t>
            </a:r>
            <a:r>
              <a:rPr lang="ja-JP" altLang="en-US" sz="1200" b="1" i="0" dirty="0">
                <a:solidFill>
                  <a:schemeClr val="bg1"/>
                </a:solidFill>
                <a:latin typeface="+mn-ea"/>
                <a:ea typeface="+mn-ea"/>
                <a:cs typeface="メイリオ" panose="020B0604030504040204" pitchFamily="50" charset="-128"/>
              </a:rPr>
              <a:t>アプリへ、新規レコードを追加することができます。</a:t>
            </a:r>
            <a:br>
              <a:rPr lang="en-US" altLang="ja-JP" sz="1200" b="1" i="0" dirty="0">
                <a:solidFill>
                  <a:schemeClr val="bg1"/>
                </a:solidFill>
                <a:latin typeface="+mn-ea"/>
                <a:ea typeface="+mn-ea"/>
                <a:cs typeface="メイリオ" panose="020B0604030504040204" pitchFamily="50" charset="-128"/>
              </a:rPr>
            </a:br>
            <a:r>
              <a:rPr lang="ja-JP" altLang="en-US" sz="1200" b="1" i="0" dirty="0">
                <a:solidFill>
                  <a:schemeClr val="bg1"/>
                </a:solidFill>
                <a:latin typeface="+mn-ea"/>
                <a:ea typeface="+mn-ea"/>
                <a:cs typeface="メイリオ" panose="020B0604030504040204" pitchFamily="50" charset="-128"/>
              </a:rPr>
              <a:t>また、担当者やキーワードでの検索も可能です。</a:t>
            </a:r>
          </a:p>
        </p:txBody>
      </p:sp>
      <p:sp>
        <p:nvSpPr>
          <p:cNvPr id="32" name="正方形/長方形 31">
            <a:extLst>
              <a:ext uri="{FF2B5EF4-FFF2-40B4-BE49-F238E27FC236}">
                <a16:creationId xmlns:a16="http://schemas.microsoft.com/office/drawing/2014/main" id="{430D485F-2143-4B77-A6CC-A7A7A684D340}"/>
              </a:ext>
              <a:ext uri="{C183D7F6-B498-43B3-948B-1728B52AA6E4}">
                <adec:decorative xmlns:adec="http://schemas.microsoft.com/office/drawing/2017/decorative" val="1"/>
              </a:ext>
            </a:extLst>
          </p:cNvPr>
          <p:cNvSpPr/>
          <p:nvPr/>
        </p:nvSpPr>
        <p:spPr>
          <a:xfrm>
            <a:off x="7100560" y="5674037"/>
            <a:ext cx="1817687" cy="374650"/>
          </a:xfrm>
          <a:prstGeom prst="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1050" b="1" i="0" dirty="0">
                <a:solidFill>
                  <a:prstClr val="white"/>
                </a:solidFill>
                <a:latin typeface="+mn-ea"/>
                <a:sym typeface="Gill Sans Light" pitchFamily="1" charset="0"/>
              </a:rPr>
              <a:t>Garoon</a:t>
            </a:r>
            <a:r>
              <a:rPr lang="ja-JP" altLang="en-US" sz="1050" b="1" i="0" dirty="0">
                <a:solidFill>
                  <a:prstClr val="white"/>
                </a:solidFill>
                <a:latin typeface="+mn-ea"/>
                <a:sym typeface="Gill Sans Light" pitchFamily="1" charset="0"/>
              </a:rPr>
              <a:t> に登録された</a:t>
            </a:r>
            <a:endParaRPr lang="en-US" altLang="ja-JP" sz="1050" b="1" i="0" dirty="0">
              <a:solidFill>
                <a:prstClr val="white"/>
              </a:solidFill>
              <a:latin typeface="+mn-ea"/>
              <a:sym typeface="Gill Sans Light" pitchFamily="1" charset="0"/>
            </a:endParaRPr>
          </a:p>
          <a:p>
            <a:pPr algn="ctr" eaLnBrk="1" hangingPunct="1">
              <a:defRPr/>
            </a:pPr>
            <a:r>
              <a:rPr lang="ja-JP" altLang="en-US" sz="1050" b="1" i="0" dirty="0">
                <a:solidFill>
                  <a:prstClr val="white"/>
                </a:solidFill>
                <a:latin typeface="+mn-ea"/>
                <a:sym typeface="Gill Sans Light" pitchFamily="1" charset="0"/>
              </a:rPr>
              <a:t>予定の詳細画面</a:t>
            </a:r>
          </a:p>
        </p:txBody>
      </p:sp>
      <p:cxnSp>
        <p:nvCxnSpPr>
          <p:cNvPr id="152595" name="直線矢印コネクタ 11">
            <a:extLst>
              <a:ext uri="{FF2B5EF4-FFF2-40B4-BE49-F238E27FC236}">
                <a16:creationId xmlns:a16="http://schemas.microsoft.com/office/drawing/2014/main" id="{AA28172D-F351-4C90-8EB2-0CBB99C9151F}"/>
              </a:ext>
              <a:ext uri="{C183D7F6-B498-43B3-948B-1728B52AA6E4}">
                <adec:decorative xmlns:adec="http://schemas.microsoft.com/office/drawing/2017/decorative" val="1"/>
              </a:ext>
            </a:extLst>
          </p:cNvPr>
          <p:cNvCxnSpPr>
            <a:cxnSpLocks noChangeShapeType="1"/>
          </p:cNvCxnSpPr>
          <p:nvPr/>
        </p:nvCxnSpPr>
        <p:spPr bwMode="auto">
          <a:xfrm flipV="1">
            <a:off x="5557509" y="4745349"/>
            <a:ext cx="1543050" cy="6350"/>
          </a:xfrm>
          <a:prstGeom prst="straightConnector1">
            <a:avLst/>
          </a:prstGeom>
          <a:noFill/>
          <a:ln w="25400">
            <a:solidFill>
              <a:schemeClr val="accent1"/>
            </a:solidFill>
            <a:round/>
            <a:headEnd/>
            <a:tailEnd type="triangle" w="lg" len="lg"/>
          </a:ln>
          <a:extLst>
            <a:ext uri="{909E8E84-426E-40DD-AFC4-6F175D3DCCD1}">
              <a14:hiddenFill xmlns:a14="http://schemas.microsoft.com/office/drawing/2010/main">
                <a:noFill/>
              </a14:hiddenFill>
            </a:ext>
          </a:extLst>
        </p:spPr>
      </p:cxnSp>
      <p:pic>
        <p:nvPicPr>
          <p:cNvPr id="30" name="図 7">
            <a:extLst>
              <a:ext uri="{FF2B5EF4-FFF2-40B4-BE49-F238E27FC236}">
                <a16:creationId xmlns:a16="http://schemas.microsoft.com/office/drawing/2014/main" id="{FD01F43F-F4E3-493C-9F65-7CEE0695D74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76135" y="3486143"/>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0">
            <a:extLst>
              <a:ext uri="{FF2B5EF4-FFF2-40B4-BE49-F238E27FC236}">
                <a16:creationId xmlns:a16="http://schemas.microsoft.com/office/drawing/2014/main" id="{87C6FE3A-A7BF-4CB1-81E1-AE8972BEE200}"/>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41541" y="1794501"/>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294AF413-EAC3-4DDF-B32D-7654C80A95AE}"/>
              </a:ext>
              <a:ext uri="{C183D7F6-B498-43B3-948B-1728B52AA6E4}">
                <adec:decorative xmlns:adec="http://schemas.microsoft.com/office/drawing/2017/decorative" val="1"/>
              </a:ext>
            </a:extLst>
          </p:cNvPr>
          <p:cNvSpPr/>
          <p:nvPr/>
        </p:nvSpPr>
        <p:spPr>
          <a:xfrm>
            <a:off x="2147489" y="3091969"/>
            <a:ext cx="2263147" cy="31162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F25DCEE2-B0FE-423B-98BE-B220F541C31C}"/>
              </a:ext>
              <a:ext uri="{C183D7F6-B498-43B3-948B-1728B52AA6E4}">
                <adec:decorative xmlns:adec="http://schemas.microsoft.com/office/drawing/2017/decorative" val="1"/>
              </a:ext>
            </a:extLst>
          </p:cNvPr>
          <p:cNvSpPr/>
          <p:nvPr/>
        </p:nvSpPr>
        <p:spPr>
          <a:xfrm>
            <a:off x="7111060" y="4161150"/>
            <a:ext cx="2149481" cy="138747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E5A73F08-6CE4-46D9-A596-F3080DACCA08}"/>
              </a:ext>
              <a:ext uri="{C183D7F6-B498-43B3-948B-1728B52AA6E4}">
                <adec:decorative xmlns:adec="http://schemas.microsoft.com/office/drawing/2017/decorative" val="1"/>
              </a:ext>
            </a:extLst>
          </p:cNvPr>
          <p:cNvSpPr/>
          <p:nvPr/>
        </p:nvSpPr>
        <p:spPr>
          <a:xfrm>
            <a:off x="2229921" y="4307673"/>
            <a:ext cx="3189286" cy="1889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3BF8A23D-C654-D243-A076-91968A4B4435}"/>
              </a:ext>
            </a:extLst>
          </p:cNvPr>
          <p:cNvSpPr txBox="1"/>
          <p:nvPr/>
        </p:nvSpPr>
        <p:spPr>
          <a:xfrm>
            <a:off x="2144937" y="6047101"/>
            <a:ext cx="7503560" cy="478387"/>
          </a:xfrm>
          <a:prstGeom prst="rect">
            <a:avLst/>
          </a:prstGeom>
          <a:noFill/>
        </p:spPr>
        <p:txBody>
          <a:bodyPr wrap="square" lIns="81000" tIns="54000" rIns="81000" bIns="54000" rtlCol="0" anchor="ctr">
            <a:spAutoFit/>
          </a:bodyPr>
          <a:lstStyle/>
          <a:p>
            <a:r>
              <a:rPr lang="ja-JP" altLang="en-US" sz="1200" dirty="0">
                <a:solidFill>
                  <a:srgbClr val="2A3242"/>
                </a:solidFill>
                <a:latin typeface="+mn-ea"/>
              </a:rPr>
              <a:t>サイボウズが提供するの無償の</a:t>
            </a:r>
            <a:r>
              <a:rPr lang="en-US" altLang="ja-JP" sz="1200" dirty="0">
                <a:solidFill>
                  <a:srgbClr val="2A3242"/>
                </a:solidFill>
                <a:latin typeface="+mn-ea"/>
              </a:rPr>
              <a:t>kintone</a:t>
            </a:r>
            <a:r>
              <a:rPr lang="ja-JP" altLang="en-US" sz="1200" dirty="0">
                <a:solidFill>
                  <a:srgbClr val="2A3242"/>
                </a:solidFill>
                <a:latin typeface="+mn-ea"/>
              </a:rPr>
              <a:t>プラグインで実現できます。</a:t>
            </a:r>
            <a:endParaRPr lang="en-US" altLang="ja-JP" sz="1200" dirty="0">
              <a:solidFill>
                <a:srgbClr val="2A3242"/>
              </a:solidFill>
              <a:latin typeface="+mn-ea"/>
            </a:endParaRPr>
          </a:p>
          <a:p>
            <a:r>
              <a:rPr lang="ja-JP" altLang="en-US" sz="1200" dirty="0">
                <a:solidFill>
                  <a:srgbClr val="2A3242"/>
                </a:solidFill>
                <a:latin typeface="+mn-ea"/>
              </a:rPr>
              <a:t>詳細はヘルプをご覧ください。</a:t>
            </a:r>
            <a:r>
              <a:rPr lang="en" altLang="ja-JP" sz="1200" dirty="0">
                <a:solidFill>
                  <a:srgbClr val="2A3242"/>
                </a:solidFill>
                <a:latin typeface="+mn-ea"/>
                <a:hlinkClick r:id="rId8"/>
              </a:rPr>
              <a:t>https://jp.cybozu.help/g/ja/admin/application/scheduler/kintone.html</a:t>
            </a:r>
            <a:endParaRPr lang="en" altLang="ja-JP" sz="1200" dirty="0">
              <a:solidFill>
                <a:srgbClr val="2A3242"/>
              </a:solidFill>
              <a:latin typeface="+mn-ea"/>
            </a:endParaRPr>
          </a:p>
        </p:txBody>
      </p:sp>
      <p:grpSp>
        <p:nvGrpSpPr>
          <p:cNvPr id="25" name="グループ化 24">
            <a:extLst>
              <a:ext uri="{FF2B5EF4-FFF2-40B4-BE49-F238E27FC236}">
                <a16:creationId xmlns:a16="http://schemas.microsoft.com/office/drawing/2014/main" id="{15EDE3F5-1373-42C8-8441-BFB9BA3D0E10}"/>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29" name="角丸四角形 10">
              <a:extLst>
                <a:ext uri="{FF2B5EF4-FFF2-40B4-BE49-F238E27FC236}">
                  <a16:creationId xmlns:a16="http://schemas.microsoft.com/office/drawing/2014/main" id="{E1819672-C4AB-4607-8EB2-FB4F3D85C53E}"/>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37" name="テキスト ボックス 36">
              <a:extLst>
                <a:ext uri="{FF2B5EF4-FFF2-40B4-BE49-F238E27FC236}">
                  <a16:creationId xmlns:a16="http://schemas.microsoft.com/office/drawing/2014/main" id="{645D28BA-B460-4341-8480-4CC4EC6F2110}"/>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4">
            <a:extLst>
              <a:ext uri="{FF2B5EF4-FFF2-40B4-BE49-F238E27FC236}">
                <a16:creationId xmlns:a16="http://schemas.microsoft.com/office/drawing/2014/main" id="{7FECD6F9-07B9-4929-9A24-D07665F919EB}"/>
              </a:ext>
            </a:extLst>
          </p:cNvPr>
          <p:cNvSpPr>
            <a:spLocks noGrp="1"/>
          </p:cNvSpPr>
          <p:nvPr>
            <p:ph type="title"/>
          </p:nvPr>
        </p:nvSpPr>
        <p:spPr/>
        <p:txBody>
          <a:bodyPr>
            <a:normAutofit/>
          </a:bodyPr>
          <a:lstStyle/>
          <a:p>
            <a:pPr>
              <a:spcBef>
                <a:spcPts val="0"/>
              </a:spcBef>
              <a:defRPr/>
            </a:pPr>
            <a:r>
              <a:rPr lang="ja-JP" altLang="en-US" dirty="0">
                <a:latin typeface="+mn-ea"/>
                <a:ea typeface="+mn-ea"/>
              </a:rPr>
              <a:t>スケジュール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lang="ja-JP" altLang="en-US" dirty="0">
              <a:solidFill>
                <a:schemeClr val="accent4">
                  <a:lumMod val="10000"/>
                </a:schemeClr>
              </a:solidFill>
              <a:latin typeface="+mn-ea"/>
              <a:ea typeface="+mn-ea"/>
            </a:endParaRPr>
          </a:p>
        </p:txBody>
      </p:sp>
      <p:sp>
        <p:nvSpPr>
          <p:cNvPr id="77827" name="コンテンツ プレースホルダー 5">
            <a:extLst>
              <a:ext uri="{FF2B5EF4-FFF2-40B4-BE49-F238E27FC236}">
                <a16:creationId xmlns:a16="http://schemas.microsoft.com/office/drawing/2014/main" id="{3676D538-BEB5-45FD-8E69-6F8AAFDD4C6B}"/>
              </a:ext>
            </a:extLst>
          </p:cNvPr>
          <p:cNvSpPr>
            <a:spLocks noGrp="1"/>
          </p:cNvSpPr>
          <p:nvPr>
            <p:ph type="body" sz="quarter" idx="10"/>
          </p:nvPr>
        </p:nvSpPr>
        <p:spPr>
          <a:xfrm>
            <a:off x="720000" y="936000"/>
            <a:ext cx="10047527" cy="1130511"/>
          </a:xfrm>
        </p:spPr>
        <p:txBody>
          <a:bodyPr>
            <a:normAutofit/>
          </a:bodyPr>
          <a:lstStyle/>
          <a:p>
            <a:pPr marL="0" indent="0">
              <a:buNone/>
              <a:defRPr/>
            </a:pPr>
            <a:r>
              <a:rPr lang="en-US" altLang="ja-JP" sz="1600" dirty="0">
                <a:latin typeface="+mn-ea"/>
                <a:ea typeface="+mn-ea"/>
              </a:rPr>
              <a:t>Garoon </a:t>
            </a:r>
            <a:r>
              <a:rPr lang="ja-JP" altLang="en-US" sz="1600" dirty="0">
                <a:latin typeface="+mn-ea"/>
                <a:ea typeface="+mn-ea"/>
              </a:rPr>
              <a:t>の予定メニュー連携を利用して、あらかじめ指定した </a:t>
            </a:r>
            <a:r>
              <a:rPr lang="en-US" altLang="ja-JP" sz="1600" dirty="0">
                <a:latin typeface="+mn-ea"/>
              </a:rPr>
              <a:t>kintone </a:t>
            </a:r>
            <a:r>
              <a:rPr lang="ja-JP" altLang="en-US" sz="1600" dirty="0">
                <a:latin typeface="+mn-ea"/>
                <a:ea typeface="+mn-ea"/>
              </a:rPr>
              <a:t>のアプリにデータを登録・更新することができます。標準機能のスケジュール連携よりも、より詳細なデータ連携が可能です。</a:t>
            </a:r>
            <a:r>
              <a:rPr lang="en-US" altLang="ja-JP" sz="1600" dirty="0">
                <a:latin typeface="+mn-ea"/>
                <a:ea typeface="+mn-ea"/>
              </a:rPr>
              <a:t>SFA</a:t>
            </a:r>
            <a:r>
              <a:rPr lang="ja-JP" altLang="en-US" sz="1600" dirty="0">
                <a:latin typeface="+mn-ea"/>
                <a:ea typeface="+mn-ea"/>
              </a:rPr>
              <a:t>、顧客管理、工数管理などに利用できます。</a:t>
            </a:r>
          </a:p>
        </p:txBody>
      </p:sp>
      <p:grpSp>
        <p:nvGrpSpPr>
          <p:cNvPr id="41" name="グループ化 40">
            <a:extLst>
              <a:ext uri="{FF2B5EF4-FFF2-40B4-BE49-F238E27FC236}">
                <a16:creationId xmlns:a16="http://schemas.microsoft.com/office/drawing/2014/main" id="{C9D9F5DE-360C-4A0E-B343-DC864897652B}"/>
              </a:ext>
              <a:ext uri="{C183D7F6-B498-43B3-948B-1728B52AA6E4}">
                <adec:decorative xmlns:adec="http://schemas.microsoft.com/office/drawing/2017/decorative" val="1"/>
              </a:ext>
            </a:extLst>
          </p:cNvPr>
          <p:cNvGrpSpPr/>
          <p:nvPr/>
        </p:nvGrpSpPr>
        <p:grpSpPr>
          <a:xfrm>
            <a:off x="2935127" y="2061820"/>
            <a:ext cx="5942656" cy="3612594"/>
            <a:chOff x="1411125" y="2061820"/>
            <a:chExt cx="6321749" cy="3612594"/>
          </a:xfrm>
        </p:grpSpPr>
        <p:grpSp>
          <p:nvGrpSpPr>
            <p:cNvPr id="2" name="グループ化 1">
              <a:extLst>
                <a:ext uri="{FF2B5EF4-FFF2-40B4-BE49-F238E27FC236}">
                  <a16:creationId xmlns:a16="http://schemas.microsoft.com/office/drawing/2014/main" id="{591DDCB7-D3D5-405E-BD7B-412BB6B520FC}"/>
                </a:ext>
              </a:extLst>
            </p:cNvPr>
            <p:cNvGrpSpPr/>
            <p:nvPr/>
          </p:nvGrpSpPr>
          <p:grpSpPr>
            <a:xfrm>
              <a:off x="1411125" y="2061820"/>
              <a:ext cx="6321749" cy="3612594"/>
              <a:chOff x="1411125" y="2061820"/>
              <a:chExt cx="6321749" cy="3612594"/>
            </a:xfrm>
          </p:grpSpPr>
          <p:grpSp>
            <p:nvGrpSpPr>
              <p:cNvPr id="9" name="グループ化 8">
                <a:extLst>
                  <a:ext uri="{FF2B5EF4-FFF2-40B4-BE49-F238E27FC236}">
                    <a16:creationId xmlns:a16="http://schemas.microsoft.com/office/drawing/2014/main" id="{7D2B9937-B2D7-4068-9ECA-51785A01AC0D}"/>
                  </a:ext>
                  <a:ext uri="{C183D7F6-B498-43B3-948B-1728B52AA6E4}">
                    <adec:decorative xmlns:adec="http://schemas.microsoft.com/office/drawing/2017/decorative" val="1"/>
                  </a:ext>
                </a:extLst>
              </p:cNvPr>
              <p:cNvGrpSpPr/>
              <p:nvPr/>
            </p:nvGrpSpPr>
            <p:grpSpPr>
              <a:xfrm>
                <a:off x="1411125" y="2061820"/>
                <a:ext cx="6321749" cy="3612594"/>
                <a:chOff x="1294905" y="2045648"/>
                <a:chExt cx="6756400" cy="4135129"/>
              </a:xfrm>
              <a:effectLst>
                <a:outerShdw blurRad="50800" dist="38100" dir="2700000" algn="tl" rotWithShape="0">
                  <a:prstClr val="black">
                    <a:alpha val="40000"/>
                  </a:prstClr>
                </a:outerShdw>
              </a:effectLst>
            </p:grpSpPr>
            <p:pic>
              <p:nvPicPr>
                <p:cNvPr id="8" name="図 7" descr="スクリーンショットの画面&#10;&#10;自動的に生成された説明">
                  <a:extLst>
                    <a:ext uri="{FF2B5EF4-FFF2-40B4-BE49-F238E27FC236}">
                      <a16:creationId xmlns:a16="http://schemas.microsoft.com/office/drawing/2014/main" id="{E48285EF-3371-44BB-87C1-24786BA605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4905" y="2045648"/>
                  <a:ext cx="6756400" cy="4135129"/>
                </a:xfrm>
                <a:prstGeom prst="rect">
                  <a:avLst/>
                </a:prstGeom>
                <a:ln>
                  <a:noFill/>
                </a:ln>
              </p:spPr>
            </p:pic>
            <p:pic>
              <p:nvPicPr>
                <p:cNvPr id="27" name="Picture 20">
                  <a:extLst>
                    <a:ext uri="{FF2B5EF4-FFF2-40B4-BE49-F238E27FC236}">
                      <a16:creationId xmlns:a16="http://schemas.microsoft.com/office/drawing/2014/main" id="{EE185D23-DDA3-4ECE-BC52-A257279D059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21691" y="2199978"/>
                  <a:ext cx="1192048" cy="224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 name="図 7" descr="color8.png">
                  <a:extLst>
                    <a:ext uri="{FF2B5EF4-FFF2-40B4-BE49-F238E27FC236}">
                      <a16:creationId xmlns:a16="http://schemas.microsoft.com/office/drawing/2014/main" id="{407A7DAA-BEB5-48AB-983D-CD2DDE6FA41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30263" y="2424774"/>
                  <a:ext cx="1076325" cy="187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2" name="正方形/長方形 11">
                <a:extLst>
                  <a:ext uri="{FF2B5EF4-FFF2-40B4-BE49-F238E27FC236}">
                    <a16:creationId xmlns:a16="http://schemas.microsoft.com/office/drawing/2014/main" id="{96B260DE-1D9C-44D6-B11F-99678771149E}"/>
                  </a:ext>
                  <a:ext uri="{C183D7F6-B498-43B3-948B-1728B52AA6E4}">
                    <adec:decorative xmlns:adec="http://schemas.microsoft.com/office/drawing/2017/decorative" val="1"/>
                  </a:ext>
                </a:extLst>
              </p:cNvPr>
              <p:cNvSpPr/>
              <p:nvPr/>
            </p:nvSpPr>
            <p:spPr>
              <a:xfrm>
                <a:off x="2182427" y="3184152"/>
                <a:ext cx="379418" cy="14001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8601BCED-C812-4933-B817-B4B17F26EE64}"/>
                  </a:ext>
                  <a:ext uri="{C183D7F6-B498-43B3-948B-1728B52AA6E4}">
                    <adec:decorative xmlns:adec="http://schemas.microsoft.com/office/drawing/2017/decorative" val="1"/>
                  </a:ext>
                </a:extLst>
              </p:cNvPr>
              <p:cNvSpPr/>
              <p:nvPr/>
            </p:nvSpPr>
            <p:spPr>
              <a:xfrm>
                <a:off x="2154174" y="3399475"/>
                <a:ext cx="563879" cy="14001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1FB47C1A-CE36-4D9D-88B4-86E1942E2B39}"/>
                  </a:ext>
                  <a:ext uri="{C183D7F6-B498-43B3-948B-1728B52AA6E4}">
                    <adec:decorative xmlns:adec="http://schemas.microsoft.com/office/drawing/2017/decorative" val="1"/>
                  </a:ext>
                </a:extLst>
              </p:cNvPr>
              <p:cNvSpPr/>
              <p:nvPr/>
            </p:nvSpPr>
            <p:spPr>
              <a:xfrm>
                <a:off x="1830282" y="2556692"/>
                <a:ext cx="739182" cy="14001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CD8D0DB7-914B-456A-94B7-EFEB00EA35C0}"/>
                  </a:ext>
                  <a:ext uri="{C183D7F6-B498-43B3-948B-1728B52AA6E4}">
                    <adec:decorative xmlns:adec="http://schemas.microsoft.com/office/drawing/2017/decorative" val="1"/>
                  </a:ext>
                </a:extLst>
              </p:cNvPr>
              <p:cNvSpPr/>
              <p:nvPr/>
            </p:nvSpPr>
            <p:spPr>
              <a:xfrm>
                <a:off x="4021113" y="2327909"/>
                <a:ext cx="739182" cy="16200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1BEDEE4B-EA52-4A88-BE84-CFC19AEF3078}"/>
                  </a:ext>
                  <a:ext uri="{C183D7F6-B498-43B3-948B-1728B52AA6E4}">
                    <adec:decorative xmlns:adec="http://schemas.microsoft.com/office/drawing/2017/decorative" val="1"/>
                  </a:ext>
                </a:extLst>
              </p:cNvPr>
              <p:cNvSpPr/>
              <p:nvPr/>
            </p:nvSpPr>
            <p:spPr>
              <a:xfrm>
                <a:off x="2152650" y="2772015"/>
                <a:ext cx="1661160" cy="15508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166743C8-3502-4458-AA97-8184990F1081}"/>
                  </a:ext>
                  <a:ext uri="{C183D7F6-B498-43B3-948B-1728B52AA6E4}">
                    <adec:decorative xmlns:adec="http://schemas.microsoft.com/office/drawing/2017/decorative" val="1"/>
                  </a:ext>
                </a:extLst>
              </p:cNvPr>
              <p:cNvSpPr/>
              <p:nvPr/>
            </p:nvSpPr>
            <p:spPr>
              <a:xfrm>
                <a:off x="3996729" y="2990849"/>
                <a:ext cx="739182" cy="16200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B4F64ECC-E5A9-4CAE-9615-56BB0AE69DB3}"/>
                  </a:ext>
                  <a:ext uri="{C183D7F6-B498-43B3-948B-1728B52AA6E4}">
                    <adec:decorative xmlns:adec="http://schemas.microsoft.com/office/drawing/2017/decorative" val="1"/>
                  </a:ext>
                </a:extLst>
              </p:cNvPr>
              <p:cNvSpPr/>
              <p:nvPr/>
            </p:nvSpPr>
            <p:spPr>
              <a:xfrm>
                <a:off x="3996729" y="3310813"/>
                <a:ext cx="739182" cy="14001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9384FF6A-03B6-44B8-AE43-61107EE79F37}"/>
                  </a:ext>
                  <a:ext uri="{C183D7F6-B498-43B3-948B-1728B52AA6E4}">
                    <adec:decorative xmlns:adec="http://schemas.microsoft.com/office/drawing/2017/decorative" val="1"/>
                  </a:ext>
                </a:extLst>
              </p:cNvPr>
              <p:cNvSpPr/>
              <p:nvPr/>
            </p:nvSpPr>
            <p:spPr>
              <a:xfrm>
                <a:off x="3969296" y="3657522"/>
                <a:ext cx="3565360" cy="219534"/>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7F95A180-7018-41F4-ACB9-0645DD4AB2FA}"/>
                  </a:ext>
                  <a:ext uri="{C183D7F6-B498-43B3-948B-1728B52AA6E4}">
                    <adec:decorative xmlns:adec="http://schemas.microsoft.com/office/drawing/2017/decorative" val="1"/>
                  </a:ext>
                </a:extLst>
              </p:cNvPr>
              <p:cNvSpPr/>
              <p:nvPr/>
            </p:nvSpPr>
            <p:spPr>
              <a:xfrm>
                <a:off x="3962119" y="2659199"/>
                <a:ext cx="1890041" cy="19080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C8DFC539-FC98-45B4-AD67-6481D2B6F3BD}"/>
                  </a:ext>
                  <a:ext uri="{C183D7F6-B498-43B3-948B-1728B52AA6E4}">
                    <adec:decorative xmlns:adec="http://schemas.microsoft.com/office/drawing/2017/decorative" val="1"/>
                  </a:ext>
                </a:extLst>
              </p:cNvPr>
              <p:cNvSpPr/>
              <p:nvPr/>
            </p:nvSpPr>
            <p:spPr>
              <a:xfrm>
                <a:off x="1790678" y="5461377"/>
                <a:ext cx="1190265" cy="15508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grpSp>
        <p:cxnSp>
          <p:nvCxnSpPr>
            <p:cNvPr id="26" name="直線矢印コネクタ 11">
              <a:extLst>
                <a:ext uri="{FF2B5EF4-FFF2-40B4-BE49-F238E27FC236}">
                  <a16:creationId xmlns:a16="http://schemas.microsoft.com/office/drawing/2014/main" id="{4B60A6B0-81BE-44EA-9FEE-DB136284383F}"/>
                </a:ext>
                <a:ext uri="{C183D7F6-B498-43B3-948B-1728B52AA6E4}">
                  <adec:decorative xmlns:adec="http://schemas.microsoft.com/office/drawing/2017/decorative" val="1"/>
                </a:ext>
              </a:extLst>
            </p:cNvPr>
            <p:cNvCxnSpPr>
              <a:cxnSpLocks noChangeShapeType="1"/>
            </p:cNvCxnSpPr>
            <p:nvPr/>
          </p:nvCxnSpPr>
          <p:spPr bwMode="auto">
            <a:xfrm flipV="1">
              <a:off x="2569464" y="2397066"/>
              <a:ext cx="1451649" cy="239794"/>
            </a:xfrm>
            <a:prstGeom prst="straightConnector1">
              <a:avLst/>
            </a:prstGeom>
            <a:noFill/>
            <a:ln w="25400">
              <a:solidFill>
                <a:srgbClr val="01B0A8"/>
              </a:solidFill>
              <a:round/>
              <a:headEnd/>
              <a:tailEnd type="triangle" w="lg" len="lg"/>
            </a:ln>
            <a:extLst>
              <a:ext uri="{909E8E84-426E-40DD-AFC4-6F175D3DCCD1}">
                <a14:hiddenFill xmlns:a14="http://schemas.microsoft.com/office/drawing/2010/main">
                  <a:noFill/>
                </a14:hiddenFill>
              </a:ext>
            </a:extLst>
          </p:spPr>
        </p:cxnSp>
        <p:cxnSp>
          <p:nvCxnSpPr>
            <p:cNvPr id="29" name="直線矢印コネクタ 11">
              <a:extLst>
                <a:ext uri="{FF2B5EF4-FFF2-40B4-BE49-F238E27FC236}">
                  <a16:creationId xmlns:a16="http://schemas.microsoft.com/office/drawing/2014/main" id="{92445CD1-E042-41A8-BB45-8193C01D9EA4}"/>
                </a:ext>
                <a:ext uri="{C183D7F6-B498-43B3-948B-1728B52AA6E4}">
                  <adec:decorative xmlns:adec="http://schemas.microsoft.com/office/drawing/2017/decorative" val="1"/>
                </a:ext>
              </a:extLst>
            </p:cNvPr>
            <p:cNvCxnSpPr>
              <a:cxnSpLocks noChangeShapeType="1"/>
            </p:cNvCxnSpPr>
            <p:nvPr/>
          </p:nvCxnSpPr>
          <p:spPr bwMode="auto">
            <a:xfrm flipV="1">
              <a:off x="2569464" y="3130177"/>
              <a:ext cx="1392655" cy="146423"/>
            </a:xfrm>
            <a:prstGeom prst="straightConnector1">
              <a:avLst/>
            </a:prstGeom>
            <a:noFill/>
            <a:ln w="254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31" name="直線矢印コネクタ 11">
              <a:extLst>
                <a:ext uri="{FF2B5EF4-FFF2-40B4-BE49-F238E27FC236}">
                  <a16:creationId xmlns:a16="http://schemas.microsoft.com/office/drawing/2014/main" id="{A1C942B3-4E07-4A75-9574-BD8159C1F8E9}"/>
                </a:ext>
                <a:ext uri="{C183D7F6-B498-43B3-948B-1728B52AA6E4}">
                  <adec:decorative xmlns:adec="http://schemas.microsoft.com/office/drawing/2017/decorative" val="1"/>
                </a:ext>
              </a:extLst>
            </p:cNvPr>
            <p:cNvCxnSpPr>
              <a:cxnSpLocks noChangeShapeType="1"/>
              <a:stCxn id="13" idx="3"/>
            </p:cNvCxnSpPr>
            <p:nvPr/>
          </p:nvCxnSpPr>
          <p:spPr bwMode="auto">
            <a:xfrm flipV="1">
              <a:off x="2718053" y="3451615"/>
              <a:ext cx="1303060" cy="17868"/>
            </a:xfrm>
            <a:prstGeom prst="straightConnector1">
              <a:avLst/>
            </a:prstGeom>
            <a:noFill/>
            <a:ln w="254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34" name="直線矢印コネクタ 11">
              <a:extLst>
                <a:ext uri="{FF2B5EF4-FFF2-40B4-BE49-F238E27FC236}">
                  <a16:creationId xmlns:a16="http://schemas.microsoft.com/office/drawing/2014/main" id="{C227391E-C54E-40DC-9908-63616D1B1CA0}"/>
                </a:ext>
                <a:ext uri="{C183D7F6-B498-43B3-948B-1728B52AA6E4}">
                  <adec:decorative xmlns:adec="http://schemas.microsoft.com/office/drawing/2017/decorative" val="1"/>
                </a:ext>
              </a:extLst>
            </p:cNvPr>
            <p:cNvCxnSpPr>
              <a:cxnSpLocks noChangeShapeType="1"/>
            </p:cNvCxnSpPr>
            <p:nvPr/>
          </p:nvCxnSpPr>
          <p:spPr bwMode="auto">
            <a:xfrm>
              <a:off x="3813810" y="2824155"/>
              <a:ext cx="207303" cy="444"/>
            </a:xfrm>
            <a:prstGeom prst="straightConnector1">
              <a:avLst/>
            </a:prstGeom>
            <a:noFill/>
            <a:ln w="254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39" name="直線矢印コネクタ 11">
              <a:extLst>
                <a:ext uri="{FF2B5EF4-FFF2-40B4-BE49-F238E27FC236}">
                  <a16:creationId xmlns:a16="http://schemas.microsoft.com/office/drawing/2014/main" id="{8BF988AF-742A-45F6-86FF-75AE93C0A566}"/>
                </a:ext>
                <a:ext uri="{C183D7F6-B498-43B3-948B-1728B52AA6E4}">
                  <adec:decorative xmlns:adec="http://schemas.microsoft.com/office/drawing/2017/decorative" val="1"/>
                </a:ext>
              </a:extLst>
            </p:cNvPr>
            <p:cNvCxnSpPr>
              <a:cxnSpLocks noChangeShapeType="1"/>
            </p:cNvCxnSpPr>
            <p:nvPr/>
          </p:nvCxnSpPr>
          <p:spPr bwMode="auto">
            <a:xfrm flipV="1">
              <a:off x="3048000" y="3877056"/>
              <a:ext cx="933765" cy="1595703"/>
            </a:xfrm>
            <a:prstGeom prst="straightConnector1">
              <a:avLst/>
            </a:prstGeom>
            <a:noFill/>
            <a:ln w="25400">
              <a:solidFill>
                <a:schemeClr val="accent1"/>
              </a:solidFill>
              <a:round/>
              <a:headEnd/>
              <a:tailEnd type="triangle" w="lg" len="lg"/>
            </a:ln>
            <a:extLst>
              <a:ext uri="{909E8E84-426E-40DD-AFC4-6F175D3DCCD1}">
                <a14:hiddenFill xmlns:a14="http://schemas.microsoft.com/office/drawing/2010/main">
                  <a:noFill/>
                </a14:hiddenFill>
              </a:ext>
            </a:extLst>
          </p:spPr>
        </p:cxnSp>
      </p:grpSp>
      <p:sp>
        <p:nvSpPr>
          <p:cNvPr id="30" name="テキスト ボックス 29">
            <a:extLst>
              <a:ext uri="{FF2B5EF4-FFF2-40B4-BE49-F238E27FC236}">
                <a16:creationId xmlns:a16="http://schemas.microsoft.com/office/drawing/2014/main" id="{1F763897-F4EF-464A-A40F-527A45900E33}"/>
              </a:ext>
            </a:extLst>
          </p:cNvPr>
          <p:cNvSpPr txBox="1"/>
          <p:nvPr/>
        </p:nvSpPr>
        <p:spPr>
          <a:xfrm>
            <a:off x="1233684" y="5922852"/>
            <a:ext cx="8255915" cy="572515"/>
          </a:xfrm>
          <a:prstGeom prst="rect">
            <a:avLst/>
          </a:prstGeom>
          <a:noFill/>
        </p:spPr>
        <p:txBody>
          <a:bodyPr wrap="square" lIns="81000" tIns="54000" rIns="81000" bIns="54000" rtlCol="0" anchor="ctr">
            <a:spAutoFit/>
          </a:bodyPr>
          <a:lstStyle/>
          <a:p>
            <a:pPr>
              <a:lnSpc>
                <a:spcPct val="130000"/>
              </a:lnSpc>
            </a:pPr>
            <a:r>
              <a:rPr lang="ja-JP" altLang="en-US" sz="1200" dirty="0">
                <a:latin typeface="游ゴシック" panose="020B0400000000000000" pitchFamily="50" charset="-128"/>
                <a:ea typeface="游ゴシック" panose="020B0400000000000000" pitchFamily="50" charset="-128"/>
              </a:rPr>
              <a:t>カスタマイズの詳細は</a:t>
            </a:r>
            <a:r>
              <a:rPr lang="en-US" altLang="ja-JP" sz="1200" dirty="0">
                <a:latin typeface="游ゴシック" panose="020B0400000000000000" pitchFamily="50" charset="-128"/>
                <a:ea typeface="游ゴシック" panose="020B0400000000000000" pitchFamily="50" charset="-128"/>
              </a:rPr>
              <a:t> </a:t>
            </a:r>
            <a:r>
              <a:rPr lang="en-US" altLang="ja-JP" sz="1200" i="0" dirty="0">
                <a:latin typeface="+mn-ea"/>
                <a:ea typeface="+mn-ea"/>
              </a:rPr>
              <a:t>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ja-JP" altLang="en-US" sz="1200" dirty="0">
                <a:latin typeface="游ゴシック" panose="020B0400000000000000" pitchFamily="50" charset="-128"/>
                <a:ea typeface="游ゴシック" panose="020B0400000000000000" pitchFamily="50" charset="-128"/>
              </a:rPr>
              <a:t>ガルーンのスケジュールを</a:t>
            </a:r>
            <a:r>
              <a:rPr lang="en" altLang="ja-JP" sz="1200" dirty="0" err="1">
                <a:latin typeface="游ゴシック" panose="020B0400000000000000" pitchFamily="50" charset="-128"/>
                <a:ea typeface="游ゴシック" panose="020B0400000000000000" pitchFamily="50" charset="-128"/>
              </a:rPr>
              <a:t>kintone</a:t>
            </a:r>
            <a:r>
              <a:rPr lang="ja-JP" altLang="en-US" sz="1200" dirty="0">
                <a:latin typeface="游ゴシック" panose="020B0400000000000000" pitchFamily="50" charset="-128"/>
                <a:ea typeface="游ゴシック" panose="020B0400000000000000" pitchFamily="50" charset="-128"/>
              </a:rPr>
              <a:t>に連携</a:t>
            </a:r>
            <a:r>
              <a:rPr lang="ja-JP" altLang="en-US" sz="1200">
                <a:latin typeface="游ゴシック" panose="020B0400000000000000" pitchFamily="50" charset="-128"/>
                <a:ea typeface="游ゴシック" panose="020B0400000000000000" pitchFamily="50" charset="-128"/>
              </a:rPr>
              <a:t>する</a:t>
            </a:r>
            <a:r>
              <a:rPr lang="ja-JP" altLang="en-US" sz="1200" i="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hlinkClick r:id="rId6"/>
              </a:rPr>
              <a:t>https://cybozudev.zendesk.com/hc/ja/articles/115003827503</a:t>
            </a:r>
            <a:endParaRPr lang="en-US" altLang="ja-JP" sz="1200" dirty="0">
              <a:latin typeface="游ゴシック" panose="020B0400000000000000" pitchFamily="50" charset="-128"/>
              <a:ea typeface="游ゴシック" panose="020B0400000000000000" pitchFamily="50" charset="-128"/>
            </a:endParaRPr>
          </a:p>
        </p:txBody>
      </p:sp>
      <p:grpSp>
        <p:nvGrpSpPr>
          <p:cNvPr id="32" name="グループ化 31">
            <a:extLst>
              <a:ext uri="{FF2B5EF4-FFF2-40B4-BE49-F238E27FC236}">
                <a16:creationId xmlns:a16="http://schemas.microsoft.com/office/drawing/2014/main" id="{C617E770-F61B-42A4-A835-38002082CE61}"/>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33" name="角丸四角形 10">
              <a:extLst>
                <a:ext uri="{FF2B5EF4-FFF2-40B4-BE49-F238E27FC236}">
                  <a16:creationId xmlns:a16="http://schemas.microsoft.com/office/drawing/2014/main" id="{B290BBB3-350D-460A-9579-5F70265CEA86}"/>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35" name="テキスト ボックス 34">
              <a:extLst>
                <a:ext uri="{FF2B5EF4-FFF2-40B4-BE49-F238E27FC236}">
                  <a16:creationId xmlns:a16="http://schemas.microsoft.com/office/drawing/2014/main" id="{667A950D-4601-4029-A3FC-A65AC677959E}"/>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2958563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BF325F-FB84-458C-BED8-ACA54CAF4C6A}"/>
              </a:ext>
            </a:extLst>
          </p:cNvPr>
          <p:cNvSpPr>
            <a:spLocks noGrp="1"/>
          </p:cNvSpPr>
          <p:nvPr>
            <p:ph type="title"/>
          </p:nvPr>
        </p:nvSpPr>
        <p:spPr>
          <a:xfrm>
            <a:off x="1524001" y="2658059"/>
            <a:ext cx="9143999" cy="1543263"/>
          </a:xfrm>
        </p:spPr>
        <p:txBody>
          <a:bodyPr>
            <a:normAutofit/>
          </a:bodyPr>
          <a:lstStyle/>
          <a:p>
            <a:pPr algn="ctr"/>
            <a:r>
              <a:rPr lang="ja-JP" altLang="en-US" kern="1200" dirty="0"/>
              <a:t>ワークフロー連携</a:t>
            </a:r>
            <a:endParaRPr kumimoji="1" lang="ja-JP" altLang="en-US" dirty="0"/>
          </a:p>
        </p:txBody>
      </p:sp>
      <p:grpSp>
        <p:nvGrpSpPr>
          <p:cNvPr id="5" name="グループ化 4" descr="カスタマイズ">
            <a:extLst>
              <a:ext uri="{FF2B5EF4-FFF2-40B4-BE49-F238E27FC236}">
                <a16:creationId xmlns:a16="http://schemas.microsoft.com/office/drawing/2014/main" id="{61A2BAAC-BC55-4341-ADA8-11048563E47D}"/>
              </a:ext>
            </a:extLst>
          </p:cNvPr>
          <p:cNvGrpSpPr/>
          <p:nvPr/>
        </p:nvGrpSpPr>
        <p:grpSpPr>
          <a:xfrm>
            <a:off x="5083050" y="3789824"/>
            <a:ext cx="2025901" cy="428825"/>
            <a:chOff x="6230203" y="2242719"/>
            <a:chExt cx="2025901" cy="428825"/>
          </a:xfrm>
          <a:solidFill>
            <a:srgbClr val="003399"/>
          </a:solidFill>
        </p:grpSpPr>
        <p:sp>
          <p:nvSpPr>
            <p:cNvPr id="6" name="角丸四角形 10">
              <a:extLst>
                <a:ext uri="{FF2B5EF4-FFF2-40B4-BE49-F238E27FC236}">
                  <a16:creationId xmlns:a16="http://schemas.microsoft.com/office/drawing/2014/main" id="{2C8B0622-80E5-4347-B1B3-AC8181833682}"/>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7" name="テキスト ボックス 6">
              <a:extLst>
                <a:ext uri="{FF2B5EF4-FFF2-40B4-BE49-F238E27FC236}">
                  <a16:creationId xmlns:a16="http://schemas.microsoft.com/office/drawing/2014/main" id="{833B7C34-CB1C-46DE-856C-B4C48F463CF5}"/>
                </a:ext>
              </a:extLst>
            </p:cNvPr>
            <p:cNvSpPr txBox="1"/>
            <p:nvPr/>
          </p:nvSpPr>
          <p:spPr>
            <a:xfrm flipH="1">
              <a:off x="6230203" y="2312628"/>
              <a:ext cx="2025901" cy="338554"/>
            </a:xfrm>
            <a:prstGeom prst="rect">
              <a:avLst/>
            </a:prstGeom>
            <a:grp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778704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A33E355-2FC5-4821-ACA9-07881FD81886}"/>
              </a:ext>
            </a:extLst>
          </p:cNvPr>
          <p:cNvSpPr>
            <a:spLocks noGrp="1"/>
          </p:cNvSpPr>
          <p:nvPr>
            <p:ph type="title"/>
          </p:nvPr>
        </p:nvSpPr>
        <p:spPr/>
        <p:txBody>
          <a:bodyPr>
            <a:normAutofit/>
          </a:bodyPr>
          <a:lstStyle/>
          <a:p>
            <a:r>
              <a:rPr kumimoji="1" lang="ja-JP" altLang="en-US" dirty="0"/>
              <a:t>ワークフローを簡単に作成できます</a:t>
            </a:r>
          </a:p>
        </p:txBody>
      </p:sp>
      <p:sp>
        <p:nvSpPr>
          <p:cNvPr id="2" name="コンテンツ プレースホルダー 1">
            <a:extLst>
              <a:ext uri="{FF2B5EF4-FFF2-40B4-BE49-F238E27FC236}">
                <a16:creationId xmlns:a16="http://schemas.microsoft.com/office/drawing/2014/main" id="{60B3DE76-6EBE-4D0D-82E9-9845CDCFF153}"/>
              </a:ext>
            </a:extLst>
          </p:cNvPr>
          <p:cNvSpPr>
            <a:spLocks noGrp="1"/>
          </p:cNvSpPr>
          <p:nvPr>
            <p:ph type="body" sz="quarter" idx="10"/>
          </p:nvPr>
        </p:nvSpPr>
        <p:spPr>
          <a:xfrm>
            <a:off x="2209518" y="1139037"/>
            <a:ext cx="7772964" cy="1986739"/>
          </a:xfrm>
        </p:spPr>
        <p:txBody>
          <a:bodyPr/>
          <a:lstStyle/>
          <a:p>
            <a:pPr marL="0" indent="0">
              <a:buNone/>
            </a:pPr>
            <a:r>
              <a:rPr lang="ja-JP" altLang="en-US" dirty="0"/>
              <a:t>課題例</a:t>
            </a:r>
            <a:endParaRPr lang="en-US" altLang="ja-JP" dirty="0"/>
          </a:p>
          <a:p>
            <a:pPr>
              <a:buFont typeface="Arial" panose="020B0604020202020204" pitchFamily="34" charset="0"/>
              <a:buChar char="•"/>
            </a:pPr>
            <a:r>
              <a:rPr lang="ja-JP" altLang="en-US" dirty="0"/>
              <a:t>日々利用した交通費をまとめてワークフロー申請したい</a:t>
            </a:r>
            <a:endParaRPr lang="en-US" altLang="ja-JP" dirty="0"/>
          </a:p>
          <a:p>
            <a:pPr>
              <a:buFont typeface="Arial" panose="020B0604020202020204" pitchFamily="34" charset="0"/>
              <a:buChar char="•"/>
            </a:pPr>
            <a:r>
              <a:rPr lang="ja-JP" altLang="en-US" dirty="0"/>
              <a:t>事前費用申請した内容を引き継いで ワークフロー申請を作成したい</a:t>
            </a:r>
            <a:endParaRPr lang="en-US" altLang="ja-JP" dirty="0"/>
          </a:p>
          <a:p>
            <a:pPr>
              <a:buFont typeface="Arial" panose="020B0604020202020204" pitchFamily="34" charset="0"/>
              <a:buChar char="•"/>
            </a:pPr>
            <a:r>
              <a:rPr lang="ja-JP" altLang="en-US" dirty="0"/>
              <a:t>社内に設置している</a:t>
            </a:r>
            <a:r>
              <a:rPr lang="en-US" altLang="ja-JP" dirty="0"/>
              <a:t>DB</a:t>
            </a:r>
            <a:r>
              <a:rPr lang="ja-JP" altLang="en-US" dirty="0"/>
              <a:t>（マスタ）を参照したい</a:t>
            </a:r>
            <a:endParaRPr lang="en-US" altLang="ja-JP" dirty="0"/>
          </a:p>
          <a:p>
            <a:endParaRPr kumimoji="1" lang="en-US" altLang="ja-JP" dirty="0"/>
          </a:p>
          <a:p>
            <a:endParaRPr kumimoji="1" lang="ja-JP" altLang="en-US" dirty="0"/>
          </a:p>
        </p:txBody>
      </p:sp>
      <p:sp>
        <p:nvSpPr>
          <p:cNvPr id="4" name="矢印: 下 3">
            <a:extLst>
              <a:ext uri="{FF2B5EF4-FFF2-40B4-BE49-F238E27FC236}">
                <a16:creationId xmlns:a16="http://schemas.microsoft.com/office/drawing/2014/main" id="{4BFCCDA6-23E6-497A-B022-B95C2E85D325}"/>
              </a:ext>
              <a:ext uri="{C183D7F6-B498-43B3-948B-1728B52AA6E4}">
                <adec:decorative xmlns:adec="http://schemas.microsoft.com/office/drawing/2017/decorative" val="1"/>
              </a:ext>
            </a:extLst>
          </p:cNvPr>
          <p:cNvSpPr/>
          <p:nvPr/>
        </p:nvSpPr>
        <p:spPr>
          <a:xfrm>
            <a:off x="4780162" y="3732224"/>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ワークフロー × kintoneで解決！&#10;">
            <a:extLst>
              <a:ext uri="{FF2B5EF4-FFF2-40B4-BE49-F238E27FC236}">
                <a16:creationId xmlns:a16="http://schemas.microsoft.com/office/drawing/2014/main" id="{4AFE6BF7-F04D-49A3-8350-1C077FD10651}"/>
              </a:ext>
            </a:extLst>
          </p:cNvPr>
          <p:cNvSpPr/>
          <p:nvPr/>
        </p:nvSpPr>
        <p:spPr bwMode="auto">
          <a:xfrm>
            <a:off x="3276893" y="4639745"/>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ワークフロー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
        <p:nvSpPr>
          <p:cNvPr id="8" name="テキスト ボックス 7">
            <a:extLst>
              <a:ext uri="{FF2B5EF4-FFF2-40B4-BE49-F238E27FC236}">
                <a16:creationId xmlns:a16="http://schemas.microsoft.com/office/drawing/2014/main" id="{2F2D8D4D-A3B0-4B72-A0F7-AE1E595F48BB}"/>
              </a:ext>
            </a:extLst>
          </p:cNvPr>
          <p:cNvSpPr txBox="1"/>
          <p:nvPr/>
        </p:nvSpPr>
        <p:spPr>
          <a:xfrm>
            <a:off x="3276894" y="5683259"/>
            <a:ext cx="7391107" cy="718452"/>
          </a:xfrm>
          <a:prstGeom prst="rect">
            <a:avLst/>
          </a:prstGeom>
          <a:noFill/>
        </p:spPr>
        <p:txBody>
          <a:bodyPr wrap="square" lIns="81000" tIns="54000" rIns="81000" bIns="54000" rtlCol="0" anchor="ctr">
            <a:spAutoFit/>
          </a:bodyPr>
          <a:lstStyle/>
          <a:p>
            <a:pPr>
              <a:lnSpc>
                <a:spcPct val="130000"/>
              </a:lnSpc>
            </a:pPr>
            <a:r>
              <a:rPr lang="ja-JP" altLang="en-US" sz="1200" i="0" dirty="0">
                <a:latin typeface="+mn-ea"/>
                <a:ea typeface="+mn-ea"/>
              </a:rPr>
              <a:t>カスタマイズ</a:t>
            </a:r>
            <a:r>
              <a:rPr lang="en-US" altLang="ja-JP" sz="1200" i="0" dirty="0">
                <a:latin typeface="+mn-ea"/>
                <a:ea typeface="+mn-ea"/>
              </a:rPr>
              <a:t>Tips</a:t>
            </a:r>
            <a:r>
              <a:rPr lang="ja-JP" altLang="en-US" sz="1200" i="0" dirty="0">
                <a:latin typeface="+mn-ea"/>
                <a:ea typeface="+mn-ea"/>
              </a:rPr>
              <a:t>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r>
              <a:rPr lang="ja-JP" altLang="en-US" sz="1200" i="0" dirty="0">
                <a:latin typeface="+mn-ea"/>
                <a:ea typeface="+mn-ea"/>
              </a:rPr>
              <a:t>ワークフロー一覧</a:t>
            </a:r>
            <a:endParaRPr lang="en-US" altLang="ja-JP" sz="1200" i="0" dirty="0">
              <a:latin typeface="+mn-ea"/>
              <a:ea typeface="+mn-ea"/>
            </a:endParaRPr>
          </a:p>
          <a:p>
            <a:r>
              <a:rPr lang="en-US" altLang="ja-JP" sz="1200" i="0" dirty="0">
                <a:latin typeface="+mn-ea"/>
                <a:ea typeface="+mn-ea"/>
                <a:hlinkClick r:id="rId2"/>
              </a:rPr>
              <a:t>https://cybozudev.zendesk.com/hc/ja/sections/360004682851</a:t>
            </a:r>
            <a:endParaRPr lang="en-US" altLang="ja-JP" sz="1200" i="0" dirty="0">
              <a:latin typeface="+mn-ea"/>
              <a:ea typeface="+mn-ea"/>
            </a:endParaRPr>
          </a:p>
        </p:txBody>
      </p:sp>
    </p:spTree>
    <p:extLst>
      <p:ext uri="{BB962C8B-B14F-4D97-AF65-F5344CB8AC3E}">
        <p14:creationId xmlns:p14="http://schemas.microsoft.com/office/powerpoint/2010/main" val="122231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p:txBody>
          <a:bodyPr/>
          <a:lstStyle/>
          <a:p>
            <a:pPr eaLnBrk="1" hangingPunct="1"/>
            <a:r>
              <a:rPr lang="ja-JP" altLang="en-US" dirty="0"/>
              <a:t>目次　</a:t>
            </a:r>
          </a:p>
        </p:txBody>
      </p:sp>
      <p:sp>
        <p:nvSpPr>
          <p:cNvPr id="4" name="テキスト プレースホルダー 3">
            <a:extLst>
              <a:ext uri="{FF2B5EF4-FFF2-40B4-BE49-F238E27FC236}">
                <a16:creationId xmlns:a16="http://schemas.microsoft.com/office/drawing/2014/main" id="{2A0C223C-CE8F-4A14-A917-7141EC7F6ABF}"/>
              </a:ext>
            </a:extLst>
          </p:cNvPr>
          <p:cNvSpPr>
            <a:spLocks noGrp="1"/>
          </p:cNvSpPr>
          <p:nvPr>
            <p:ph type="body" sz="quarter" idx="10"/>
          </p:nvPr>
        </p:nvSpPr>
        <p:spPr>
          <a:xfrm>
            <a:off x="720000" y="1080000"/>
            <a:ext cx="8229599" cy="3733594"/>
          </a:xfrm>
        </p:spPr>
        <p:txBody>
          <a:bodyPr/>
          <a:lstStyle/>
          <a:p>
            <a:pPr marL="342900" indent="-342900" defTabSz="919163">
              <a:lnSpc>
                <a:spcPts val="2400"/>
              </a:lnSpc>
              <a:buFont typeface="+mj-lt"/>
              <a:buAutoNum type="arabicPeriod"/>
            </a:pPr>
            <a:r>
              <a:rPr lang="ja-JP" altLang="en-US" dirty="0">
                <a:latin typeface="+mn-ea"/>
              </a:rPr>
              <a:t>　</a:t>
            </a:r>
            <a:r>
              <a:rPr lang="ja-JP" altLang="en-US" sz="2000" dirty="0">
                <a:latin typeface="+mn-ea"/>
                <a:ea typeface="+mn-ea"/>
              </a:rPr>
              <a:t>サイボウズのグループウェア</a:t>
            </a:r>
            <a:r>
              <a:rPr lang="en-US" altLang="ja-JP" sz="2000" dirty="0">
                <a:latin typeface="+mn-ea"/>
                <a:ea typeface="+mn-ea"/>
              </a:rPr>
              <a:t>		</a:t>
            </a:r>
            <a:r>
              <a:rPr lang="en-US" altLang="ja-JP" sz="2000" dirty="0">
                <a:latin typeface="+mn-ea"/>
                <a:ea typeface="+mn-ea"/>
                <a:hlinkClick r:id="rId3" action="ppaction://hlinksldjump"/>
              </a:rPr>
              <a:t>p.5</a:t>
            </a:r>
            <a:endParaRPr lang="en-US" altLang="ja-JP" sz="2000" dirty="0">
              <a:latin typeface="+mn-ea"/>
              <a:ea typeface="+mn-ea"/>
            </a:endParaRPr>
          </a:p>
          <a:p>
            <a:pPr marL="342900" indent="-342900" defTabSz="919163">
              <a:lnSpc>
                <a:spcPts val="2400"/>
              </a:lnSpc>
              <a:buFont typeface="+mj-lt"/>
              <a:buAutoNum type="arabicPeriod"/>
            </a:pPr>
            <a:r>
              <a:rPr lang="ja-JP" altLang="en-US" sz="2000" dirty="0">
                <a:latin typeface="+mn-ea"/>
                <a:ea typeface="+mn-ea"/>
              </a:rPr>
              <a:t>　</a:t>
            </a:r>
            <a:r>
              <a:rPr lang="en-US" altLang="ja-JP" sz="2000" dirty="0">
                <a:latin typeface="+mn-ea"/>
                <a:ea typeface="+mn-ea"/>
              </a:rPr>
              <a:t>Garoon × kintone				</a:t>
            </a:r>
            <a:r>
              <a:rPr lang="en-US" altLang="ja-JP" sz="2000" dirty="0">
                <a:latin typeface="+mn-ea"/>
                <a:ea typeface="+mn-ea"/>
                <a:hlinkClick r:id="rId4" action="ppaction://hlinksldjump"/>
              </a:rPr>
              <a:t>p.10</a:t>
            </a:r>
            <a:endParaRPr lang="en-US" altLang="ja-JP" sz="2000" dirty="0">
              <a:latin typeface="+mn-ea"/>
              <a:ea typeface="+mn-ea"/>
            </a:endParaRPr>
          </a:p>
          <a:p>
            <a:pPr marL="342900" indent="-342900" defTabSz="919163">
              <a:lnSpc>
                <a:spcPts val="2400"/>
              </a:lnSpc>
              <a:buFont typeface="+mj-lt"/>
              <a:buAutoNum type="arabicPeriod"/>
            </a:pPr>
            <a:r>
              <a:rPr lang="ja-JP" altLang="en-US" sz="2000" dirty="0">
                <a:latin typeface="+mn-ea"/>
                <a:ea typeface="+mn-ea"/>
              </a:rPr>
              <a:t>　</a:t>
            </a:r>
            <a:r>
              <a:rPr lang="en-US" altLang="ja-JP" sz="2000" dirty="0">
                <a:latin typeface="+mn-ea"/>
                <a:ea typeface="+mn-ea"/>
              </a:rPr>
              <a:t>kintone </a:t>
            </a:r>
            <a:r>
              <a:rPr lang="ja-JP" altLang="en-US" sz="2000" dirty="0">
                <a:latin typeface="+mn-ea"/>
                <a:ea typeface="+mn-ea"/>
              </a:rPr>
              <a:t>連携</a:t>
            </a:r>
            <a:r>
              <a:rPr lang="en-US" altLang="ja-JP" sz="2000" dirty="0">
                <a:latin typeface="+mn-ea"/>
                <a:ea typeface="+mn-ea"/>
              </a:rPr>
              <a:t>				</a:t>
            </a:r>
            <a:r>
              <a:rPr lang="en-US" altLang="ja-JP" sz="2000" dirty="0">
                <a:latin typeface="+mn-ea"/>
                <a:ea typeface="+mn-ea"/>
                <a:hlinkClick r:id="rId5" action="ppaction://hlinksldjump"/>
              </a:rPr>
              <a:t>p.19</a:t>
            </a:r>
            <a:endParaRPr lang="en-US" altLang="ja-JP" sz="2000" dirty="0">
              <a:latin typeface="+mn-ea"/>
              <a:ea typeface="+mn-ea"/>
            </a:endParaRPr>
          </a:p>
          <a:p>
            <a:pPr marL="342900" indent="-342900" defTabSz="919163">
              <a:lnSpc>
                <a:spcPts val="2400"/>
              </a:lnSpc>
              <a:buFont typeface="+mj-lt"/>
              <a:buAutoNum type="arabicPeriod"/>
            </a:pPr>
            <a:r>
              <a:rPr lang="ja-JP" altLang="en-US" sz="2000" dirty="0">
                <a:latin typeface="+mn-ea"/>
                <a:ea typeface="+mn-ea"/>
              </a:rPr>
              <a:t>　お客様事例</a:t>
            </a:r>
            <a:r>
              <a:rPr lang="en-US" altLang="ja-JP" sz="2000" dirty="0">
                <a:latin typeface="+mn-ea"/>
                <a:ea typeface="+mn-ea"/>
              </a:rPr>
              <a:t>				</a:t>
            </a:r>
            <a:r>
              <a:rPr lang="en-US" altLang="ja-JP" sz="2000" dirty="0">
                <a:latin typeface="+mn-ea"/>
                <a:ea typeface="+mn-ea"/>
                <a:hlinkClick r:id="rId6" action="ppaction://hlinksldjump"/>
              </a:rPr>
              <a:t>p.54</a:t>
            </a:r>
            <a:endParaRPr lang="en-US" altLang="ja-JP" sz="2000" dirty="0">
              <a:latin typeface="+mn-ea"/>
              <a:ea typeface="+mn-ea"/>
            </a:endParaRPr>
          </a:p>
          <a:p>
            <a:pPr marL="0" indent="0">
              <a:buNone/>
            </a:pPr>
            <a:endParaRPr kumimoji="1" lang="ja-JP" altLang="en-US" dirty="0"/>
          </a:p>
        </p:txBody>
      </p:sp>
    </p:spTree>
    <p:extLst>
      <p:ext uri="{BB962C8B-B14F-4D97-AF65-F5344CB8AC3E}">
        <p14:creationId xmlns:p14="http://schemas.microsoft.com/office/powerpoint/2010/main" val="272949919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EC2178E-491F-4857-A9C3-31BF8A51D1DF}"/>
              </a:ext>
            </a:extLst>
          </p:cNvPr>
          <p:cNvSpPr>
            <a:spLocks noGrp="1"/>
          </p:cNvSpPr>
          <p:nvPr>
            <p:ph type="title"/>
          </p:nvPr>
        </p:nvSpPr>
        <p:spPr/>
        <p:txBody>
          <a:bodyPr>
            <a:normAutofit/>
          </a:bodyPr>
          <a:lstStyle/>
          <a:p>
            <a:r>
              <a:rPr lang="ja-JP" altLang="en-US" kern="0" dirty="0">
                <a:latin typeface="+mn-ea"/>
                <a:ea typeface="+mn-ea"/>
              </a:rPr>
              <a:t>ワークフロー</a:t>
            </a:r>
            <a:r>
              <a:rPr lang="ja-JP" altLang="en-US" dirty="0">
                <a:latin typeface="+mn-ea"/>
                <a:ea typeface="+mn-ea"/>
              </a:rPr>
              <a:t>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kumimoji="1" lang="ja-JP" altLang="en-US" dirty="0">
              <a:latin typeface="+mn-ea"/>
              <a:ea typeface="+mn-ea"/>
            </a:endParaRPr>
          </a:p>
        </p:txBody>
      </p:sp>
      <p:sp>
        <p:nvSpPr>
          <p:cNvPr id="5" name="コンテンツ プレースホルダー 2">
            <a:extLst>
              <a:ext uri="{FF2B5EF4-FFF2-40B4-BE49-F238E27FC236}">
                <a16:creationId xmlns:a16="http://schemas.microsoft.com/office/drawing/2014/main" id="{E7F1363D-0FF5-428E-B8A3-272D7B765198}"/>
              </a:ext>
            </a:extLst>
          </p:cNvPr>
          <p:cNvSpPr txBox="1">
            <a:spLocks/>
          </p:cNvSpPr>
          <p:nvPr/>
        </p:nvSpPr>
        <p:spPr bwMode="auto">
          <a:xfrm>
            <a:off x="720000" y="936000"/>
            <a:ext cx="9920017" cy="9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lt"/>
                <a:ea typeface="YuGothic Medium"/>
                <a:cs typeface="YuGothic Medium"/>
              </a:defRPr>
            </a:lvl1pPr>
            <a:lvl2pPr marL="446088" indent="-177800" algn="l" rtl="0" eaLnBrk="1" fontAlgn="base" hangingPunct="1">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YuGothic Medium"/>
                <a:ea typeface="YuGothic Medium"/>
                <a:cs typeface="YuGothic Medium"/>
              </a:defRPr>
            </a:lvl2pPr>
            <a:lvl3pPr marL="625475" indent="-179388" algn="l" rtl="0" eaLnBrk="1" fontAlgn="base" hangingPunct="1">
              <a:lnSpc>
                <a:spcPct val="130000"/>
              </a:lnSpc>
              <a:spcBef>
                <a:spcPct val="50000"/>
              </a:spcBef>
              <a:spcAft>
                <a:spcPct val="0"/>
              </a:spcAft>
              <a:buClr>
                <a:srgbClr val="004080"/>
              </a:buClr>
              <a:buSzPct val="70000"/>
              <a:buChar char="•"/>
              <a:defRPr kumimoji="1" sz="1600">
                <a:solidFill>
                  <a:schemeClr val="tx1"/>
                </a:solidFill>
                <a:latin typeface="YuGothic Medium"/>
                <a:ea typeface="YuGothic Medium"/>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i="0" kern="0" dirty="0">
                <a:latin typeface="+mn-ea"/>
                <a:ea typeface="+mn-ea"/>
              </a:rPr>
              <a:t>Garoon</a:t>
            </a:r>
            <a:r>
              <a:rPr lang="ja-JP" altLang="en-US" sz="1600" i="0" kern="0" dirty="0">
                <a:latin typeface="+mn-ea"/>
                <a:ea typeface="+mn-ea"/>
              </a:rPr>
              <a:t> のワークフロー申請画面から、</a:t>
            </a:r>
            <a:r>
              <a:rPr lang="en-US" altLang="ja-JP" sz="1600" i="0" kern="0" dirty="0">
                <a:latin typeface="+mn-ea"/>
                <a:ea typeface="+mn-ea"/>
              </a:rPr>
              <a:t>kintone </a:t>
            </a:r>
            <a:r>
              <a:rPr lang="ja-JP" altLang="en-US" sz="1600" i="0" kern="0" dirty="0">
                <a:latin typeface="+mn-ea"/>
                <a:ea typeface="+mn-ea"/>
              </a:rPr>
              <a:t>のレコードを検索してデータをセットすることができます。</a:t>
            </a:r>
            <a:endParaRPr lang="en-US" altLang="ja-JP" sz="1600" i="0" kern="0" dirty="0">
              <a:latin typeface="+mn-ea"/>
              <a:ea typeface="+mn-ea"/>
            </a:endParaRPr>
          </a:p>
        </p:txBody>
      </p:sp>
      <p:pic>
        <p:nvPicPr>
          <p:cNvPr id="18" name="図 17">
            <a:extLst>
              <a:ext uri="{FF2B5EF4-FFF2-40B4-BE49-F238E27FC236}">
                <a16:creationId xmlns:a16="http://schemas.microsoft.com/office/drawing/2014/main" id="{DF306A89-169F-4837-8E68-07055086C55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4299" y="1906067"/>
            <a:ext cx="3865279" cy="2547712"/>
          </a:xfrm>
          <a:prstGeom prst="rect">
            <a:avLst/>
          </a:prstGeom>
          <a:effectLst>
            <a:outerShdw blurRad="50800" dist="38100" dir="2700000" algn="tl" rotWithShape="0">
              <a:prstClr val="black">
                <a:alpha val="40000"/>
              </a:prstClr>
            </a:outerShdw>
          </a:effectLst>
        </p:spPr>
      </p:pic>
      <p:sp>
        <p:nvSpPr>
          <p:cNvPr id="19" name="角丸四角形吹き出し 23">
            <a:extLst>
              <a:ext uri="{FF2B5EF4-FFF2-40B4-BE49-F238E27FC236}">
                <a16:creationId xmlns:a16="http://schemas.microsoft.com/office/drawing/2014/main" id="{94F8D26B-35CE-4939-8FF7-3E778D298C23}"/>
              </a:ext>
              <a:ext uri="{C183D7F6-B498-43B3-948B-1728B52AA6E4}">
                <adec:decorative xmlns:adec="http://schemas.microsoft.com/office/drawing/2017/decorative" val="1"/>
              </a:ext>
            </a:extLst>
          </p:cNvPr>
          <p:cNvSpPr/>
          <p:nvPr/>
        </p:nvSpPr>
        <p:spPr>
          <a:xfrm>
            <a:off x="6125453" y="4649365"/>
            <a:ext cx="3794125" cy="571500"/>
          </a:xfrm>
          <a:prstGeom prst="wedgeRoundRectCallout">
            <a:avLst>
              <a:gd name="adj1" fmla="val -31105"/>
              <a:gd name="adj2" fmla="val -117960"/>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200" b="1" i="0" dirty="0">
                <a:solidFill>
                  <a:schemeClr val="bg1"/>
                </a:solidFill>
                <a:latin typeface="+mn-ea"/>
              </a:rPr>
              <a:t>kintone </a:t>
            </a:r>
            <a:r>
              <a:rPr lang="ja-JP" altLang="en-US" sz="1200" b="1" i="0" dirty="0">
                <a:solidFill>
                  <a:schemeClr val="bg1"/>
                </a:solidFill>
                <a:latin typeface="+mn-ea"/>
              </a:rPr>
              <a:t>のアプリから必要な項目を読み出し、</a:t>
            </a:r>
            <a:endParaRPr lang="en-US" altLang="ja-JP" sz="1200" b="1" i="0" dirty="0">
              <a:solidFill>
                <a:schemeClr val="bg1"/>
              </a:solidFill>
              <a:latin typeface="+mn-ea"/>
            </a:endParaRPr>
          </a:p>
          <a:p>
            <a:pPr>
              <a:defRPr/>
            </a:pPr>
            <a:r>
              <a:rPr lang="en-US" altLang="ja-JP" sz="1200" b="1" i="0" dirty="0">
                <a:solidFill>
                  <a:schemeClr val="bg1"/>
                </a:solidFill>
                <a:latin typeface="+mn-ea"/>
              </a:rPr>
              <a:t>Garoon</a:t>
            </a:r>
            <a:r>
              <a:rPr lang="ja-JP" altLang="en-US" sz="1200" b="1" i="0" dirty="0">
                <a:solidFill>
                  <a:schemeClr val="bg1"/>
                </a:solidFill>
                <a:latin typeface="+mn-ea"/>
              </a:rPr>
              <a:t>のワークフローに転記します。</a:t>
            </a:r>
            <a:endParaRPr lang="en-US" altLang="ja-JP" sz="1200" b="1" i="0" dirty="0">
              <a:solidFill>
                <a:schemeClr val="bg1"/>
              </a:solidFill>
              <a:latin typeface="+mn-ea"/>
            </a:endParaRPr>
          </a:p>
        </p:txBody>
      </p:sp>
      <p:pic>
        <p:nvPicPr>
          <p:cNvPr id="17" name="Picture 20">
            <a:extLst>
              <a:ext uri="{FF2B5EF4-FFF2-40B4-BE49-F238E27FC236}">
                <a16:creationId xmlns:a16="http://schemas.microsoft.com/office/drawing/2014/main" id="{1A0F5460-39E1-43BD-B769-A5EEADB2C630}"/>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86686" y="1468466"/>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a:extLst>
              <a:ext uri="{FF2B5EF4-FFF2-40B4-BE49-F238E27FC236}">
                <a16:creationId xmlns:a16="http://schemas.microsoft.com/office/drawing/2014/main" id="{CB1C0716-46EE-490B-838A-E5D2047C7A4E}"/>
              </a:ext>
            </a:extLst>
          </p:cNvPr>
          <p:cNvSpPr txBox="1"/>
          <p:nvPr/>
        </p:nvSpPr>
        <p:spPr>
          <a:xfrm>
            <a:off x="2262306" y="5648129"/>
            <a:ext cx="8405695" cy="1052646"/>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fr-FR" altLang="ja-JP" sz="1200" i="0" dirty="0">
                <a:latin typeface="+mn-ea"/>
                <a:ea typeface="+mn-ea"/>
              </a:rPr>
              <a:t>【Garoon JavaScript API】</a:t>
            </a:r>
            <a:r>
              <a:rPr lang="ja-JP" altLang="fr-FR" sz="1200" i="0" dirty="0">
                <a:latin typeface="+mn-ea"/>
                <a:ea typeface="+mn-ea"/>
              </a:rPr>
              <a:t>ワークフロー申請画面から</a:t>
            </a:r>
            <a:r>
              <a:rPr lang="fr-FR" altLang="ja-JP" sz="1200" i="0" dirty="0">
                <a:latin typeface="+mn-ea"/>
                <a:ea typeface="+mn-ea"/>
              </a:rPr>
              <a:t>kintone</a:t>
            </a:r>
            <a:r>
              <a:rPr lang="ja-JP" altLang="fr-FR" sz="1200" i="0" dirty="0">
                <a:latin typeface="+mn-ea"/>
                <a:ea typeface="+mn-ea"/>
              </a:rPr>
              <a:t>のレコードを検索してデータをセットする</a:t>
            </a:r>
          </a:p>
          <a:p>
            <a:pPr>
              <a:lnSpc>
                <a:spcPct val="130000"/>
              </a:lnSpc>
            </a:pPr>
            <a:r>
              <a:rPr lang="fr-FR" altLang="ja-JP" sz="1200" i="0" dirty="0">
                <a:latin typeface="+mn-ea"/>
                <a:ea typeface="+mn-ea"/>
                <a:hlinkClick r:id="rId5"/>
              </a:rPr>
              <a:t>https://cybozudev.zendesk.com/hc/ja/articles/115003173503</a:t>
            </a:r>
            <a:endParaRPr lang="fr-FR" altLang="ja-JP" sz="1200" i="0" dirty="0">
              <a:latin typeface="+mn-ea"/>
              <a:ea typeface="+mn-ea"/>
            </a:endParaRPr>
          </a:p>
          <a:p>
            <a:pPr>
              <a:lnSpc>
                <a:spcPct val="130000"/>
              </a:lnSpc>
            </a:pPr>
            <a:endParaRPr lang="en-US" altLang="ja-JP" sz="1200" i="0" dirty="0">
              <a:latin typeface="+mn-ea"/>
              <a:ea typeface="+mn-ea"/>
            </a:endParaRPr>
          </a:p>
        </p:txBody>
      </p:sp>
      <p:sp>
        <p:nvSpPr>
          <p:cNvPr id="23" name="正方形/長方形 22">
            <a:extLst>
              <a:ext uri="{FF2B5EF4-FFF2-40B4-BE49-F238E27FC236}">
                <a16:creationId xmlns:a16="http://schemas.microsoft.com/office/drawing/2014/main" id="{C06DBE5B-9298-4DE0-88EE-5753CACD28FB}"/>
              </a:ext>
              <a:ext uri="{C183D7F6-B498-43B3-948B-1728B52AA6E4}">
                <adec:decorative xmlns:adec="http://schemas.microsoft.com/office/drawing/2017/decorative" val="1"/>
              </a:ext>
            </a:extLst>
          </p:cNvPr>
          <p:cNvSpPr/>
          <p:nvPr/>
        </p:nvSpPr>
        <p:spPr>
          <a:xfrm>
            <a:off x="6061880" y="3267588"/>
            <a:ext cx="3762543" cy="43582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DF7E4D80-5651-2541-8013-0E241DC800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83977" y="1766904"/>
            <a:ext cx="5788023" cy="3834474"/>
          </a:xfrm>
          <a:prstGeom prst="rect">
            <a:avLst/>
          </a:prstGeom>
          <a:effectLst>
            <a:outerShdw blurRad="50800" dist="38100" dir="2700000" algn="tl" rotWithShape="0">
              <a:prstClr val="black">
                <a:alpha val="40000"/>
              </a:prstClr>
            </a:outerShdw>
          </a:effectLst>
        </p:spPr>
      </p:pic>
      <p:pic>
        <p:nvPicPr>
          <p:cNvPr id="7" name="図 6" descr="グラフィカル ユーザー インターフェイス&#10;&#10;自動的に生成された説明">
            <a:extLst>
              <a:ext uri="{FF2B5EF4-FFF2-40B4-BE49-F238E27FC236}">
                <a16:creationId xmlns:a16="http://schemas.microsoft.com/office/drawing/2014/main" id="{9C6A0E2E-3DE2-3F46-838C-CB70D343F43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00"/>
          <a:stretch/>
        </p:blipFill>
        <p:spPr>
          <a:xfrm>
            <a:off x="1003902" y="1766904"/>
            <a:ext cx="5168900" cy="2421946"/>
          </a:xfrm>
          <a:prstGeom prst="rect">
            <a:avLst/>
          </a:prstGeom>
          <a:effectLst>
            <a:outerShdw blurRad="50800" dist="38100" dir="2700000" algn="tl" rotWithShape="0">
              <a:prstClr val="black">
                <a:alpha val="40000"/>
              </a:prstClr>
            </a:outerShdw>
          </a:effectLst>
        </p:spPr>
      </p:pic>
      <p:sp>
        <p:nvSpPr>
          <p:cNvPr id="25" name="正方形/長方形 24">
            <a:extLst>
              <a:ext uri="{FF2B5EF4-FFF2-40B4-BE49-F238E27FC236}">
                <a16:creationId xmlns:a16="http://schemas.microsoft.com/office/drawing/2014/main" id="{CA34B20A-CCAA-4A4B-A4C0-652C785A4DA5}"/>
              </a:ext>
              <a:ext uri="{C183D7F6-B498-43B3-948B-1728B52AA6E4}">
                <adec:decorative xmlns:adec="http://schemas.microsoft.com/office/drawing/2017/decorative" val="1"/>
              </a:ext>
            </a:extLst>
          </p:cNvPr>
          <p:cNvSpPr/>
          <p:nvPr/>
        </p:nvSpPr>
        <p:spPr>
          <a:xfrm>
            <a:off x="2882716" y="2136776"/>
            <a:ext cx="1682795" cy="269081"/>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pic>
        <p:nvPicPr>
          <p:cNvPr id="9" name="図 8" descr="図形&#10;&#10;中程度の精度で自動的に生成された説明">
            <a:extLst>
              <a:ext uri="{FF2B5EF4-FFF2-40B4-BE49-F238E27FC236}">
                <a16:creationId xmlns:a16="http://schemas.microsoft.com/office/drawing/2014/main" id="{6E181CFF-E2DE-1A45-A956-8FAF1A2FC01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41931" y="2735780"/>
            <a:ext cx="1286142" cy="242097"/>
          </a:xfrm>
          <a:prstGeom prst="rect">
            <a:avLst/>
          </a:prstGeom>
        </p:spPr>
      </p:pic>
      <p:sp>
        <p:nvSpPr>
          <p:cNvPr id="26" name="正方形/長方形 25">
            <a:extLst>
              <a:ext uri="{FF2B5EF4-FFF2-40B4-BE49-F238E27FC236}">
                <a16:creationId xmlns:a16="http://schemas.microsoft.com/office/drawing/2014/main" id="{811AF075-159A-9349-8AF4-3A06802255CC}"/>
              </a:ext>
              <a:ext uri="{C183D7F6-B498-43B3-948B-1728B52AA6E4}">
                <adec:decorative xmlns:adec="http://schemas.microsoft.com/office/drawing/2017/decorative" val="1"/>
              </a:ext>
            </a:extLst>
          </p:cNvPr>
          <p:cNvSpPr/>
          <p:nvPr/>
        </p:nvSpPr>
        <p:spPr>
          <a:xfrm>
            <a:off x="7607116" y="3032883"/>
            <a:ext cx="2018618" cy="1668031"/>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cxnSp>
        <p:nvCxnSpPr>
          <p:cNvPr id="13" name="直線矢印コネクタ 12">
            <a:extLst>
              <a:ext uri="{FF2B5EF4-FFF2-40B4-BE49-F238E27FC236}">
                <a16:creationId xmlns:a16="http://schemas.microsoft.com/office/drawing/2014/main" id="{3A3EF137-C076-4713-A605-F1AC17E2ADDE}"/>
              </a:ext>
              <a:ext uri="{C183D7F6-B498-43B3-948B-1728B52AA6E4}">
                <adec:decorative xmlns:adec="http://schemas.microsoft.com/office/drawing/2017/decorative" val="1"/>
              </a:ext>
            </a:extLst>
          </p:cNvPr>
          <p:cNvCxnSpPr>
            <a:cxnSpLocks/>
          </p:cNvCxnSpPr>
          <p:nvPr/>
        </p:nvCxnSpPr>
        <p:spPr bwMode="auto">
          <a:xfrm>
            <a:off x="4573032" y="2283671"/>
            <a:ext cx="3034084" cy="1638300"/>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grpSp>
        <p:nvGrpSpPr>
          <p:cNvPr id="27" name="グループ化 26">
            <a:extLst>
              <a:ext uri="{FF2B5EF4-FFF2-40B4-BE49-F238E27FC236}">
                <a16:creationId xmlns:a16="http://schemas.microsoft.com/office/drawing/2014/main" id="{673FCA49-CE97-4E53-A3B5-DCE36E657065}"/>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28" name="角丸四角形 10">
              <a:extLst>
                <a:ext uri="{FF2B5EF4-FFF2-40B4-BE49-F238E27FC236}">
                  <a16:creationId xmlns:a16="http://schemas.microsoft.com/office/drawing/2014/main" id="{24789269-4D0A-40CA-993E-983B4EE661DE}"/>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9" name="テキスト ボックス 28">
              <a:extLst>
                <a:ext uri="{FF2B5EF4-FFF2-40B4-BE49-F238E27FC236}">
                  <a16:creationId xmlns:a16="http://schemas.microsoft.com/office/drawing/2014/main" id="{4D3623E0-6790-4358-B7CA-4C9E962A65D6}"/>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310086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2FA670-8A86-4F3B-9A6E-7538E606F360}"/>
              </a:ext>
            </a:extLst>
          </p:cNvPr>
          <p:cNvSpPr>
            <a:spLocks noGrp="1"/>
          </p:cNvSpPr>
          <p:nvPr>
            <p:ph type="title"/>
          </p:nvPr>
        </p:nvSpPr>
        <p:spPr/>
        <p:txBody>
          <a:bodyPr>
            <a:normAutofit/>
          </a:bodyPr>
          <a:lstStyle/>
          <a:p>
            <a:r>
              <a:rPr lang="ja-JP" altLang="en-US" kern="0" dirty="0">
                <a:latin typeface="+mn-ea"/>
                <a:ea typeface="+mn-ea"/>
              </a:rPr>
              <a:t>ワークフロー</a:t>
            </a:r>
            <a:r>
              <a:rPr lang="ja-JP" altLang="en-US" dirty="0">
                <a:latin typeface="+mn-ea"/>
                <a:ea typeface="+mn-ea"/>
              </a:rPr>
              <a:t>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kumimoji="1" lang="ja-JP" altLang="en-US" dirty="0">
              <a:latin typeface="+mn-ea"/>
              <a:ea typeface="+mn-ea"/>
            </a:endParaRPr>
          </a:p>
        </p:txBody>
      </p:sp>
      <p:pic>
        <p:nvPicPr>
          <p:cNvPr id="6" name="図 5">
            <a:extLst>
              <a:ext uri="{FF2B5EF4-FFF2-40B4-BE49-F238E27FC236}">
                <a16:creationId xmlns:a16="http://schemas.microsoft.com/office/drawing/2014/main" id="{325B68AF-9813-4399-8F57-18AAC27ADF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7586" y="1815786"/>
            <a:ext cx="4620405" cy="3810755"/>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A2F12FEA-4161-477D-A961-0FF76B905AD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2858" y="1812174"/>
            <a:ext cx="3020062" cy="3736974"/>
          </a:xfrm>
          <a:prstGeom prst="rect">
            <a:avLst/>
          </a:prstGeom>
          <a:effectLst>
            <a:outerShdw blurRad="50800" dist="38100" dir="2700000" algn="tl" rotWithShape="0">
              <a:prstClr val="black">
                <a:alpha val="40000"/>
              </a:prstClr>
            </a:outerShdw>
          </a:effectLst>
        </p:spPr>
      </p:pic>
      <p:sp>
        <p:nvSpPr>
          <p:cNvPr id="5" name="コンテンツ プレースホルダー 2">
            <a:extLst>
              <a:ext uri="{FF2B5EF4-FFF2-40B4-BE49-F238E27FC236}">
                <a16:creationId xmlns:a16="http://schemas.microsoft.com/office/drawing/2014/main" id="{E7F1363D-0FF5-428E-B8A3-272D7B765198}"/>
              </a:ext>
            </a:extLst>
          </p:cNvPr>
          <p:cNvSpPr txBox="1">
            <a:spLocks/>
          </p:cNvSpPr>
          <p:nvPr/>
        </p:nvSpPr>
        <p:spPr bwMode="auto">
          <a:xfrm>
            <a:off x="720000" y="936000"/>
            <a:ext cx="10972800" cy="78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lt"/>
                <a:ea typeface="YuGothic Medium"/>
                <a:cs typeface="YuGothic Medium"/>
              </a:defRPr>
            </a:lvl1pPr>
            <a:lvl2pPr marL="446088" indent="-177800" algn="l" rtl="0" eaLnBrk="1" fontAlgn="base" hangingPunct="1">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YuGothic Medium"/>
                <a:ea typeface="YuGothic Medium"/>
                <a:cs typeface="YuGothic Medium"/>
              </a:defRPr>
            </a:lvl2pPr>
            <a:lvl3pPr marL="625475" indent="-179388" algn="l" rtl="0" eaLnBrk="1" fontAlgn="base" hangingPunct="1">
              <a:lnSpc>
                <a:spcPct val="130000"/>
              </a:lnSpc>
              <a:spcBef>
                <a:spcPct val="50000"/>
              </a:spcBef>
              <a:spcAft>
                <a:spcPct val="0"/>
              </a:spcAft>
              <a:buClr>
                <a:srgbClr val="004080"/>
              </a:buClr>
              <a:buSzPct val="70000"/>
              <a:buChar char="•"/>
              <a:defRPr kumimoji="1" sz="1600">
                <a:solidFill>
                  <a:schemeClr val="tx1"/>
                </a:solidFill>
                <a:latin typeface="YuGothic Medium"/>
                <a:ea typeface="YuGothic Medium"/>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i="0" kern="0" dirty="0">
                <a:latin typeface="+mn-ea"/>
                <a:ea typeface="游ゴシック" panose="020B0400000000000000" pitchFamily="50" charset="-128"/>
              </a:rPr>
              <a:t>kintone</a:t>
            </a:r>
            <a:r>
              <a:rPr lang="ja-JP" altLang="en-US" sz="1600" i="0" kern="0" dirty="0">
                <a:latin typeface="+mn-ea"/>
                <a:ea typeface="游ゴシック" panose="020B0400000000000000" pitchFamily="50" charset="-128"/>
              </a:rPr>
              <a:t> </a:t>
            </a:r>
            <a:r>
              <a:rPr lang="ja-JP" altLang="en-US" sz="1600" i="0" kern="0" dirty="0">
                <a:latin typeface="+mn-ea"/>
                <a:ea typeface="+mn-ea"/>
              </a:rPr>
              <a:t>の事前費用申請アプリから内容を引き継いで </a:t>
            </a:r>
            <a:r>
              <a:rPr lang="en-US" altLang="ja-JP" sz="1600" i="0" kern="0" dirty="0">
                <a:latin typeface="+mn-ea"/>
                <a:ea typeface="+mn-ea"/>
              </a:rPr>
              <a:t>Garoon </a:t>
            </a:r>
            <a:r>
              <a:rPr lang="ja-JP" altLang="en-US" sz="1600" i="0" kern="0" dirty="0">
                <a:latin typeface="+mn-ea"/>
                <a:ea typeface="+mn-ea"/>
              </a:rPr>
              <a:t>のワークフロー支払申請を作成することができます。</a:t>
            </a:r>
          </a:p>
        </p:txBody>
      </p:sp>
      <p:cxnSp>
        <p:nvCxnSpPr>
          <p:cNvPr id="13" name="直線矢印コネクタ 12">
            <a:extLst>
              <a:ext uri="{FF2B5EF4-FFF2-40B4-BE49-F238E27FC236}">
                <a16:creationId xmlns:a16="http://schemas.microsoft.com/office/drawing/2014/main" id="{3A3EF137-C076-4713-A605-F1AC17E2ADDE}"/>
              </a:ext>
              <a:ext uri="{C183D7F6-B498-43B3-948B-1728B52AA6E4}">
                <adec:decorative xmlns:adec="http://schemas.microsoft.com/office/drawing/2017/decorative" val="1"/>
              </a:ext>
            </a:extLst>
          </p:cNvPr>
          <p:cNvCxnSpPr>
            <a:cxnSpLocks/>
          </p:cNvCxnSpPr>
          <p:nvPr/>
        </p:nvCxnSpPr>
        <p:spPr bwMode="auto">
          <a:xfrm>
            <a:off x="4434061" y="3992062"/>
            <a:ext cx="1122373" cy="268919"/>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sp>
        <p:nvSpPr>
          <p:cNvPr id="19" name="角丸四角形吹き出し 23">
            <a:extLst>
              <a:ext uri="{FF2B5EF4-FFF2-40B4-BE49-F238E27FC236}">
                <a16:creationId xmlns:a16="http://schemas.microsoft.com/office/drawing/2014/main" id="{94F8D26B-35CE-4939-8FF7-3E778D298C23}"/>
              </a:ext>
              <a:ext uri="{C183D7F6-B498-43B3-948B-1728B52AA6E4}">
                <adec:decorative xmlns:adec="http://schemas.microsoft.com/office/drawing/2017/decorative" val="1"/>
              </a:ext>
            </a:extLst>
          </p:cNvPr>
          <p:cNvSpPr/>
          <p:nvPr/>
        </p:nvSpPr>
        <p:spPr>
          <a:xfrm>
            <a:off x="6581994" y="2576474"/>
            <a:ext cx="3794125" cy="571500"/>
          </a:xfrm>
          <a:prstGeom prst="wedgeRoundRectCallout">
            <a:avLst>
              <a:gd name="adj1" fmla="val -47856"/>
              <a:gd name="adj2" fmla="val 74407"/>
              <a:gd name="adj3" fmla="val 16667"/>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200" b="1" i="0" dirty="0">
                <a:solidFill>
                  <a:schemeClr val="bg1"/>
                </a:solidFill>
                <a:latin typeface="+mn-ea"/>
              </a:rPr>
              <a:t>kintone </a:t>
            </a:r>
            <a:r>
              <a:rPr lang="ja-JP" altLang="en-US" sz="1200" b="1" i="0" dirty="0">
                <a:solidFill>
                  <a:schemeClr val="bg1"/>
                </a:solidFill>
                <a:latin typeface="+mn-ea"/>
              </a:rPr>
              <a:t>のアプリから必要な項目を読み出し、</a:t>
            </a:r>
            <a:endParaRPr lang="en-US" altLang="ja-JP" sz="1200" b="1" i="0" dirty="0">
              <a:solidFill>
                <a:schemeClr val="bg1"/>
              </a:solidFill>
              <a:latin typeface="+mn-ea"/>
            </a:endParaRPr>
          </a:p>
          <a:p>
            <a:pPr>
              <a:defRPr/>
            </a:pPr>
            <a:r>
              <a:rPr lang="en-US" altLang="ja-JP" sz="1200" b="1" i="0" dirty="0">
                <a:solidFill>
                  <a:schemeClr val="bg1"/>
                </a:solidFill>
                <a:latin typeface="+mn-ea"/>
              </a:rPr>
              <a:t>Garoon</a:t>
            </a:r>
            <a:r>
              <a:rPr lang="ja-JP" altLang="en-US" sz="1200" b="1" i="0" dirty="0">
                <a:solidFill>
                  <a:schemeClr val="bg1"/>
                </a:solidFill>
                <a:latin typeface="+mn-ea"/>
              </a:rPr>
              <a:t>のワークフローに転記します。</a:t>
            </a:r>
            <a:endParaRPr lang="en-US" altLang="ja-JP" sz="1200" b="1" i="0" dirty="0">
              <a:solidFill>
                <a:schemeClr val="bg1"/>
              </a:solidFill>
              <a:latin typeface="+mn-ea"/>
            </a:endParaRPr>
          </a:p>
        </p:txBody>
      </p:sp>
      <p:pic>
        <p:nvPicPr>
          <p:cNvPr id="39" name="Picture 20">
            <a:extLst>
              <a:ext uri="{FF2B5EF4-FFF2-40B4-BE49-F238E27FC236}">
                <a16:creationId xmlns:a16="http://schemas.microsoft.com/office/drawing/2014/main" id="{4C01FE94-E7DC-4514-880F-EA416D91129C}"/>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97585" y="1482410"/>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DC109A93-20DF-4772-8FEF-E75988B7EB8A}"/>
              </a:ext>
            </a:extLst>
          </p:cNvPr>
          <p:cNvSpPr txBox="1"/>
          <p:nvPr/>
        </p:nvSpPr>
        <p:spPr>
          <a:xfrm>
            <a:off x="1692965" y="5719288"/>
            <a:ext cx="8806071" cy="1052646"/>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fr-FR" altLang="ja-JP" sz="1200" i="0" dirty="0">
                <a:latin typeface="+mn-ea"/>
                <a:ea typeface="+mn-ea"/>
              </a:rPr>
              <a:t>【Garoon JavaScript API】kintone</a:t>
            </a:r>
            <a:r>
              <a:rPr lang="ja-JP" altLang="fr-FR" sz="1200" i="0" dirty="0">
                <a:latin typeface="+mn-ea"/>
                <a:ea typeface="+mn-ea"/>
              </a:rPr>
              <a:t>の事前費用申請アプリから内容を引き継いでガルーンの支払申請を作成する</a:t>
            </a:r>
          </a:p>
          <a:p>
            <a:pPr>
              <a:lnSpc>
                <a:spcPct val="130000"/>
              </a:lnSpc>
            </a:pPr>
            <a:r>
              <a:rPr lang="fr-FR" altLang="ja-JP" sz="1200" i="0" dirty="0">
                <a:latin typeface="+mn-ea"/>
                <a:ea typeface="+mn-ea"/>
                <a:hlinkClick r:id="rId6"/>
              </a:rPr>
              <a:t>https://cybozudev.zendesk.com/hc/ja/articles/115001441043</a:t>
            </a:r>
            <a:endParaRPr lang="fr-FR" altLang="ja-JP" sz="1200" i="0" dirty="0">
              <a:latin typeface="+mn-ea"/>
              <a:ea typeface="+mn-ea"/>
            </a:endParaRPr>
          </a:p>
          <a:p>
            <a:pPr>
              <a:lnSpc>
                <a:spcPct val="130000"/>
              </a:lnSpc>
            </a:pPr>
            <a:endParaRPr lang="en-US" altLang="ja-JP" sz="1200" i="0" dirty="0">
              <a:latin typeface="+mn-ea"/>
              <a:ea typeface="+mn-ea"/>
            </a:endParaRPr>
          </a:p>
        </p:txBody>
      </p:sp>
      <p:sp>
        <p:nvSpPr>
          <p:cNvPr id="18" name="正方形/長方形 17">
            <a:extLst>
              <a:ext uri="{FF2B5EF4-FFF2-40B4-BE49-F238E27FC236}">
                <a16:creationId xmlns:a16="http://schemas.microsoft.com/office/drawing/2014/main" id="{8B8E82CC-314C-4EF9-A2E4-4044673EAB18}"/>
              </a:ext>
              <a:ext uri="{C183D7F6-B498-43B3-948B-1728B52AA6E4}">
                <adec:decorative xmlns:adec="http://schemas.microsoft.com/office/drawing/2017/decorative" val="1"/>
              </a:ext>
            </a:extLst>
          </p:cNvPr>
          <p:cNvSpPr/>
          <p:nvPr/>
        </p:nvSpPr>
        <p:spPr>
          <a:xfrm>
            <a:off x="1932858" y="2897676"/>
            <a:ext cx="2501202" cy="2144497"/>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FCE42D39-E24D-47B1-AB8B-14944A6DD512}"/>
              </a:ext>
              <a:ext uri="{C183D7F6-B498-43B3-948B-1728B52AA6E4}">
                <adec:decorative xmlns:adec="http://schemas.microsoft.com/office/drawing/2017/decorative" val="1"/>
              </a:ext>
            </a:extLst>
          </p:cNvPr>
          <p:cNvSpPr/>
          <p:nvPr/>
        </p:nvSpPr>
        <p:spPr>
          <a:xfrm>
            <a:off x="5571445" y="3324323"/>
            <a:ext cx="3020062" cy="171785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pic>
        <p:nvPicPr>
          <p:cNvPr id="24" name="図 23" descr="図形&#10;&#10;中程度の精度で自動的に生成された説明">
            <a:extLst>
              <a:ext uri="{FF2B5EF4-FFF2-40B4-BE49-F238E27FC236}">
                <a16:creationId xmlns:a16="http://schemas.microsoft.com/office/drawing/2014/main" id="{C87D01A9-0F96-9640-8188-1B8FAD4CEB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32858" y="1496542"/>
            <a:ext cx="1286142" cy="242097"/>
          </a:xfrm>
          <a:prstGeom prst="rect">
            <a:avLst/>
          </a:prstGeom>
        </p:spPr>
      </p:pic>
      <p:grpSp>
        <p:nvGrpSpPr>
          <p:cNvPr id="16" name="グループ化 15">
            <a:extLst>
              <a:ext uri="{FF2B5EF4-FFF2-40B4-BE49-F238E27FC236}">
                <a16:creationId xmlns:a16="http://schemas.microsoft.com/office/drawing/2014/main" id="{3FE84FB3-9B15-427A-A408-B23D1E52D2B8}"/>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25" name="角丸四角形 10">
              <a:extLst>
                <a:ext uri="{FF2B5EF4-FFF2-40B4-BE49-F238E27FC236}">
                  <a16:creationId xmlns:a16="http://schemas.microsoft.com/office/drawing/2014/main" id="{5F210E4C-BA79-4AD7-A4E6-5208F7103777}"/>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6" name="テキスト ボックス 25">
              <a:extLst>
                <a:ext uri="{FF2B5EF4-FFF2-40B4-BE49-F238E27FC236}">
                  <a16:creationId xmlns:a16="http://schemas.microsoft.com/office/drawing/2014/main" id="{EF888599-8EF6-4C54-BA19-D1D6C887C259}"/>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823304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E70EC8-341C-463F-9554-03CF17CB8086}"/>
              </a:ext>
            </a:extLst>
          </p:cNvPr>
          <p:cNvSpPr>
            <a:spLocks noGrp="1"/>
          </p:cNvSpPr>
          <p:nvPr>
            <p:ph type="title"/>
          </p:nvPr>
        </p:nvSpPr>
        <p:spPr/>
        <p:txBody>
          <a:bodyPr>
            <a:normAutofit/>
          </a:bodyPr>
          <a:lstStyle/>
          <a:p>
            <a:r>
              <a:rPr kumimoji="1" lang="ja-JP" altLang="en-US" dirty="0"/>
              <a:t>承認されたワークフローを管理したい</a:t>
            </a:r>
          </a:p>
        </p:txBody>
      </p:sp>
      <p:sp>
        <p:nvSpPr>
          <p:cNvPr id="2" name="コンテンツ プレースホルダー 1">
            <a:extLst>
              <a:ext uri="{FF2B5EF4-FFF2-40B4-BE49-F238E27FC236}">
                <a16:creationId xmlns:a16="http://schemas.microsoft.com/office/drawing/2014/main" id="{2A342B1A-3286-4361-B386-CA2404FCC07B}"/>
              </a:ext>
            </a:extLst>
          </p:cNvPr>
          <p:cNvSpPr>
            <a:spLocks noGrp="1"/>
          </p:cNvSpPr>
          <p:nvPr>
            <p:ph type="body" sz="quarter" idx="10"/>
          </p:nvPr>
        </p:nvSpPr>
        <p:spPr>
          <a:xfrm>
            <a:off x="1505889" y="1139037"/>
            <a:ext cx="9180222" cy="1677735"/>
          </a:xfrm>
        </p:spPr>
        <p:txBody>
          <a:bodyPr/>
          <a:lstStyle/>
          <a:p>
            <a:pPr marL="0" indent="0">
              <a:buNone/>
            </a:pPr>
            <a:r>
              <a:rPr kumimoji="1" lang="ja-JP" altLang="en-US" dirty="0"/>
              <a:t>課題例</a:t>
            </a:r>
            <a:endParaRPr kumimoji="1" lang="en-US" altLang="ja-JP" dirty="0"/>
          </a:p>
          <a:p>
            <a:pPr>
              <a:buFont typeface="Wingdings" panose="05000000000000000000" pitchFamily="2" charset="2"/>
              <a:buChar char="ü"/>
            </a:pPr>
            <a:endParaRPr lang="en-US" altLang="ja-JP" dirty="0"/>
          </a:p>
          <a:p>
            <a:pPr>
              <a:buFont typeface="Arial" panose="020B0604020202020204" pitchFamily="34" charset="0"/>
              <a:buChar char="•"/>
            </a:pPr>
            <a:r>
              <a:rPr kumimoji="1" lang="ja-JP" altLang="en-US" dirty="0"/>
              <a:t>ワークフローで承認したデータを、別システムに重複登録するのに手間がかかる</a:t>
            </a:r>
            <a:endParaRPr kumimoji="1" lang="en-US" altLang="ja-JP" dirty="0"/>
          </a:p>
          <a:p>
            <a:endParaRPr kumimoji="1" lang="ja-JP" altLang="en-US" dirty="0"/>
          </a:p>
        </p:txBody>
      </p:sp>
      <p:sp>
        <p:nvSpPr>
          <p:cNvPr id="4" name="矢印: 下 3">
            <a:extLst>
              <a:ext uri="{FF2B5EF4-FFF2-40B4-BE49-F238E27FC236}">
                <a16:creationId xmlns:a16="http://schemas.microsoft.com/office/drawing/2014/main" id="{0A473F42-BB13-47F0-A5FB-3E30BA8C3DD3}"/>
              </a:ext>
              <a:ext uri="{C183D7F6-B498-43B3-948B-1728B52AA6E4}">
                <adec:decorative xmlns:adec="http://schemas.microsoft.com/office/drawing/2017/decorative" val="1"/>
              </a:ext>
            </a:extLst>
          </p:cNvPr>
          <p:cNvSpPr/>
          <p:nvPr/>
        </p:nvSpPr>
        <p:spPr>
          <a:xfrm>
            <a:off x="4780162" y="4199361"/>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ワークフロー × kintoneで解決！&#10;">
            <a:extLst>
              <a:ext uri="{FF2B5EF4-FFF2-40B4-BE49-F238E27FC236}">
                <a16:creationId xmlns:a16="http://schemas.microsoft.com/office/drawing/2014/main" id="{2576E9F1-E620-4DA6-86D6-DF2834A4E34B}"/>
              </a:ext>
            </a:extLst>
          </p:cNvPr>
          <p:cNvSpPr/>
          <p:nvPr/>
        </p:nvSpPr>
        <p:spPr bwMode="auto">
          <a:xfrm>
            <a:off x="3276893" y="5106882"/>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ワークフロー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593609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4A3B1D3-5717-4BDB-ADA6-F73AF279C265}"/>
              </a:ext>
            </a:extLst>
          </p:cNvPr>
          <p:cNvSpPr>
            <a:spLocks noGrp="1"/>
          </p:cNvSpPr>
          <p:nvPr>
            <p:ph type="title"/>
          </p:nvPr>
        </p:nvSpPr>
        <p:spPr>
          <a:xfrm>
            <a:off x="335360" y="260649"/>
            <a:ext cx="5435712" cy="577715"/>
          </a:xfrm>
        </p:spPr>
        <p:txBody>
          <a:bodyPr>
            <a:normAutofit/>
          </a:bodyPr>
          <a:lstStyle/>
          <a:p>
            <a:r>
              <a:rPr lang="ja-JP" altLang="en-US" kern="0" dirty="0">
                <a:latin typeface="+mn-ea"/>
                <a:ea typeface="+mn-ea"/>
              </a:rPr>
              <a:t>ワークフロー</a:t>
            </a:r>
            <a:r>
              <a:rPr lang="ja-JP" altLang="en-US" dirty="0">
                <a:latin typeface="+mn-ea"/>
                <a:ea typeface="+mn-ea"/>
              </a:rPr>
              <a:t>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kumimoji="1" lang="ja-JP" altLang="en-US" dirty="0">
              <a:latin typeface="+mn-ea"/>
              <a:ea typeface="+mn-ea"/>
            </a:endParaRPr>
          </a:p>
        </p:txBody>
      </p:sp>
      <p:sp>
        <p:nvSpPr>
          <p:cNvPr id="5" name="コンテンツ プレースホルダー 2" descr="Garoon のワークフロー画面とkintone のアプリにデータ">
            <a:extLst>
              <a:ext uri="{FF2B5EF4-FFF2-40B4-BE49-F238E27FC236}">
                <a16:creationId xmlns:a16="http://schemas.microsoft.com/office/drawing/2014/main" id="{E7F1363D-0FF5-428E-B8A3-272D7B765198}"/>
              </a:ext>
            </a:extLst>
          </p:cNvPr>
          <p:cNvSpPr txBox="1">
            <a:spLocks/>
          </p:cNvSpPr>
          <p:nvPr/>
        </p:nvSpPr>
        <p:spPr bwMode="auto">
          <a:xfrm>
            <a:off x="720000" y="936000"/>
            <a:ext cx="11077904" cy="89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lt"/>
                <a:ea typeface="YuGothic Medium"/>
                <a:cs typeface="YuGothic Medium"/>
              </a:defRPr>
            </a:lvl1pPr>
            <a:lvl2pPr marL="446088" indent="-177800" algn="l" rtl="0" eaLnBrk="1" fontAlgn="base" hangingPunct="1">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YuGothic Medium"/>
                <a:ea typeface="YuGothic Medium"/>
                <a:cs typeface="YuGothic Medium"/>
              </a:defRPr>
            </a:lvl2pPr>
            <a:lvl3pPr marL="625475" indent="-179388" algn="l" rtl="0" eaLnBrk="1" fontAlgn="base" hangingPunct="1">
              <a:lnSpc>
                <a:spcPct val="130000"/>
              </a:lnSpc>
              <a:spcBef>
                <a:spcPct val="50000"/>
              </a:spcBef>
              <a:spcAft>
                <a:spcPct val="0"/>
              </a:spcAft>
              <a:buClr>
                <a:srgbClr val="004080"/>
              </a:buClr>
              <a:buSzPct val="70000"/>
              <a:buChar char="•"/>
              <a:defRPr kumimoji="1" sz="1600">
                <a:solidFill>
                  <a:schemeClr val="tx1"/>
                </a:solidFill>
                <a:latin typeface="YuGothic Medium"/>
                <a:ea typeface="YuGothic Medium"/>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i="0" kern="0" dirty="0">
                <a:latin typeface="+mn-ea"/>
                <a:ea typeface="+mn-ea"/>
              </a:rPr>
              <a:t>Garoon </a:t>
            </a:r>
            <a:r>
              <a:rPr lang="ja-JP" altLang="en-US" sz="1600" i="0" kern="0" dirty="0">
                <a:latin typeface="+mn-ea"/>
                <a:ea typeface="+mn-ea"/>
              </a:rPr>
              <a:t>のワークフローで承認を行うと、あらかじめ指定した </a:t>
            </a:r>
            <a:r>
              <a:rPr lang="en-US" altLang="ja-JP" sz="1600" i="0" kern="0" dirty="0">
                <a:latin typeface="+mn-ea"/>
                <a:ea typeface="+mn-ea"/>
              </a:rPr>
              <a:t>kintone </a:t>
            </a:r>
            <a:r>
              <a:rPr lang="ja-JP" altLang="en-US" sz="1600" i="0" kern="0" dirty="0">
                <a:latin typeface="+mn-ea"/>
                <a:ea typeface="+mn-ea"/>
              </a:rPr>
              <a:t>のアプリにデータを登録することができます。</a:t>
            </a:r>
            <a:endParaRPr lang="en-US" altLang="ja-JP" sz="1600" i="0" kern="0" dirty="0">
              <a:latin typeface="+mn-ea"/>
              <a:ea typeface="+mn-ea"/>
            </a:endParaRPr>
          </a:p>
        </p:txBody>
      </p:sp>
      <p:sp>
        <p:nvSpPr>
          <p:cNvPr id="12" name="テキスト ボックス 11">
            <a:extLst>
              <a:ext uri="{FF2B5EF4-FFF2-40B4-BE49-F238E27FC236}">
                <a16:creationId xmlns:a16="http://schemas.microsoft.com/office/drawing/2014/main" id="{23FDD888-96D2-4E47-8344-B9EF8B078AA0}"/>
              </a:ext>
            </a:extLst>
          </p:cNvPr>
          <p:cNvSpPr txBox="1"/>
          <p:nvPr/>
        </p:nvSpPr>
        <p:spPr>
          <a:xfrm>
            <a:off x="2262306" y="5707763"/>
            <a:ext cx="8405695" cy="1052646"/>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fr-FR" altLang="ja-JP" sz="1200" i="0" dirty="0">
                <a:latin typeface="+mn-ea"/>
                <a:ea typeface="+mn-ea"/>
              </a:rPr>
              <a:t>【Garoon JavaScript API】</a:t>
            </a:r>
            <a:r>
              <a:rPr lang="ja-JP" altLang="fr-FR" sz="1200" i="0" dirty="0">
                <a:latin typeface="+mn-ea"/>
                <a:ea typeface="+mn-ea"/>
              </a:rPr>
              <a:t>ワークフロー承認時に</a:t>
            </a:r>
            <a:r>
              <a:rPr lang="fr-FR" altLang="ja-JP" sz="1200" i="0" dirty="0">
                <a:latin typeface="+mn-ea"/>
                <a:ea typeface="+mn-ea"/>
              </a:rPr>
              <a:t>kintone</a:t>
            </a:r>
            <a:r>
              <a:rPr lang="ja-JP" altLang="fr-FR" sz="1200" i="0" dirty="0">
                <a:latin typeface="+mn-ea"/>
                <a:ea typeface="+mn-ea"/>
              </a:rPr>
              <a:t>にレコード登録する</a:t>
            </a:r>
          </a:p>
          <a:p>
            <a:pPr>
              <a:lnSpc>
                <a:spcPct val="130000"/>
              </a:lnSpc>
            </a:pPr>
            <a:r>
              <a:rPr lang="fr-FR" altLang="ja-JP" sz="1200" i="0" dirty="0">
                <a:latin typeface="+mn-ea"/>
                <a:ea typeface="+mn-ea"/>
                <a:hlinkClick r:id="rId3"/>
              </a:rPr>
              <a:t>https://cybozudev.zendesk.com/hc/ja/articles/115005527006</a:t>
            </a:r>
            <a:endParaRPr lang="fr-FR" altLang="ja-JP" sz="1200" i="0" dirty="0">
              <a:latin typeface="+mn-ea"/>
              <a:ea typeface="+mn-ea"/>
            </a:endParaRPr>
          </a:p>
          <a:p>
            <a:pPr>
              <a:lnSpc>
                <a:spcPct val="130000"/>
              </a:lnSpc>
            </a:pPr>
            <a:endParaRPr lang="en-US" altLang="ja-JP" sz="1200" i="0" dirty="0">
              <a:latin typeface="+mn-ea"/>
              <a:ea typeface="+mn-ea"/>
            </a:endParaRPr>
          </a:p>
        </p:txBody>
      </p:sp>
      <p:grpSp>
        <p:nvGrpSpPr>
          <p:cNvPr id="26" name="グループ化 25">
            <a:extLst>
              <a:ext uri="{FF2B5EF4-FFF2-40B4-BE49-F238E27FC236}">
                <a16:creationId xmlns:a16="http://schemas.microsoft.com/office/drawing/2014/main" id="{33C62DBF-571F-4A20-8283-393188EABD1F}"/>
              </a:ext>
              <a:ext uri="{C183D7F6-B498-43B3-948B-1728B52AA6E4}">
                <adec:decorative xmlns:adec="http://schemas.microsoft.com/office/drawing/2017/decorative" val="1"/>
              </a:ext>
            </a:extLst>
          </p:cNvPr>
          <p:cNvGrpSpPr/>
          <p:nvPr/>
        </p:nvGrpSpPr>
        <p:grpSpPr>
          <a:xfrm>
            <a:off x="2311227" y="1381819"/>
            <a:ext cx="7023100" cy="4324846"/>
            <a:chOff x="859850" y="1447397"/>
            <a:chExt cx="7023100" cy="4324846"/>
          </a:xfrm>
        </p:grpSpPr>
        <p:sp>
          <p:nvSpPr>
            <p:cNvPr id="11" name="角丸四角形 25">
              <a:extLst>
                <a:ext uri="{FF2B5EF4-FFF2-40B4-BE49-F238E27FC236}">
                  <a16:creationId xmlns:a16="http://schemas.microsoft.com/office/drawing/2014/main" id="{3E49B4E9-5972-4B5A-8C25-1BC0D99F0638}"/>
                </a:ext>
              </a:extLst>
            </p:cNvPr>
            <p:cNvSpPr/>
            <p:nvPr/>
          </p:nvSpPr>
          <p:spPr bwMode="auto">
            <a:xfrm>
              <a:off x="5547520" y="1447397"/>
              <a:ext cx="1419225" cy="354012"/>
            </a:xfrm>
            <a:prstGeom prst="roundRect">
              <a:avLst/>
            </a:prstGeom>
            <a:solidFill>
              <a:sysClr val="window" lastClr="FFFFFF"/>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i="0" dirty="0">
                <a:solidFill>
                  <a:sysClr val="window" lastClr="FFFFFF"/>
                </a:solidFill>
                <a:latin typeface="+mn-ea"/>
              </a:endParaRPr>
            </a:p>
          </p:txBody>
        </p:sp>
        <p:pic>
          <p:nvPicPr>
            <p:cNvPr id="39" name="Picture 20">
              <a:extLst>
                <a:ext uri="{FF2B5EF4-FFF2-40B4-BE49-F238E27FC236}">
                  <a16:creationId xmlns:a16="http://schemas.microsoft.com/office/drawing/2014/main" id="{4C01FE94-E7DC-4514-880F-EA416D91129C}"/>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90117" y="1512133"/>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C70611DF-5675-4275-B3D7-1A71FF12634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850" y="1821749"/>
              <a:ext cx="7023100" cy="3950494"/>
            </a:xfrm>
            <a:prstGeom prst="rect">
              <a:avLst/>
            </a:prstGeom>
            <a:effectLst>
              <a:outerShdw blurRad="50800" dist="38100" dir="2700000" algn="tl" rotWithShape="0">
                <a:prstClr val="black">
                  <a:alpha val="40000"/>
                </a:prstClr>
              </a:outerShdw>
            </a:effectLst>
          </p:spPr>
        </p:pic>
        <p:cxnSp>
          <p:nvCxnSpPr>
            <p:cNvPr id="13" name="直線矢印コネクタ 12">
              <a:extLst>
                <a:ext uri="{FF2B5EF4-FFF2-40B4-BE49-F238E27FC236}">
                  <a16:creationId xmlns:a16="http://schemas.microsoft.com/office/drawing/2014/main" id="{A1CEE896-BF7F-4ACD-AAC9-8C3050E2489E}"/>
                </a:ext>
                <a:ext uri="{C183D7F6-B498-43B3-948B-1728B52AA6E4}">
                  <adec:decorative xmlns:adec="http://schemas.microsoft.com/office/drawing/2017/decorative" val="1"/>
                </a:ext>
              </a:extLst>
            </p:cNvPr>
            <p:cNvCxnSpPr>
              <a:cxnSpLocks/>
            </p:cNvCxnSpPr>
            <p:nvPr/>
          </p:nvCxnSpPr>
          <p:spPr bwMode="auto">
            <a:xfrm>
              <a:off x="2494281" y="2780913"/>
              <a:ext cx="2717799" cy="524054"/>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sp>
          <p:nvSpPr>
            <p:cNvPr id="17" name="正方形/長方形 16">
              <a:extLst>
                <a:ext uri="{FF2B5EF4-FFF2-40B4-BE49-F238E27FC236}">
                  <a16:creationId xmlns:a16="http://schemas.microsoft.com/office/drawing/2014/main" id="{87FCADAB-50CC-4350-93ED-4D1ED855E37D}"/>
                </a:ext>
                <a:ext uri="{C183D7F6-B498-43B3-948B-1728B52AA6E4}">
                  <adec:decorative xmlns:adec="http://schemas.microsoft.com/office/drawing/2017/decorative" val="1"/>
                </a:ext>
              </a:extLst>
            </p:cNvPr>
            <p:cNvSpPr/>
            <p:nvPr/>
          </p:nvSpPr>
          <p:spPr>
            <a:xfrm>
              <a:off x="1811541" y="2746167"/>
              <a:ext cx="672579" cy="11387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429D16F8-D616-499D-B4DC-77ECED8688ED}"/>
                </a:ext>
                <a:ext uri="{C183D7F6-B498-43B3-948B-1728B52AA6E4}">
                  <adec:decorative xmlns:adec="http://schemas.microsoft.com/office/drawing/2017/decorative" val="1"/>
                </a:ext>
              </a:extLst>
            </p:cNvPr>
            <p:cNvSpPr/>
            <p:nvPr/>
          </p:nvSpPr>
          <p:spPr>
            <a:xfrm>
              <a:off x="2035715" y="3304967"/>
              <a:ext cx="1296765" cy="11387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3E3D54A4-0C8E-4B0B-918D-DC458C9AAE1B}"/>
                </a:ext>
                <a:ext uri="{C183D7F6-B498-43B3-948B-1728B52AA6E4}">
                  <adec:decorative xmlns:adec="http://schemas.microsoft.com/office/drawing/2017/decorative" val="1"/>
                </a:ext>
              </a:extLst>
            </p:cNvPr>
            <p:cNvSpPr/>
            <p:nvPr/>
          </p:nvSpPr>
          <p:spPr>
            <a:xfrm>
              <a:off x="2035715" y="3426887"/>
              <a:ext cx="1296765" cy="11387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CD3E0483-2F82-4F97-B712-270871609ACF}"/>
                </a:ext>
                <a:ext uri="{C183D7F6-B498-43B3-948B-1728B52AA6E4}">
                  <adec:decorative xmlns:adec="http://schemas.microsoft.com/office/drawing/2017/decorative" val="1"/>
                </a:ext>
              </a:extLst>
            </p:cNvPr>
            <p:cNvSpPr/>
            <p:nvPr/>
          </p:nvSpPr>
          <p:spPr>
            <a:xfrm>
              <a:off x="2030635" y="3569127"/>
              <a:ext cx="1718405" cy="17483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864D1AE8-055E-45FB-B9BD-BE2A8356FB1B}"/>
                </a:ext>
                <a:ext uri="{C183D7F6-B498-43B3-948B-1728B52AA6E4}">
                  <adec:decorative xmlns:adec="http://schemas.microsoft.com/office/drawing/2017/decorative" val="1"/>
                </a:ext>
              </a:extLst>
            </p:cNvPr>
            <p:cNvSpPr/>
            <p:nvPr/>
          </p:nvSpPr>
          <p:spPr>
            <a:xfrm>
              <a:off x="5217160" y="3650525"/>
              <a:ext cx="655320" cy="114687"/>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B780A7A5-BE73-4F5A-85C3-F9EE6F1E2B6D}"/>
                </a:ext>
                <a:ext uri="{C183D7F6-B498-43B3-948B-1728B52AA6E4}">
                  <adec:decorative xmlns:adec="http://schemas.microsoft.com/office/drawing/2017/decorative" val="1"/>
                </a:ext>
              </a:extLst>
            </p:cNvPr>
            <p:cNvSpPr/>
            <p:nvPr/>
          </p:nvSpPr>
          <p:spPr>
            <a:xfrm>
              <a:off x="5217160" y="3254284"/>
              <a:ext cx="658800" cy="11520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7FF777E6-A154-4EFA-B7CF-E49032F0078D}"/>
                </a:ext>
                <a:ext uri="{C183D7F6-B498-43B3-948B-1728B52AA6E4}">
                  <adec:decorative xmlns:adec="http://schemas.microsoft.com/office/drawing/2017/decorative" val="1"/>
                </a:ext>
              </a:extLst>
            </p:cNvPr>
            <p:cNvSpPr/>
            <p:nvPr/>
          </p:nvSpPr>
          <p:spPr>
            <a:xfrm>
              <a:off x="5212080" y="4038068"/>
              <a:ext cx="655320" cy="114687"/>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cxnSp>
          <p:nvCxnSpPr>
            <p:cNvPr id="24" name="直線矢印コネクタ 23">
              <a:extLst>
                <a:ext uri="{FF2B5EF4-FFF2-40B4-BE49-F238E27FC236}">
                  <a16:creationId xmlns:a16="http://schemas.microsoft.com/office/drawing/2014/main" id="{B92874FE-0313-45F4-B6AE-9FF78635DC0A}"/>
                </a:ext>
                <a:ext uri="{C183D7F6-B498-43B3-948B-1728B52AA6E4}">
                  <adec:decorative xmlns:adec="http://schemas.microsoft.com/office/drawing/2017/decorative" val="1"/>
                </a:ext>
              </a:extLst>
            </p:cNvPr>
            <p:cNvCxnSpPr>
              <a:cxnSpLocks/>
              <a:stCxn id="18" idx="3"/>
            </p:cNvCxnSpPr>
            <p:nvPr/>
          </p:nvCxnSpPr>
          <p:spPr bwMode="auto">
            <a:xfrm>
              <a:off x="3332480" y="3361904"/>
              <a:ext cx="1864359" cy="318963"/>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FB033DF0-712C-4426-993E-C4945FCCE430}"/>
                </a:ext>
                <a:ext uri="{C183D7F6-B498-43B3-948B-1728B52AA6E4}">
                  <adec:decorative xmlns:adec="http://schemas.microsoft.com/office/drawing/2017/decorative" val="1"/>
                </a:ext>
              </a:extLst>
            </p:cNvPr>
            <p:cNvCxnSpPr>
              <a:cxnSpLocks/>
              <a:stCxn id="19" idx="3"/>
            </p:cNvCxnSpPr>
            <p:nvPr/>
          </p:nvCxnSpPr>
          <p:spPr bwMode="auto">
            <a:xfrm>
              <a:off x="3332480" y="3483824"/>
              <a:ext cx="1864359" cy="554244"/>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cxnSp>
          <p:nvCxnSpPr>
            <p:cNvPr id="27" name="直線矢印コネクタ 26">
              <a:extLst>
                <a:ext uri="{FF2B5EF4-FFF2-40B4-BE49-F238E27FC236}">
                  <a16:creationId xmlns:a16="http://schemas.microsoft.com/office/drawing/2014/main" id="{F72B8148-9E58-49EC-9479-27049100DDD5}"/>
                </a:ext>
                <a:ext uri="{C183D7F6-B498-43B3-948B-1728B52AA6E4}">
                  <adec:decorative xmlns:adec="http://schemas.microsoft.com/office/drawing/2017/decorative" val="1"/>
                </a:ext>
              </a:extLst>
            </p:cNvPr>
            <p:cNvCxnSpPr>
              <a:cxnSpLocks/>
            </p:cNvCxnSpPr>
            <p:nvPr/>
          </p:nvCxnSpPr>
          <p:spPr bwMode="auto">
            <a:xfrm>
              <a:off x="3703320" y="3760946"/>
              <a:ext cx="1508760" cy="726410"/>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sp>
          <p:nvSpPr>
            <p:cNvPr id="30" name="正方形/長方形 29">
              <a:extLst>
                <a:ext uri="{FF2B5EF4-FFF2-40B4-BE49-F238E27FC236}">
                  <a16:creationId xmlns:a16="http://schemas.microsoft.com/office/drawing/2014/main" id="{6C9F6D1E-A86E-4FA0-A0C4-5D7F71DFCC17}"/>
                </a:ext>
                <a:ext uri="{C183D7F6-B498-43B3-948B-1728B52AA6E4}">
                  <adec:decorative xmlns:adec="http://schemas.microsoft.com/office/drawing/2017/decorative" val="1"/>
                </a:ext>
              </a:extLst>
            </p:cNvPr>
            <p:cNvSpPr/>
            <p:nvPr/>
          </p:nvSpPr>
          <p:spPr>
            <a:xfrm>
              <a:off x="5212079" y="4433796"/>
              <a:ext cx="1738800" cy="23588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E0DFB3CA-C78C-48EF-B687-DBEFABB04B56}"/>
                </a:ext>
                <a:ext uri="{C183D7F6-B498-43B3-948B-1728B52AA6E4}">
                  <adec:decorative xmlns:adec="http://schemas.microsoft.com/office/drawing/2017/decorative" val="1"/>
                </a:ext>
              </a:extLst>
            </p:cNvPr>
            <p:cNvSpPr/>
            <p:nvPr/>
          </p:nvSpPr>
          <p:spPr>
            <a:xfrm>
              <a:off x="5212079" y="4950723"/>
              <a:ext cx="2042162" cy="205217"/>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232C5644-66D5-4B19-B572-1D801C32C42B}"/>
                </a:ext>
                <a:ext uri="{C183D7F6-B498-43B3-948B-1728B52AA6E4}">
                  <adec:decorative xmlns:adec="http://schemas.microsoft.com/office/drawing/2017/decorative" val="1"/>
                </a:ext>
              </a:extLst>
            </p:cNvPr>
            <p:cNvSpPr/>
            <p:nvPr/>
          </p:nvSpPr>
          <p:spPr>
            <a:xfrm>
              <a:off x="1544321" y="5205374"/>
              <a:ext cx="476154" cy="23040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grpSp>
      <p:pic>
        <p:nvPicPr>
          <p:cNvPr id="28" name="図 27" descr="図形&#10;&#10;中程度の精度で自動的に生成された説明">
            <a:extLst>
              <a:ext uri="{FF2B5EF4-FFF2-40B4-BE49-F238E27FC236}">
                <a16:creationId xmlns:a16="http://schemas.microsoft.com/office/drawing/2014/main" id="{6C41563D-1FA4-204E-97B0-B02B077FAEA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16114" y="1547644"/>
            <a:ext cx="1286142" cy="242097"/>
          </a:xfrm>
          <a:prstGeom prst="rect">
            <a:avLst/>
          </a:prstGeom>
        </p:spPr>
      </p:pic>
      <p:grpSp>
        <p:nvGrpSpPr>
          <p:cNvPr id="38" name="グループ化 37">
            <a:extLst>
              <a:ext uri="{FF2B5EF4-FFF2-40B4-BE49-F238E27FC236}">
                <a16:creationId xmlns:a16="http://schemas.microsoft.com/office/drawing/2014/main" id="{1C069484-BD08-48FE-AD08-E060AE120956}"/>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40" name="角丸四角形 10">
              <a:extLst>
                <a:ext uri="{FF2B5EF4-FFF2-40B4-BE49-F238E27FC236}">
                  <a16:creationId xmlns:a16="http://schemas.microsoft.com/office/drawing/2014/main" id="{327056A0-23B7-4E85-92AA-6A00BC4780F6}"/>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41" name="テキスト ボックス 40">
              <a:extLst>
                <a:ext uri="{FF2B5EF4-FFF2-40B4-BE49-F238E27FC236}">
                  <a16:creationId xmlns:a16="http://schemas.microsoft.com/office/drawing/2014/main" id="{52E33986-96AC-423B-BF51-699377F8372A}"/>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1335855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BF325F-FB84-458C-BED8-ACA54CAF4C6A}"/>
              </a:ext>
            </a:extLst>
          </p:cNvPr>
          <p:cNvSpPr>
            <a:spLocks noGrp="1"/>
          </p:cNvSpPr>
          <p:nvPr>
            <p:ph type="title"/>
          </p:nvPr>
        </p:nvSpPr>
        <p:spPr>
          <a:xfrm>
            <a:off x="1524001" y="2658059"/>
            <a:ext cx="9143999" cy="1543263"/>
          </a:xfrm>
        </p:spPr>
        <p:txBody>
          <a:bodyPr>
            <a:normAutofit/>
          </a:bodyPr>
          <a:lstStyle/>
          <a:p>
            <a:pPr algn="ctr"/>
            <a:r>
              <a:rPr lang="ja-JP" altLang="en-US" kern="1200" dirty="0"/>
              <a:t>ユーザー連携</a:t>
            </a:r>
            <a:endParaRPr kumimoji="1" lang="ja-JP" altLang="en-US" dirty="0"/>
          </a:p>
        </p:txBody>
      </p:sp>
      <p:grpSp>
        <p:nvGrpSpPr>
          <p:cNvPr id="5" name="グループ化 4" descr="標準連携機能">
            <a:extLst>
              <a:ext uri="{FF2B5EF4-FFF2-40B4-BE49-F238E27FC236}">
                <a16:creationId xmlns:a16="http://schemas.microsoft.com/office/drawing/2014/main" id="{1D6443E2-AC32-461B-A059-0095506A7BC1}"/>
              </a:ext>
            </a:extLst>
          </p:cNvPr>
          <p:cNvGrpSpPr/>
          <p:nvPr/>
        </p:nvGrpSpPr>
        <p:grpSpPr>
          <a:xfrm>
            <a:off x="5070000" y="3794962"/>
            <a:ext cx="2052000" cy="428825"/>
            <a:chOff x="6230202" y="2242719"/>
            <a:chExt cx="2052000" cy="428825"/>
          </a:xfrm>
        </p:grpSpPr>
        <p:sp>
          <p:nvSpPr>
            <p:cNvPr id="6" name="角丸四角形 10">
              <a:extLst>
                <a:ext uri="{FF2B5EF4-FFF2-40B4-BE49-F238E27FC236}">
                  <a16:creationId xmlns:a16="http://schemas.microsoft.com/office/drawing/2014/main" id="{A2AD39DC-8AC6-4CEE-A97E-8BB3900F6DB1}"/>
                </a:ext>
              </a:extLst>
            </p:cNvPr>
            <p:cNvSpPr/>
            <p:nvPr/>
          </p:nvSpPr>
          <p:spPr>
            <a:xfrm>
              <a:off x="6230203" y="2242719"/>
              <a:ext cx="2025901"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7" name="テキスト ボックス 6">
              <a:extLst>
                <a:ext uri="{FF2B5EF4-FFF2-40B4-BE49-F238E27FC236}">
                  <a16:creationId xmlns:a16="http://schemas.microsoft.com/office/drawing/2014/main" id="{AC535B33-8E47-413D-88C0-F66BE9A265AD}"/>
                </a:ext>
              </a:extLst>
            </p:cNvPr>
            <p:cNvSpPr txBox="1"/>
            <p:nvPr/>
          </p:nvSpPr>
          <p:spPr>
            <a:xfrm flipH="1">
              <a:off x="6230202" y="2312628"/>
              <a:ext cx="2052000"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2528905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BD1B8D6-1C11-4906-837E-D4546236DABD}"/>
              </a:ext>
            </a:extLst>
          </p:cNvPr>
          <p:cNvSpPr>
            <a:spLocks noGrp="1"/>
          </p:cNvSpPr>
          <p:nvPr>
            <p:ph type="body" sz="quarter" idx="10"/>
          </p:nvPr>
        </p:nvSpPr>
        <p:spPr>
          <a:xfrm>
            <a:off x="2830193" y="1346410"/>
            <a:ext cx="6531615" cy="2161211"/>
          </a:xfrm>
        </p:spPr>
        <p:txBody>
          <a:bodyPr/>
          <a:lstStyle/>
          <a:p>
            <a:pPr marL="0" indent="0">
              <a:buNone/>
            </a:pPr>
            <a:r>
              <a:rPr kumimoji="1" lang="ja-JP" altLang="en-US" dirty="0"/>
              <a:t>課題例</a:t>
            </a:r>
            <a:endParaRPr kumimoji="1" lang="en-US" altLang="ja-JP" dirty="0"/>
          </a:p>
          <a:p>
            <a:pPr>
              <a:buFont typeface="Wingdings" panose="05000000000000000000" pitchFamily="2" charset="2"/>
              <a:buChar char="ü"/>
            </a:pPr>
            <a:endParaRPr lang="en-US" altLang="ja-JP" dirty="0"/>
          </a:p>
          <a:p>
            <a:pPr>
              <a:buFont typeface="Arial" panose="020B0604020202020204" pitchFamily="34" charset="0"/>
              <a:buChar char="•"/>
            </a:pPr>
            <a:r>
              <a:rPr kumimoji="1" lang="ja-JP" altLang="en-US" dirty="0"/>
              <a:t>システム別にユーザー管理をしなければならない</a:t>
            </a:r>
            <a:endParaRPr kumimoji="1" lang="en-US" altLang="ja-JP" dirty="0"/>
          </a:p>
          <a:p>
            <a:pPr>
              <a:buFont typeface="Arial" panose="020B0604020202020204" pitchFamily="34" charset="0"/>
              <a:buChar char="•"/>
            </a:pPr>
            <a:r>
              <a:rPr kumimoji="1" lang="ja-JP" altLang="en-US" dirty="0"/>
              <a:t>入社や退社、部署移動により、ユーザー管理が大変</a:t>
            </a:r>
            <a:endParaRPr kumimoji="1" lang="en-US" altLang="ja-JP" dirty="0"/>
          </a:p>
          <a:p>
            <a:endParaRPr kumimoji="1" lang="ja-JP" altLang="en-US" dirty="0"/>
          </a:p>
        </p:txBody>
      </p:sp>
      <p:sp>
        <p:nvSpPr>
          <p:cNvPr id="3" name="タイトル 2">
            <a:extLst>
              <a:ext uri="{FF2B5EF4-FFF2-40B4-BE49-F238E27FC236}">
                <a16:creationId xmlns:a16="http://schemas.microsoft.com/office/drawing/2014/main" id="{25BC72CD-B3F7-496E-9C4A-C14229EE294F}"/>
              </a:ext>
            </a:extLst>
          </p:cNvPr>
          <p:cNvSpPr>
            <a:spLocks noGrp="1"/>
          </p:cNvSpPr>
          <p:nvPr>
            <p:ph type="title"/>
          </p:nvPr>
        </p:nvSpPr>
        <p:spPr/>
        <p:txBody>
          <a:bodyPr>
            <a:normAutofit/>
          </a:bodyPr>
          <a:lstStyle/>
          <a:p>
            <a:r>
              <a:rPr lang="ja-JP" altLang="en-US" dirty="0"/>
              <a:t>ユーザーや組織の情報は一元管理できます</a:t>
            </a:r>
            <a:endParaRPr kumimoji="1" lang="ja-JP" altLang="en-US" dirty="0"/>
          </a:p>
        </p:txBody>
      </p:sp>
      <p:sp>
        <p:nvSpPr>
          <p:cNvPr id="4" name="矢印: 下 3">
            <a:extLst>
              <a:ext uri="{FF2B5EF4-FFF2-40B4-BE49-F238E27FC236}">
                <a16:creationId xmlns:a16="http://schemas.microsoft.com/office/drawing/2014/main" id="{20AA928B-5A24-478E-ACFD-AB0DD64DEE71}"/>
              </a:ext>
              <a:ext uri="{C183D7F6-B498-43B3-948B-1728B52AA6E4}">
                <adec:decorative xmlns:adec="http://schemas.microsoft.com/office/drawing/2017/decorative" val="1"/>
              </a:ext>
            </a:extLst>
          </p:cNvPr>
          <p:cNvSpPr/>
          <p:nvPr/>
        </p:nvSpPr>
        <p:spPr>
          <a:xfrm>
            <a:off x="4780162" y="3913036"/>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ユーザー連携 × kintoneで解決！&#10;">
            <a:extLst>
              <a:ext uri="{FF2B5EF4-FFF2-40B4-BE49-F238E27FC236}">
                <a16:creationId xmlns:a16="http://schemas.microsoft.com/office/drawing/2014/main" id="{0C5C42A6-9584-4588-BA02-D1B80A5A0586}"/>
              </a:ext>
            </a:extLst>
          </p:cNvPr>
          <p:cNvSpPr/>
          <p:nvPr/>
        </p:nvSpPr>
        <p:spPr bwMode="auto">
          <a:xfrm>
            <a:off x="3276893" y="5106882"/>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ユーザー連携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342438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DCAA59E-7867-4F20-9307-A3991F468BF0}"/>
              </a:ext>
            </a:extLst>
          </p:cNvPr>
          <p:cNvSpPr>
            <a:spLocks noGrp="1"/>
          </p:cNvSpPr>
          <p:nvPr>
            <p:ph type="title"/>
          </p:nvPr>
        </p:nvSpPr>
        <p:spPr/>
        <p:txBody>
          <a:bodyPr>
            <a:normAutofit/>
          </a:bodyPr>
          <a:lstStyle/>
          <a:p>
            <a:r>
              <a:rPr lang="ja-JP" altLang="en-US" dirty="0"/>
              <a:t>ユーザー情報連携</a:t>
            </a:r>
            <a:endParaRPr kumimoji="1" lang="ja-JP" altLang="en-US" dirty="0"/>
          </a:p>
        </p:txBody>
      </p:sp>
      <p:sp>
        <p:nvSpPr>
          <p:cNvPr id="7" name="コンテンツ プレースホルダー 2">
            <a:extLst>
              <a:ext uri="{FF2B5EF4-FFF2-40B4-BE49-F238E27FC236}">
                <a16:creationId xmlns:a16="http://schemas.microsoft.com/office/drawing/2014/main" id="{A39BC98C-90BB-47DF-A749-0EC5DCFB7512}"/>
              </a:ext>
            </a:extLst>
          </p:cNvPr>
          <p:cNvSpPr txBox="1">
            <a:spLocks/>
          </p:cNvSpPr>
          <p:nvPr/>
        </p:nvSpPr>
        <p:spPr bwMode="auto">
          <a:xfrm>
            <a:off x="720000" y="936000"/>
            <a:ext cx="10741572" cy="124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lt"/>
                <a:ea typeface="YuGothic Medium"/>
                <a:cs typeface="YuGothic Medium"/>
              </a:defRPr>
            </a:lvl1pPr>
            <a:lvl2pPr marL="446088" indent="-177800" algn="l" rtl="0" eaLnBrk="1" fontAlgn="base" hangingPunct="1">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YuGothic Medium"/>
                <a:ea typeface="YuGothic Medium"/>
                <a:cs typeface="YuGothic Medium"/>
              </a:defRPr>
            </a:lvl2pPr>
            <a:lvl3pPr marL="625475" indent="-179388" algn="l" rtl="0" eaLnBrk="1" fontAlgn="base" hangingPunct="1">
              <a:lnSpc>
                <a:spcPct val="130000"/>
              </a:lnSpc>
              <a:spcBef>
                <a:spcPct val="50000"/>
              </a:spcBef>
              <a:spcAft>
                <a:spcPct val="0"/>
              </a:spcAft>
              <a:buClr>
                <a:srgbClr val="004080"/>
              </a:buClr>
              <a:buSzPct val="70000"/>
              <a:buChar char="•"/>
              <a:defRPr kumimoji="1" sz="1600">
                <a:solidFill>
                  <a:schemeClr val="tx1"/>
                </a:solidFill>
                <a:latin typeface="YuGothic Medium"/>
                <a:ea typeface="YuGothic Medium"/>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i="0" kern="0" dirty="0">
                <a:latin typeface="+mn-ea"/>
                <a:ea typeface="+mn-ea"/>
              </a:rPr>
              <a:t>Garoon </a:t>
            </a:r>
            <a:r>
              <a:rPr lang="ja-JP" altLang="en-US" sz="1600" i="0" kern="0" dirty="0">
                <a:latin typeface="+mn-ea"/>
                <a:ea typeface="+mn-ea"/>
              </a:rPr>
              <a:t>と </a:t>
            </a:r>
            <a:r>
              <a:rPr lang="en-US" altLang="ja-JP" sz="1600" i="0" kern="0" dirty="0">
                <a:latin typeface="+mn-ea"/>
                <a:ea typeface="+mn-ea"/>
              </a:rPr>
              <a:t>kintone </a:t>
            </a:r>
            <a:r>
              <a:rPr lang="ja-JP" altLang="en-US" sz="1600" i="0" kern="0" dirty="0">
                <a:latin typeface="+mn-ea"/>
                <a:ea typeface="+mn-ea"/>
              </a:rPr>
              <a:t>のユーザーや組織の情報は一元管理されているので、管理の手間がかかりません。</a:t>
            </a:r>
            <a:endParaRPr lang="en-US" altLang="ja-JP" sz="1600" i="0" kern="0" dirty="0">
              <a:latin typeface="+mn-ea"/>
              <a:ea typeface="+mn-ea"/>
            </a:endParaRPr>
          </a:p>
          <a:p>
            <a:pPr marL="0" indent="0">
              <a:buNone/>
              <a:defRPr/>
            </a:pPr>
            <a:r>
              <a:rPr lang="ja-JP" altLang="en-US" sz="1600" i="0" kern="0" dirty="0">
                <a:latin typeface="+mn-ea"/>
                <a:ea typeface="+mn-ea"/>
              </a:rPr>
              <a:t>また、ユーザーごとに利用サービスを選べるので、必要なユーザーだけに </a:t>
            </a:r>
            <a:r>
              <a:rPr lang="en-US" altLang="ja-JP" sz="1600" i="0" kern="0" dirty="0">
                <a:latin typeface="+mn-ea"/>
                <a:ea typeface="+mn-ea"/>
              </a:rPr>
              <a:t>kintone</a:t>
            </a:r>
            <a:r>
              <a:rPr lang="ja-JP" altLang="en-US" sz="1600" i="0" kern="0" dirty="0">
                <a:latin typeface="+mn-ea"/>
                <a:ea typeface="+mn-ea"/>
              </a:rPr>
              <a:t> のアカウントを配布することも可能です。</a:t>
            </a:r>
          </a:p>
        </p:txBody>
      </p:sp>
      <p:pic>
        <p:nvPicPr>
          <p:cNvPr id="3" name="図 2">
            <a:extLst>
              <a:ext uri="{FF2B5EF4-FFF2-40B4-BE49-F238E27FC236}">
                <a16:creationId xmlns:a16="http://schemas.microsoft.com/office/drawing/2014/main" id="{F16208F1-9D54-470B-B481-121FDBC1CA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5685" y="1891861"/>
            <a:ext cx="7520630" cy="4403833"/>
          </a:xfrm>
          <a:prstGeom prst="rect">
            <a:avLst/>
          </a:prstGeom>
          <a:effectLst>
            <a:outerShdw blurRad="50800" dist="38100" dir="2700000" algn="tl" rotWithShape="0">
              <a:prstClr val="black">
                <a:alpha val="40000"/>
              </a:prstClr>
            </a:outerShdw>
          </a:effectLst>
        </p:spPr>
      </p:pic>
      <p:grpSp>
        <p:nvGrpSpPr>
          <p:cNvPr id="13" name="グループ化 12">
            <a:extLst>
              <a:ext uri="{FF2B5EF4-FFF2-40B4-BE49-F238E27FC236}">
                <a16:creationId xmlns:a16="http://schemas.microsoft.com/office/drawing/2014/main" id="{5C3F132C-0B6F-4234-9AD4-E73CF8591B93}"/>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14" name="角丸四角形 10">
              <a:extLst>
                <a:ext uri="{FF2B5EF4-FFF2-40B4-BE49-F238E27FC236}">
                  <a16:creationId xmlns:a16="http://schemas.microsoft.com/office/drawing/2014/main" id="{210935C2-FD61-4045-985C-43753CC92896}"/>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15" name="テキスト ボックス 14">
              <a:extLst>
                <a:ext uri="{FF2B5EF4-FFF2-40B4-BE49-F238E27FC236}">
                  <a16:creationId xmlns:a16="http://schemas.microsoft.com/office/drawing/2014/main" id="{D6B279D4-53A3-496E-94F8-4E825825421B}"/>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456596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CAAB895D-A964-4047-B5FB-36517874D7D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6431" y="3617414"/>
            <a:ext cx="3841311" cy="2198881"/>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7FEE26EE-0BE6-4DB3-AF84-A0C67694B7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024" y="3672444"/>
            <a:ext cx="3750726" cy="2147028"/>
          </a:xfrm>
          <a:prstGeom prst="rect">
            <a:avLst/>
          </a:prstGeom>
          <a:effectLst>
            <a:outerShdw blurRad="50800" dist="38100" dir="2700000" algn="tl" rotWithShape="0">
              <a:prstClr val="black">
                <a:alpha val="40000"/>
              </a:prstClr>
            </a:outerShdw>
          </a:effectLst>
        </p:spPr>
      </p:pic>
      <p:sp>
        <p:nvSpPr>
          <p:cNvPr id="3" name="タイトル 2">
            <a:extLst>
              <a:ext uri="{FF2B5EF4-FFF2-40B4-BE49-F238E27FC236}">
                <a16:creationId xmlns:a16="http://schemas.microsoft.com/office/drawing/2014/main" id="{7D3A573C-D9F3-4DB6-91C0-F4A3F0D78BD7}"/>
              </a:ext>
            </a:extLst>
          </p:cNvPr>
          <p:cNvSpPr>
            <a:spLocks noGrp="1"/>
          </p:cNvSpPr>
          <p:nvPr>
            <p:ph type="title"/>
          </p:nvPr>
        </p:nvSpPr>
        <p:spPr/>
        <p:txBody>
          <a:bodyPr>
            <a:normAutofit/>
          </a:bodyPr>
          <a:lstStyle/>
          <a:p>
            <a:r>
              <a:rPr kumimoji="1" lang="en-US" altLang="ja-JP" dirty="0"/>
              <a:t>SSO</a:t>
            </a:r>
            <a:r>
              <a:rPr kumimoji="1" lang="ja-JP" altLang="en-US" dirty="0"/>
              <a:t>連携</a:t>
            </a:r>
          </a:p>
        </p:txBody>
      </p:sp>
      <p:sp>
        <p:nvSpPr>
          <p:cNvPr id="2" name="コンテンツ プレースホルダー 1">
            <a:extLst>
              <a:ext uri="{FF2B5EF4-FFF2-40B4-BE49-F238E27FC236}">
                <a16:creationId xmlns:a16="http://schemas.microsoft.com/office/drawing/2014/main" id="{79282284-3AEF-44AC-BBE9-1F1BC8E0EDDD}"/>
              </a:ext>
            </a:extLst>
          </p:cNvPr>
          <p:cNvSpPr>
            <a:spLocks noGrp="1"/>
          </p:cNvSpPr>
          <p:nvPr>
            <p:ph type="body" sz="quarter" idx="10"/>
          </p:nvPr>
        </p:nvSpPr>
        <p:spPr>
          <a:xfrm>
            <a:off x="720000" y="936000"/>
            <a:ext cx="8491533" cy="619727"/>
          </a:xfrm>
        </p:spPr>
        <p:txBody>
          <a:bodyPr>
            <a:normAutofit/>
          </a:bodyPr>
          <a:lstStyle/>
          <a:p>
            <a:pPr marL="0" indent="0">
              <a:buNone/>
            </a:pPr>
            <a:r>
              <a:rPr lang="en-US" altLang="ja-JP" sz="1600" dirty="0"/>
              <a:t>Garoon </a:t>
            </a:r>
            <a:r>
              <a:rPr lang="ja-JP" altLang="en-US" sz="1600" dirty="0"/>
              <a:t>と </a:t>
            </a:r>
            <a:r>
              <a:rPr lang="en-US" altLang="ja-JP" sz="1600" dirty="0"/>
              <a:t>kintone </a:t>
            </a:r>
            <a:r>
              <a:rPr lang="ja-JP" altLang="en-US" sz="1600" dirty="0"/>
              <a:t>はシングルサインオンされているためログインし直す必要はありません。</a:t>
            </a:r>
          </a:p>
        </p:txBody>
      </p:sp>
      <p:cxnSp>
        <p:nvCxnSpPr>
          <p:cNvPr id="21" name="直線矢印コネクタ 20">
            <a:extLst>
              <a:ext uri="{FF2B5EF4-FFF2-40B4-BE49-F238E27FC236}">
                <a16:creationId xmlns:a16="http://schemas.microsoft.com/office/drawing/2014/main" id="{CEB38C99-0833-451F-99F5-E6E26233C33F}"/>
              </a:ext>
              <a:ext uri="{C183D7F6-B498-43B3-948B-1728B52AA6E4}">
                <adec:decorative xmlns:adec="http://schemas.microsoft.com/office/drawing/2017/decorative" val="1"/>
              </a:ext>
            </a:extLst>
          </p:cNvPr>
          <p:cNvCxnSpPr>
            <a:cxnSpLocks/>
          </p:cNvCxnSpPr>
          <p:nvPr/>
        </p:nvCxnSpPr>
        <p:spPr bwMode="auto">
          <a:xfrm flipH="1" flipV="1">
            <a:off x="5909436" y="3717183"/>
            <a:ext cx="295779" cy="19253"/>
          </a:xfrm>
          <a:prstGeom prst="straightConnector1">
            <a:avLst/>
          </a:prstGeom>
          <a:gradFill rotWithShape="1">
            <a:gsLst>
              <a:gs pos="0">
                <a:schemeClr val="bg1">
                  <a:alpha val="70000"/>
                </a:schemeClr>
              </a:gs>
              <a:gs pos="100000">
                <a:schemeClr val="bg2">
                  <a:alpha val="13000"/>
                </a:schemeClr>
              </a:gs>
            </a:gsLst>
            <a:lin ang="5400000" scaled="1"/>
          </a:gradFill>
          <a:ln>
            <a:noFill/>
            <a:headEnd type="triangle"/>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6" name="図 15">
            <a:extLst>
              <a:ext uri="{FF2B5EF4-FFF2-40B4-BE49-F238E27FC236}">
                <a16:creationId xmlns:a16="http://schemas.microsoft.com/office/drawing/2014/main" id="{CCD5A42C-48C9-4F2A-A3DC-C39DD863589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2773" y="3370769"/>
            <a:ext cx="1109076" cy="283825"/>
          </a:xfrm>
          <a:prstGeom prst="rect">
            <a:avLst/>
          </a:prstGeom>
        </p:spPr>
      </p:pic>
      <p:pic>
        <p:nvPicPr>
          <p:cNvPr id="18" name="図 17">
            <a:extLst>
              <a:ext uri="{FF2B5EF4-FFF2-40B4-BE49-F238E27FC236}">
                <a16:creationId xmlns:a16="http://schemas.microsoft.com/office/drawing/2014/main" id="{9B266B77-EFC9-48DA-9D1E-27AE9EDD7DA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56846" y="2224264"/>
            <a:ext cx="1539373" cy="914479"/>
          </a:xfrm>
          <a:prstGeom prst="rect">
            <a:avLst/>
          </a:prstGeom>
        </p:spPr>
      </p:pic>
      <p:sp>
        <p:nvSpPr>
          <p:cNvPr id="19" name="テキスト ボックス 18">
            <a:extLst>
              <a:ext uri="{FF2B5EF4-FFF2-40B4-BE49-F238E27FC236}">
                <a16:creationId xmlns:a16="http://schemas.microsoft.com/office/drawing/2014/main" id="{B013AD96-B3A4-4D4B-8404-5887751BBBB3}"/>
              </a:ext>
              <a:ext uri="{C183D7F6-B498-43B3-948B-1728B52AA6E4}">
                <adec:decorative xmlns:adec="http://schemas.microsoft.com/office/drawing/2017/decorative" val="1"/>
              </a:ext>
            </a:extLst>
          </p:cNvPr>
          <p:cNvSpPr txBox="1"/>
          <p:nvPr/>
        </p:nvSpPr>
        <p:spPr>
          <a:xfrm>
            <a:off x="4904667" y="1946859"/>
            <a:ext cx="2066258" cy="369332"/>
          </a:xfrm>
          <a:prstGeom prst="rect">
            <a:avLst/>
          </a:prstGeom>
          <a:noFill/>
        </p:spPr>
        <p:txBody>
          <a:bodyPr wrap="square" rtlCol="0">
            <a:spAutoFit/>
          </a:bodyPr>
          <a:lstStyle/>
          <a:p>
            <a:r>
              <a:rPr kumimoji="1" lang="ja-JP" altLang="en-US" i="0" dirty="0">
                <a:latin typeface="+mn-ea"/>
                <a:ea typeface="+mn-ea"/>
              </a:rPr>
              <a:t>ユーザー情報管理</a:t>
            </a:r>
          </a:p>
        </p:txBody>
      </p:sp>
      <p:cxnSp>
        <p:nvCxnSpPr>
          <p:cNvPr id="24" name="直線矢印コネクタ 23">
            <a:extLst>
              <a:ext uri="{FF2B5EF4-FFF2-40B4-BE49-F238E27FC236}">
                <a16:creationId xmlns:a16="http://schemas.microsoft.com/office/drawing/2014/main" id="{197EEC1E-0AED-4B8F-A26F-EA7E57CD0BB5}"/>
              </a:ext>
              <a:ext uri="{C183D7F6-B498-43B3-948B-1728B52AA6E4}">
                <adec:decorative xmlns:adec="http://schemas.microsoft.com/office/drawing/2017/decorative" val="1"/>
              </a:ext>
            </a:extLst>
          </p:cNvPr>
          <p:cNvCxnSpPr>
            <a:cxnSpLocks/>
          </p:cNvCxnSpPr>
          <p:nvPr/>
        </p:nvCxnSpPr>
        <p:spPr bwMode="auto">
          <a:xfrm flipH="1">
            <a:off x="4845524" y="3093238"/>
            <a:ext cx="668800" cy="579206"/>
          </a:xfrm>
          <a:prstGeom prst="straightConnector1">
            <a:avLst/>
          </a:prstGeom>
          <a:gradFill rotWithShape="1">
            <a:gsLst>
              <a:gs pos="0">
                <a:schemeClr val="bg1">
                  <a:alpha val="70000"/>
                </a:schemeClr>
              </a:gs>
              <a:gs pos="100000">
                <a:schemeClr val="bg2">
                  <a:alpha val="13000"/>
                </a:schemeClr>
              </a:gs>
            </a:gsLst>
            <a:lin ang="5400000" scaled="1"/>
          </a:gradFill>
          <a:ln w="44450">
            <a:solidFill>
              <a:schemeClr val="accent1"/>
            </a:solidFill>
            <a:headEnd type="triangle"/>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直線矢印コネクタ 25">
            <a:extLst>
              <a:ext uri="{FF2B5EF4-FFF2-40B4-BE49-F238E27FC236}">
                <a16:creationId xmlns:a16="http://schemas.microsoft.com/office/drawing/2014/main" id="{E6E610A0-E166-4651-8B5C-292553E0733F}"/>
              </a:ext>
              <a:ext uri="{C183D7F6-B498-43B3-948B-1728B52AA6E4}">
                <adec:decorative xmlns:adec="http://schemas.microsoft.com/office/drawing/2017/decorative" val="1"/>
              </a:ext>
            </a:extLst>
          </p:cNvPr>
          <p:cNvCxnSpPr>
            <a:cxnSpLocks/>
          </p:cNvCxnSpPr>
          <p:nvPr/>
        </p:nvCxnSpPr>
        <p:spPr bwMode="auto">
          <a:xfrm>
            <a:off x="6288629" y="3102864"/>
            <a:ext cx="568392" cy="527636"/>
          </a:xfrm>
          <a:prstGeom prst="straightConnector1">
            <a:avLst/>
          </a:prstGeom>
          <a:gradFill rotWithShape="1">
            <a:gsLst>
              <a:gs pos="0">
                <a:schemeClr val="bg1">
                  <a:alpha val="70000"/>
                </a:schemeClr>
              </a:gs>
              <a:gs pos="100000">
                <a:schemeClr val="bg2">
                  <a:alpha val="13000"/>
                </a:schemeClr>
              </a:gs>
            </a:gsLst>
            <a:lin ang="5400000" scaled="1"/>
          </a:gradFill>
          <a:ln w="44450">
            <a:solidFill>
              <a:schemeClr val="accent1"/>
            </a:solidFill>
            <a:headEnd type="triangle"/>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直線矢印コネクタ 30">
            <a:extLst>
              <a:ext uri="{FF2B5EF4-FFF2-40B4-BE49-F238E27FC236}">
                <a16:creationId xmlns:a16="http://schemas.microsoft.com/office/drawing/2014/main" id="{2E5CAE14-556B-4DC8-9E98-933BAEDCF621}"/>
              </a:ext>
              <a:ext uri="{C183D7F6-B498-43B3-948B-1728B52AA6E4}">
                <adec:decorative xmlns:adec="http://schemas.microsoft.com/office/drawing/2017/decorative" val="1"/>
              </a:ext>
            </a:extLst>
          </p:cNvPr>
          <p:cNvCxnSpPr>
            <a:cxnSpLocks/>
          </p:cNvCxnSpPr>
          <p:nvPr/>
        </p:nvCxnSpPr>
        <p:spPr bwMode="auto">
          <a:xfrm flipH="1">
            <a:off x="5179924" y="4550898"/>
            <a:ext cx="1734930" cy="0"/>
          </a:xfrm>
          <a:prstGeom prst="straightConnector1">
            <a:avLst/>
          </a:prstGeom>
          <a:gradFill rotWithShape="1">
            <a:gsLst>
              <a:gs pos="0">
                <a:schemeClr val="bg1">
                  <a:alpha val="70000"/>
                </a:schemeClr>
              </a:gs>
              <a:gs pos="100000">
                <a:schemeClr val="bg2">
                  <a:alpha val="13000"/>
                </a:schemeClr>
              </a:gs>
            </a:gsLst>
            <a:lin ang="5400000" scaled="1"/>
          </a:gradFill>
          <a:ln w="44450">
            <a:solidFill>
              <a:schemeClr val="accent1"/>
            </a:solidFill>
            <a:headEnd type="triangle"/>
            <a:tailEnd type="triangle"/>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6" name="図 5">
            <a:extLst>
              <a:ext uri="{FF2B5EF4-FFF2-40B4-BE49-F238E27FC236}">
                <a16:creationId xmlns:a16="http://schemas.microsoft.com/office/drawing/2014/main" id="{8434E8F3-C910-452D-9812-D1AB7AECB3A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90050" y="4604784"/>
            <a:ext cx="934549" cy="754828"/>
          </a:xfrm>
          <a:prstGeom prst="rect">
            <a:avLst/>
          </a:prstGeom>
        </p:spPr>
      </p:pic>
      <p:grpSp>
        <p:nvGrpSpPr>
          <p:cNvPr id="23" name="グループ化 22">
            <a:extLst>
              <a:ext uri="{FF2B5EF4-FFF2-40B4-BE49-F238E27FC236}">
                <a16:creationId xmlns:a16="http://schemas.microsoft.com/office/drawing/2014/main" id="{262BD89F-D15B-4BC3-8835-6851034BA562}"/>
              </a:ext>
              <a:ext uri="{C183D7F6-B498-43B3-948B-1728B52AA6E4}">
                <adec:decorative xmlns:adec="http://schemas.microsoft.com/office/drawing/2017/decorative" val="1"/>
              </a:ext>
            </a:extLst>
          </p:cNvPr>
          <p:cNvGrpSpPr/>
          <p:nvPr/>
        </p:nvGrpSpPr>
        <p:grpSpPr>
          <a:xfrm>
            <a:off x="10140048" y="335093"/>
            <a:ext cx="1716592" cy="428825"/>
            <a:chOff x="6230202" y="2242719"/>
            <a:chExt cx="2025902" cy="428825"/>
          </a:xfrm>
          <a:solidFill>
            <a:srgbClr val="003399"/>
          </a:solidFill>
        </p:grpSpPr>
        <p:sp>
          <p:nvSpPr>
            <p:cNvPr id="25" name="角丸四角形 10">
              <a:extLst>
                <a:ext uri="{FF2B5EF4-FFF2-40B4-BE49-F238E27FC236}">
                  <a16:creationId xmlns:a16="http://schemas.microsoft.com/office/drawing/2014/main" id="{4DE15113-EFA4-4767-89F7-C9ED394C103F}"/>
                </a:ext>
              </a:extLst>
            </p:cNvPr>
            <p:cNvSpPr/>
            <p:nvPr/>
          </p:nvSpPr>
          <p:spPr>
            <a:xfrm>
              <a:off x="6230203" y="2242719"/>
              <a:ext cx="2025901" cy="428825"/>
            </a:xfrm>
            <a:prstGeom prst="roundRect">
              <a:avLst>
                <a:gd name="adj" fmla="val 977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latin typeface="+mn-ea"/>
              </a:endParaRPr>
            </a:p>
          </p:txBody>
        </p:sp>
        <p:sp>
          <p:nvSpPr>
            <p:cNvPr id="27" name="テキスト ボックス 26">
              <a:extLst>
                <a:ext uri="{FF2B5EF4-FFF2-40B4-BE49-F238E27FC236}">
                  <a16:creationId xmlns:a16="http://schemas.microsoft.com/office/drawing/2014/main" id="{391F1AC3-6B87-4785-A658-2F85CA15E0DA}"/>
                </a:ext>
              </a:extLst>
            </p:cNvPr>
            <p:cNvSpPr txBox="1"/>
            <p:nvPr/>
          </p:nvSpPr>
          <p:spPr>
            <a:xfrm flipH="1">
              <a:off x="6230202" y="2312628"/>
              <a:ext cx="2025902" cy="338554"/>
            </a:xfrm>
            <a:prstGeom prst="rect">
              <a:avLst/>
            </a:prstGeom>
            <a:noFill/>
          </p:spPr>
          <p:txBody>
            <a:bodyPr wrap="square" rtlCol="0">
              <a:spAutoFit/>
            </a:bodyPr>
            <a:lstStyle/>
            <a:p>
              <a:pPr algn="ctr"/>
              <a:r>
                <a:rPr lang="ja-JP" altLang="en-US" sz="1600" b="1" i="0" dirty="0">
                  <a:solidFill>
                    <a:schemeClr val="bg1"/>
                  </a:solidFill>
                  <a:latin typeface="+mn-ea"/>
                  <a:ea typeface="+mn-ea"/>
                </a:rPr>
                <a:t>標準連携</a:t>
              </a:r>
            </a:p>
          </p:txBody>
        </p:sp>
      </p:grpSp>
    </p:spTree>
    <p:extLst>
      <p:ext uri="{BB962C8B-B14F-4D97-AF65-F5344CB8AC3E}">
        <p14:creationId xmlns:p14="http://schemas.microsoft.com/office/powerpoint/2010/main" val="1103623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DBF325F-FB84-458C-BED8-ACA54CAF4C6A}"/>
              </a:ext>
            </a:extLst>
          </p:cNvPr>
          <p:cNvSpPr>
            <a:spLocks noGrp="1"/>
          </p:cNvSpPr>
          <p:nvPr>
            <p:ph type="title"/>
          </p:nvPr>
        </p:nvSpPr>
        <p:spPr>
          <a:xfrm>
            <a:off x="1524000" y="2658059"/>
            <a:ext cx="9144000" cy="1543263"/>
          </a:xfrm>
        </p:spPr>
        <p:txBody>
          <a:bodyPr>
            <a:normAutofit/>
          </a:bodyPr>
          <a:lstStyle/>
          <a:p>
            <a:pPr algn="ctr"/>
            <a:r>
              <a:rPr lang="ja-JP" altLang="en-US" kern="1200" dirty="0"/>
              <a:t>その他</a:t>
            </a:r>
            <a:endParaRPr kumimoji="1" lang="ja-JP" altLang="en-US" dirty="0"/>
          </a:p>
        </p:txBody>
      </p:sp>
    </p:spTree>
    <p:extLst>
      <p:ext uri="{BB962C8B-B14F-4D97-AF65-F5344CB8AC3E}">
        <p14:creationId xmlns:p14="http://schemas.microsoft.com/office/powerpoint/2010/main" val="1189836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8DF0A36-6626-4D86-A652-F1AE057D6A7C}"/>
              </a:ext>
            </a:extLst>
          </p:cNvPr>
          <p:cNvSpPr>
            <a:spLocks noGrp="1"/>
          </p:cNvSpPr>
          <p:nvPr>
            <p:ph type="title"/>
          </p:nvPr>
        </p:nvSpPr>
        <p:spPr/>
        <p:txBody>
          <a:bodyPr>
            <a:normAutofit/>
          </a:bodyPr>
          <a:lstStyle/>
          <a:p>
            <a:r>
              <a:rPr kumimoji="1" lang="ja-JP" altLang="en-US" dirty="0"/>
              <a:t>通知はまとめて確認できます</a:t>
            </a:r>
          </a:p>
        </p:txBody>
      </p:sp>
      <p:sp>
        <p:nvSpPr>
          <p:cNvPr id="2" name="コンテンツ プレースホルダー 1">
            <a:extLst>
              <a:ext uri="{FF2B5EF4-FFF2-40B4-BE49-F238E27FC236}">
                <a16:creationId xmlns:a16="http://schemas.microsoft.com/office/drawing/2014/main" id="{A931F6F7-3105-4F7A-8CB8-CA3775C982EB}"/>
              </a:ext>
            </a:extLst>
          </p:cNvPr>
          <p:cNvSpPr>
            <a:spLocks noGrp="1"/>
          </p:cNvSpPr>
          <p:nvPr>
            <p:ph type="body" sz="quarter" idx="10"/>
          </p:nvPr>
        </p:nvSpPr>
        <p:spPr>
          <a:xfrm>
            <a:off x="1884262" y="1139038"/>
            <a:ext cx="8423477" cy="1635694"/>
          </a:xfrm>
        </p:spPr>
        <p:txBody>
          <a:bodyPr/>
          <a:lstStyle/>
          <a:p>
            <a:pPr marL="0" indent="0">
              <a:buNone/>
            </a:pPr>
            <a:r>
              <a:rPr kumimoji="1" lang="ja-JP" altLang="en-US" dirty="0"/>
              <a:t>課題例</a:t>
            </a:r>
            <a:endParaRPr kumimoji="1" lang="en-US" altLang="ja-JP" dirty="0"/>
          </a:p>
          <a:p>
            <a:pPr marL="0" indent="0">
              <a:buNone/>
            </a:pPr>
            <a:endParaRPr kumimoji="1" lang="en-US" altLang="ja-JP" dirty="0"/>
          </a:p>
          <a:p>
            <a:pPr>
              <a:buFont typeface="Arial" panose="020B0604020202020204" pitchFamily="34" charset="0"/>
              <a:buChar char="•"/>
            </a:pPr>
            <a:r>
              <a:rPr lang="en-US" altLang="ja-JP" dirty="0"/>
              <a:t>kintone</a:t>
            </a:r>
            <a:r>
              <a:rPr lang="ja-JP" altLang="en-US" dirty="0"/>
              <a:t>の顧客管理マスタが更新されたときに通知をだしたい</a:t>
            </a:r>
            <a:endParaRPr kumimoji="1" lang="ja-JP" altLang="en-US" dirty="0"/>
          </a:p>
        </p:txBody>
      </p:sp>
      <p:sp>
        <p:nvSpPr>
          <p:cNvPr id="4" name="矢印: 下 3">
            <a:extLst>
              <a:ext uri="{FF2B5EF4-FFF2-40B4-BE49-F238E27FC236}">
                <a16:creationId xmlns:a16="http://schemas.microsoft.com/office/drawing/2014/main" id="{471254ED-C048-47B2-9806-0447D8BFD1E3}"/>
              </a:ext>
              <a:ext uri="{C183D7F6-B498-43B3-948B-1728B52AA6E4}">
                <adec:decorative xmlns:adec="http://schemas.microsoft.com/office/drawing/2017/decorative" val="1"/>
              </a:ext>
            </a:extLst>
          </p:cNvPr>
          <p:cNvSpPr/>
          <p:nvPr/>
        </p:nvSpPr>
        <p:spPr>
          <a:xfrm>
            <a:off x="4780162" y="4199361"/>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通知 × kintoneで解決！&#10;">
            <a:extLst>
              <a:ext uri="{FF2B5EF4-FFF2-40B4-BE49-F238E27FC236}">
                <a16:creationId xmlns:a16="http://schemas.microsoft.com/office/drawing/2014/main" id="{BC0E7455-755F-475C-9B7F-EA0D4ADB7B2C}"/>
              </a:ext>
            </a:extLst>
          </p:cNvPr>
          <p:cNvSpPr/>
          <p:nvPr/>
        </p:nvSpPr>
        <p:spPr bwMode="auto">
          <a:xfrm>
            <a:off x="3276893" y="5106882"/>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通知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235158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a:xfrm>
            <a:off x="720000" y="2658059"/>
            <a:ext cx="7980835" cy="1543263"/>
          </a:xfrm>
        </p:spPr>
        <p:txBody>
          <a:bodyPr/>
          <a:lstStyle/>
          <a:p>
            <a:r>
              <a:rPr lang="en-US" altLang="ja-JP" dirty="0">
                <a:solidFill>
                  <a:srgbClr val="333399"/>
                </a:solidFill>
              </a:rPr>
              <a:t>1. </a:t>
            </a:r>
            <a:r>
              <a:rPr lang="ja-JP" altLang="en-US" dirty="0">
                <a:solidFill>
                  <a:srgbClr val="333399"/>
                </a:solidFill>
              </a:rPr>
              <a:t>サイボウズのグループウェア</a:t>
            </a:r>
          </a:p>
        </p:txBody>
      </p:sp>
    </p:spTree>
    <p:extLst>
      <p:ext uri="{BB962C8B-B14F-4D97-AF65-F5344CB8AC3E}">
        <p14:creationId xmlns:p14="http://schemas.microsoft.com/office/powerpoint/2010/main" val="3131040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C83766B-FA1B-49A1-8483-6DF463D1680F}"/>
              </a:ext>
            </a:extLst>
          </p:cNvPr>
          <p:cNvSpPr>
            <a:spLocks noGrp="1"/>
          </p:cNvSpPr>
          <p:nvPr>
            <p:ph type="title"/>
          </p:nvPr>
        </p:nvSpPr>
        <p:spPr/>
        <p:txBody>
          <a:bodyPr>
            <a:normAutofit/>
          </a:bodyPr>
          <a:lstStyle/>
          <a:p>
            <a:r>
              <a:rPr lang="ja-JP" altLang="en-US" dirty="0">
                <a:latin typeface="+mn-ea"/>
                <a:ea typeface="+mn-ea"/>
              </a:rPr>
              <a:t>通知 </a:t>
            </a:r>
            <a:r>
              <a:rPr lang="en-US" altLang="ja-JP" dirty="0">
                <a:latin typeface="+mn-ea"/>
                <a:ea typeface="+mn-ea"/>
              </a:rPr>
              <a:t>×</a:t>
            </a:r>
            <a:r>
              <a:rPr lang="ja-JP" altLang="en-US" dirty="0">
                <a:latin typeface="+mn-ea"/>
                <a:ea typeface="+mn-ea"/>
              </a:rPr>
              <a:t> </a:t>
            </a:r>
            <a:r>
              <a:rPr lang="en-US" altLang="ja-JP" dirty="0">
                <a:latin typeface="+mn-ea"/>
                <a:ea typeface="+mn-ea"/>
              </a:rPr>
              <a:t>kintone</a:t>
            </a:r>
            <a:endParaRPr kumimoji="1" lang="ja-JP" altLang="en-US" dirty="0">
              <a:latin typeface="+mn-ea"/>
              <a:ea typeface="+mn-ea"/>
            </a:endParaRPr>
          </a:p>
        </p:txBody>
      </p:sp>
      <p:sp>
        <p:nvSpPr>
          <p:cNvPr id="5" name="コンテンツ プレースホルダー 2">
            <a:extLst>
              <a:ext uri="{FF2B5EF4-FFF2-40B4-BE49-F238E27FC236}">
                <a16:creationId xmlns:a16="http://schemas.microsoft.com/office/drawing/2014/main" id="{E7F1363D-0FF5-428E-B8A3-272D7B765198}"/>
              </a:ext>
            </a:extLst>
          </p:cNvPr>
          <p:cNvSpPr txBox="1">
            <a:spLocks/>
          </p:cNvSpPr>
          <p:nvPr/>
        </p:nvSpPr>
        <p:spPr bwMode="auto">
          <a:xfrm>
            <a:off x="720000" y="936000"/>
            <a:ext cx="9325387" cy="81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lt"/>
                <a:ea typeface="YuGothic Medium"/>
                <a:cs typeface="YuGothic Medium"/>
              </a:defRPr>
            </a:lvl1pPr>
            <a:lvl2pPr marL="446088" indent="-177800" algn="l" rtl="0" eaLnBrk="1" fontAlgn="base" hangingPunct="1">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YuGothic Medium"/>
                <a:ea typeface="YuGothic Medium"/>
                <a:cs typeface="YuGothic Medium"/>
              </a:defRPr>
            </a:lvl2pPr>
            <a:lvl3pPr marL="625475" indent="-179388" algn="l" rtl="0" eaLnBrk="1" fontAlgn="base" hangingPunct="1">
              <a:lnSpc>
                <a:spcPct val="130000"/>
              </a:lnSpc>
              <a:spcBef>
                <a:spcPct val="50000"/>
              </a:spcBef>
              <a:spcAft>
                <a:spcPct val="0"/>
              </a:spcAft>
              <a:buClr>
                <a:srgbClr val="004080"/>
              </a:buClr>
              <a:buSzPct val="70000"/>
              <a:buChar char="•"/>
              <a:defRPr kumimoji="1" sz="1600">
                <a:solidFill>
                  <a:schemeClr val="tx1"/>
                </a:solidFill>
                <a:latin typeface="YuGothic Medium"/>
                <a:ea typeface="YuGothic Medium"/>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i="0" kern="0" dirty="0">
                <a:latin typeface="+mn-ea"/>
                <a:ea typeface="游ゴシック" panose="020B0400000000000000" pitchFamily="50" charset="-128"/>
              </a:rPr>
              <a:t>kintone</a:t>
            </a:r>
            <a:r>
              <a:rPr lang="ja-JP" altLang="en-US" sz="1600" i="0" kern="0" dirty="0">
                <a:latin typeface="+mn-ea"/>
                <a:ea typeface="+mn-ea"/>
              </a:rPr>
              <a:t> のレコードが新規登録された際に、</a:t>
            </a:r>
            <a:r>
              <a:rPr lang="ja-JP" altLang="en-US" sz="1600" i="0" kern="0" dirty="0">
                <a:latin typeface="+mn-ea"/>
                <a:ea typeface="游ゴシック" panose="020B0400000000000000" pitchFamily="50" charset="-128"/>
              </a:rPr>
              <a:t> </a:t>
            </a:r>
            <a:r>
              <a:rPr lang="en-US" altLang="ja-JP" sz="1600" i="0" kern="0" dirty="0">
                <a:latin typeface="+mn-ea"/>
                <a:ea typeface="游ゴシック" panose="020B0400000000000000" pitchFamily="50" charset="-128"/>
              </a:rPr>
              <a:t>Garoon </a:t>
            </a:r>
            <a:r>
              <a:rPr lang="ja-JP" altLang="en-US" sz="1600" i="0" kern="0" dirty="0">
                <a:latin typeface="+mn-ea"/>
                <a:ea typeface="+mn-ea"/>
              </a:rPr>
              <a:t>にレコード内容を通知できます。</a:t>
            </a:r>
            <a:endParaRPr lang="en-US" altLang="ja-JP" sz="1600" i="0" kern="0" dirty="0">
              <a:latin typeface="+mn-ea"/>
              <a:ea typeface="+mn-ea"/>
            </a:endParaRPr>
          </a:p>
        </p:txBody>
      </p:sp>
      <p:pic>
        <p:nvPicPr>
          <p:cNvPr id="39" name="Picture 20">
            <a:extLst>
              <a:ext uri="{FF2B5EF4-FFF2-40B4-BE49-F238E27FC236}">
                <a16:creationId xmlns:a16="http://schemas.microsoft.com/office/drawing/2014/main" id="{4C01FE94-E7DC-4514-880F-EA416D91129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1752" y="1653818"/>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7">
            <a:extLst>
              <a:ext uri="{FF2B5EF4-FFF2-40B4-BE49-F238E27FC236}">
                <a16:creationId xmlns:a16="http://schemas.microsoft.com/office/drawing/2014/main" id="{19318648-830B-493C-BEC7-A7644D66018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55830" y="1630957"/>
            <a:ext cx="1291624"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DFE0EE11-FFB6-4F5C-9E32-AC163EF18FF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64768" y="2010373"/>
            <a:ext cx="3471405" cy="2333239"/>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E1FF49A3-5A9C-4472-8664-803FE9C707A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5831" y="2010372"/>
            <a:ext cx="3471405" cy="2966396"/>
          </a:xfrm>
          <a:prstGeom prst="rect">
            <a:avLst/>
          </a:prstGeom>
          <a:effectLst>
            <a:outerShdw blurRad="50800" dist="381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A5A9A70D-8788-4BDE-BDD4-E35AB2989313}"/>
              </a:ext>
            </a:extLst>
          </p:cNvPr>
          <p:cNvSpPr txBox="1"/>
          <p:nvPr/>
        </p:nvSpPr>
        <p:spPr>
          <a:xfrm>
            <a:off x="2262306" y="5515709"/>
            <a:ext cx="8405695" cy="812581"/>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en-US" altLang="ja-JP" sz="1200" i="0" dirty="0">
                <a:latin typeface="+mn-ea"/>
                <a:ea typeface="+mn-ea"/>
              </a:rPr>
              <a:t>【Garoon REST </a:t>
            </a:r>
            <a:r>
              <a:rPr lang="en-US" altLang="ja-JP" sz="1200" i="0" dirty="0" err="1">
                <a:latin typeface="+mn-ea"/>
                <a:ea typeface="+mn-ea"/>
              </a:rPr>
              <a:t>API】kintone</a:t>
            </a:r>
            <a:r>
              <a:rPr lang="ja-JP" altLang="en-US" sz="1200" i="0" dirty="0">
                <a:latin typeface="+mn-ea"/>
                <a:ea typeface="+mn-ea"/>
              </a:rPr>
              <a:t>にレコード追加されたら</a:t>
            </a:r>
            <a:r>
              <a:rPr lang="en-US" altLang="ja-JP" sz="1200" i="0" dirty="0">
                <a:latin typeface="+mn-ea"/>
                <a:ea typeface="+mn-ea"/>
              </a:rPr>
              <a:t>Garoon</a:t>
            </a:r>
            <a:r>
              <a:rPr lang="ja-JP" altLang="en-US" sz="1200" i="0" dirty="0">
                <a:latin typeface="+mn-ea"/>
                <a:ea typeface="+mn-ea"/>
              </a:rPr>
              <a:t>に通知を送信する</a:t>
            </a:r>
          </a:p>
          <a:p>
            <a:pPr>
              <a:lnSpc>
                <a:spcPct val="130000"/>
              </a:lnSpc>
            </a:pPr>
            <a:r>
              <a:rPr lang="en-US" altLang="ja-JP" sz="1200" i="0" dirty="0">
                <a:latin typeface="+mn-ea"/>
                <a:ea typeface="+mn-ea"/>
                <a:hlinkClick r:id="rId7"/>
              </a:rPr>
              <a:t>https://cybozudev.zendesk.com/hc/ja/articles/360018094532</a:t>
            </a:r>
            <a:endParaRPr lang="en-US" altLang="ja-JP" sz="1200" i="0" dirty="0">
              <a:latin typeface="+mn-ea"/>
              <a:ea typeface="+mn-ea"/>
            </a:endParaRPr>
          </a:p>
        </p:txBody>
      </p:sp>
      <p:grpSp>
        <p:nvGrpSpPr>
          <p:cNvPr id="12" name="グループ化 11">
            <a:extLst>
              <a:ext uri="{FF2B5EF4-FFF2-40B4-BE49-F238E27FC236}">
                <a16:creationId xmlns:a16="http://schemas.microsoft.com/office/drawing/2014/main" id="{E53F6708-C541-4FFB-86F2-9D3A6D7E6849}"/>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13" name="角丸四角形 10">
              <a:extLst>
                <a:ext uri="{FF2B5EF4-FFF2-40B4-BE49-F238E27FC236}">
                  <a16:creationId xmlns:a16="http://schemas.microsoft.com/office/drawing/2014/main" id="{9B9C53B4-5A62-4599-B6AD-6606CF51D508}"/>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15" name="テキスト ボックス 14">
              <a:extLst>
                <a:ext uri="{FF2B5EF4-FFF2-40B4-BE49-F238E27FC236}">
                  <a16:creationId xmlns:a16="http://schemas.microsoft.com/office/drawing/2014/main" id="{6638A971-FE65-44FD-959E-C4BCBED6F992}"/>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2698271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F80BF73-EF87-48AE-83DF-7B0602842CD1}"/>
              </a:ext>
            </a:extLst>
          </p:cNvPr>
          <p:cNvSpPr>
            <a:spLocks noGrp="1"/>
          </p:cNvSpPr>
          <p:nvPr>
            <p:ph type="title"/>
          </p:nvPr>
        </p:nvSpPr>
        <p:spPr/>
        <p:txBody>
          <a:bodyPr>
            <a:normAutofit/>
          </a:bodyPr>
          <a:lstStyle/>
          <a:p>
            <a:r>
              <a:rPr lang="ja-JP" altLang="en-US" dirty="0"/>
              <a:t>チームメンバーの働き方を確認できます</a:t>
            </a:r>
            <a:endParaRPr kumimoji="1" lang="ja-JP" altLang="en-US" dirty="0"/>
          </a:p>
        </p:txBody>
      </p:sp>
      <p:sp>
        <p:nvSpPr>
          <p:cNvPr id="2" name="コンテンツ プレースホルダー 1">
            <a:extLst>
              <a:ext uri="{FF2B5EF4-FFF2-40B4-BE49-F238E27FC236}">
                <a16:creationId xmlns:a16="http://schemas.microsoft.com/office/drawing/2014/main" id="{5F4381F4-7AC2-4A85-ABCD-3C883ACD1B55}"/>
              </a:ext>
            </a:extLst>
          </p:cNvPr>
          <p:cNvSpPr>
            <a:spLocks noGrp="1"/>
          </p:cNvSpPr>
          <p:nvPr>
            <p:ph type="body" sz="quarter" idx="10"/>
          </p:nvPr>
        </p:nvSpPr>
        <p:spPr>
          <a:xfrm>
            <a:off x="2320441" y="1139037"/>
            <a:ext cx="7551118" cy="2098149"/>
          </a:xfrm>
        </p:spPr>
        <p:txBody>
          <a:bodyPr/>
          <a:lstStyle/>
          <a:p>
            <a:pPr marL="0" indent="0">
              <a:buNone/>
            </a:pPr>
            <a:r>
              <a:rPr kumimoji="1" lang="ja-JP" altLang="en-US" dirty="0"/>
              <a:t>課題例</a:t>
            </a:r>
            <a:endParaRPr kumimoji="1" lang="en-US" altLang="ja-JP" dirty="0"/>
          </a:p>
          <a:p>
            <a:pPr marL="0" indent="0">
              <a:buNone/>
            </a:pPr>
            <a:endParaRPr lang="en-US" altLang="ja-JP" dirty="0"/>
          </a:p>
          <a:p>
            <a:pPr>
              <a:buFont typeface="Arial" panose="020B0604020202020204" pitchFamily="34" charset="0"/>
              <a:buChar char="•"/>
            </a:pPr>
            <a:r>
              <a:rPr lang="ja-JP" altLang="en-US" dirty="0"/>
              <a:t>働き方改革でオフィスに出社しているのか在宅なのかわからない</a:t>
            </a:r>
            <a:endParaRPr lang="en-US" altLang="ja-JP" dirty="0"/>
          </a:p>
          <a:p>
            <a:pPr>
              <a:buFont typeface="Arial" panose="020B0604020202020204" pitchFamily="34" charset="0"/>
              <a:buChar char="•"/>
            </a:pPr>
            <a:r>
              <a:rPr kumimoji="1" lang="ja-JP" altLang="en-US" dirty="0"/>
              <a:t>固定席なのか、フリー席なのか社内のどこにいるのかわからない</a:t>
            </a:r>
            <a:endParaRPr kumimoji="1" lang="en-US" altLang="ja-JP" dirty="0"/>
          </a:p>
        </p:txBody>
      </p:sp>
      <p:sp>
        <p:nvSpPr>
          <p:cNvPr id="4" name="矢印: 下 3">
            <a:extLst>
              <a:ext uri="{FF2B5EF4-FFF2-40B4-BE49-F238E27FC236}">
                <a16:creationId xmlns:a16="http://schemas.microsoft.com/office/drawing/2014/main" id="{8D176A03-176A-49E2-9AFC-7439F5A44752}"/>
              </a:ext>
              <a:ext uri="{C183D7F6-B498-43B3-948B-1728B52AA6E4}">
                <adec:decorative xmlns:adec="http://schemas.microsoft.com/office/drawing/2017/decorative" val="1"/>
              </a:ext>
            </a:extLst>
          </p:cNvPr>
          <p:cNvSpPr/>
          <p:nvPr/>
        </p:nvSpPr>
        <p:spPr>
          <a:xfrm>
            <a:off x="4780162" y="4199361"/>
            <a:ext cx="2466975" cy="6858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5" name="四角形: 角を丸くする 4" descr="在席情報 × kintoneで解決！&#10;">
            <a:extLst>
              <a:ext uri="{FF2B5EF4-FFF2-40B4-BE49-F238E27FC236}">
                <a16:creationId xmlns:a16="http://schemas.microsoft.com/office/drawing/2014/main" id="{0009A5BC-BBFA-4655-90D2-18BADE8A038B}"/>
              </a:ext>
            </a:extLst>
          </p:cNvPr>
          <p:cNvSpPr/>
          <p:nvPr/>
        </p:nvSpPr>
        <p:spPr bwMode="auto">
          <a:xfrm>
            <a:off x="3276893" y="5106882"/>
            <a:ext cx="5473510" cy="689829"/>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000" b="1" i="0" dirty="0">
                <a:solidFill>
                  <a:schemeClr val="bg1"/>
                </a:solidFill>
                <a:latin typeface="+mn-ea"/>
              </a:rPr>
              <a:t>在席情報 </a:t>
            </a:r>
            <a:r>
              <a:rPr lang="en-US" altLang="ja-JP" sz="2000" b="1" i="0" dirty="0">
                <a:solidFill>
                  <a:schemeClr val="bg1"/>
                </a:solidFill>
                <a:latin typeface="+mn-ea"/>
              </a:rPr>
              <a:t>× kintone</a:t>
            </a:r>
            <a:r>
              <a:rPr lang="ja-JP" altLang="en-US" sz="2000" b="1" i="0" dirty="0">
                <a:solidFill>
                  <a:schemeClr val="bg1"/>
                </a:solidFill>
                <a:latin typeface="+mn-ea"/>
              </a:rPr>
              <a:t>で解決！</a:t>
            </a:r>
            <a:endParaRPr lang="en-US" altLang="ja-JP" sz="2000" b="1" i="0" dirty="0">
              <a:solidFill>
                <a:schemeClr val="bg1"/>
              </a:solidFill>
              <a:latin typeface="+mn-ea"/>
            </a:endParaRPr>
          </a:p>
        </p:txBody>
      </p:sp>
    </p:spTree>
    <p:extLst>
      <p:ext uri="{BB962C8B-B14F-4D97-AF65-F5344CB8AC3E}">
        <p14:creationId xmlns:p14="http://schemas.microsoft.com/office/powerpoint/2010/main" val="4248000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FE16330-0700-40ED-B6F3-3CBB2C8CAC3E}"/>
              </a:ext>
            </a:extLst>
          </p:cNvPr>
          <p:cNvSpPr>
            <a:spLocks noGrp="1"/>
          </p:cNvSpPr>
          <p:nvPr>
            <p:ph type="title"/>
          </p:nvPr>
        </p:nvSpPr>
        <p:spPr/>
        <p:txBody>
          <a:bodyPr/>
          <a:lstStyle/>
          <a:p>
            <a:r>
              <a:rPr kumimoji="1" lang="ja-JP" altLang="en-US" dirty="0"/>
              <a:t>在席情報 </a:t>
            </a:r>
            <a:r>
              <a:rPr kumimoji="1" lang="en-US" altLang="ja-JP" dirty="0"/>
              <a:t>×</a:t>
            </a:r>
            <a:r>
              <a:rPr lang="ja-JP" altLang="en-US" dirty="0"/>
              <a:t> </a:t>
            </a:r>
            <a:r>
              <a:rPr lang="en-US" altLang="ja-JP" dirty="0"/>
              <a:t>kintone</a:t>
            </a:r>
            <a:endParaRPr kumimoji="1" lang="ja-JP" altLang="en-US" dirty="0"/>
          </a:p>
        </p:txBody>
      </p:sp>
      <p:sp>
        <p:nvSpPr>
          <p:cNvPr id="5" name="コンテンツ プレースホルダー 2">
            <a:extLst>
              <a:ext uri="{FF2B5EF4-FFF2-40B4-BE49-F238E27FC236}">
                <a16:creationId xmlns:a16="http://schemas.microsoft.com/office/drawing/2014/main" id="{E7F1363D-0FF5-428E-B8A3-272D7B765198}"/>
              </a:ext>
            </a:extLst>
          </p:cNvPr>
          <p:cNvSpPr txBox="1">
            <a:spLocks/>
          </p:cNvSpPr>
          <p:nvPr/>
        </p:nvSpPr>
        <p:spPr bwMode="auto">
          <a:xfrm>
            <a:off x="720000" y="936000"/>
            <a:ext cx="8227961" cy="7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Lst>
        </p:spPr>
        <p:txBody>
          <a:bodyPr/>
          <a:lstStyle>
            <a:lvl1pPr marL="180975" indent="-180975" algn="l" rtl="0" eaLnBrk="1" fontAlgn="base" hangingPunct="1">
              <a:lnSpc>
                <a:spcPct val="130000"/>
              </a:lnSpc>
              <a:spcBef>
                <a:spcPct val="50000"/>
              </a:spcBef>
              <a:spcAft>
                <a:spcPct val="0"/>
              </a:spcAft>
              <a:buClr>
                <a:srgbClr val="004080"/>
              </a:buClr>
              <a:buSzPct val="100000"/>
              <a:buFont typeface="Arial" panose="020B0604020202020204" pitchFamily="34" charset="0"/>
              <a:buChar char="｜"/>
              <a:defRPr kumimoji="1" sz="2000">
                <a:solidFill>
                  <a:schemeClr val="tx1"/>
                </a:solidFill>
                <a:latin typeface="+mn-lt"/>
                <a:ea typeface="YuGothic Medium"/>
                <a:cs typeface="YuGothic Medium"/>
              </a:defRPr>
            </a:lvl1pPr>
            <a:lvl2pPr marL="446088" indent="-177800" algn="l" rtl="0" eaLnBrk="1" fontAlgn="base" hangingPunct="1">
              <a:lnSpc>
                <a:spcPct val="130000"/>
              </a:lnSpc>
              <a:spcBef>
                <a:spcPct val="50000"/>
              </a:spcBef>
              <a:spcAft>
                <a:spcPct val="0"/>
              </a:spcAft>
              <a:buClr>
                <a:srgbClr val="1C4686"/>
              </a:buClr>
              <a:buFont typeface="Arial" panose="020B0604020202020204" pitchFamily="34" charset="0"/>
              <a:buChar char="•"/>
              <a:defRPr kumimoji="1">
                <a:solidFill>
                  <a:schemeClr val="tx1"/>
                </a:solidFill>
                <a:latin typeface="YuGothic Medium"/>
                <a:ea typeface="YuGothic Medium"/>
                <a:cs typeface="YuGothic Medium"/>
              </a:defRPr>
            </a:lvl2pPr>
            <a:lvl3pPr marL="625475" indent="-179388" algn="l" rtl="0" eaLnBrk="1" fontAlgn="base" hangingPunct="1">
              <a:lnSpc>
                <a:spcPct val="130000"/>
              </a:lnSpc>
              <a:spcBef>
                <a:spcPct val="50000"/>
              </a:spcBef>
              <a:spcAft>
                <a:spcPct val="0"/>
              </a:spcAft>
              <a:buClr>
                <a:srgbClr val="004080"/>
              </a:buClr>
              <a:buSzPct val="70000"/>
              <a:buChar char="•"/>
              <a:defRPr kumimoji="1" sz="1600">
                <a:solidFill>
                  <a:schemeClr val="tx1"/>
                </a:solidFill>
                <a:latin typeface="YuGothic Medium"/>
                <a:ea typeface="YuGothic Medium"/>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YuGothic Medium"/>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YuGothic Medium"/>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buNone/>
              <a:defRPr/>
            </a:pPr>
            <a:r>
              <a:rPr lang="en-US" altLang="ja-JP" sz="1600" i="0" kern="0" dirty="0">
                <a:latin typeface="+mn-ea"/>
                <a:ea typeface="+mn-ea"/>
              </a:rPr>
              <a:t>Garoon </a:t>
            </a:r>
            <a:r>
              <a:rPr lang="ja-JP" altLang="en-US" sz="1600" i="0" kern="0" dirty="0">
                <a:latin typeface="+mn-ea"/>
                <a:ea typeface="+mn-ea"/>
              </a:rPr>
              <a:t>の在席情報と </a:t>
            </a:r>
            <a:r>
              <a:rPr lang="en-US" altLang="ja-JP" sz="1600" i="0" kern="0" dirty="0">
                <a:latin typeface="+mn-ea"/>
                <a:ea typeface="+mn-ea"/>
              </a:rPr>
              <a:t>kintone </a:t>
            </a:r>
            <a:r>
              <a:rPr lang="ja-JP" altLang="en-US" sz="1600" i="0" kern="0" dirty="0">
                <a:latin typeface="+mn-ea"/>
                <a:ea typeface="+mn-ea"/>
              </a:rPr>
              <a:t>を使って、自分の働き方を自動で共有できます。</a:t>
            </a:r>
            <a:endParaRPr lang="en-US" altLang="ja-JP" sz="1600" i="0" kern="0" dirty="0">
              <a:latin typeface="+mn-ea"/>
              <a:ea typeface="+mn-ea"/>
            </a:endParaRPr>
          </a:p>
        </p:txBody>
      </p:sp>
      <p:sp>
        <p:nvSpPr>
          <p:cNvPr id="11" name="テキスト ボックス 10">
            <a:extLst>
              <a:ext uri="{FF2B5EF4-FFF2-40B4-BE49-F238E27FC236}">
                <a16:creationId xmlns:a16="http://schemas.microsoft.com/office/drawing/2014/main" id="{15DB0228-9616-4228-97B3-6CA1E8B66BA3}"/>
              </a:ext>
            </a:extLst>
          </p:cNvPr>
          <p:cNvSpPr txBox="1"/>
          <p:nvPr/>
        </p:nvSpPr>
        <p:spPr>
          <a:xfrm>
            <a:off x="1235075" y="5913438"/>
            <a:ext cx="9415007" cy="572515"/>
          </a:xfrm>
          <a:prstGeom prst="rect">
            <a:avLst/>
          </a:prstGeom>
          <a:noFill/>
        </p:spPr>
        <p:txBody>
          <a:bodyPr wrap="square" lIns="81000" tIns="54000" rIns="81000" bIns="54000" rtlCol="0" anchor="ctr">
            <a:spAutoFit/>
          </a:bodyPr>
          <a:lstStyle/>
          <a:p>
            <a:pPr>
              <a:lnSpc>
                <a:spcPct val="130000"/>
              </a:lnSpc>
            </a:pPr>
            <a:r>
              <a:rPr lang="ja-JP" altLang="en-US" sz="1200" i="0" dirty="0">
                <a:latin typeface="游ゴシック" panose="020B0400000000000000" pitchFamily="50" charset="-128"/>
                <a:ea typeface="游ゴシック" panose="020B0400000000000000" pitchFamily="50" charset="-128"/>
              </a:rPr>
              <a:t>カスタマイズの詳細は</a:t>
            </a:r>
            <a:r>
              <a:rPr lang="en-US" altLang="ja-JP" sz="1200" i="0" dirty="0">
                <a:latin typeface="+mn-ea"/>
                <a:ea typeface="+mn-ea"/>
              </a:rPr>
              <a:t> cybozu developer network </a:t>
            </a:r>
            <a:r>
              <a:rPr lang="ja-JP" altLang="en-US" sz="1200" i="0" dirty="0">
                <a:latin typeface="+mn-ea"/>
                <a:ea typeface="+mn-ea"/>
              </a:rPr>
              <a:t>で公開しています。</a:t>
            </a:r>
            <a:endParaRPr lang="en-US" altLang="ja-JP" sz="1200" i="0" dirty="0">
              <a:latin typeface="+mn-ea"/>
              <a:ea typeface="+mn-ea"/>
            </a:endParaRPr>
          </a:p>
          <a:p>
            <a:pPr>
              <a:lnSpc>
                <a:spcPct val="130000"/>
              </a:lnSpc>
            </a:pPr>
            <a:r>
              <a:rPr lang="en-US" altLang="ja-JP" sz="1200" i="0" dirty="0">
                <a:latin typeface="+mn-ea"/>
                <a:ea typeface="+mn-ea"/>
              </a:rPr>
              <a:t>Garoon </a:t>
            </a:r>
            <a:r>
              <a:rPr lang="ja-JP" altLang="en-US" sz="1200" i="0" dirty="0">
                <a:latin typeface="+mn-ea"/>
                <a:ea typeface="+mn-ea"/>
              </a:rPr>
              <a:t>在席情報 </a:t>
            </a:r>
            <a:r>
              <a:rPr lang="en-US" altLang="ja-JP" sz="1200" i="0" dirty="0">
                <a:latin typeface="+mn-ea"/>
                <a:ea typeface="+mn-ea"/>
              </a:rPr>
              <a:t>× kintone </a:t>
            </a:r>
            <a:r>
              <a:rPr lang="ja-JP" altLang="en-US" sz="1200" i="0" dirty="0">
                <a:latin typeface="+mn-ea"/>
                <a:ea typeface="+mn-ea"/>
              </a:rPr>
              <a:t>で「自分の働き方」を共有</a:t>
            </a:r>
            <a:r>
              <a:rPr lang="ja-JP" altLang="en-US" sz="1200" i="0">
                <a:latin typeface="+mn-ea"/>
                <a:ea typeface="+mn-ea"/>
              </a:rPr>
              <a:t>しよう　</a:t>
            </a:r>
            <a:r>
              <a:rPr lang="en-US" altLang="ja-JP" sz="1200" i="0" dirty="0">
                <a:latin typeface="+mn-ea"/>
                <a:ea typeface="+mn-ea"/>
              </a:rPr>
              <a:t> </a:t>
            </a:r>
            <a:r>
              <a:rPr lang="en-US" altLang="ja-JP" sz="1200" i="0" dirty="0">
                <a:latin typeface="+mn-ea"/>
                <a:ea typeface="+mn-ea"/>
                <a:hlinkClick r:id="rId3"/>
              </a:rPr>
              <a:t>https://cybozudev.zendesk.com/hc</a:t>
            </a:r>
            <a:r>
              <a:rPr lang="en-US" altLang="ja-JP" sz="1200" i="0">
                <a:latin typeface="+mn-ea"/>
                <a:ea typeface="+mn-ea"/>
                <a:hlinkClick r:id="rId3"/>
              </a:rPr>
              <a:t>/ja/articles/360040752591</a:t>
            </a:r>
            <a:endParaRPr lang="en-US" altLang="ja-JP" sz="1200" i="0">
              <a:latin typeface="+mn-ea"/>
              <a:ea typeface="+mn-ea"/>
            </a:endParaRPr>
          </a:p>
        </p:txBody>
      </p:sp>
      <p:grpSp>
        <p:nvGrpSpPr>
          <p:cNvPr id="23" name="グループ化 22">
            <a:extLst>
              <a:ext uri="{FF2B5EF4-FFF2-40B4-BE49-F238E27FC236}">
                <a16:creationId xmlns:a16="http://schemas.microsoft.com/office/drawing/2014/main" id="{ABCFC982-DEB7-4442-8489-51F875AC720E}"/>
              </a:ext>
              <a:ext uri="{C183D7F6-B498-43B3-948B-1728B52AA6E4}">
                <adec:decorative xmlns:adec="http://schemas.microsoft.com/office/drawing/2017/decorative" val="1"/>
              </a:ext>
            </a:extLst>
          </p:cNvPr>
          <p:cNvGrpSpPr/>
          <p:nvPr/>
        </p:nvGrpSpPr>
        <p:grpSpPr>
          <a:xfrm>
            <a:off x="1643361" y="1385464"/>
            <a:ext cx="8837242" cy="4534112"/>
            <a:chOff x="119361" y="1385464"/>
            <a:chExt cx="8837242" cy="4534112"/>
          </a:xfrm>
        </p:grpSpPr>
        <p:pic>
          <p:nvPicPr>
            <p:cNvPr id="6" name="図 5">
              <a:extLst>
                <a:ext uri="{FF2B5EF4-FFF2-40B4-BE49-F238E27FC236}">
                  <a16:creationId xmlns:a16="http://schemas.microsoft.com/office/drawing/2014/main" id="{51FA9458-7C04-455F-971D-0F6C2620EA1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5026" y="1385464"/>
              <a:ext cx="4866417" cy="4534112"/>
            </a:xfrm>
            <a:prstGeom prst="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25EB2946-56D5-45D4-B279-7DA461453A8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7717" y="3229847"/>
              <a:ext cx="4188886" cy="1787928"/>
            </a:xfrm>
            <a:prstGeom prst="rect">
              <a:avLst/>
            </a:prstGeom>
            <a:effectLst>
              <a:outerShdw blurRad="50800" dist="38100" dir="2700000" algn="tl" rotWithShape="0">
                <a:prstClr val="black">
                  <a:alpha val="40000"/>
                </a:prstClr>
              </a:outerShdw>
            </a:effectLst>
          </p:spPr>
        </p:pic>
        <p:pic>
          <p:nvPicPr>
            <p:cNvPr id="39" name="Picture 20">
              <a:extLst>
                <a:ext uri="{FF2B5EF4-FFF2-40B4-BE49-F238E27FC236}">
                  <a16:creationId xmlns:a16="http://schemas.microsoft.com/office/drawing/2014/main" id="{4C01FE94-E7DC-4514-880F-EA416D91129C}"/>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9361" y="3874060"/>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7">
              <a:extLst>
                <a:ext uri="{FF2B5EF4-FFF2-40B4-BE49-F238E27FC236}">
                  <a16:creationId xmlns:a16="http://schemas.microsoft.com/office/drawing/2014/main" id="{19318648-830B-493C-BEC7-A7644D66018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84675" y="1436417"/>
              <a:ext cx="1291624"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線矢印コネクタ 14">
              <a:extLst>
                <a:ext uri="{FF2B5EF4-FFF2-40B4-BE49-F238E27FC236}">
                  <a16:creationId xmlns:a16="http://schemas.microsoft.com/office/drawing/2014/main" id="{E3765F00-8CC7-419D-9E67-C559300F13E9}"/>
                </a:ext>
                <a:ext uri="{C183D7F6-B498-43B3-948B-1728B52AA6E4}">
                  <adec:decorative xmlns:adec="http://schemas.microsoft.com/office/drawing/2017/decorative" val="1"/>
                </a:ext>
              </a:extLst>
            </p:cNvPr>
            <p:cNvCxnSpPr>
              <a:cxnSpLocks/>
            </p:cNvCxnSpPr>
            <p:nvPr/>
          </p:nvCxnSpPr>
          <p:spPr bwMode="auto">
            <a:xfrm>
              <a:off x="2130425" y="4079240"/>
              <a:ext cx="0" cy="1638808"/>
            </a:xfrm>
            <a:prstGeom prst="straightConnector1">
              <a:avLst/>
            </a:prstGeom>
            <a:ln w="25400" cap="sq">
              <a:solidFill>
                <a:schemeClr val="accent1"/>
              </a:solidFill>
              <a:tailEnd type="triangle" w="lg" len="lg"/>
            </a:ln>
            <a:extLst>
              <a:ext uri="{91240B29-F687-4f45-9708-019B960494DF}"/>
              <a:ext uri="{AF507438-7753-43e0-B8FC-AC1667EBCBE1}"/>
            </a:extLst>
          </p:spPr>
          <p:style>
            <a:lnRef idx="1">
              <a:schemeClr val="accent2"/>
            </a:lnRef>
            <a:fillRef idx="0">
              <a:schemeClr val="accent2"/>
            </a:fillRef>
            <a:effectRef idx="0">
              <a:schemeClr val="accent2"/>
            </a:effectRef>
            <a:fontRef idx="minor">
              <a:schemeClr val="tx1"/>
            </a:fontRef>
          </p:style>
        </p:cxnSp>
        <p:sp>
          <p:nvSpPr>
            <p:cNvPr id="16" name="正方形/長方形 15">
              <a:extLst>
                <a:ext uri="{FF2B5EF4-FFF2-40B4-BE49-F238E27FC236}">
                  <a16:creationId xmlns:a16="http://schemas.microsoft.com/office/drawing/2014/main" id="{BE879B7E-E1BA-40C3-82E1-75946B6CF489}"/>
                </a:ext>
                <a:ext uri="{C183D7F6-B498-43B3-948B-1728B52AA6E4}">
                  <adec:decorative xmlns:adec="http://schemas.microsoft.com/office/drawing/2017/decorative" val="1"/>
                </a:ext>
              </a:extLst>
            </p:cNvPr>
            <p:cNvSpPr/>
            <p:nvPr/>
          </p:nvSpPr>
          <p:spPr>
            <a:xfrm>
              <a:off x="1640840" y="2872740"/>
              <a:ext cx="2944800" cy="53848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FCF1F864-D8F9-4247-A070-D8AB6FAA4005}"/>
                </a:ext>
                <a:ext uri="{C183D7F6-B498-43B3-948B-1728B52AA6E4}">
                  <adec:decorative xmlns:adec="http://schemas.microsoft.com/office/drawing/2017/decorative" val="1"/>
                </a:ext>
              </a:extLst>
            </p:cNvPr>
            <p:cNvSpPr/>
            <p:nvPr/>
          </p:nvSpPr>
          <p:spPr>
            <a:xfrm>
              <a:off x="4855846" y="2697480"/>
              <a:ext cx="885824" cy="111759"/>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cxnSp>
          <p:nvCxnSpPr>
            <p:cNvPr id="19" name="直線コネクタ 18">
              <a:extLst>
                <a:ext uri="{FF2B5EF4-FFF2-40B4-BE49-F238E27FC236}">
                  <a16:creationId xmlns:a16="http://schemas.microsoft.com/office/drawing/2014/main" id="{DB8AB697-B3A2-4F03-B373-1E829D626DB1}"/>
                </a:ext>
              </a:extLst>
            </p:cNvPr>
            <p:cNvCxnSpPr>
              <a:cxnSpLocks/>
            </p:cNvCxnSpPr>
            <p:nvPr/>
          </p:nvCxnSpPr>
          <p:spPr>
            <a:xfrm>
              <a:off x="2133600" y="3411220"/>
              <a:ext cx="2540" cy="2108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47652C91-99CD-4085-BD12-A659DD692E54}"/>
                </a:ext>
                <a:ext uri="{C183D7F6-B498-43B3-948B-1728B52AA6E4}">
                  <adec:decorative xmlns:adec="http://schemas.microsoft.com/office/drawing/2017/decorative" val="1"/>
                </a:ext>
              </a:extLst>
            </p:cNvPr>
            <p:cNvSpPr/>
            <p:nvPr/>
          </p:nvSpPr>
          <p:spPr>
            <a:xfrm>
              <a:off x="1758318" y="5707311"/>
              <a:ext cx="494663" cy="95320"/>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7255D920-0132-47B0-962E-F552D86FDEDD}"/>
              </a:ext>
              <a:ext uri="{C183D7F6-B498-43B3-948B-1728B52AA6E4}">
                <adec:decorative xmlns:adec="http://schemas.microsoft.com/office/drawing/2017/decorative" val="1"/>
              </a:ext>
            </a:extLst>
          </p:cNvPr>
          <p:cNvGrpSpPr/>
          <p:nvPr/>
        </p:nvGrpSpPr>
        <p:grpSpPr>
          <a:xfrm>
            <a:off x="10137223" y="335093"/>
            <a:ext cx="1742224" cy="428825"/>
            <a:chOff x="6947999" y="684000"/>
            <a:chExt cx="2030000" cy="428825"/>
          </a:xfrm>
        </p:grpSpPr>
        <p:sp>
          <p:nvSpPr>
            <p:cNvPr id="21" name="角丸四角形 10">
              <a:extLst>
                <a:ext uri="{FF2B5EF4-FFF2-40B4-BE49-F238E27FC236}">
                  <a16:creationId xmlns:a16="http://schemas.microsoft.com/office/drawing/2014/main" id="{7B8BFAB3-113F-4FB1-A048-B2A2C877E01D}"/>
                </a:ext>
              </a:extLst>
            </p:cNvPr>
            <p:cNvSpPr/>
            <p:nvPr/>
          </p:nvSpPr>
          <p:spPr>
            <a:xfrm>
              <a:off x="6948000" y="684000"/>
              <a:ext cx="2029999" cy="428825"/>
            </a:xfrm>
            <a:prstGeom prst="roundRect">
              <a:avLst>
                <a:gd name="adj" fmla="val 9775"/>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3600" b="1" dirty="0"/>
            </a:p>
          </p:txBody>
        </p:sp>
        <p:sp>
          <p:nvSpPr>
            <p:cNvPr id="22" name="テキスト ボックス 21">
              <a:extLst>
                <a:ext uri="{FF2B5EF4-FFF2-40B4-BE49-F238E27FC236}">
                  <a16:creationId xmlns:a16="http://schemas.microsoft.com/office/drawing/2014/main" id="{DBD8A27E-EEA9-4D68-BC92-6C35A07DCD9E}"/>
                </a:ext>
              </a:extLst>
            </p:cNvPr>
            <p:cNvSpPr txBox="1"/>
            <p:nvPr/>
          </p:nvSpPr>
          <p:spPr>
            <a:xfrm flipH="1">
              <a:off x="6947999" y="753909"/>
              <a:ext cx="2029998" cy="338554"/>
            </a:xfrm>
            <a:prstGeom prst="rect">
              <a:avLst/>
            </a:prstGeom>
            <a:solidFill>
              <a:srgbClr val="003399"/>
            </a:solidFill>
          </p:spPr>
          <p:txBody>
            <a:bodyPr wrap="square" rtlCol="0">
              <a:spAutoFit/>
            </a:bodyPr>
            <a:lstStyle/>
            <a:p>
              <a:pPr algn="ctr"/>
              <a:r>
                <a:rPr lang="ja-JP" altLang="en-US" sz="1600" b="1" i="0" dirty="0">
                  <a:solidFill>
                    <a:schemeClr val="bg1"/>
                  </a:solidFill>
                  <a:latin typeface="+mn-ea"/>
                  <a:ea typeface="+mn-ea"/>
                </a:rPr>
                <a:t>カスタマイズ</a:t>
              </a:r>
            </a:p>
          </p:txBody>
        </p:sp>
      </p:grpSp>
    </p:spTree>
    <p:extLst>
      <p:ext uri="{BB962C8B-B14F-4D97-AF65-F5344CB8AC3E}">
        <p14:creationId xmlns:p14="http://schemas.microsoft.com/office/powerpoint/2010/main" val="2386468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060C4-B9D0-46C2-A133-B8A3A0B7353B}"/>
              </a:ext>
            </a:extLst>
          </p:cNvPr>
          <p:cNvSpPr>
            <a:spLocks noGrp="1"/>
          </p:cNvSpPr>
          <p:nvPr>
            <p:ph type="title"/>
          </p:nvPr>
        </p:nvSpPr>
        <p:spPr/>
        <p:txBody>
          <a:bodyPr/>
          <a:lstStyle/>
          <a:p>
            <a:r>
              <a:rPr lang="en-US" altLang="ja-JP" dirty="0">
                <a:latin typeface="+mn-ea"/>
                <a:ea typeface="+mn-ea"/>
              </a:rPr>
              <a:t>4</a:t>
            </a:r>
            <a:r>
              <a:rPr kumimoji="1" lang="en-US" altLang="ja-JP" dirty="0">
                <a:latin typeface="+mn-ea"/>
                <a:ea typeface="+mn-ea"/>
              </a:rPr>
              <a:t>.</a:t>
            </a:r>
            <a:r>
              <a:rPr kumimoji="1" lang="ja-JP" altLang="en-US" dirty="0">
                <a:latin typeface="+mn-ea"/>
                <a:ea typeface="+mn-ea"/>
              </a:rPr>
              <a:t>お客様事例</a:t>
            </a:r>
          </a:p>
        </p:txBody>
      </p:sp>
    </p:spTree>
    <p:extLst>
      <p:ext uri="{BB962C8B-B14F-4D97-AF65-F5344CB8AC3E}">
        <p14:creationId xmlns:p14="http://schemas.microsoft.com/office/powerpoint/2010/main" val="3951365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07FAE0-99E2-4F4B-9559-33C31C036FEC}"/>
              </a:ext>
            </a:extLst>
          </p:cNvPr>
          <p:cNvSpPr>
            <a:spLocks noGrp="1"/>
          </p:cNvSpPr>
          <p:nvPr>
            <p:ph type="title"/>
          </p:nvPr>
        </p:nvSpPr>
        <p:spPr/>
        <p:txBody>
          <a:bodyPr>
            <a:normAutofit/>
          </a:bodyPr>
          <a:lstStyle/>
          <a:p>
            <a:r>
              <a:rPr lang="ja-JP" altLang="en-US" dirty="0">
                <a:latin typeface="+mn-ea"/>
                <a:ea typeface="+mn-ea"/>
              </a:rPr>
              <a:t>京都大学様</a:t>
            </a:r>
            <a:endParaRPr kumimoji="1" lang="ja-JP" altLang="en-US" dirty="0">
              <a:latin typeface="+mn-ea"/>
              <a:ea typeface="+mn-ea"/>
            </a:endParaRPr>
          </a:p>
        </p:txBody>
      </p:sp>
      <p:sp>
        <p:nvSpPr>
          <p:cNvPr id="8" name="テキスト ボックス 7">
            <a:extLst>
              <a:ext uri="{FF2B5EF4-FFF2-40B4-BE49-F238E27FC236}">
                <a16:creationId xmlns:a16="http://schemas.microsoft.com/office/drawing/2014/main" id="{04F333B4-066A-4CE7-A508-58401A391723}"/>
              </a:ext>
            </a:extLst>
          </p:cNvPr>
          <p:cNvSpPr txBox="1"/>
          <p:nvPr/>
        </p:nvSpPr>
        <p:spPr>
          <a:xfrm>
            <a:off x="9921551" y="318673"/>
            <a:ext cx="2012785"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：教育機関</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游ゴシック" panose="020B0400000000000000" pitchFamily="50" charset="-128"/>
                <a:ea typeface="游ゴシック" panose="020B0400000000000000" pitchFamily="50" charset="-128"/>
              </a:rPr>
              <a:t>ご</a:t>
            </a:r>
            <a:r>
              <a:rPr lang="zh-TW" altLang="en-US" sz="1200" i="0" dirty="0">
                <a:latin typeface="游ゴシック" panose="020B0400000000000000" pitchFamily="50" charset="-128"/>
                <a:ea typeface="游ゴシック" panose="020B0400000000000000" pitchFamily="50" charset="-128"/>
              </a:rPr>
              <a:t>利用規模</a:t>
            </a:r>
            <a:r>
              <a:rPr lang="ja-JP" altLang="en-US" sz="1200" i="0" dirty="0">
                <a:latin typeface="游ゴシック" panose="020B0400000000000000" pitchFamily="50" charset="-128"/>
                <a:ea typeface="游ゴシック" panose="020B0400000000000000" pitchFamily="50" charset="-128"/>
              </a:rPr>
              <a:t>：</a:t>
            </a:r>
            <a:r>
              <a:rPr lang="en-US" altLang="ja-JP" sz="1200" i="0" dirty="0">
                <a:latin typeface="游ゴシック" panose="020B0400000000000000" pitchFamily="50" charset="-128"/>
                <a:ea typeface="游ゴシック" panose="020B0400000000000000" pitchFamily="50" charset="-128"/>
              </a:rPr>
              <a:t>10000</a:t>
            </a:r>
            <a:r>
              <a:rPr lang="ja-JP" altLang="en-US" sz="1200" i="0" dirty="0">
                <a:latin typeface="游ゴシック" panose="020B0400000000000000" pitchFamily="50" charset="-128"/>
                <a:ea typeface="游ゴシック" panose="020B0400000000000000" pitchFamily="50" charset="-128"/>
              </a:rPr>
              <a:t>名以上</a:t>
            </a:r>
            <a:endParaRPr lang="en-US" altLang="ja-JP" sz="1200" i="0" dirty="0">
              <a:solidFill>
                <a:srgbClr val="2A3242"/>
              </a:solidFill>
              <a:latin typeface="YakuHanJP"/>
            </a:endParaRPr>
          </a:p>
        </p:txBody>
      </p:sp>
      <p:sp>
        <p:nvSpPr>
          <p:cNvPr id="7" name="正方形/長方形 6">
            <a:extLst>
              <a:ext uri="{FF2B5EF4-FFF2-40B4-BE49-F238E27FC236}">
                <a16:creationId xmlns:a16="http://schemas.microsoft.com/office/drawing/2014/main" id="{8E71DD68-6F55-4033-9F51-F5A0D2A07390}"/>
              </a:ext>
            </a:extLst>
          </p:cNvPr>
          <p:cNvSpPr/>
          <p:nvPr/>
        </p:nvSpPr>
        <p:spPr>
          <a:xfrm>
            <a:off x="1440000" y="936000"/>
            <a:ext cx="9487944" cy="584775"/>
          </a:xfrm>
          <a:prstGeom prst="rect">
            <a:avLst/>
          </a:prstGeom>
        </p:spPr>
        <p:txBody>
          <a:bodyPr wrap="square">
            <a:spAutoFit/>
          </a:bodyPr>
          <a:lstStyle/>
          <a:p>
            <a:pPr algn="l"/>
            <a:r>
              <a:rPr lang="en-US" altLang="ja-JP" sz="1600" i="0" dirty="0">
                <a:latin typeface="+mn-ea"/>
                <a:ea typeface="+mn-ea"/>
              </a:rPr>
              <a:t>Notes DB</a:t>
            </a:r>
            <a:r>
              <a:rPr lang="ja-JP" altLang="en-US" sz="1600" i="0" dirty="0">
                <a:latin typeface="+mn-ea"/>
                <a:ea typeface="+mn-ea"/>
              </a:rPr>
              <a:t>から </a:t>
            </a:r>
            <a:r>
              <a:rPr lang="en-US" altLang="ja-JP" sz="1600" i="0" dirty="0">
                <a:latin typeface="+mn-ea"/>
                <a:ea typeface="+mn-ea"/>
              </a:rPr>
              <a:t>kintone </a:t>
            </a:r>
            <a:r>
              <a:rPr lang="ja-JP" altLang="en-US" sz="1600" i="0" dirty="0">
                <a:latin typeface="+mn-ea"/>
                <a:ea typeface="+mn-ea"/>
              </a:rPr>
              <a:t>に移行。</a:t>
            </a:r>
            <a:r>
              <a:rPr lang="en-US" altLang="ja-JP" sz="1600" i="0" dirty="0">
                <a:latin typeface="+mn-ea"/>
                <a:ea typeface="+mn-ea"/>
              </a:rPr>
              <a:t> Garoon</a:t>
            </a:r>
            <a:r>
              <a:rPr lang="ja-JP" altLang="en-US" sz="1600" i="0" dirty="0">
                <a:latin typeface="+mn-ea"/>
                <a:ea typeface="+mn-ea"/>
              </a:rPr>
              <a:t> とも連携。</a:t>
            </a:r>
          </a:p>
          <a:p>
            <a:pPr algn="l"/>
            <a:r>
              <a:rPr lang="ja-JP" altLang="en-US" sz="1600" i="0" dirty="0">
                <a:latin typeface="+mn-ea"/>
                <a:ea typeface="+mn-ea"/>
              </a:rPr>
              <a:t>ユーザー名簿や職員録、契約実績検索システム、大型設備検索システムなどを </a:t>
            </a:r>
            <a:r>
              <a:rPr lang="en-US" altLang="ja-JP" sz="1600" i="0" dirty="0">
                <a:latin typeface="+mn-ea"/>
                <a:ea typeface="+mn-ea"/>
              </a:rPr>
              <a:t>kintone</a:t>
            </a:r>
            <a:r>
              <a:rPr lang="ja-JP" altLang="en-US" sz="1600" i="0" dirty="0">
                <a:latin typeface="+mn-ea"/>
                <a:ea typeface="+mn-ea"/>
              </a:rPr>
              <a:t> で実装。</a:t>
            </a:r>
          </a:p>
        </p:txBody>
      </p:sp>
      <p:pic>
        <p:nvPicPr>
          <p:cNvPr id="11" name="図 7" descr="kintone">
            <a:extLst>
              <a:ext uri="{FF2B5EF4-FFF2-40B4-BE49-F238E27FC236}">
                <a16:creationId xmlns:a16="http://schemas.microsoft.com/office/drawing/2014/main" id="{CD1831E2-F0C1-4C6A-BEA2-FE63FBD7245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4001" y="2073815"/>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a:extLst>
              <a:ext uri="{FF2B5EF4-FFF2-40B4-BE49-F238E27FC236}">
                <a16:creationId xmlns:a16="http://schemas.microsoft.com/office/drawing/2014/main" id="{65C52D3A-4CC2-42AC-81FD-9EA25B41B21A}"/>
              </a:ext>
            </a:extLst>
          </p:cNvPr>
          <p:cNvSpPr txBox="1"/>
          <p:nvPr/>
        </p:nvSpPr>
        <p:spPr>
          <a:xfrm>
            <a:off x="1846018" y="2395038"/>
            <a:ext cx="2905276" cy="646331"/>
          </a:xfrm>
          <a:prstGeom prst="rect">
            <a:avLst/>
          </a:prstGeom>
          <a:noFill/>
        </p:spPr>
        <p:txBody>
          <a:bodyPr wrap="square">
            <a:spAutoFit/>
          </a:bodyPr>
          <a:lstStyle/>
          <a:p>
            <a:r>
              <a:rPr lang="en-US" altLang="ja-JP" sz="1200" i="0" dirty="0">
                <a:latin typeface="+mn-ea"/>
                <a:ea typeface="+mn-ea"/>
              </a:rPr>
              <a:t>Garoon</a:t>
            </a:r>
            <a:r>
              <a:rPr lang="ja-JP" altLang="en-US" sz="1200" i="0" dirty="0">
                <a:latin typeface="+mn-ea"/>
                <a:ea typeface="+mn-ea"/>
              </a:rPr>
              <a:t>上からユーザー名簿のリンクをクリックすると</a:t>
            </a:r>
            <a:r>
              <a:rPr lang="en-US" altLang="ja-JP" sz="1200" i="0" dirty="0">
                <a:latin typeface="+mn-ea"/>
                <a:ea typeface="+mn-ea"/>
              </a:rPr>
              <a:t>kintone</a:t>
            </a:r>
            <a:r>
              <a:rPr lang="ja-JP" altLang="en-US" sz="1200" i="0" dirty="0">
                <a:latin typeface="+mn-ea"/>
                <a:ea typeface="+mn-ea"/>
              </a:rPr>
              <a:t>のアプリが開くように連携</a:t>
            </a:r>
          </a:p>
        </p:txBody>
      </p:sp>
      <p:pic>
        <p:nvPicPr>
          <p:cNvPr id="12" name="Picture 20" descr="Garoon">
            <a:extLst>
              <a:ext uri="{FF2B5EF4-FFF2-40B4-BE49-F238E27FC236}">
                <a16:creationId xmlns:a16="http://schemas.microsoft.com/office/drawing/2014/main" id="{725ADAB1-91C9-4C6A-ADE5-FEE410845094}"/>
              </a:ext>
              <a:ext uri="{C183D7F6-B498-43B3-948B-1728B52AA6E4}">
                <adec:decorative xmlns:adec="http://schemas.microsoft.com/office/drawing/2017/decorative" val="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16644" y="2055078"/>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8EC5850D-0CDE-44EE-8496-C1D6FD491F5E}"/>
              </a:ext>
            </a:extLst>
          </p:cNvPr>
          <p:cNvSpPr txBox="1"/>
          <p:nvPr/>
        </p:nvSpPr>
        <p:spPr>
          <a:xfrm>
            <a:off x="5316644" y="2395038"/>
            <a:ext cx="5351356" cy="461665"/>
          </a:xfrm>
          <a:prstGeom prst="rect">
            <a:avLst/>
          </a:prstGeom>
          <a:noFill/>
        </p:spPr>
        <p:txBody>
          <a:bodyPr wrap="square">
            <a:spAutoFit/>
          </a:bodyPr>
          <a:lstStyle/>
          <a:p>
            <a:r>
              <a:rPr lang="ja-JP" altLang="en-US" sz="1200" i="0" dirty="0">
                <a:latin typeface="+mn-ea"/>
                <a:ea typeface="+mn-ea"/>
              </a:rPr>
              <a:t>京都大学の教職員ポータル</a:t>
            </a:r>
            <a:endParaRPr lang="en-US" altLang="ja-JP" sz="1200" i="0" dirty="0">
              <a:latin typeface="+mn-ea"/>
              <a:ea typeface="+mn-ea"/>
            </a:endParaRPr>
          </a:p>
          <a:p>
            <a:r>
              <a:rPr lang="ja-JP" altLang="en-US" sz="1200" i="0" dirty="0">
                <a:latin typeface="+mn-ea"/>
                <a:ea typeface="+mn-ea"/>
              </a:rPr>
              <a:t> 自分宛ての情報が絞り込んで表示されるようにカスタマイズしている</a:t>
            </a:r>
          </a:p>
        </p:txBody>
      </p:sp>
      <p:pic>
        <p:nvPicPr>
          <p:cNvPr id="16" name="図 15">
            <a:extLst>
              <a:ext uri="{FF2B5EF4-FFF2-40B4-BE49-F238E27FC236}">
                <a16:creationId xmlns:a16="http://schemas.microsoft.com/office/drawing/2014/main" id="{9E5C4585-AA47-4A8E-A0A5-3C5781D0286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4001" y="3113475"/>
            <a:ext cx="3722259" cy="2391517"/>
          </a:xfrm>
          <a:prstGeom prst="rect">
            <a:avLst/>
          </a:prstGeom>
        </p:spPr>
      </p:pic>
      <p:pic>
        <p:nvPicPr>
          <p:cNvPr id="5" name="図 4">
            <a:extLst>
              <a:ext uri="{FF2B5EF4-FFF2-40B4-BE49-F238E27FC236}">
                <a16:creationId xmlns:a16="http://schemas.microsoft.com/office/drawing/2014/main" id="{7DB0AC33-8B2F-471B-A399-F7543E8CF59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6644" y="2992122"/>
            <a:ext cx="5207356" cy="2634222"/>
          </a:xfrm>
          <a:prstGeom prst="rect">
            <a:avLst/>
          </a:prstGeom>
        </p:spPr>
      </p:pic>
      <p:sp>
        <p:nvSpPr>
          <p:cNvPr id="2" name="正方形/長方形 1">
            <a:extLst>
              <a:ext uri="{FF2B5EF4-FFF2-40B4-BE49-F238E27FC236}">
                <a16:creationId xmlns:a16="http://schemas.microsoft.com/office/drawing/2014/main" id="{0798A9BD-6FB5-42DE-A5F7-373D0D4EE395}"/>
              </a:ext>
            </a:extLst>
          </p:cNvPr>
          <p:cNvSpPr/>
          <p:nvPr/>
        </p:nvSpPr>
        <p:spPr>
          <a:xfrm>
            <a:off x="3298656" y="5969261"/>
            <a:ext cx="8640000" cy="461665"/>
          </a:xfrm>
          <a:prstGeom prst="rect">
            <a:avLst/>
          </a:prstGeom>
        </p:spPr>
        <p:txBody>
          <a:bodyPr wrap="square">
            <a:spAutoFit/>
          </a:bodyPr>
          <a:lstStyle/>
          <a:p>
            <a:pPr algn="r"/>
            <a:r>
              <a:rPr lang="en-US" altLang="ja-JP" sz="1200" i="0" dirty="0">
                <a:latin typeface="+mn-ea"/>
                <a:ea typeface="+mn-ea"/>
              </a:rPr>
              <a:t>Garoon</a:t>
            </a:r>
            <a:r>
              <a:rPr lang="ja-JP" altLang="en-US" sz="1200" i="0" dirty="0">
                <a:latin typeface="+mn-ea"/>
                <a:ea typeface="+mn-ea"/>
              </a:rPr>
              <a:t>導入事例</a:t>
            </a:r>
            <a:r>
              <a:rPr lang="en-US" altLang="ja-JP" sz="1200" i="0" dirty="0">
                <a:latin typeface="+mn-ea"/>
                <a:ea typeface="+mn-ea"/>
              </a:rPr>
              <a:t> </a:t>
            </a:r>
            <a:r>
              <a:rPr lang="ja-JP" altLang="en-US" sz="1200" i="0" dirty="0">
                <a:latin typeface="+mn-ea"/>
                <a:ea typeface="+mn-ea"/>
              </a:rPr>
              <a:t>京都大学様　</a:t>
            </a:r>
            <a:r>
              <a:rPr lang="en-US" altLang="ja-JP" sz="1200" i="0" dirty="0">
                <a:latin typeface="+mn-ea"/>
                <a:ea typeface="+mn-ea"/>
                <a:hlinkClick r:id="rId7"/>
              </a:rPr>
              <a:t>https://garoon.cybozu.co.jp/mtcontents/cases/kyoto_university/</a:t>
            </a:r>
            <a:endParaRPr lang="en-US" altLang="ja-JP" sz="1200" i="0" dirty="0">
              <a:latin typeface="+mn-ea"/>
              <a:ea typeface="+mn-ea"/>
            </a:endParaRPr>
          </a:p>
          <a:p>
            <a:pPr algn="r"/>
            <a:endParaRPr lang="ja-JP" altLang="en-US" sz="1200" i="0" dirty="0">
              <a:latin typeface="+mn-ea"/>
              <a:ea typeface="+mn-ea"/>
            </a:endParaRPr>
          </a:p>
        </p:txBody>
      </p:sp>
    </p:spTree>
    <p:extLst>
      <p:ext uri="{BB962C8B-B14F-4D97-AF65-F5344CB8AC3E}">
        <p14:creationId xmlns:p14="http://schemas.microsoft.com/office/powerpoint/2010/main" val="3743493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07FAE0-99E2-4F4B-9559-33C31C036FEC}"/>
              </a:ext>
            </a:extLst>
          </p:cNvPr>
          <p:cNvSpPr>
            <a:spLocks noGrp="1"/>
          </p:cNvSpPr>
          <p:nvPr>
            <p:ph type="title"/>
          </p:nvPr>
        </p:nvSpPr>
        <p:spPr/>
        <p:txBody>
          <a:bodyPr>
            <a:normAutofit/>
          </a:bodyPr>
          <a:lstStyle/>
          <a:p>
            <a:r>
              <a:rPr lang="ja-JP" altLang="en-US" dirty="0">
                <a:latin typeface="+mn-ea"/>
                <a:ea typeface="+mn-ea"/>
              </a:rPr>
              <a:t>サンコール株式会社 様</a:t>
            </a:r>
            <a:endParaRPr kumimoji="1" lang="ja-JP" altLang="en-US" dirty="0">
              <a:latin typeface="+mn-ea"/>
              <a:ea typeface="+mn-ea"/>
            </a:endParaRPr>
          </a:p>
        </p:txBody>
      </p:sp>
      <p:sp>
        <p:nvSpPr>
          <p:cNvPr id="8" name="テキスト ボックス 7">
            <a:extLst>
              <a:ext uri="{FF2B5EF4-FFF2-40B4-BE49-F238E27FC236}">
                <a16:creationId xmlns:a16="http://schemas.microsoft.com/office/drawing/2014/main" id="{04F333B4-066A-4CE7-A508-58401A391723}"/>
              </a:ext>
            </a:extLst>
          </p:cNvPr>
          <p:cNvSpPr txBox="1"/>
          <p:nvPr/>
        </p:nvSpPr>
        <p:spPr>
          <a:xfrm>
            <a:off x="9711643" y="376699"/>
            <a:ext cx="2281632"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：製造業</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游ゴシック" panose="020B0400000000000000" pitchFamily="50" charset="-128"/>
                <a:ea typeface="游ゴシック" panose="020B0400000000000000" pitchFamily="50" charset="-128"/>
              </a:rPr>
              <a:t>ご</a:t>
            </a:r>
            <a:r>
              <a:rPr lang="zh-TW" altLang="en-US" sz="1200" i="0" dirty="0">
                <a:latin typeface="游ゴシック" panose="020B0400000000000000" pitchFamily="50" charset="-128"/>
                <a:ea typeface="游ゴシック" panose="020B0400000000000000" pitchFamily="50" charset="-128"/>
              </a:rPr>
              <a:t>利用規模</a:t>
            </a:r>
            <a:r>
              <a:rPr lang="ja-JP" altLang="en-US" sz="1200" i="0" dirty="0">
                <a:latin typeface="游ゴシック" panose="020B0400000000000000" pitchFamily="50" charset="-128"/>
                <a:ea typeface="游ゴシック" panose="020B0400000000000000" pitchFamily="50" charset="-128"/>
              </a:rPr>
              <a:t>：</a:t>
            </a:r>
            <a:r>
              <a:rPr lang="en-US" altLang="ja-JP" sz="1200" i="0" dirty="0">
                <a:latin typeface="游ゴシック" panose="020B0400000000000000" pitchFamily="50" charset="-128"/>
                <a:ea typeface="游ゴシック" panose="020B0400000000000000" pitchFamily="50" charset="-128"/>
              </a:rPr>
              <a:t>500〜999</a:t>
            </a:r>
            <a:r>
              <a:rPr lang="ja-JP" altLang="en-US" sz="1200" i="0" dirty="0">
                <a:latin typeface="游ゴシック" panose="020B0400000000000000" pitchFamily="50" charset="-128"/>
                <a:ea typeface="游ゴシック" panose="020B0400000000000000" pitchFamily="50" charset="-128"/>
              </a:rPr>
              <a:t>名以上</a:t>
            </a:r>
            <a:endParaRPr lang="en-US" altLang="ja-JP" sz="1200" i="0" dirty="0">
              <a:solidFill>
                <a:srgbClr val="2A3242"/>
              </a:solidFill>
              <a:latin typeface="YakuHanJP"/>
            </a:endParaRPr>
          </a:p>
        </p:txBody>
      </p:sp>
      <p:pic>
        <p:nvPicPr>
          <p:cNvPr id="6" name="図 5">
            <a:extLst>
              <a:ext uri="{FF2B5EF4-FFF2-40B4-BE49-F238E27FC236}">
                <a16:creationId xmlns:a16="http://schemas.microsoft.com/office/drawing/2014/main" id="{9905AC47-61E8-40D9-8D56-085808C142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0256" y="2246322"/>
            <a:ext cx="6881562" cy="3705456"/>
          </a:xfrm>
          <a:prstGeom prst="rect">
            <a:avLst/>
          </a:prstGeom>
        </p:spPr>
      </p:pic>
      <p:sp>
        <p:nvSpPr>
          <p:cNvPr id="9" name="テキスト ボックス 8">
            <a:extLst>
              <a:ext uri="{FF2B5EF4-FFF2-40B4-BE49-F238E27FC236}">
                <a16:creationId xmlns:a16="http://schemas.microsoft.com/office/drawing/2014/main" id="{064CC228-D887-4543-9453-25A601C84EBB}"/>
              </a:ext>
            </a:extLst>
          </p:cNvPr>
          <p:cNvSpPr txBox="1"/>
          <p:nvPr/>
        </p:nvSpPr>
        <p:spPr>
          <a:xfrm>
            <a:off x="1440000" y="936000"/>
            <a:ext cx="6881562" cy="830997"/>
          </a:xfrm>
          <a:prstGeom prst="rect">
            <a:avLst/>
          </a:prstGeom>
          <a:noFill/>
        </p:spPr>
        <p:txBody>
          <a:bodyPr wrap="square">
            <a:spAutoFit/>
          </a:bodyPr>
          <a:lstStyle/>
          <a:p>
            <a:r>
              <a:rPr lang="ja-JP" altLang="en-US" sz="1600" i="0" dirty="0">
                <a:latin typeface="+mn-ea"/>
                <a:ea typeface="+mn-ea"/>
              </a:rPr>
              <a:t>業務基盤として利用していた </a:t>
            </a:r>
            <a:r>
              <a:rPr lang="en-US" altLang="ja-JP" sz="1600" i="0" dirty="0">
                <a:latin typeface="+mn-ea"/>
                <a:ea typeface="+mn-ea"/>
              </a:rPr>
              <a:t>Notes </a:t>
            </a:r>
            <a:r>
              <a:rPr lang="ja-JP" altLang="en-US" sz="1600" i="0" dirty="0">
                <a:latin typeface="+mn-ea"/>
                <a:ea typeface="+mn-ea"/>
              </a:rPr>
              <a:t>を </a:t>
            </a:r>
            <a:r>
              <a:rPr lang="en-US" altLang="ja-JP" sz="1600" i="0" dirty="0">
                <a:latin typeface="+mn-ea"/>
                <a:ea typeface="+mn-ea"/>
              </a:rPr>
              <a:t>Garoon </a:t>
            </a:r>
            <a:r>
              <a:rPr lang="ja-JP" altLang="en-US" sz="1600" i="0" dirty="0">
                <a:latin typeface="+mn-ea"/>
                <a:ea typeface="+mn-ea"/>
              </a:rPr>
              <a:t>と </a:t>
            </a:r>
            <a:r>
              <a:rPr lang="en-US" altLang="ja-JP" sz="1600" i="0" dirty="0">
                <a:latin typeface="+mn-ea"/>
                <a:ea typeface="+mn-ea"/>
              </a:rPr>
              <a:t>kintone </a:t>
            </a:r>
            <a:r>
              <a:rPr lang="ja-JP" altLang="en-US" sz="1600" i="0" dirty="0">
                <a:latin typeface="+mn-ea"/>
                <a:ea typeface="+mn-ea"/>
              </a:rPr>
              <a:t>に移行。</a:t>
            </a:r>
          </a:p>
          <a:p>
            <a:r>
              <a:rPr lang="en-US" altLang="ja-JP" sz="1600" i="0" dirty="0">
                <a:latin typeface="+mn-ea"/>
                <a:ea typeface="+mn-ea"/>
              </a:rPr>
              <a:t>Garoon </a:t>
            </a:r>
            <a:r>
              <a:rPr lang="ja-JP" altLang="en-US" sz="1600" i="0" dirty="0">
                <a:latin typeface="+mn-ea"/>
                <a:ea typeface="+mn-ea"/>
              </a:rPr>
              <a:t>と </a:t>
            </a:r>
            <a:r>
              <a:rPr lang="en-US" altLang="ja-JP" sz="1600" i="0" dirty="0">
                <a:latin typeface="+mn-ea"/>
                <a:ea typeface="+mn-ea"/>
              </a:rPr>
              <a:t>kintone </a:t>
            </a:r>
            <a:r>
              <a:rPr lang="ja-JP" altLang="en-US" sz="1600" i="0" dirty="0">
                <a:latin typeface="+mn-ea"/>
                <a:ea typeface="+mn-ea"/>
              </a:rPr>
              <a:t>を意識せず利用でき、クラウド化で運用負担も軽減。</a:t>
            </a:r>
            <a:endParaRPr lang="en-US" altLang="ja-JP" sz="1600" i="0" dirty="0">
              <a:latin typeface="+mn-ea"/>
              <a:ea typeface="+mn-ea"/>
            </a:endParaRPr>
          </a:p>
          <a:p>
            <a:r>
              <a:rPr lang="ja-JP" altLang="en-US" sz="1600" i="0" dirty="0">
                <a:latin typeface="+mn-ea"/>
                <a:ea typeface="+mn-ea"/>
              </a:rPr>
              <a:t>同じ環境が社外でも利用できるため使い勝手も向上。</a:t>
            </a:r>
            <a:endParaRPr lang="en-US" altLang="ja-JP" sz="1600" i="0" dirty="0">
              <a:latin typeface="+mn-ea"/>
              <a:ea typeface="+mn-ea"/>
            </a:endParaRPr>
          </a:p>
        </p:txBody>
      </p:sp>
      <p:sp>
        <p:nvSpPr>
          <p:cNvPr id="2" name="正方形/長方形 1">
            <a:extLst>
              <a:ext uri="{FF2B5EF4-FFF2-40B4-BE49-F238E27FC236}">
                <a16:creationId xmlns:a16="http://schemas.microsoft.com/office/drawing/2014/main" id="{0798A9BD-6FB5-42DE-A5F7-373D0D4EE395}"/>
              </a:ext>
            </a:extLst>
          </p:cNvPr>
          <p:cNvSpPr/>
          <p:nvPr/>
        </p:nvSpPr>
        <p:spPr>
          <a:xfrm>
            <a:off x="2766147" y="6034573"/>
            <a:ext cx="8640000" cy="276999"/>
          </a:xfrm>
          <a:prstGeom prst="rect">
            <a:avLst/>
          </a:prstGeom>
        </p:spPr>
        <p:txBody>
          <a:bodyPr wrap="square">
            <a:spAutoFit/>
          </a:bodyPr>
          <a:lstStyle/>
          <a:p>
            <a:pPr algn="r"/>
            <a:r>
              <a:rPr lang="en-US" altLang="ja-JP" sz="1200" dirty="0">
                <a:latin typeface="+mn-ea"/>
              </a:rPr>
              <a:t>Garoon</a:t>
            </a:r>
            <a:r>
              <a:rPr lang="ja-JP" altLang="en-US" sz="1200" dirty="0">
                <a:latin typeface="+mn-ea"/>
              </a:rPr>
              <a:t>導入事例</a:t>
            </a:r>
            <a:r>
              <a:rPr lang="en-US" altLang="ja-JP" sz="1200" dirty="0">
                <a:latin typeface="+mn-ea"/>
              </a:rPr>
              <a:t> </a:t>
            </a:r>
            <a:r>
              <a:rPr lang="ja-JP" altLang="en-US" sz="1200" dirty="0">
                <a:latin typeface="+mn-ea"/>
              </a:rPr>
              <a:t>サンコール株式会社様　</a:t>
            </a:r>
            <a:r>
              <a:rPr lang="en-US" altLang="ja-JP" sz="1200" i="0" dirty="0">
                <a:latin typeface="+mn-ea"/>
                <a:ea typeface="+mn-ea"/>
                <a:hlinkClick r:id="rId4"/>
              </a:rPr>
              <a:t>https://garoon.cybozu.co.jp/mtcontents/cases/suncall/</a:t>
            </a:r>
            <a:endParaRPr lang="ja-JP" altLang="en-US" sz="1200" i="0" dirty="0">
              <a:latin typeface="+mn-ea"/>
              <a:ea typeface="+mn-ea"/>
            </a:endParaRPr>
          </a:p>
        </p:txBody>
      </p:sp>
    </p:spTree>
    <p:extLst>
      <p:ext uri="{BB962C8B-B14F-4D97-AF65-F5344CB8AC3E}">
        <p14:creationId xmlns:p14="http://schemas.microsoft.com/office/powerpoint/2010/main" val="4267561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2F0D569-8E58-4594-8475-1F489297A5A5}"/>
              </a:ext>
            </a:extLst>
          </p:cNvPr>
          <p:cNvSpPr>
            <a:spLocks noGrp="1"/>
          </p:cNvSpPr>
          <p:nvPr>
            <p:ph type="title"/>
          </p:nvPr>
        </p:nvSpPr>
        <p:spPr/>
        <p:txBody>
          <a:bodyPr>
            <a:normAutofit/>
          </a:bodyPr>
          <a:lstStyle/>
          <a:p>
            <a:r>
              <a:rPr kumimoji="1" lang="ja-JP" altLang="en-US" dirty="0">
                <a:latin typeface="+mn-ea"/>
                <a:ea typeface="+mn-ea"/>
              </a:rPr>
              <a:t>株式会社 明電舎様</a:t>
            </a:r>
          </a:p>
        </p:txBody>
      </p:sp>
      <p:pic>
        <p:nvPicPr>
          <p:cNvPr id="6" name="コンテンツ プレースホルダー 5">
            <a:extLst>
              <a:ext uri="{FF2B5EF4-FFF2-40B4-BE49-F238E27FC236}">
                <a16:creationId xmlns:a16="http://schemas.microsoft.com/office/drawing/2014/main" id="{251C1609-FAD3-44C1-8800-FE7C9DF2B51B}"/>
              </a:ext>
              <a:ext uri="{C183D7F6-B498-43B3-948B-1728B52AA6E4}">
                <adec:decorative xmlns:adec="http://schemas.microsoft.com/office/drawing/2017/decorative" val="1"/>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2090738" y="1672861"/>
            <a:ext cx="8010525" cy="3995738"/>
          </a:xfrm>
          <a:effectLst>
            <a:outerShdw blurRad="50800" dist="38100" dir="2700000" algn="tl" rotWithShape="0">
              <a:prstClr val="black">
                <a:alpha val="40000"/>
              </a:prstClr>
            </a:outerShdw>
          </a:effectLst>
        </p:spPr>
      </p:pic>
      <p:sp>
        <p:nvSpPr>
          <p:cNvPr id="7" name="テキスト ボックス 6">
            <a:extLst>
              <a:ext uri="{FF2B5EF4-FFF2-40B4-BE49-F238E27FC236}">
                <a16:creationId xmlns:a16="http://schemas.microsoft.com/office/drawing/2014/main" id="{95378270-AE26-42D1-B8BE-4986F0B926B1}"/>
              </a:ext>
            </a:extLst>
          </p:cNvPr>
          <p:cNvSpPr txBox="1"/>
          <p:nvPr/>
        </p:nvSpPr>
        <p:spPr>
          <a:xfrm>
            <a:off x="9641495" y="358249"/>
            <a:ext cx="2288718"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a:t>
            </a:r>
            <a:r>
              <a:rPr lang="zh-TW" altLang="en-US" sz="1200" i="0" dirty="0">
                <a:latin typeface="游ゴシック" panose="020B0400000000000000" pitchFamily="50" charset="-128"/>
                <a:ea typeface="游ゴシック" panose="020B0400000000000000" pitchFamily="50" charset="-128"/>
              </a:rPr>
              <a:t>製造</a:t>
            </a:r>
            <a:r>
              <a:rPr lang="ja-JP" altLang="en-US" sz="1200" i="0" dirty="0">
                <a:latin typeface="游ゴシック" panose="020B0400000000000000" pitchFamily="50" charset="-128"/>
                <a:ea typeface="游ゴシック" panose="020B0400000000000000" pitchFamily="50" charset="-128"/>
              </a:rPr>
              <a:t>業</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游ゴシック" panose="020B0400000000000000" pitchFamily="50" charset="-128"/>
                <a:ea typeface="游ゴシック" panose="020B0400000000000000" pitchFamily="50" charset="-128"/>
              </a:rPr>
              <a:t>ご</a:t>
            </a:r>
            <a:r>
              <a:rPr lang="zh-TW" altLang="en-US" sz="1200" i="0" dirty="0">
                <a:latin typeface="游ゴシック" panose="020B0400000000000000" pitchFamily="50" charset="-128"/>
                <a:ea typeface="游ゴシック" panose="020B0400000000000000" pitchFamily="50" charset="-128"/>
              </a:rPr>
              <a:t>利用規模</a:t>
            </a:r>
            <a:r>
              <a:rPr lang="ja-JP" altLang="en-US" sz="1200" i="0" dirty="0">
                <a:latin typeface="游ゴシック" panose="020B0400000000000000" pitchFamily="50" charset="-128"/>
                <a:ea typeface="游ゴシック" panose="020B0400000000000000" pitchFamily="50" charset="-128"/>
              </a:rPr>
              <a:t>：</a:t>
            </a:r>
            <a:r>
              <a:rPr lang="en-US" altLang="ja-JP" sz="1200" i="0" dirty="0">
                <a:latin typeface="游ゴシック" panose="020B0400000000000000" pitchFamily="50" charset="-128"/>
                <a:ea typeface="游ゴシック" panose="020B0400000000000000" pitchFamily="50" charset="-128"/>
              </a:rPr>
              <a:t>5000</a:t>
            </a:r>
            <a:r>
              <a:rPr lang="ja-JP" altLang="en-US" sz="1200" i="0" dirty="0">
                <a:latin typeface="游ゴシック" panose="020B0400000000000000" pitchFamily="50" charset="-128"/>
                <a:ea typeface="游ゴシック" panose="020B0400000000000000" pitchFamily="50" charset="-128"/>
              </a:rPr>
              <a:t>名</a:t>
            </a:r>
            <a:r>
              <a:rPr lang="en-US" altLang="ja-JP" sz="1200" i="0" dirty="0">
                <a:latin typeface="游ゴシック" panose="020B0400000000000000" pitchFamily="50" charset="-128"/>
                <a:ea typeface="游ゴシック" panose="020B0400000000000000" pitchFamily="50" charset="-128"/>
              </a:rPr>
              <a:t>〜9999</a:t>
            </a:r>
            <a:r>
              <a:rPr lang="ja-JP" altLang="en-US" sz="1200" i="0" dirty="0">
                <a:latin typeface="游ゴシック" panose="020B0400000000000000" pitchFamily="50" charset="-128"/>
                <a:ea typeface="游ゴシック" panose="020B0400000000000000" pitchFamily="50" charset="-128"/>
              </a:rPr>
              <a:t>名</a:t>
            </a:r>
            <a:endParaRPr lang="en-US" altLang="zh-TW" sz="1200" i="0" dirty="0">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EA652C44-D9EF-412D-A8B0-300334381EE5}"/>
              </a:ext>
            </a:extLst>
          </p:cNvPr>
          <p:cNvSpPr/>
          <p:nvPr/>
        </p:nvSpPr>
        <p:spPr>
          <a:xfrm>
            <a:off x="1440000" y="936000"/>
            <a:ext cx="8417571" cy="584775"/>
          </a:xfrm>
          <a:prstGeom prst="rect">
            <a:avLst/>
          </a:prstGeom>
        </p:spPr>
        <p:txBody>
          <a:bodyPr wrap="square">
            <a:spAutoFit/>
          </a:bodyPr>
          <a:lstStyle/>
          <a:p>
            <a:r>
              <a:rPr lang="en-US" altLang="ja-JP" sz="1600" i="0" dirty="0">
                <a:latin typeface="+mn-ea"/>
                <a:ea typeface="+mn-ea"/>
              </a:rPr>
              <a:t>Garoon </a:t>
            </a:r>
            <a:r>
              <a:rPr lang="ja-JP" altLang="en-US" sz="1600" i="0" dirty="0">
                <a:latin typeface="+mn-ea"/>
                <a:ea typeface="+mn-ea"/>
              </a:rPr>
              <a:t>のカスタマイズ性の高さを生かし、他システムや </a:t>
            </a:r>
            <a:r>
              <a:rPr lang="en-US" altLang="ja-JP" sz="1600" i="0" dirty="0">
                <a:latin typeface="+mn-ea"/>
                <a:ea typeface="+mn-ea"/>
              </a:rPr>
              <a:t>kintone </a:t>
            </a:r>
            <a:r>
              <a:rPr lang="ja-JP" altLang="en-US" sz="1600" i="0" dirty="0">
                <a:latin typeface="+mn-ea"/>
                <a:ea typeface="+mn-ea"/>
              </a:rPr>
              <a:t>と連携。</a:t>
            </a:r>
            <a:endParaRPr lang="en-US" altLang="ja-JP" sz="1600" i="0" dirty="0">
              <a:latin typeface="+mn-ea"/>
              <a:ea typeface="+mn-ea"/>
            </a:endParaRPr>
          </a:p>
          <a:p>
            <a:r>
              <a:rPr lang="ja-JP" altLang="en-US" sz="1600" i="0" dirty="0">
                <a:latin typeface="+mn-ea"/>
                <a:ea typeface="+mn-ea"/>
              </a:rPr>
              <a:t>グループウェアのプラスアルファとして </a:t>
            </a:r>
            <a:r>
              <a:rPr lang="en-US" altLang="ja-JP" sz="1600" i="0" dirty="0">
                <a:latin typeface="+mn-ea"/>
                <a:ea typeface="+mn-ea"/>
              </a:rPr>
              <a:t>kintone </a:t>
            </a:r>
            <a:r>
              <a:rPr lang="ja-JP" altLang="en-US" sz="1600" i="0" dirty="0">
                <a:latin typeface="+mn-ea"/>
                <a:ea typeface="+mn-ea"/>
              </a:rPr>
              <a:t>で個別業務に合わせたシステムを構築。</a:t>
            </a:r>
          </a:p>
        </p:txBody>
      </p:sp>
      <p:sp>
        <p:nvSpPr>
          <p:cNvPr id="5" name="正方形/長方形 4">
            <a:extLst>
              <a:ext uri="{FF2B5EF4-FFF2-40B4-BE49-F238E27FC236}">
                <a16:creationId xmlns:a16="http://schemas.microsoft.com/office/drawing/2014/main" id="{2E49E525-1C47-4704-85D2-B9F14B97B1C1}"/>
              </a:ext>
            </a:extLst>
          </p:cNvPr>
          <p:cNvSpPr/>
          <p:nvPr/>
        </p:nvSpPr>
        <p:spPr>
          <a:xfrm>
            <a:off x="1440000" y="6019638"/>
            <a:ext cx="10334731" cy="276999"/>
          </a:xfrm>
          <a:prstGeom prst="rect">
            <a:avLst/>
          </a:prstGeom>
        </p:spPr>
        <p:txBody>
          <a:bodyPr wrap="square">
            <a:spAutoFit/>
          </a:bodyPr>
          <a:lstStyle/>
          <a:p>
            <a:pPr algn="r"/>
            <a:r>
              <a:rPr lang="en-US" altLang="ja-JP" sz="1200" dirty="0">
                <a:latin typeface="+mn-ea"/>
              </a:rPr>
              <a:t>Garoon</a:t>
            </a:r>
            <a:r>
              <a:rPr lang="ja-JP" altLang="en-US" sz="1200" dirty="0">
                <a:latin typeface="+mn-ea"/>
              </a:rPr>
              <a:t>導入事例</a:t>
            </a:r>
            <a:r>
              <a:rPr lang="en-US" altLang="ja-JP" sz="1200" dirty="0">
                <a:latin typeface="+mn-ea"/>
              </a:rPr>
              <a:t> </a:t>
            </a:r>
            <a:r>
              <a:rPr lang="ja-JP" altLang="en-US" sz="1200" dirty="0">
                <a:latin typeface="+mn-ea"/>
              </a:rPr>
              <a:t>株式会社明電舎様　</a:t>
            </a:r>
            <a:r>
              <a:rPr lang="en-US" altLang="ja-JP" sz="1200" i="0" dirty="0">
                <a:latin typeface="+mn-ea"/>
                <a:ea typeface="+mn-ea"/>
                <a:hlinkClick r:id="rId4"/>
              </a:rPr>
              <a:t>https://garoon.cybozu.co.jp/mtcontents/cases/meidensha/</a:t>
            </a:r>
            <a:endParaRPr lang="en-US" altLang="ja-JP" sz="1200" i="0" dirty="0">
              <a:latin typeface="+mn-ea"/>
              <a:ea typeface="+mn-ea"/>
            </a:endParaRPr>
          </a:p>
        </p:txBody>
      </p:sp>
    </p:spTree>
    <p:extLst>
      <p:ext uri="{BB962C8B-B14F-4D97-AF65-F5344CB8AC3E}">
        <p14:creationId xmlns:p14="http://schemas.microsoft.com/office/powerpoint/2010/main" val="363811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6E71CC-14B7-4323-AC74-ED80AADC2BCA}"/>
              </a:ext>
            </a:extLst>
          </p:cNvPr>
          <p:cNvSpPr>
            <a:spLocks noGrp="1"/>
          </p:cNvSpPr>
          <p:nvPr>
            <p:ph type="title"/>
          </p:nvPr>
        </p:nvSpPr>
        <p:spPr/>
        <p:txBody>
          <a:bodyPr>
            <a:normAutofit/>
          </a:bodyPr>
          <a:lstStyle/>
          <a:p>
            <a:r>
              <a:rPr lang="ja-JP" altLang="en-US" dirty="0">
                <a:latin typeface="+mn-ea"/>
                <a:ea typeface="+mn-ea"/>
              </a:rPr>
              <a:t>ゼブラ株式会社様</a:t>
            </a:r>
            <a:endParaRPr kumimoji="1" lang="ja-JP" altLang="en-US" dirty="0">
              <a:latin typeface="+mn-ea"/>
              <a:ea typeface="+mn-ea"/>
            </a:endParaRPr>
          </a:p>
        </p:txBody>
      </p:sp>
      <p:sp>
        <p:nvSpPr>
          <p:cNvPr id="8" name="テキスト ボックス 7">
            <a:extLst>
              <a:ext uri="{FF2B5EF4-FFF2-40B4-BE49-F238E27FC236}">
                <a16:creationId xmlns:a16="http://schemas.microsoft.com/office/drawing/2014/main" id="{EBADB928-194F-4F16-9F64-25E067CE01BC}"/>
              </a:ext>
            </a:extLst>
          </p:cNvPr>
          <p:cNvSpPr txBox="1"/>
          <p:nvPr/>
        </p:nvSpPr>
        <p:spPr>
          <a:xfrm>
            <a:off x="9993480" y="342099"/>
            <a:ext cx="1999795"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a:t>
            </a:r>
            <a:r>
              <a:rPr lang="zh-TW" altLang="en-US" sz="1200" i="0" dirty="0">
                <a:latin typeface="游ゴシック" panose="020B0400000000000000" pitchFamily="50" charset="-128"/>
                <a:ea typeface="游ゴシック" panose="020B0400000000000000" pitchFamily="50" charset="-128"/>
              </a:rPr>
              <a:t>製造</a:t>
            </a:r>
            <a:r>
              <a:rPr lang="ja-JP" altLang="en-US" sz="1200" i="0" dirty="0">
                <a:latin typeface="游ゴシック" panose="020B0400000000000000" pitchFamily="50" charset="-128"/>
                <a:ea typeface="游ゴシック" panose="020B0400000000000000" pitchFamily="50" charset="-128"/>
              </a:rPr>
              <a:t>業</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游ゴシック" panose="020B0400000000000000" pitchFamily="50" charset="-128"/>
                <a:ea typeface="游ゴシック" panose="020B0400000000000000" pitchFamily="50" charset="-128"/>
              </a:rPr>
              <a:t>ご</a:t>
            </a:r>
            <a:r>
              <a:rPr lang="zh-TW" altLang="en-US" sz="1200" i="0" dirty="0">
                <a:latin typeface="游ゴシック" panose="020B0400000000000000" pitchFamily="50" charset="-128"/>
                <a:ea typeface="游ゴシック" panose="020B0400000000000000" pitchFamily="50" charset="-128"/>
              </a:rPr>
              <a:t>利用規模</a:t>
            </a:r>
            <a:r>
              <a:rPr lang="ja-JP" altLang="en-US" sz="1200" i="0" dirty="0">
                <a:latin typeface="游ゴシック" panose="020B0400000000000000" pitchFamily="50" charset="-128"/>
                <a:ea typeface="游ゴシック" panose="020B0400000000000000" pitchFamily="50" charset="-128"/>
              </a:rPr>
              <a:t>：</a:t>
            </a:r>
            <a:r>
              <a:rPr lang="en-US" altLang="ja-JP" sz="1200" i="0" dirty="0">
                <a:solidFill>
                  <a:srgbClr val="2A3242"/>
                </a:solidFill>
                <a:latin typeface="+mn-ea"/>
                <a:ea typeface="+mn-ea"/>
              </a:rPr>
              <a:t>500〜999</a:t>
            </a:r>
            <a:r>
              <a:rPr lang="ja-JP" altLang="en-US" sz="1200" i="0" dirty="0">
                <a:solidFill>
                  <a:srgbClr val="2A3242"/>
                </a:solidFill>
                <a:latin typeface="+mn-ea"/>
                <a:ea typeface="+mn-ea"/>
              </a:rPr>
              <a:t>名</a:t>
            </a:r>
            <a:endParaRPr lang="en-US" altLang="ja-JP" sz="1200" i="0" dirty="0">
              <a:solidFill>
                <a:srgbClr val="2A3242"/>
              </a:solidFill>
              <a:latin typeface="+mn-ea"/>
              <a:ea typeface="+mn-ea"/>
            </a:endParaRPr>
          </a:p>
        </p:txBody>
      </p:sp>
      <p:sp>
        <p:nvSpPr>
          <p:cNvPr id="10" name="正方形/長方形 9">
            <a:extLst>
              <a:ext uri="{FF2B5EF4-FFF2-40B4-BE49-F238E27FC236}">
                <a16:creationId xmlns:a16="http://schemas.microsoft.com/office/drawing/2014/main" id="{7580DBE6-9753-465A-9D1C-52B943F03DDF}"/>
              </a:ext>
            </a:extLst>
          </p:cNvPr>
          <p:cNvSpPr/>
          <p:nvPr/>
        </p:nvSpPr>
        <p:spPr>
          <a:xfrm>
            <a:off x="1440000" y="936000"/>
            <a:ext cx="10373628" cy="830997"/>
          </a:xfrm>
          <a:prstGeom prst="rect">
            <a:avLst/>
          </a:prstGeom>
        </p:spPr>
        <p:txBody>
          <a:bodyPr wrap="square">
            <a:spAutoFit/>
          </a:bodyPr>
          <a:lstStyle/>
          <a:p>
            <a:r>
              <a:rPr lang="ja-JP" altLang="en-US" sz="1600" i="0" dirty="0">
                <a:latin typeface="+mn-ea"/>
                <a:ea typeface="+mn-ea"/>
              </a:rPr>
              <a:t>旧グループウェアで行っていた業務は </a:t>
            </a:r>
            <a:r>
              <a:rPr lang="en-US" altLang="ja-JP" sz="1600" i="0" dirty="0">
                <a:latin typeface="+mn-ea"/>
                <a:ea typeface="+mn-ea"/>
              </a:rPr>
              <a:t>Garoon </a:t>
            </a:r>
            <a:r>
              <a:rPr lang="ja-JP" altLang="en-US" sz="1600" i="0" dirty="0">
                <a:latin typeface="+mn-ea"/>
                <a:ea typeface="+mn-ea"/>
              </a:rPr>
              <a:t>と </a:t>
            </a:r>
            <a:r>
              <a:rPr lang="en-US" altLang="ja-JP" sz="1600" i="0" dirty="0">
                <a:latin typeface="+mn-ea"/>
                <a:ea typeface="+mn-ea"/>
              </a:rPr>
              <a:t>kintone </a:t>
            </a:r>
            <a:r>
              <a:rPr lang="ja-JP" altLang="en-US" sz="1600" i="0" dirty="0">
                <a:latin typeface="+mn-ea"/>
                <a:ea typeface="+mn-ea"/>
              </a:rPr>
              <a:t>に移行。</a:t>
            </a:r>
            <a:endParaRPr lang="en-US" altLang="ja-JP" sz="1600" i="0" dirty="0">
              <a:latin typeface="+mn-ea"/>
              <a:ea typeface="+mn-ea"/>
            </a:endParaRPr>
          </a:p>
          <a:p>
            <a:r>
              <a:rPr lang="ja-JP" altLang="en-US" sz="1600" i="0" dirty="0">
                <a:latin typeface="+mn-ea"/>
                <a:ea typeface="+mn-ea"/>
              </a:rPr>
              <a:t>移行後はシステムトラブルがゼロになり、安定運用できていることが情シスに好評。</a:t>
            </a:r>
            <a:endParaRPr lang="en-US" altLang="ja-JP" sz="1600" i="0" dirty="0">
              <a:latin typeface="+mn-ea"/>
              <a:ea typeface="+mn-ea"/>
            </a:endParaRPr>
          </a:p>
          <a:p>
            <a:r>
              <a:rPr lang="ja-JP" altLang="en-US" sz="1600" i="0" dirty="0">
                <a:latin typeface="+mn-ea"/>
                <a:ea typeface="+mn-ea"/>
              </a:rPr>
              <a:t>社内の情報を公開、共有することで業務効率が向上。出先から</a:t>
            </a:r>
            <a:r>
              <a:rPr lang="en-US" altLang="ja-JP" sz="1600" i="0" dirty="0">
                <a:latin typeface="+mn-ea"/>
                <a:ea typeface="+mn-ea"/>
              </a:rPr>
              <a:t>iPad</a:t>
            </a:r>
            <a:r>
              <a:rPr lang="ja-JP" altLang="en-US" sz="1600" i="0" dirty="0">
                <a:latin typeface="+mn-ea"/>
                <a:ea typeface="+mn-ea"/>
              </a:rPr>
              <a:t>で入力・確認することで利用率も高まった。</a:t>
            </a:r>
            <a:endParaRPr lang="ja-JP" altLang="en-US" i="0" dirty="0">
              <a:latin typeface="+mn-ea"/>
              <a:ea typeface="+mn-ea"/>
            </a:endParaRPr>
          </a:p>
        </p:txBody>
      </p:sp>
      <p:pic>
        <p:nvPicPr>
          <p:cNvPr id="5" name="図 4">
            <a:extLst>
              <a:ext uri="{FF2B5EF4-FFF2-40B4-BE49-F238E27FC236}">
                <a16:creationId xmlns:a16="http://schemas.microsoft.com/office/drawing/2014/main" id="{319DC18B-E4C5-4FF3-820A-1B37AE7931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075" y="2102200"/>
            <a:ext cx="4909869" cy="3478317"/>
          </a:xfrm>
          <a:prstGeom prst="rect">
            <a:avLst/>
          </a:prstGeom>
        </p:spPr>
      </p:pic>
      <p:pic>
        <p:nvPicPr>
          <p:cNvPr id="6" name="図 5">
            <a:extLst>
              <a:ext uri="{FF2B5EF4-FFF2-40B4-BE49-F238E27FC236}">
                <a16:creationId xmlns:a16="http://schemas.microsoft.com/office/drawing/2014/main" id="{70E1CC54-D9E5-4AC8-B050-A871474C19F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8827" y="2118492"/>
            <a:ext cx="4791751" cy="3342679"/>
          </a:xfrm>
          <a:prstGeom prst="rect">
            <a:avLst/>
          </a:prstGeom>
        </p:spPr>
      </p:pic>
      <p:pic>
        <p:nvPicPr>
          <p:cNvPr id="11" name="図 7">
            <a:extLst>
              <a:ext uri="{FF2B5EF4-FFF2-40B4-BE49-F238E27FC236}">
                <a16:creationId xmlns:a16="http://schemas.microsoft.com/office/drawing/2014/main" id="{AACDEF98-551B-4002-A675-3E6F6D9B708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14253" y="1849082"/>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a:extLst>
              <a:ext uri="{FF2B5EF4-FFF2-40B4-BE49-F238E27FC236}">
                <a16:creationId xmlns:a16="http://schemas.microsoft.com/office/drawing/2014/main" id="{834C9264-875B-4147-91B6-488E42A5629F}"/>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35621" y="1849082"/>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5C81DBD1-0466-4298-979E-0A3EC6A965A4}"/>
              </a:ext>
            </a:extLst>
          </p:cNvPr>
          <p:cNvSpPr/>
          <p:nvPr/>
        </p:nvSpPr>
        <p:spPr>
          <a:xfrm>
            <a:off x="2577683" y="6045388"/>
            <a:ext cx="8640000" cy="461665"/>
          </a:xfrm>
          <a:prstGeom prst="rect">
            <a:avLst/>
          </a:prstGeom>
        </p:spPr>
        <p:txBody>
          <a:bodyPr wrap="square">
            <a:spAutoFit/>
          </a:bodyPr>
          <a:lstStyle/>
          <a:p>
            <a:pPr algn="r"/>
            <a:r>
              <a:rPr lang="en-US" altLang="ja-JP" sz="1200" dirty="0">
                <a:latin typeface="+mn-ea"/>
              </a:rPr>
              <a:t>Garoon</a:t>
            </a:r>
            <a:r>
              <a:rPr lang="ja-JP" altLang="en-US" sz="1200" dirty="0">
                <a:latin typeface="+mn-ea"/>
              </a:rPr>
              <a:t>導入事例　ゼブラ株式会社様　</a:t>
            </a:r>
            <a:r>
              <a:rPr lang="en-US" altLang="ja-JP" sz="1200" dirty="0">
                <a:latin typeface="+mn-ea"/>
                <a:hlinkClick r:id="rId7"/>
              </a:rPr>
              <a:t>h</a:t>
            </a:r>
            <a:r>
              <a:rPr lang="en-US" altLang="ja-JP" sz="1200" i="0" dirty="0">
                <a:latin typeface="+mn-ea"/>
                <a:hlinkClick r:id="rId7"/>
              </a:rPr>
              <a:t>ttps://garoon.cybozu.co.jp/mtcontents/cases/zebra/</a:t>
            </a:r>
            <a:endParaRPr lang="en-US" altLang="ja-JP" sz="1200" i="0" dirty="0">
              <a:latin typeface="+mn-ea"/>
              <a:ea typeface="+mn-ea"/>
            </a:endParaRPr>
          </a:p>
          <a:p>
            <a:pPr algn="r"/>
            <a:endParaRPr lang="ja-JP" altLang="en-US" sz="1200" i="0" dirty="0">
              <a:latin typeface="+mn-ea"/>
              <a:ea typeface="+mn-ea"/>
            </a:endParaRPr>
          </a:p>
        </p:txBody>
      </p:sp>
    </p:spTree>
    <p:extLst>
      <p:ext uri="{BB962C8B-B14F-4D97-AF65-F5344CB8AC3E}">
        <p14:creationId xmlns:p14="http://schemas.microsoft.com/office/powerpoint/2010/main" val="34138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07FAE0-99E2-4F4B-9559-33C31C036FEC}"/>
              </a:ext>
            </a:extLst>
          </p:cNvPr>
          <p:cNvSpPr>
            <a:spLocks noGrp="1"/>
          </p:cNvSpPr>
          <p:nvPr>
            <p:ph type="title"/>
          </p:nvPr>
        </p:nvSpPr>
        <p:spPr/>
        <p:txBody>
          <a:bodyPr>
            <a:normAutofit/>
          </a:bodyPr>
          <a:lstStyle/>
          <a:p>
            <a:r>
              <a:rPr lang="ja-JP" altLang="en-US" dirty="0">
                <a:latin typeface="+mn-ea"/>
                <a:ea typeface="+mn-ea"/>
              </a:rPr>
              <a:t>東洋ハイテック株式会社様</a:t>
            </a:r>
            <a:endParaRPr kumimoji="1" lang="ja-JP" altLang="en-US" dirty="0">
              <a:latin typeface="+mn-ea"/>
              <a:ea typeface="+mn-ea"/>
            </a:endParaRPr>
          </a:p>
        </p:txBody>
      </p:sp>
      <p:pic>
        <p:nvPicPr>
          <p:cNvPr id="6" name="コンテンツ プレースホルダー 5">
            <a:extLst>
              <a:ext uri="{FF2B5EF4-FFF2-40B4-BE49-F238E27FC236}">
                <a16:creationId xmlns:a16="http://schemas.microsoft.com/office/drawing/2014/main" id="{804582E9-C6EA-4500-B091-8338DBD6BAA6}"/>
              </a:ext>
              <a:ext uri="{C183D7F6-B498-43B3-948B-1728B52AA6E4}">
                <adec:decorative xmlns:adec="http://schemas.microsoft.com/office/drawing/2017/decorative" val="1"/>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5642921" y="1679926"/>
            <a:ext cx="6096000" cy="3771900"/>
          </a:xfrm>
          <a:effectLst>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04F333B4-066A-4CE7-A508-58401A391723}"/>
              </a:ext>
            </a:extLst>
          </p:cNvPr>
          <p:cNvSpPr txBox="1"/>
          <p:nvPr/>
        </p:nvSpPr>
        <p:spPr>
          <a:xfrm>
            <a:off x="10093068" y="376699"/>
            <a:ext cx="1847295" cy="461665"/>
          </a:xfrm>
          <a:prstGeom prst="rect">
            <a:avLst/>
          </a:prstGeom>
          <a:noFill/>
        </p:spPr>
        <p:txBody>
          <a:bodyPr wrap="square">
            <a:spAutoFit/>
          </a:bodyPr>
          <a:lstStyle/>
          <a:p>
            <a:r>
              <a:rPr lang="zh-TW" altLang="en-US" sz="1200" i="0" dirty="0">
                <a:latin typeface="Yu Gothic Medium" panose="020B0500000000000000" pitchFamily="34" charset="-128"/>
                <a:ea typeface="Yu Gothic Medium" panose="020B0500000000000000" pitchFamily="34" charset="-128"/>
              </a:rPr>
              <a:t>業種</a:t>
            </a:r>
            <a:r>
              <a:rPr lang="ja-JP" altLang="en-US" sz="1200" i="0" dirty="0">
                <a:latin typeface="Yu Gothic Medium" panose="020B0500000000000000" pitchFamily="34" charset="-128"/>
                <a:ea typeface="Yu Gothic Medium" panose="020B0500000000000000" pitchFamily="34" charset="-128"/>
              </a:rPr>
              <a:t>：</a:t>
            </a:r>
            <a:r>
              <a:rPr lang="zh-TW" altLang="en-US" sz="1200" i="0" dirty="0">
                <a:latin typeface="Yu Gothic Medium" panose="020B0500000000000000" pitchFamily="34" charset="-128"/>
                <a:ea typeface="Yu Gothic Medium" panose="020B0500000000000000" pitchFamily="34" charset="-128"/>
              </a:rPr>
              <a:t>製造</a:t>
            </a:r>
            <a:r>
              <a:rPr lang="ja-JP" altLang="en-US" sz="1200" i="0" dirty="0">
                <a:latin typeface="Yu Gothic Medium" panose="020B0500000000000000" pitchFamily="34" charset="-128"/>
                <a:ea typeface="Yu Gothic Medium" panose="020B0500000000000000" pitchFamily="34" charset="-128"/>
              </a:rPr>
              <a:t>業</a:t>
            </a:r>
            <a:endParaRPr lang="zh-TW" altLang="en-US" sz="1200" i="0" dirty="0">
              <a:latin typeface="Yu Gothic Medium" panose="020B0500000000000000" pitchFamily="34" charset="-128"/>
              <a:ea typeface="Yu Gothic Medium" panose="020B0500000000000000" pitchFamily="34" charset="-128"/>
            </a:endParaRPr>
          </a:p>
          <a:p>
            <a:r>
              <a:rPr lang="ja-JP" altLang="en-US" sz="1200" i="0" dirty="0">
                <a:latin typeface="Yu Gothic Medium" panose="020B0500000000000000" pitchFamily="34" charset="-128"/>
                <a:ea typeface="Yu Gothic Medium" panose="020B0500000000000000" pitchFamily="34" charset="-128"/>
              </a:rPr>
              <a:t>ご</a:t>
            </a:r>
            <a:r>
              <a:rPr lang="zh-TW" altLang="en-US" sz="1200" i="0" dirty="0">
                <a:latin typeface="Yu Gothic Medium" panose="020B0500000000000000" pitchFamily="34" charset="-128"/>
                <a:ea typeface="Yu Gothic Medium" panose="020B0500000000000000" pitchFamily="34" charset="-128"/>
              </a:rPr>
              <a:t>利用規模</a:t>
            </a:r>
            <a:r>
              <a:rPr lang="ja-JP" altLang="en-US" sz="1200" i="0" dirty="0">
                <a:latin typeface="Yu Gothic Medium" panose="020B0500000000000000" pitchFamily="34" charset="-128"/>
                <a:ea typeface="Yu Gothic Medium" panose="020B0500000000000000" pitchFamily="34" charset="-128"/>
              </a:rPr>
              <a:t>：</a:t>
            </a:r>
            <a:r>
              <a:rPr lang="en-US" altLang="ja-JP" sz="1200" i="0" dirty="0">
                <a:solidFill>
                  <a:srgbClr val="2A3242"/>
                </a:solidFill>
                <a:latin typeface="Yu Gothic Medium" panose="020B0500000000000000" pitchFamily="34" charset="-128"/>
                <a:ea typeface="Yu Gothic Medium" panose="020B0500000000000000" pitchFamily="34" charset="-128"/>
              </a:rPr>
              <a:t>299</a:t>
            </a:r>
            <a:r>
              <a:rPr lang="ja-JP" altLang="en-US" sz="1200" i="0" dirty="0">
                <a:solidFill>
                  <a:srgbClr val="2A3242"/>
                </a:solidFill>
                <a:latin typeface="Yu Gothic Medium" panose="020B0500000000000000" pitchFamily="34" charset="-128"/>
                <a:ea typeface="Yu Gothic Medium" panose="020B0500000000000000" pitchFamily="34" charset="-128"/>
              </a:rPr>
              <a:t>名以下</a:t>
            </a:r>
            <a:endParaRPr lang="en-US" altLang="ja-JP" sz="1200" i="0" dirty="0">
              <a:solidFill>
                <a:srgbClr val="2A3242"/>
              </a:solidFill>
              <a:latin typeface="Yu Gothic Medium" panose="020B0500000000000000" pitchFamily="34" charset="-128"/>
              <a:ea typeface="Yu Gothic Medium" panose="020B0500000000000000" pitchFamily="34" charset="-128"/>
            </a:endParaRPr>
          </a:p>
        </p:txBody>
      </p:sp>
      <p:sp>
        <p:nvSpPr>
          <p:cNvPr id="7" name="正方形/長方形 6">
            <a:extLst>
              <a:ext uri="{FF2B5EF4-FFF2-40B4-BE49-F238E27FC236}">
                <a16:creationId xmlns:a16="http://schemas.microsoft.com/office/drawing/2014/main" id="{8E71DD68-6F55-4033-9F51-F5A0D2A07390}"/>
              </a:ext>
            </a:extLst>
          </p:cNvPr>
          <p:cNvSpPr/>
          <p:nvPr/>
        </p:nvSpPr>
        <p:spPr>
          <a:xfrm>
            <a:off x="1440000" y="936000"/>
            <a:ext cx="8149018" cy="338554"/>
          </a:xfrm>
          <a:prstGeom prst="rect">
            <a:avLst/>
          </a:prstGeom>
        </p:spPr>
        <p:txBody>
          <a:bodyPr wrap="square">
            <a:spAutoFit/>
          </a:bodyPr>
          <a:lstStyle/>
          <a:p>
            <a:r>
              <a:rPr lang="en-US" altLang="ja-JP" sz="1600" i="0" dirty="0">
                <a:latin typeface="+mn-ea"/>
                <a:ea typeface="+mn-ea"/>
              </a:rPr>
              <a:t>Garoon </a:t>
            </a:r>
            <a:r>
              <a:rPr lang="ja-JP" altLang="en-US" sz="1600" i="0" dirty="0">
                <a:latin typeface="+mn-ea"/>
                <a:ea typeface="+mn-ea"/>
              </a:rPr>
              <a:t>と </a:t>
            </a:r>
            <a:r>
              <a:rPr lang="en-US" altLang="ja-JP" sz="1600" i="0" dirty="0">
                <a:latin typeface="+mn-ea"/>
                <a:ea typeface="+mn-ea"/>
              </a:rPr>
              <a:t>kintone</a:t>
            </a:r>
            <a:r>
              <a:rPr lang="ja-JP" altLang="en-US" sz="1600" i="0" dirty="0">
                <a:latin typeface="+mn-ea"/>
                <a:ea typeface="+mn-ea"/>
              </a:rPr>
              <a:t> を連携させ、</a:t>
            </a:r>
            <a:r>
              <a:rPr lang="ja-JP" altLang="en-US" sz="1600" i="0" dirty="0">
                <a:solidFill>
                  <a:srgbClr val="2A3242"/>
                </a:solidFill>
                <a:latin typeface="+mn-ea"/>
                <a:ea typeface="+mn-ea"/>
              </a:rPr>
              <a:t>業務アプリを容易に素早く構築。</a:t>
            </a:r>
            <a:endParaRPr lang="ja-JP" altLang="en-US" sz="1600" i="0" dirty="0">
              <a:latin typeface="+mn-ea"/>
              <a:ea typeface="+mn-ea"/>
            </a:endParaRPr>
          </a:p>
        </p:txBody>
      </p:sp>
      <p:pic>
        <p:nvPicPr>
          <p:cNvPr id="9" name="図 8">
            <a:extLst>
              <a:ext uri="{FF2B5EF4-FFF2-40B4-BE49-F238E27FC236}">
                <a16:creationId xmlns:a16="http://schemas.microsoft.com/office/drawing/2014/main" id="{37A7C2E1-6DB3-42B2-B2F3-5A437F18E1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2720" y="1960411"/>
            <a:ext cx="4734965" cy="1967970"/>
          </a:xfrm>
          <a:prstGeom prst="rect">
            <a:avLst/>
          </a:prstGeom>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6EB94538-A99E-48C8-8677-8855630CDA32}"/>
              </a:ext>
            </a:extLst>
          </p:cNvPr>
          <p:cNvSpPr/>
          <p:nvPr/>
        </p:nvSpPr>
        <p:spPr>
          <a:xfrm>
            <a:off x="696870" y="4054602"/>
            <a:ext cx="3698343" cy="646331"/>
          </a:xfrm>
          <a:prstGeom prst="rect">
            <a:avLst/>
          </a:prstGeom>
        </p:spPr>
        <p:txBody>
          <a:bodyPr wrap="square">
            <a:spAutoFit/>
          </a:bodyPr>
          <a:lstStyle/>
          <a:p>
            <a:r>
              <a:rPr lang="ja-JP" altLang="en-US" sz="1200" i="0" dirty="0">
                <a:latin typeface="+mn-ea"/>
                <a:ea typeface="+mn-ea"/>
              </a:rPr>
              <a:t>ワークフローを使って残業申請を行い、</a:t>
            </a:r>
            <a:endParaRPr lang="en-US" altLang="ja-JP" sz="1200" i="0" dirty="0">
              <a:latin typeface="+mn-ea"/>
              <a:ea typeface="+mn-ea"/>
            </a:endParaRPr>
          </a:p>
          <a:p>
            <a:r>
              <a:rPr lang="ja-JP" altLang="en-US" sz="1200" i="0" dirty="0">
                <a:latin typeface="+mn-ea"/>
                <a:ea typeface="+mn-ea"/>
              </a:rPr>
              <a:t>勤務表に残業申請の有無を表示。</a:t>
            </a:r>
            <a:endParaRPr lang="en-US" altLang="ja-JP" sz="1200" i="0" dirty="0">
              <a:latin typeface="+mn-ea"/>
              <a:ea typeface="+mn-ea"/>
            </a:endParaRPr>
          </a:p>
          <a:p>
            <a:r>
              <a:rPr lang="ja-JP" altLang="en-US" sz="1200" i="0" dirty="0">
                <a:latin typeface="+mn-ea"/>
                <a:ea typeface="+mn-ea"/>
              </a:rPr>
              <a:t>スケジュール上に自動的に申請を反映。</a:t>
            </a:r>
          </a:p>
        </p:txBody>
      </p:sp>
      <p:sp>
        <p:nvSpPr>
          <p:cNvPr id="2" name="正方形/長方形 1">
            <a:extLst>
              <a:ext uri="{FF2B5EF4-FFF2-40B4-BE49-F238E27FC236}">
                <a16:creationId xmlns:a16="http://schemas.microsoft.com/office/drawing/2014/main" id="{0798A9BD-6FB5-42DE-A5F7-373D0D4EE395}"/>
              </a:ext>
            </a:extLst>
          </p:cNvPr>
          <p:cNvSpPr/>
          <p:nvPr/>
        </p:nvSpPr>
        <p:spPr>
          <a:xfrm>
            <a:off x="1767016" y="6050277"/>
            <a:ext cx="9541144" cy="461665"/>
          </a:xfrm>
          <a:prstGeom prst="rect">
            <a:avLst/>
          </a:prstGeom>
        </p:spPr>
        <p:txBody>
          <a:bodyPr wrap="square">
            <a:spAutoFit/>
          </a:bodyPr>
          <a:lstStyle/>
          <a:p>
            <a:pPr algn="r"/>
            <a:r>
              <a:rPr lang="en-US" altLang="ja-JP" sz="1200" i="0" dirty="0">
                <a:latin typeface="+mn-ea"/>
                <a:ea typeface="+mn-ea"/>
              </a:rPr>
              <a:t>Garoon</a:t>
            </a:r>
            <a:r>
              <a:rPr lang="ja-JP" altLang="en-US" sz="1200" i="0" dirty="0">
                <a:latin typeface="+mn-ea"/>
                <a:ea typeface="+mn-ea"/>
              </a:rPr>
              <a:t>導入事例</a:t>
            </a:r>
            <a:r>
              <a:rPr lang="en-US" altLang="ja-JP" sz="1200" i="0" dirty="0">
                <a:latin typeface="+mn-ea"/>
                <a:ea typeface="+mn-ea"/>
              </a:rPr>
              <a:t> </a:t>
            </a:r>
            <a:r>
              <a:rPr lang="ja-JP" altLang="en-US" sz="1200" i="0" dirty="0">
                <a:latin typeface="+mn-ea"/>
                <a:ea typeface="+mn-ea"/>
              </a:rPr>
              <a:t>東洋ハイテック株式会社様　</a:t>
            </a:r>
            <a:r>
              <a:rPr lang="en-US" altLang="ja-JP" sz="1200" i="0" dirty="0">
                <a:latin typeface="+mn-ea"/>
                <a:ea typeface="+mn-ea"/>
                <a:hlinkClick r:id="rId5"/>
              </a:rPr>
              <a:t>https://garoon.cybozu.co.jp/mtcontents/cases/toyohi/</a:t>
            </a:r>
            <a:endParaRPr lang="en-US" altLang="ja-JP" sz="1200" i="0" dirty="0">
              <a:latin typeface="+mn-ea"/>
              <a:ea typeface="+mn-ea"/>
            </a:endParaRPr>
          </a:p>
          <a:p>
            <a:pPr algn="r"/>
            <a:endParaRPr lang="ja-JP" altLang="en-US" sz="1200" i="0" dirty="0">
              <a:latin typeface="+mn-ea"/>
              <a:ea typeface="+mn-ea"/>
            </a:endParaRPr>
          </a:p>
        </p:txBody>
      </p:sp>
      <p:pic>
        <p:nvPicPr>
          <p:cNvPr id="11" name="図 7">
            <a:extLst>
              <a:ext uri="{FF2B5EF4-FFF2-40B4-BE49-F238E27FC236}">
                <a16:creationId xmlns:a16="http://schemas.microsoft.com/office/drawing/2014/main" id="{CD1831E2-F0C1-4C6A-BEA2-FE63FBD7245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720" y="1692557"/>
            <a:ext cx="1076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a:extLst>
              <a:ext uri="{FF2B5EF4-FFF2-40B4-BE49-F238E27FC236}">
                <a16:creationId xmlns:a16="http://schemas.microsoft.com/office/drawing/2014/main" id="{725ADAB1-91C9-4C6A-ADE5-FEE410845094}"/>
              </a:ex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377886" y="2365950"/>
            <a:ext cx="1192048" cy="22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A58E841E-F896-4F14-AF3B-CA9E1AF728BD}"/>
              </a:ext>
              <a:ext uri="{C183D7F6-B498-43B3-948B-1728B52AA6E4}">
                <adec:decorative xmlns:adec="http://schemas.microsoft.com/office/drawing/2017/decorative" val="1"/>
              </a:ext>
            </a:extLst>
          </p:cNvPr>
          <p:cNvSpPr/>
          <p:nvPr/>
        </p:nvSpPr>
        <p:spPr>
          <a:xfrm>
            <a:off x="5676672" y="3133486"/>
            <a:ext cx="4087657" cy="1015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01802657-3EBB-4180-A1D1-17FA00180C83}"/>
              </a:ext>
              <a:ext uri="{C183D7F6-B498-43B3-948B-1728B52AA6E4}">
                <adec:decorative xmlns:adec="http://schemas.microsoft.com/office/drawing/2017/decorative" val="1"/>
              </a:ext>
            </a:extLst>
          </p:cNvPr>
          <p:cNvSpPr/>
          <p:nvPr/>
        </p:nvSpPr>
        <p:spPr>
          <a:xfrm>
            <a:off x="10598553" y="4700933"/>
            <a:ext cx="1138258" cy="183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lang="ja-JP" altLang="en-US" sz="1200" b="1" spc="15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95354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19900B1-CF32-419C-9218-CEA28745789E}"/>
              </a:ext>
            </a:extLst>
          </p:cNvPr>
          <p:cNvSpPr>
            <a:spLocks noGrp="1"/>
          </p:cNvSpPr>
          <p:nvPr>
            <p:ph type="title"/>
          </p:nvPr>
        </p:nvSpPr>
        <p:spPr/>
        <p:txBody>
          <a:bodyPr>
            <a:normAutofit/>
          </a:bodyPr>
          <a:lstStyle/>
          <a:p>
            <a:r>
              <a:rPr lang="ja-JP" altLang="en-US" dirty="0">
                <a:latin typeface="+mn-ea"/>
                <a:ea typeface="+mn-ea"/>
              </a:rPr>
              <a:t>中野製薬株式会社様</a:t>
            </a:r>
            <a:endParaRPr kumimoji="1" lang="ja-JP" altLang="en-US" dirty="0">
              <a:latin typeface="+mn-ea"/>
              <a:ea typeface="+mn-ea"/>
            </a:endParaRPr>
          </a:p>
        </p:txBody>
      </p:sp>
      <p:pic>
        <p:nvPicPr>
          <p:cNvPr id="6" name="コンテンツ プレースホルダー 5">
            <a:extLst>
              <a:ext uri="{FF2B5EF4-FFF2-40B4-BE49-F238E27FC236}">
                <a16:creationId xmlns:a16="http://schemas.microsoft.com/office/drawing/2014/main" id="{D8588943-8ED6-4A63-AEAD-56D244CE57EF}"/>
              </a:ext>
              <a:ext uri="{C183D7F6-B498-43B3-948B-1728B52AA6E4}">
                <adec:decorative xmlns:adec="http://schemas.microsoft.com/office/drawing/2017/decorative" val="1"/>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1390233" y="1875512"/>
            <a:ext cx="4248150" cy="3103563"/>
          </a:xfrm>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077B8642-D13B-4B6F-9304-AE8B90351EC7}"/>
              </a:ext>
            </a:extLst>
          </p:cNvPr>
          <p:cNvSpPr txBox="1"/>
          <p:nvPr/>
        </p:nvSpPr>
        <p:spPr>
          <a:xfrm>
            <a:off x="10138862" y="376699"/>
            <a:ext cx="2053138"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a:t>
            </a:r>
            <a:r>
              <a:rPr lang="zh-TW" altLang="en-US" sz="1200" i="0" dirty="0">
                <a:latin typeface="游ゴシック" panose="020B0400000000000000" pitchFamily="50" charset="-128"/>
                <a:ea typeface="游ゴシック" panose="020B0400000000000000" pitchFamily="50" charset="-128"/>
              </a:rPr>
              <a:t>製造</a:t>
            </a:r>
            <a:r>
              <a:rPr lang="ja-JP" altLang="en-US" sz="1200" i="0" dirty="0">
                <a:latin typeface="游ゴシック" panose="020B0400000000000000" pitchFamily="50" charset="-128"/>
                <a:ea typeface="游ゴシック" panose="020B0400000000000000" pitchFamily="50" charset="-128"/>
              </a:rPr>
              <a:t>業</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游ゴシック" panose="020B0400000000000000" pitchFamily="50" charset="-128"/>
                <a:ea typeface="游ゴシック" panose="020B0400000000000000" pitchFamily="50" charset="-128"/>
              </a:rPr>
              <a:t>ご</a:t>
            </a:r>
            <a:r>
              <a:rPr lang="zh-TW" altLang="en-US" sz="1200" i="0" dirty="0">
                <a:latin typeface="游ゴシック" panose="020B0400000000000000" pitchFamily="50" charset="-128"/>
                <a:ea typeface="游ゴシック" panose="020B0400000000000000" pitchFamily="50" charset="-128"/>
              </a:rPr>
              <a:t>利用規模</a:t>
            </a:r>
            <a:r>
              <a:rPr lang="ja-JP" altLang="en-US" sz="1200" i="0" dirty="0">
                <a:latin typeface="游ゴシック" panose="020B0400000000000000" pitchFamily="50" charset="-128"/>
                <a:ea typeface="游ゴシック" panose="020B0400000000000000" pitchFamily="50" charset="-128"/>
              </a:rPr>
              <a:t>：</a:t>
            </a:r>
            <a:r>
              <a:rPr lang="en-US" altLang="zh-TW" sz="1200" i="0" dirty="0">
                <a:latin typeface="游ゴシック" panose="020B0400000000000000" pitchFamily="50" charset="-128"/>
                <a:ea typeface="游ゴシック" panose="020B0400000000000000" pitchFamily="50" charset="-128"/>
              </a:rPr>
              <a:t>299</a:t>
            </a:r>
            <a:r>
              <a:rPr lang="zh-TW" altLang="en-US" sz="1200" i="0" dirty="0">
                <a:latin typeface="游ゴシック" panose="020B0400000000000000" pitchFamily="50" charset="-128"/>
                <a:ea typeface="游ゴシック" panose="020B0400000000000000" pitchFamily="50" charset="-128"/>
              </a:rPr>
              <a:t>名以下</a:t>
            </a:r>
            <a:endParaRPr lang="en-US" altLang="zh-TW" sz="1200" i="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3C3A32AE-5BE2-4101-B51E-46D73960758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619" y="1618411"/>
            <a:ext cx="3773150" cy="2228238"/>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E571C72F-C92C-4AD3-B972-D13C653FB28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39922" y="3970495"/>
            <a:ext cx="4200544" cy="1772828"/>
          </a:xfrm>
          <a:prstGeom prst="rect">
            <a:avLst/>
          </a:prstGeom>
          <a:effectLst>
            <a:outerShdw blurRad="50800" dist="38100" dir="2700000" algn="tl" rotWithShape="0">
              <a:prstClr val="black">
                <a:alpha val="40000"/>
              </a:prstClr>
            </a:outerShdw>
          </a:effectLst>
        </p:spPr>
      </p:pic>
      <p:sp>
        <p:nvSpPr>
          <p:cNvPr id="11" name="正方形/長方形 10">
            <a:extLst>
              <a:ext uri="{FF2B5EF4-FFF2-40B4-BE49-F238E27FC236}">
                <a16:creationId xmlns:a16="http://schemas.microsoft.com/office/drawing/2014/main" id="{FB09B74B-C937-4624-9B86-C9A2FA497F4F}"/>
              </a:ext>
              <a:ext uri="{C183D7F6-B498-43B3-948B-1728B52AA6E4}">
                <adec:decorative xmlns:adec="http://schemas.microsoft.com/office/drawing/2017/decorative" val="0"/>
              </a:ext>
            </a:extLst>
          </p:cNvPr>
          <p:cNvSpPr/>
          <p:nvPr/>
        </p:nvSpPr>
        <p:spPr>
          <a:xfrm>
            <a:off x="1440000" y="936000"/>
            <a:ext cx="8362055" cy="584775"/>
          </a:xfrm>
          <a:prstGeom prst="rect">
            <a:avLst/>
          </a:prstGeom>
        </p:spPr>
        <p:txBody>
          <a:bodyPr wrap="square">
            <a:spAutoFit/>
          </a:bodyPr>
          <a:lstStyle/>
          <a:p>
            <a:r>
              <a:rPr lang="en-US" altLang="ja-JP" sz="1600" i="0" dirty="0">
                <a:latin typeface="+mn-ea"/>
                <a:ea typeface="+mn-ea"/>
              </a:rPr>
              <a:t>14</a:t>
            </a:r>
            <a:r>
              <a:rPr lang="ja-JP" altLang="en-US" sz="1600" i="0" dirty="0">
                <a:latin typeface="+mn-ea"/>
                <a:ea typeface="+mn-ea"/>
              </a:rPr>
              <a:t>年使った</a:t>
            </a:r>
            <a:r>
              <a:rPr lang="en-US" altLang="ja-JP" sz="1600" i="0" dirty="0">
                <a:latin typeface="+mn-ea"/>
                <a:ea typeface="+mn-ea"/>
              </a:rPr>
              <a:t>Notes</a:t>
            </a:r>
            <a:r>
              <a:rPr lang="ja-JP" altLang="en-US" sz="1600" i="0" dirty="0">
                <a:latin typeface="+mn-ea"/>
                <a:ea typeface="+mn-ea"/>
              </a:rPr>
              <a:t>のリプレイスに成功。</a:t>
            </a:r>
          </a:p>
          <a:p>
            <a:r>
              <a:rPr lang="en-US" altLang="ja-JP" sz="1600" i="0" dirty="0">
                <a:latin typeface="+mn-ea"/>
                <a:ea typeface="+mn-ea"/>
              </a:rPr>
              <a:t>Garoon </a:t>
            </a:r>
            <a:r>
              <a:rPr lang="ja-JP" altLang="en-US" sz="1600" i="0" dirty="0">
                <a:latin typeface="+mn-ea"/>
                <a:ea typeface="+mn-ea"/>
              </a:rPr>
              <a:t>と</a:t>
            </a:r>
            <a:r>
              <a:rPr lang="en-US" altLang="ja-JP" sz="1600" i="0" dirty="0">
                <a:latin typeface="+mn-ea"/>
                <a:ea typeface="+mn-ea"/>
              </a:rPr>
              <a:t>kintone</a:t>
            </a:r>
            <a:r>
              <a:rPr lang="ja-JP" altLang="en-US" sz="1600" i="0" dirty="0">
                <a:latin typeface="+mn-ea"/>
                <a:ea typeface="+mn-ea"/>
              </a:rPr>
              <a:t> の連携でモバイル活用とコスト削減を実現。</a:t>
            </a:r>
            <a:endParaRPr lang="en-US" altLang="ja-JP" sz="1600" i="0" dirty="0">
              <a:latin typeface="+mn-ea"/>
              <a:ea typeface="+mn-ea"/>
            </a:endParaRPr>
          </a:p>
        </p:txBody>
      </p:sp>
      <p:sp>
        <p:nvSpPr>
          <p:cNvPr id="4" name="テキスト ボックス 3">
            <a:extLst>
              <a:ext uri="{FF2B5EF4-FFF2-40B4-BE49-F238E27FC236}">
                <a16:creationId xmlns:a16="http://schemas.microsoft.com/office/drawing/2014/main" id="{7AEC6F0F-E6E2-4B55-92E2-42AD7A3EE2DF}"/>
              </a:ext>
            </a:extLst>
          </p:cNvPr>
          <p:cNvSpPr txBox="1"/>
          <p:nvPr/>
        </p:nvSpPr>
        <p:spPr>
          <a:xfrm>
            <a:off x="1519144" y="5233586"/>
            <a:ext cx="3990327" cy="478387"/>
          </a:xfrm>
          <a:prstGeom prst="rect">
            <a:avLst/>
          </a:prstGeom>
          <a:noFill/>
        </p:spPr>
        <p:txBody>
          <a:bodyPr wrap="square" lIns="81000" tIns="54000" rIns="81000" bIns="54000" rtlCol="0" anchor="ctr">
            <a:spAutoFit/>
          </a:bodyPr>
          <a:lstStyle/>
          <a:p>
            <a:r>
              <a:rPr lang="ja-JP" altLang="en-US" sz="1200" i="0" dirty="0">
                <a:latin typeface="+mn-ea"/>
                <a:ea typeface="+mn-ea"/>
              </a:rPr>
              <a:t>社内の情報共有を </a:t>
            </a:r>
            <a:r>
              <a:rPr lang="en-US" altLang="ja-JP" sz="1200" i="0" dirty="0">
                <a:latin typeface="+mn-ea"/>
                <a:ea typeface="+mn-ea"/>
              </a:rPr>
              <a:t>Garoon</a:t>
            </a:r>
            <a:r>
              <a:rPr lang="ja-JP" altLang="en-US" sz="1200" i="0" dirty="0">
                <a:latin typeface="+mn-ea"/>
                <a:ea typeface="+mn-ea"/>
              </a:rPr>
              <a:t>、業務に合わせたシステムを</a:t>
            </a:r>
            <a:r>
              <a:rPr lang="en-US" altLang="ja-JP" sz="1200" i="0" dirty="0">
                <a:latin typeface="+mn-ea"/>
                <a:ea typeface="+mn-ea"/>
              </a:rPr>
              <a:t>kintone</a:t>
            </a:r>
            <a:r>
              <a:rPr lang="ja-JP" altLang="en-US" sz="1200" i="0" dirty="0">
                <a:latin typeface="+mn-ea"/>
                <a:ea typeface="+mn-ea"/>
              </a:rPr>
              <a:t>で活用中</a:t>
            </a:r>
          </a:p>
        </p:txBody>
      </p:sp>
      <p:sp>
        <p:nvSpPr>
          <p:cNvPr id="2" name="正方形/長方形 1">
            <a:extLst>
              <a:ext uri="{FF2B5EF4-FFF2-40B4-BE49-F238E27FC236}">
                <a16:creationId xmlns:a16="http://schemas.microsoft.com/office/drawing/2014/main" id="{84759700-A639-4264-9980-908527F2E48D}"/>
              </a:ext>
            </a:extLst>
          </p:cNvPr>
          <p:cNvSpPr/>
          <p:nvPr/>
        </p:nvSpPr>
        <p:spPr>
          <a:xfrm>
            <a:off x="2808911" y="5989335"/>
            <a:ext cx="8640000" cy="461665"/>
          </a:xfrm>
          <a:prstGeom prst="rect">
            <a:avLst/>
          </a:prstGeom>
        </p:spPr>
        <p:txBody>
          <a:bodyPr wrap="square">
            <a:spAutoFit/>
          </a:bodyPr>
          <a:lstStyle/>
          <a:p>
            <a:pPr algn="r"/>
            <a:r>
              <a:rPr lang="en-US" altLang="ja-JP" sz="1200" i="0" dirty="0">
                <a:latin typeface="+mn-ea"/>
                <a:ea typeface="+mn-ea"/>
              </a:rPr>
              <a:t>Garoon</a:t>
            </a:r>
            <a:r>
              <a:rPr lang="ja-JP" altLang="en-US" sz="1200" i="0" dirty="0">
                <a:latin typeface="+mn-ea"/>
                <a:ea typeface="+mn-ea"/>
              </a:rPr>
              <a:t>導入事例</a:t>
            </a:r>
            <a:r>
              <a:rPr lang="en-US" altLang="ja-JP" sz="1200" i="0" dirty="0">
                <a:latin typeface="+mn-ea"/>
                <a:ea typeface="+mn-ea"/>
              </a:rPr>
              <a:t> </a:t>
            </a:r>
            <a:r>
              <a:rPr lang="ja-JP" altLang="en-US" sz="1200" i="0" dirty="0">
                <a:latin typeface="+mn-ea"/>
                <a:ea typeface="+mn-ea"/>
              </a:rPr>
              <a:t>中野製薬株式会社様　</a:t>
            </a:r>
            <a:r>
              <a:rPr lang="en-US" altLang="ja-JP" sz="1200" i="0" dirty="0">
                <a:latin typeface="+mn-ea"/>
                <a:ea typeface="+mn-ea"/>
                <a:hlinkClick r:id="rId6"/>
              </a:rPr>
              <a:t>https://garoon.cybozu.co.jp/mtcontents/cases/nakano/</a:t>
            </a:r>
            <a:endParaRPr lang="en-US" altLang="ja-JP" sz="1200" i="0" dirty="0">
              <a:latin typeface="+mn-ea"/>
              <a:ea typeface="+mn-ea"/>
            </a:endParaRPr>
          </a:p>
          <a:p>
            <a:pPr algn="r"/>
            <a:endParaRPr lang="en-US" altLang="ja-JP" sz="1200" i="0" dirty="0">
              <a:latin typeface="+mn-ea"/>
              <a:ea typeface="+mn-ea"/>
            </a:endParaRPr>
          </a:p>
        </p:txBody>
      </p:sp>
    </p:spTree>
    <p:extLst>
      <p:ext uri="{BB962C8B-B14F-4D97-AF65-F5344CB8AC3E}">
        <p14:creationId xmlns:p14="http://schemas.microsoft.com/office/powerpoint/2010/main" val="95642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9FDF5C7D-1CD5-41B2-B4D8-BAB71D645493}"/>
              </a:ext>
            </a:extLst>
          </p:cNvPr>
          <p:cNvSpPr>
            <a:spLocks noGrp="1" noChangeArrowheads="1"/>
          </p:cNvSpPr>
          <p:nvPr>
            <p:ph type="title"/>
          </p:nvPr>
        </p:nvSpPr>
        <p:spPr/>
        <p:txBody>
          <a:bodyPr/>
          <a:lstStyle/>
          <a:p>
            <a:pPr eaLnBrk="1" hangingPunct="1"/>
            <a:r>
              <a:rPr lang="ja-JP" altLang="en-US" dirty="0">
                <a:latin typeface="+mn-ea"/>
                <a:ea typeface="+mn-ea"/>
              </a:rPr>
              <a:t>サイボウズ </a:t>
            </a:r>
            <a:r>
              <a:rPr lang="en-US" altLang="ja-JP" dirty="0">
                <a:latin typeface="+mn-ea"/>
                <a:ea typeface="+mn-ea"/>
              </a:rPr>
              <a:t> Garoon </a:t>
            </a:r>
            <a:r>
              <a:rPr lang="ja-JP" altLang="en-US" dirty="0">
                <a:latin typeface="+mn-ea"/>
                <a:ea typeface="+mn-ea"/>
              </a:rPr>
              <a:t>とは</a:t>
            </a:r>
          </a:p>
        </p:txBody>
      </p:sp>
      <p:sp>
        <p:nvSpPr>
          <p:cNvPr id="23555" name="コンテンツ プレースホルダー 2">
            <a:extLst>
              <a:ext uri="{FF2B5EF4-FFF2-40B4-BE49-F238E27FC236}">
                <a16:creationId xmlns:a16="http://schemas.microsoft.com/office/drawing/2014/main" id="{E2047F4A-77D9-49CB-9977-94A34090B399}"/>
              </a:ext>
            </a:extLst>
          </p:cNvPr>
          <p:cNvSpPr txBox="1">
            <a:spLocks noChangeArrowheads="1"/>
          </p:cNvSpPr>
          <p:nvPr/>
        </p:nvSpPr>
        <p:spPr bwMode="auto">
          <a:xfrm>
            <a:off x="2432769" y="1684338"/>
            <a:ext cx="7423734"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lstStyle>
            <a:lvl1pPr>
              <a:lnSpc>
                <a:spcPct val="130000"/>
              </a:lnSpc>
              <a:spcBef>
                <a:spcPct val="50000"/>
              </a:spcBef>
              <a:buClr>
                <a:srgbClr val="004080"/>
              </a:buClr>
              <a:buSzPct val="100000"/>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cs typeface="YuGothic Medium"/>
              </a:defRPr>
            </a:lvl1pPr>
            <a:lvl2pPr marL="685800" indent="-228600">
              <a:lnSpc>
                <a:spcPct val="130000"/>
              </a:lnSpc>
              <a:spcBef>
                <a:spcPct val="50000"/>
              </a:spcBef>
              <a:buClr>
                <a:srgbClr val="1C4686"/>
              </a:buClr>
              <a:buFont typeface="Arial" panose="020B0604020202020204" pitchFamily="34" charset="0"/>
              <a:buChar char="•"/>
              <a:defRPr kumimoji="1">
                <a:solidFill>
                  <a:schemeClr val="tx1"/>
                </a:solidFill>
                <a:latin typeface="メイリオ" panose="020B0604030504040204" pitchFamily="50" charset="-128"/>
                <a:ea typeface="メイリオ" panose="020B0604030504040204" pitchFamily="50" charset="-128"/>
                <a:cs typeface="YuGothic Medium"/>
              </a:defRPr>
            </a:lvl2pPr>
            <a:lvl3pPr marL="1143000" indent="-228600">
              <a:lnSpc>
                <a:spcPct val="130000"/>
              </a:lnSpc>
              <a:spcBef>
                <a:spcPct val="50000"/>
              </a:spcBef>
              <a:buClr>
                <a:srgbClr val="004080"/>
              </a:buClr>
              <a:buSzPct val="70000"/>
              <a:buChar char="•"/>
              <a:defRPr kumimoji="1" sz="1600">
                <a:solidFill>
                  <a:schemeClr val="tx1"/>
                </a:solidFill>
                <a:latin typeface="メイリオ" panose="020B0604030504040204" pitchFamily="50" charset="-128"/>
                <a:ea typeface="メイリオ" panose="020B0604030504040204" pitchFamily="50" charset="-128"/>
                <a:cs typeface="YuGothic Medium"/>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YuGothic Medium"/>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9pPr>
          </a:lstStyle>
          <a:p>
            <a:pPr algn="ctr" eaLnBrk="1" hangingPunct="1">
              <a:lnSpc>
                <a:spcPct val="90000"/>
              </a:lnSpc>
              <a:spcBef>
                <a:spcPts val="1000"/>
              </a:spcBef>
              <a:buClrTx/>
              <a:buSzTx/>
              <a:buNone/>
            </a:pPr>
            <a:r>
              <a:rPr lang="ja-JP" altLang="en-US" b="1" i="0" dirty="0">
                <a:solidFill>
                  <a:srgbClr val="FC7944"/>
                </a:solidFill>
                <a:latin typeface="+mn-ea"/>
                <a:ea typeface="+mn-ea"/>
              </a:rPr>
              <a:t>中堅・大規模組織向けのグループウェア</a:t>
            </a:r>
          </a:p>
        </p:txBody>
      </p:sp>
      <p:cxnSp>
        <p:nvCxnSpPr>
          <p:cNvPr id="23556" name="直線矢印コネクタ 32">
            <a:extLst>
              <a:ext uri="{FF2B5EF4-FFF2-40B4-BE49-F238E27FC236}">
                <a16:creationId xmlns:a16="http://schemas.microsoft.com/office/drawing/2014/main" id="{DB612CC0-2691-4991-86F1-DD978F029D04}"/>
              </a:ext>
              <a:ext uri="{C183D7F6-B498-43B3-948B-1728B52AA6E4}">
                <adec:decorative xmlns:adec="http://schemas.microsoft.com/office/drawing/2017/decorative" val="1"/>
              </a:ext>
            </a:extLst>
          </p:cNvPr>
          <p:cNvCxnSpPr>
            <a:cxnSpLocks noChangeShapeType="1"/>
          </p:cNvCxnSpPr>
          <p:nvPr/>
        </p:nvCxnSpPr>
        <p:spPr bwMode="auto">
          <a:xfrm>
            <a:off x="1893889" y="2198688"/>
            <a:ext cx="8315325" cy="0"/>
          </a:xfrm>
          <a:prstGeom prst="straightConnector1">
            <a:avLst/>
          </a:prstGeom>
          <a:noFill/>
          <a:ln w="38100" algn="ctr">
            <a:solidFill>
              <a:srgbClr val="003399"/>
            </a:solidFill>
            <a:miter lim="800000"/>
            <a:headEnd/>
            <a:tailEnd/>
          </a:ln>
          <a:extLst>
            <a:ext uri="{909E8E84-426E-40DD-AFC4-6F175D3DCCD1}">
              <a14:hiddenFill xmlns:a14="http://schemas.microsoft.com/office/drawing/2010/main">
                <a:noFill/>
              </a14:hiddenFill>
            </a:ext>
          </a:extLst>
        </p:spPr>
      </p:cxnSp>
      <p:sp>
        <p:nvSpPr>
          <p:cNvPr id="23557" name="テキスト ボックス 33">
            <a:extLst>
              <a:ext uri="{FF2B5EF4-FFF2-40B4-BE49-F238E27FC236}">
                <a16:creationId xmlns:a16="http://schemas.microsoft.com/office/drawing/2014/main" id="{3EACAF2A-210F-4EFE-926A-635CD08977F6}"/>
              </a:ext>
            </a:extLst>
          </p:cNvPr>
          <p:cNvSpPr txBox="1">
            <a:spLocks noChangeArrowheads="1"/>
          </p:cNvSpPr>
          <p:nvPr/>
        </p:nvSpPr>
        <p:spPr bwMode="auto">
          <a:xfrm>
            <a:off x="3067051" y="2413001"/>
            <a:ext cx="6057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buFont typeface="Arial" panose="020B0604020202020204" pitchFamily="34" charset="0"/>
              <a:buChar char="•"/>
            </a:pPr>
            <a:r>
              <a:rPr lang="ja-JP" altLang="en-US" sz="1600" i="0" dirty="0">
                <a:latin typeface="+mn-ea"/>
                <a:ea typeface="+mn-ea"/>
              </a:rPr>
              <a:t>社内の様々な情報を整理・統合表示するためのポータル機能</a:t>
            </a:r>
            <a:endParaRPr lang="en-US" altLang="ja-JP" sz="1600" i="0" dirty="0">
              <a:latin typeface="+mn-ea"/>
              <a:ea typeface="+mn-ea"/>
            </a:endParaRPr>
          </a:p>
          <a:p>
            <a:pPr eaLnBrk="1" hangingPunct="1">
              <a:buFont typeface="Arial" panose="020B0604020202020204" pitchFamily="34" charset="0"/>
              <a:buChar char="•"/>
            </a:pPr>
            <a:r>
              <a:rPr lang="ja-JP" altLang="en-US" sz="1600" i="0" dirty="0">
                <a:latin typeface="+mn-ea"/>
                <a:ea typeface="+mn-ea"/>
              </a:rPr>
              <a:t>きめ細やかなアクセス権限設定や管理機能</a:t>
            </a:r>
            <a:endParaRPr lang="en-US" altLang="ja-JP" sz="1600" i="0" dirty="0">
              <a:latin typeface="+mn-ea"/>
              <a:ea typeface="+mn-ea"/>
            </a:endParaRPr>
          </a:p>
          <a:p>
            <a:pPr eaLnBrk="1" hangingPunct="1">
              <a:buFont typeface="Arial" panose="020B0604020202020204" pitchFamily="34" charset="0"/>
              <a:buChar char="•"/>
            </a:pPr>
            <a:r>
              <a:rPr lang="ja-JP" altLang="en-US" sz="1600" i="0" dirty="0">
                <a:latin typeface="+mn-ea"/>
                <a:ea typeface="+mn-ea"/>
              </a:rPr>
              <a:t>多言語対応や</a:t>
            </a:r>
            <a:r>
              <a:rPr lang="en-US" altLang="ja-JP" sz="1600" i="0" dirty="0">
                <a:latin typeface="+mn-ea"/>
                <a:ea typeface="+mn-ea"/>
              </a:rPr>
              <a:t>API</a:t>
            </a:r>
            <a:r>
              <a:rPr lang="ja-JP" altLang="en-US" sz="1600" i="0" dirty="0">
                <a:latin typeface="+mn-ea"/>
                <a:ea typeface="+mn-ea"/>
              </a:rPr>
              <a:t>による他システムと連携する拡張性など</a:t>
            </a:r>
          </a:p>
        </p:txBody>
      </p:sp>
      <p:sp>
        <p:nvSpPr>
          <p:cNvPr id="35" name="角丸四角形 31">
            <a:extLst>
              <a:ext uri="{FF2B5EF4-FFF2-40B4-BE49-F238E27FC236}">
                <a16:creationId xmlns:a16="http://schemas.microsoft.com/office/drawing/2014/main" id="{94DBE3E6-74A2-4509-9D01-1CBD5A695816}"/>
              </a:ext>
              <a:ext uri="{C183D7F6-B498-43B3-948B-1728B52AA6E4}">
                <adec:decorative xmlns:adec="http://schemas.microsoft.com/office/drawing/2017/decorative" val="1"/>
              </a:ext>
            </a:extLst>
          </p:cNvPr>
          <p:cNvSpPr/>
          <p:nvPr/>
        </p:nvSpPr>
        <p:spPr>
          <a:xfrm>
            <a:off x="7080251" y="3963988"/>
            <a:ext cx="3324225" cy="1981200"/>
          </a:xfrm>
          <a:prstGeom prst="roundRect">
            <a:avLst>
              <a:gd name="adj" fmla="val 3876"/>
            </a:avLst>
          </a:prstGeom>
          <a:solidFill>
            <a:sysClr val="window" lastClr="FFFFFF"/>
          </a:solidFill>
          <a:ln w="1270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endParaRPr kumimoji="0" lang="ja-JP" altLang="en-US" i="0" kern="0">
              <a:solidFill>
                <a:prstClr val="black"/>
              </a:solidFill>
              <a:latin typeface="+mn-ea"/>
              <a:ea typeface="+mn-ea"/>
            </a:endParaRPr>
          </a:p>
        </p:txBody>
      </p:sp>
      <p:sp>
        <p:nvSpPr>
          <p:cNvPr id="36" name="角丸四角形 32">
            <a:extLst>
              <a:ext uri="{FF2B5EF4-FFF2-40B4-BE49-F238E27FC236}">
                <a16:creationId xmlns:a16="http://schemas.microsoft.com/office/drawing/2014/main" id="{20508C47-8295-4E31-982E-CD20EAE73EDB}"/>
              </a:ext>
              <a:ext uri="{C183D7F6-B498-43B3-948B-1728B52AA6E4}">
                <adec:decorative xmlns:adec="http://schemas.microsoft.com/office/drawing/2017/decorative" val="1"/>
              </a:ext>
            </a:extLst>
          </p:cNvPr>
          <p:cNvSpPr/>
          <p:nvPr/>
        </p:nvSpPr>
        <p:spPr>
          <a:xfrm>
            <a:off x="1787525" y="3990631"/>
            <a:ext cx="4864651" cy="1984375"/>
          </a:xfrm>
          <a:prstGeom prst="roundRect">
            <a:avLst>
              <a:gd name="adj" fmla="val 3876"/>
            </a:avLst>
          </a:prstGeom>
          <a:solidFill>
            <a:sysClr val="window" lastClr="FFFFFF"/>
          </a:solidFill>
          <a:ln w="1270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endParaRPr kumimoji="0" lang="ja-JP" altLang="en-US" i="0" kern="0">
              <a:solidFill>
                <a:prstClr val="black"/>
              </a:solidFill>
              <a:latin typeface="+mn-ea"/>
              <a:ea typeface="+mn-ea"/>
            </a:endParaRPr>
          </a:p>
        </p:txBody>
      </p:sp>
      <p:sp>
        <p:nvSpPr>
          <p:cNvPr id="47" name="片側の 2 つの角を丸めた四角形 43">
            <a:extLst>
              <a:ext uri="{FF2B5EF4-FFF2-40B4-BE49-F238E27FC236}">
                <a16:creationId xmlns:a16="http://schemas.microsoft.com/office/drawing/2014/main" id="{89FBF63F-289B-42F8-9965-220EC4D2F107}"/>
              </a:ext>
            </a:extLst>
          </p:cNvPr>
          <p:cNvSpPr/>
          <p:nvPr/>
        </p:nvSpPr>
        <p:spPr>
          <a:xfrm>
            <a:off x="1787524" y="3685830"/>
            <a:ext cx="4864652" cy="741362"/>
          </a:xfrm>
          <a:prstGeom prst="round2SameRect">
            <a:avLst/>
          </a:prstGeom>
          <a:solidFill>
            <a:srgbClr val="003399"/>
          </a:solidFill>
          <a:ln w="1905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情報共有・コミュニケーションに</a:t>
            </a:r>
            <a:endParaRPr kumimoji="0" lang="en-US" altLang="ja-JP" sz="1400" b="1" i="0" kern="0" dirty="0">
              <a:solidFill>
                <a:prstClr val="white"/>
              </a:solidFill>
              <a:latin typeface="+mn-ea"/>
              <a:ea typeface="+mn-ea"/>
            </a:endParaRPr>
          </a:p>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必要なアプリケーション</a:t>
            </a:r>
          </a:p>
        </p:txBody>
      </p:sp>
      <p:sp>
        <p:nvSpPr>
          <p:cNvPr id="23560" name="テキスト ボックス 36">
            <a:extLst>
              <a:ext uri="{FF2B5EF4-FFF2-40B4-BE49-F238E27FC236}">
                <a16:creationId xmlns:a16="http://schemas.microsoft.com/office/drawing/2014/main" id="{C4039B5E-FFD5-4BA9-885A-54E790C2F0DB}"/>
              </a:ext>
            </a:extLst>
          </p:cNvPr>
          <p:cNvSpPr txBox="1">
            <a:spLocks noChangeArrowheads="1"/>
          </p:cNvSpPr>
          <p:nvPr/>
        </p:nvSpPr>
        <p:spPr bwMode="auto">
          <a:xfrm>
            <a:off x="2431015" y="4662143"/>
            <a:ext cx="1258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スケジュール</a:t>
            </a:r>
          </a:p>
        </p:txBody>
      </p:sp>
      <p:sp>
        <p:nvSpPr>
          <p:cNvPr id="23561" name="テキスト ボックス 37">
            <a:extLst>
              <a:ext uri="{FF2B5EF4-FFF2-40B4-BE49-F238E27FC236}">
                <a16:creationId xmlns:a16="http://schemas.microsoft.com/office/drawing/2014/main" id="{DFC49788-8C04-4E56-86C6-A95B1280A5B5}"/>
              </a:ext>
            </a:extLst>
          </p:cNvPr>
          <p:cNvSpPr txBox="1">
            <a:spLocks noChangeArrowheads="1"/>
          </p:cNvSpPr>
          <p:nvPr/>
        </p:nvSpPr>
        <p:spPr bwMode="auto">
          <a:xfrm>
            <a:off x="4140752" y="4657381"/>
            <a:ext cx="7731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dirty="0">
                <a:solidFill>
                  <a:srgbClr val="000000"/>
                </a:solidFill>
                <a:latin typeface="+mn-ea"/>
                <a:ea typeface="+mn-ea"/>
              </a:rPr>
              <a:t>掲示板</a:t>
            </a:r>
          </a:p>
        </p:txBody>
      </p:sp>
      <p:sp>
        <p:nvSpPr>
          <p:cNvPr id="23562" name="テキスト ボックス 38">
            <a:extLst>
              <a:ext uri="{FF2B5EF4-FFF2-40B4-BE49-F238E27FC236}">
                <a16:creationId xmlns:a16="http://schemas.microsoft.com/office/drawing/2014/main" id="{F5B89627-9D77-4039-8CE7-515EF9901A5D}"/>
              </a:ext>
            </a:extLst>
          </p:cNvPr>
          <p:cNvSpPr txBox="1">
            <a:spLocks noChangeArrowheads="1"/>
          </p:cNvSpPr>
          <p:nvPr/>
        </p:nvSpPr>
        <p:spPr bwMode="auto">
          <a:xfrm>
            <a:off x="5413926" y="4670081"/>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メッセージ</a:t>
            </a:r>
          </a:p>
        </p:txBody>
      </p:sp>
      <p:sp>
        <p:nvSpPr>
          <p:cNvPr id="23564" name="テキスト ボックス 40">
            <a:extLst>
              <a:ext uri="{FF2B5EF4-FFF2-40B4-BE49-F238E27FC236}">
                <a16:creationId xmlns:a16="http://schemas.microsoft.com/office/drawing/2014/main" id="{531EA3FE-367F-413F-8D5A-496E68F14393}"/>
              </a:ext>
            </a:extLst>
          </p:cNvPr>
          <p:cNvSpPr txBox="1">
            <a:spLocks noChangeArrowheads="1"/>
          </p:cNvSpPr>
          <p:nvPr/>
        </p:nvSpPr>
        <p:spPr bwMode="auto">
          <a:xfrm>
            <a:off x="2405614" y="5246343"/>
            <a:ext cx="136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ファイル管理</a:t>
            </a:r>
          </a:p>
        </p:txBody>
      </p:sp>
      <p:sp>
        <p:nvSpPr>
          <p:cNvPr id="23563" name="テキスト ボックス 39">
            <a:extLst>
              <a:ext uri="{FF2B5EF4-FFF2-40B4-BE49-F238E27FC236}">
                <a16:creationId xmlns:a16="http://schemas.microsoft.com/office/drawing/2014/main" id="{C43499F3-D9A5-4B10-A970-A941C937E8CE}"/>
              </a:ext>
            </a:extLst>
          </p:cNvPr>
          <p:cNvSpPr txBox="1">
            <a:spLocks noChangeArrowheads="1"/>
          </p:cNvSpPr>
          <p:nvPr/>
        </p:nvSpPr>
        <p:spPr bwMode="auto">
          <a:xfrm>
            <a:off x="4118526" y="5247931"/>
            <a:ext cx="909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スペース</a:t>
            </a:r>
          </a:p>
        </p:txBody>
      </p:sp>
      <p:sp>
        <p:nvSpPr>
          <p:cNvPr id="23565" name="テキスト ボックス 41">
            <a:extLst>
              <a:ext uri="{FF2B5EF4-FFF2-40B4-BE49-F238E27FC236}">
                <a16:creationId xmlns:a16="http://schemas.microsoft.com/office/drawing/2014/main" id="{317798BA-1183-44F9-8D75-ED5576C7A7CE}"/>
              </a:ext>
            </a:extLst>
          </p:cNvPr>
          <p:cNvSpPr txBox="1">
            <a:spLocks noChangeArrowheads="1"/>
          </p:cNvSpPr>
          <p:nvPr/>
        </p:nvSpPr>
        <p:spPr bwMode="auto">
          <a:xfrm>
            <a:off x="5367889" y="5246343"/>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ワークフロー</a:t>
            </a:r>
          </a:p>
        </p:txBody>
      </p:sp>
      <p:sp>
        <p:nvSpPr>
          <p:cNvPr id="48" name="片側の 2 つの角を丸めた四角形 44">
            <a:extLst>
              <a:ext uri="{FF2B5EF4-FFF2-40B4-BE49-F238E27FC236}">
                <a16:creationId xmlns:a16="http://schemas.microsoft.com/office/drawing/2014/main" id="{C21140F1-6505-4C12-89C5-AC175D3681D0}"/>
              </a:ext>
            </a:extLst>
          </p:cNvPr>
          <p:cNvSpPr/>
          <p:nvPr/>
        </p:nvSpPr>
        <p:spPr>
          <a:xfrm>
            <a:off x="7080251" y="3656013"/>
            <a:ext cx="3324225" cy="717550"/>
          </a:xfrm>
          <a:prstGeom prst="round2SameRect">
            <a:avLst/>
          </a:prstGeom>
          <a:solidFill>
            <a:srgbClr val="003399"/>
          </a:solidFill>
          <a:ln w="1905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中堅・大規模組織の運営に</a:t>
            </a:r>
            <a:endParaRPr kumimoji="0" lang="en-US" altLang="ja-JP" sz="1400" b="1" i="0" kern="0" dirty="0">
              <a:solidFill>
                <a:prstClr val="white"/>
              </a:solidFill>
              <a:latin typeface="+mn-ea"/>
              <a:ea typeface="+mn-ea"/>
            </a:endParaRPr>
          </a:p>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必要な管理機能</a:t>
            </a:r>
          </a:p>
        </p:txBody>
      </p:sp>
      <p:sp>
        <p:nvSpPr>
          <p:cNvPr id="23566" name="テキスト ボックス 42">
            <a:extLst>
              <a:ext uri="{FF2B5EF4-FFF2-40B4-BE49-F238E27FC236}">
                <a16:creationId xmlns:a16="http://schemas.microsoft.com/office/drawing/2014/main" id="{63CE320A-3EFC-4ECA-A7A8-5AA4D4BB523D}"/>
              </a:ext>
            </a:extLst>
          </p:cNvPr>
          <p:cNvSpPr txBox="1">
            <a:spLocks noChangeArrowheads="1"/>
          </p:cNvSpPr>
          <p:nvPr/>
        </p:nvSpPr>
        <p:spPr bwMode="auto">
          <a:xfrm>
            <a:off x="7704138" y="4614864"/>
            <a:ext cx="97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ja-JP" altLang="en-US" sz="1400" i="0">
                <a:solidFill>
                  <a:srgbClr val="000000"/>
                </a:solidFill>
                <a:latin typeface="+mn-ea"/>
                <a:ea typeface="+mn-ea"/>
              </a:rPr>
              <a:t>ポータル</a:t>
            </a:r>
            <a:endParaRPr lang="ja-JP" altLang="en-US" sz="1400" i="0">
              <a:solidFill>
                <a:srgbClr val="000000"/>
              </a:solidFill>
              <a:latin typeface="+mn-ea"/>
              <a:ea typeface="+mn-ea"/>
            </a:endParaRPr>
          </a:p>
        </p:txBody>
      </p:sp>
      <p:sp>
        <p:nvSpPr>
          <p:cNvPr id="23567" name="テキスト ボックス 43">
            <a:extLst>
              <a:ext uri="{FF2B5EF4-FFF2-40B4-BE49-F238E27FC236}">
                <a16:creationId xmlns:a16="http://schemas.microsoft.com/office/drawing/2014/main" id="{FFE7AFCE-F5DD-4182-9189-F3A96A6A14E6}"/>
              </a:ext>
            </a:extLst>
          </p:cNvPr>
          <p:cNvSpPr txBox="1">
            <a:spLocks noChangeArrowheads="1"/>
          </p:cNvSpPr>
          <p:nvPr/>
        </p:nvSpPr>
        <p:spPr bwMode="auto">
          <a:xfrm>
            <a:off x="7727951" y="5214939"/>
            <a:ext cx="113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組織ロール</a:t>
            </a:r>
          </a:p>
        </p:txBody>
      </p:sp>
      <p:sp>
        <p:nvSpPr>
          <p:cNvPr id="23568" name="テキスト ボックス 44">
            <a:extLst>
              <a:ext uri="{FF2B5EF4-FFF2-40B4-BE49-F238E27FC236}">
                <a16:creationId xmlns:a16="http://schemas.microsoft.com/office/drawing/2014/main" id="{8046D538-93BD-4F0D-AF30-725825B27832}"/>
              </a:ext>
            </a:extLst>
          </p:cNvPr>
          <p:cNvSpPr txBox="1">
            <a:spLocks noChangeArrowheads="1"/>
          </p:cNvSpPr>
          <p:nvPr/>
        </p:nvSpPr>
        <p:spPr bwMode="auto">
          <a:xfrm>
            <a:off x="9171424" y="4506913"/>
            <a:ext cx="1331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dirty="0">
                <a:solidFill>
                  <a:srgbClr val="000000"/>
                </a:solidFill>
                <a:latin typeface="+mn-ea"/>
                <a:ea typeface="+mn-ea"/>
              </a:rPr>
              <a:t>多言語</a:t>
            </a:r>
            <a:endParaRPr lang="en-US" altLang="ja-JP" sz="1400" i="0" dirty="0">
              <a:solidFill>
                <a:srgbClr val="000000"/>
              </a:solidFill>
              <a:latin typeface="+mn-ea"/>
              <a:ea typeface="+mn-ea"/>
            </a:endParaRPr>
          </a:p>
          <a:p>
            <a:pPr eaLnBrk="1" hangingPunct="1"/>
            <a:r>
              <a:rPr lang="ja-JP" altLang="en-US" sz="1400" i="0" dirty="0">
                <a:solidFill>
                  <a:srgbClr val="000000"/>
                </a:solidFill>
                <a:latin typeface="+mn-ea"/>
                <a:ea typeface="+mn-ea"/>
              </a:rPr>
              <a:t>タイムゾーン</a:t>
            </a:r>
          </a:p>
        </p:txBody>
      </p:sp>
      <p:sp>
        <p:nvSpPr>
          <p:cNvPr id="23569" name="テキスト ボックス 45">
            <a:extLst>
              <a:ext uri="{FF2B5EF4-FFF2-40B4-BE49-F238E27FC236}">
                <a16:creationId xmlns:a16="http://schemas.microsoft.com/office/drawing/2014/main" id="{23DC7314-D62D-4CDE-B051-AD7C17AE303C}"/>
              </a:ext>
            </a:extLst>
          </p:cNvPr>
          <p:cNvSpPr txBox="1">
            <a:spLocks noChangeArrowheads="1"/>
          </p:cNvSpPr>
          <p:nvPr/>
        </p:nvSpPr>
        <p:spPr bwMode="auto">
          <a:xfrm>
            <a:off x="9208367" y="5084764"/>
            <a:ext cx="116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dirty="0">
                <a:solidFill>
                  <a:srgbClr val="000000"/>
                </a:solidFill>
                <a:latin typeface="+mn-ea"/>
                <a:ea typeface="+mn-ea"/>
              </a:rPr>
              <a:t>他システム連携</a:t>
            </a:r>
          </a:p>
        </p:txBody>
      </p:sp>
      <p:sp>
        <p:nvSpPr>
          <p:cNvPr id="49" name="十字形 48">
            <a:extLst>
              <a:ext uri="{FF2B5EF4-FFF2-40B4-BE49-F238E27FC236}">
                <a16:creationId xmlns:a16="http://schemas.microsoft.com/office/drawing/2014/main" id="{61656A3A-01A8-4DEF-9B9C-451C96DF1F5E}"/>
              </a:ext>
              <a:ext uri="{C183D7F6-B498-43B3-948B-1728B52AA6E4}">
                <adec:decorative xmlns:adec="http://schemas.microsoft.com/office/drawing/2017/decorative" val="1"/>
              </a:ext>
            </a:extLst>
          </p:cNvPr>
          <p:cNvSpPr/>
          <p:nvPr/>
        </p:nvSpPr>
        <p:spPr>
          <a:xfrm>
            <a:off x="6703770" y="4789142"/>
            <a:ext cx="331787" cy="361950"/>
          </a:xfrm>
          <a:prstGeom prst="plus">
            <a:avLst>
              <a:gd name="adj" fmla="val 32063"/>
            </a:avLst>
          </a:prstGeom>
          <a:solidFill>
            <a:srgbClr val="003399"/>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kumimoji="0" lang="ja-JP" altLang="en-US" i="0" kern="0">
              <a:solidFill>
                <a:srgbClr val="003399"/>
              </a:solidFill>
              <a:latin typeface="+mn-ea"/>
              <a:ea typeface="+mn-ea"/>
            </a:endParaRPr>
          </a:p>
        </p:txBody>
      </p:sp>
      <p:pic>
        <p:nvPicPr>
          <p:cNvPr id="23573" name="図 49">
            <a:extLst>
              <a:ext uri="{FF2B5EF4-FFF2-40B4-BE49-F238E27FC236}">
                <a16:creationId xmlns:a16="http://schemas.microsoft.com/office/drawing/2014/main" id="{62F08B7B-4E28-4664-A341-9271EB4DF72E}"/>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30951" y="4570067"/>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図 50">
            <a:extLst>
              <a:ext uri="{FF2B5EF4-FFF2-40B4-BE49-F238E27FC236}">
                <a16:creationId xmlns:a16="http://schemas.microsoft.com/office/drawing/2014/main" id="{712CAFCE-5C69-4D97-ABE8-7394B7897535}"/>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99576" y="4604992"/>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図 51">
            <a:extLst>
              <a:ext uri="{FF2B5EF4-FFF2-40B4-BE49-F238E27FC236}">
                <a16:creationId xmlns:a16="http://schemas.microsoft.com/office/drawing/2014/main" id="{FA91383E-FB9E-4194-BDC3-A05714BF1A79}"/>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61114" y="518125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図 52">
            <a:extLst>
              <a:ext uri="{FF2B5EF4-FFF2-40B4-BE49-F238E27FC236}">
                <a16:creationId xmlns:a16="http://schemas.microsoft.com/office/drawing/2014/main" id="{5FF09831-EF83-4D3C-81AD-D4342A22E909}"/>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59739" y="5135217"/>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コンテンツ プレースホルダー 3">
            <a:extLst>
              <a:ext uri="{FF2B5EF4-FFF2-40B4-BE49-F238E27FC236}">
                <a16:creationId xmlns:a16="http://schemas.microsoft.com/office/drawing/2014/main" id="{05EDD347-925F-4EFE-B6DC-C82E1A6746E4}"/>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2751" y="5159031"/>
            <a:ext cx="4397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図 54">
            <a:extLst>
              <a:ext uri="{FF2B5EF4-FFF2-40B4-BE49-F238E27FC236}">
                <a16:creationId xmlns:a16="http://schemas.microsoft.com/office/drawing/2014/main" id="{A46311F9-C89D-4505-8C6E-792FE31E57C7}"/>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219950" y="4510088"/>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図 55">
            <a:extLst>
              <a:ext uri="{FF2B5EF4-FFF2-40B4-BE49-F238E27FC236}">
                <a16:creationId xmlns:a16="http://schemas.microsoft.com/office/drawing/2014/main" id="{5B71D374-B7C0-451F-BD9F-1C57DF4DEFE9}"/>
              </a:ext>
              <a:ext uri="{C183D7F6-B498-43B3-948B-1728B52AA6E4}">
                <adec:decorative xmlns:adec="http://schemas.microsoft.com/office/drawing/2017/decorative" val="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732406" y="4554538"/>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図 56">
            <a:extLst>
              <a:ext uri="{FF2B5EF4-FFF2-40B4-BE49-F238E27FC236}">
                <a16:creationId xmlns:a16="http://schemas.microsoft.com/office/drawing/2014/main" id="{8197D7E9-BC6C-41C5-83BF-82EBD9D8A7A8}"/>
              </a:ext>
              <a:ext uri="{C183D7F6-B498-43B3-948B-1728B52AA6E4}">
                <adec:decorative xmlns:adec="http://schemas.microsoft.com/office/drawing/2017/decorative" val="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237414" y="5130800"/>
            <a:ext cx="4397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図 57">
            <a:extLst>
              <a:ext uri="{FF2B5EF4-FFF2-40B4-BE49-F238E27FC236}">
                <a16:creationId xmlns:a16="http://schemas.microsoft.com/office/drawing/2014/main" id="{E79BBB09-4B32-4AE1-91A1-B48C20980E56}"/>
              </a:ext>
              <a:ext uri="{C183D7F6-B498-43B3-948B-1728B52AA6E4}">
                <adec:decorative xmlns:adec="http://schemas.microsoft.com/office/drawing/2017/decorative" val="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732406" y="5103814"/>
            <a:ext cx="4397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図 58">
            <a:extLst>
              <a:ext uri="{FF2B5EF4-FFF2-40B4-BE49-F238E27FC236}">
                <a16:creationId xmlns:a16="http://schemas.microsoft.com/office/drawing/2014/main" id="{B8273DE1-FA64-40DE-AB7B-3AF81F6F1EBB}"/>
              </a:ex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658151" y="4570067"/>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10698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60E9D7-6D80-47AA-812D-2699C037ECD3}"/>
              </a:ext>
            </a:extLst>
          </p:cNvPr>
          <p:cNvSpPr>
            <a:spLocks noGrp="1"/>
          </p:cNvSpPr>
          <p:nvPr>
            <p:ph type="title"/>
          </p:nvPr>
        </p:nvSpPr>
        <p:spPr/>
        <p:txBody>
          <a:bodyPr/>
          <a:lstStyle/>
          <a:p>
            <a:r>
              <a:rPr kumimoji="1" lang="ja-JP" altLang="en-US" dirty="0"/>
              <a:t>その他事例</a:t>
            </a:r>
          </a:p>
        </p:txBody>
      </p:sp>
      <p:pic>
        <p:nvPicPr>
          <p:cNvPr id="9" name="図 8">
            <a:extLst>
              <a:ext uri="{FF2B5EF4-FFF2-40B4-BE49-F238E27FC236}">
                <a16:creationId xmlns:a16="http://schemas.microsoft.com/office/drawing/2014/main" id="{C37520B7-127F-4768-8CF1-F29E96B02E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13350" y="1460179"/>
            <a:ext cx="2564999" cy="3744000"/>
          </a:xfrm>
          <a:prstGeom prst="rect">
            <a:avLst/>
          </a:prstGeom>
        </p:spPr>
      </p:pic>
      <p:sp>
        <p:nvSpPr>
          <p:cNvPr id="3" name="テキスト ボックス 2">
            <a:extLst>
              <a:ext uri="{FF2B5EF4-FFF2-40B4-BE49-F238E27FC236}">
                <a16:creationId xmlns:a16="http://schemas.microsoft.com/office/drawing/2014/main" id="{A917EB22-17CD-4DE7-A507-6EDAF0D1DAD9}"/>
              </a:ext>
            </a:extLst>
          </p:cNvPr>
          <p:cNvSpPr txBox="1"/>
          <p:nvPr/>
        </p:nvSpPr>
        <p:spPr>
          <a:xfrm>
            <a:off x="2313650" y="838364"/>
            <a:ext cx="2752724" cy="443442"/>
          </a:xfrm>
          <a:prstGeom prst="rect">
            <a:avLst/>
          </a:prstGeom>
          <a:noFill/>
        </p:spPr>
        <p:txBody>
          <a:bodyPr wrap="square" lIns="81000" tIns="54000" rIns="81000" bIns="54000" rtlCol="0" anchor="ctr">
            <a:spAutoFit/>
          </a:bodyPr>
          <a:lstStyle/>
          <a:p>
            <a:pPr algn="l">
              <a:lnSpc>
                <a:spcPct val="130000"/>
              </a:lnSpc>
            </a:pPr>
            <a:r>
              <a:rPr kumimoji="1" lang="ja-JP" altLang="en-US" b="1" i="0" dirty="0">
                <a:latin typeface="游ゴシック" panose="020B0400000000000000" pitchFamily="50" charset="-128"/>
                <a:ea typeface="游ゴシック" panose="020B0400000000000000" pitchFamily="50" charset="-128"/>
              </a:rPr>
              <a:t>株式会社幸和製作所 様</a:t>
            </a:r>
          </a:p>
        </p:txBody>
      </p:sp>
      <p:sp>
        <p:nvSpPr>
          <p:cNvPr id="11" name="テキスト ボックス 10">
            <a:extLst>
              <a:ext uri="{FF2B5EF4-FFF2-40B4-BE49-F238E27FC236}">
                <a16:creationId xmlns:a16="http://schemas.microsoft.com/office/drawing/2014/main" id="{E89C17CB-DF17-499C-A4D9-C0F337D26F31}"/>
              </a:ext>
            </a:extLst>
          </p:cNvPr>
          <p:cNvSpPr txBox="1"/>
          <p:nvPr/>
        </p:nvSpPr>
        <p:spPr>
          <a:xfrm>
            <a:off x="2799425" y="5231856"/>
            <a:ext cx="2752724"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：製造業</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游ゴシック" panose="020B0400000000000000" pitchFamily="50" charset="-128"/>
                <a:ea typeface="游ゴシック" panose="020B0400000000000000" pitchFamily="50" charset="-128"/>
              </a:rPr>
              <a:t>ご</a:t>
            </a:r>
            <a:r>
              <a:rPr lang="zh-TW" altLang="en-US" sz="1200" i="0" dirty="0">
                <a:latin typeface="游ゴシック" panose="020B0400000000000000" pitchFamily="50" charset="-128"/>
                <a:ea typeface="游ゴシック" panose="020B0400000000000000" pitchFamily="50" charset="-128"/>
              </a:rPr>
              <a:t>利用規模</a:t>
            </a:r>
            <a:r>
              <a:rPr lang="ja-JP" altLang="en-US" sz="1200" i="0" dirty="0">
                <a:latin typeface="游ゴシック" panose="020B0400000000000000" pitchFamily="50" charset="-128"/>
                <a:ea typeface="游ゴシック" panose="020B0400000000000000" pitchFamily="50" charset="-128"/>
              </a:rPr>
              <a:t>：</a:t>
            </a:r>
            <a:r>
              <a:rPr lang="en-US" altLang="ja-JP" sz="1200" i="0" dirty="0">
                <a:latin typeface="游ゴシック" panose="020B0400000000000000" pitchFamily="50" charset="-128"/>
                <a:ea typeface="游ゴシック" panose="020B0400000000000000" pitchFamily="50" charset="-128"/>
              </a:rPr>
              <a:t>299</a:t>
            </a:r>
            <a:r>
              <a:rPr lang="ja-JP" altLang="en-US" sz="1200" i="0" dirty="0">
                <a:latin typeface="游ゴシック" panose="020B0400000000000000" pitchFamily="50" charset="-128"/>
                <a:ea typeface="游ゴシック" panose="020B0400000000000000" pitchFamily="50" charset="-128"/>
              </a:rPr>
              <a:t>名以下</a:t>
            </a:r>
            <a:endParaRPr lang="en-US" altLang="zh-TW" sz="1200" i="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9802A904-B30A-4374-9999-4CE081DA0EF2}"/>
              </a:ext>
            </a:extLst>
          </p:cNvPr>
          <p:cNvSpPr txBox="1"/>
          <p:nvPr/>
        </p:nvSpPr>
        <p:spPr>
          <a:xfrm>
            <a:off x="7544577" y="838364"/>
            <a:ext cx="2564999" cy="443442"/>
          </a:xfrm>
          <a:prstGeom prst="rect">
            <a:avLst/>
          </a:prstGeom>
          <a:noFill/>
        </p:spPr>
        <p:txBody>
          <a:bodyPr wrap="square" lIns="81000" tIns="54000" rIns="81000" bIns="54000" rtlCol="0" anchor="ctr">
            <a:spAutoFit/>
          </a:bodyPr>
          <a:lstStyle/>
          <a:p>
            <a:pPr algn="l">
              <a:lnSpc>
                <a:spcPct val="130000"/>
              </a:lnSpc>
            </a:pPr>
            <a:r>
              <a:rPr kumimoji="1" lang="ja-JP" altLang="en-US" b="1" i="0" dirty="0">
                <a:latin typeface="游ゴシック" panose="020B0400000000000000" pitchFamily="50" charset="-128"/>
                <a:ea typeface="游ゴシック" panose="020B0400000000000000" pitchFamily="50" charset="-128"/>
              </a:rPr>
              <a:t>アトムグループ様</a:t>
            </a:r>
          </a:p>
        </p:txBody>
      </p:sp>
      <p:sp>
        <p:nvSpPr>
          <p:cNvPr id="13" name="テキスト ボックス 12">
            <a:extLst>
              <a:ext uri="{FF2B5EF4-FFF2-40B4-BE49-F238E27FC236}">
                <a16:creationId xmlns:a16="http://schemas.microsoft.com/office/drawing/2014/main" id="{C7C67390-34B6-4559-A50F-81E28D4B7935}"/>
              </a:ext>
            </a:extLst>
          </p:cNvPr>
          <p:cNvSpPr txBox="1"/>
          <p:nvPr/>
        </p:nvSpPr>
        <p:spPr>
          <a:xfrm>
            <a:off x="7714986" y="5259868"/>
            <a:ext cx="2564999" cy="461665"/>
          </a:xfrm>
          <a:prstGeom prst="rect">
            <a:avLst/>
          </a:prstGeom>
          <a:noFill/>
        </p:spPr>
        <p:txBody>
          <a:bodyPr wrap="square">
            <a:spAutoFit/>
          </a:bodyPr>
          <a:lstStyle/>
          <a:p>
            <a:r>
              <a:rPr lang="zh-TW" altLang="en-US" sz="1200" i="0" dirty="0">
                <a:latin typeface="游ゴシック" panose="020B0400000000000000" pitchFamily="50" charset="-128"/>
                <a:ea typeface="游ゴシック" panose="020B0400000000000000" pitchFamily="50" charset="-128"/>
              </a:rPr>
              <a:t>業種</a:t>
            </a:r>
            <a:r>
              <a:rPr lang="ja-JP" altLang="en-US" sz="1200" i="0" dirty="0">
                <a:latin typeface="游ゴシック" panose="020B0400000000000000" pitchFamily="50" charset="-128"/>
                <a:ea typeface="游ゴシック" panose="020B0400000000000000" pitchFamily="50" charset="-128"/>
              </a:rPr>
              <a:t>：医療・福祉</a:t>
            </a:r>
            <a:endParaRPr lang="zh-TW" altLang="en-US" sz="1200" i="0" dirty="0">
              <a:latin typeface="游ゴシック" panose="020B0400000000000000" pitchFamily="50" charset="-128"/>
              <a:ea typeface="游ゴシック" panose="020B0400000000000000" pitchFamily="50" charset="-128"/>
            </a:endParaRPr>
          </a:p>
          <a:p>
            <a:r>
              <a:rPr lang="ja-JP" altLang="en-US" sz="1200" i="0" dirty="0">
                <a:latin typeface="+mn-ea"/>
                <a:ea typeface="+mn-ea"/>
              </a:rPr>
              <a:t>ご</a:t>
            </a:r>
            <a:r>
              <a:rPr lang="zh-TW" altLang="en-US" sz="1200" i="0" dirty="0">
                <a:latin typeface="+mn-ea"/>
                <a:ea typeface="+mn-ea"/>
              </a:rPr>
              <a:t>利用規模</a:t>
            </a:r>
            <a:r>
              <a:rPr lang="ja-JP" altLang="en-US" sz="1200" i="0" dirty="0">
                <a:latin typeface="+mn-ea"/>
                <a:ea typeface="+mn-ea"/>
              </a:rPr>
              <a:t>：</a:t>
            </a:r>
            <a:r>
              <a:rPr lang="en-US" altLang="ja-JP" sz="1200" i="0" dirty="0">
                <a:solidFill>
                  <a:srgbClr val="2A3242"/>
                </a:solidFill>
                <a:latin typeface="+mn-ea"/>
                <a:ea typeface="+mn-ea"/>
              </a:rPr>
              <a:t>500〜999</a:t>
            </a:r>
            <a:r>
              <a:rPr lang="ja-JP" altLang="en-US" sz="1200" i="0" dirty="0">
                <a:solidFill>
                  <a:srgbClr val="2A3242"/>
                </a:solidFill>
                <a:latin typeface="+mn-ea"/>
                <a:ea typeface="+mn-ea"/>
              </a:rPr>
              <a:t>名</a:t>
            </a:r>
            <a:endParaRPr lang="en-US" altLang="zh-TW" sz="1200" i="0" dirty="0">
              <a:latin typeface="+mn-ea"/>
              <a:ea typeface="+mn-ea"/>
            </a:endParaRPr>
          </a:p>
        </p:txBody>
      </p:sp>
      <p:sp>
        <p:nvSpPr>
          <p:cNvPr id="10" name="テキスト ボックス 9">
            <a:extLst>
              <a:ext uri="{FF2B5EF4-FFF2-40B4-BE49-F238E27FC236}">
                <a16:creationId xmlns:a16="http://schemas.microsoft.com/office/drawing/2014/main" id="{0983636D-1055-43DB-8C9C-64111EF566EA}"/>
              </a:ext>
            </a:extLst>
          </p:cNvPr>
          <p:cNvSpPr txBox="1"/>
          <p:nvPr/>
        </p:nvSpPr>
        <p:spPr>
          <a:xfrm>
            <a:off x="3037126" y="5721533"/>
            <a:ext cx="6117748" cy="649780"/>
          </a:xfrm>
          <a:prstGeom prst="rect">
            <a:avLst/>
          </a:prstGeom>
          <a:noFill/>
        </p:spPr>
        <p:txBody>
          <a:bodyPr wrap="square" lIns="81000" tIns="54000" rIns="81000" bIns="54000" rtlCol="0" anchor="ctr">
            <a:spAutoFit/>
          </a:bodyPr>
          <a:lstStyle/>
          <a:p>
            <a:pPr algn="l">
              <a:lnSpc>
                <a:spcPct val="130000"/>
              </a:lnSpc>
            </a:pPr>
            <a:r>
              <a:rPr lang="ja-JP" altLang="en-US" sz="1400" i="0" dirty="0">
                <a:latin typeface="游ゴシック" panose="020B0400000000000000" pitchFamily="50" charset="-128"/>
                <a:ea typeface="游ゴシック" panose="020B0400000000000000" pitchFamily="50" charset="-128"/>
              </a:rPr>
              <a:t>業種・規模・課題などで検索いただける豊富な事例をご覧いただけます。</a:t>
            </a:r>
            <a:endParaRPr lang="en-US" altLang="ja-JP" sz="1400" i="0" dirty="0">
              <a:latin typeface="游ゴシック" panose="020B0400000000000000" pitchFamily="50" charset="-128"/>
              <a:ea typeface="游ゴシック" panose="020B0400000000000000" pitchFamily="50" charset="-128"/>
            </a:endParaRPr>
          </a:p>
          <a:p>
            <a:pPr algn="l">
              <a:lnSpc>
                <a:spcPct val="130000"/>
              </a:lnSpc>
            </a:pPr>
            <a:r>
              <a:rPr lang="en-US" altLang="ja-JP" sz="1400" i="0" dirty="0">
                <a:latin typeface="游ゴシック" panose="020B0400000000000000" pitchFamily="50" charset="-128"/>
                <a:ea typeface="游ゴシック" panose="020B0400000000000000" pitchFamily="50" charset="-128"/>
                <a:hlinkClick r:id="rId3"/>
              </a:rPr>
              <a:t>https://garoon.cybozu.co.jp/cases/?function=function9</a:t>
            </a:r>
            <a:endParaRPr lang="ja-JP" altLang="en-US" sz="1400" i="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CC7416E2-AD0A-488B-94B4-E2A0C2C8BB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13650" y="1374231"/>
            <a:ext cx="2686050" cy="3857625"/>
          </a:xfrm>
          <a:prstGeom prst="rect">
            <a:avLst/>
          </a:prstGeom>
        </p:spPr>
      </p:pic>
    </p:spTree>
    <p:extLst>
      <p:ext uri="{BB962C8B-B14F-4D97-AF65-F5344CB8AC3E}">
        <p14:creationId xmlns:p14="http://schemas.microsoft.com/office/powerpoint/2010/main" val="698253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normAutofit/>
          </a:bodyPr>
          <a:lstStyle/>
          <a:p>
            <a:r>
              <a:rPr lang="en-US" altLang="ja-JP" dirty="0"/>
              <a:t>END</a:t>
            </a:r>
            <a:endParaRPr lang="ja-JP" altLang="en-US"/>
          </a:p>
        </p:txBody>
      </p:sp>
    </p:spTree>
    <p:extLst>
      <p:ext uri="{BB962C8B-B14F-4D97-AF65-F5344CB8AC3E}">
        <p14:creationId xmlns:p14="http://schemas.microsoft.com/office/powerpoint/2010/main" val="411350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1">
            <a:extLst>
              <a:ext uri="{FF2B5EF4-FFF2-40B4-BE49-F238E27FC236}">
                <a16:creationId xmlns:a16="http://schemas.microsoft.com/office/drawing/2014/main" id="{1A31CFF9-869F-4153-9168-6933A0DF091A}"/>
              </a:ext>
              <a:ext uri="{C183D7F6-B498-43B3-948B-1728B52AA6E4}">
                <adec:decorative xmlns:adec="http://schemas.microsoft.com/office/drawing/2017/decorative" val="1"/>
              </a:ext>
            </a:extLst>
          </p:cNvPr>
          <p:cNvSpPr/>
          <p:nvPr/>
        </p:nvSpPr>
        <p:spPr>
          <a:xfrm>
            <a:off x="1863725" y="4137862"/>
            <a:ext cx="2793440" cy="1973099"/>
          </a:xfrm>
          <a:prstGeom prst="roundRect">
            <a:avLst>
              <a:gd name="adj" fmla="val 3876"/>
            </a:avLst>
          </a:prstGeom>
          <a:solidFill>
            <a:sysClr val="window" lastClr="FFFFFF"/>
          </a:solidFill>
          <a:ln w="1270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endParaRPr kumimoji="0" lang="ja-JP" altLang="en-US" i="0" kern="0">
              <a:solidFill>
                <a:prstClr val="black"/>
              </a:solidFill>
              <a:latin typeface="+mn-ea"/>
              <a:ea typeface="+mn-ea"/>
            </a:endParaRPr>
          </a:p>
        </p:txBody>
      </p:sp>
      <p:sp>
        <p:nvSpPr>
          <p:cNvPr id="23554" name="タイトル 1">
            <a:extLst>
              <a:ext uri="{FF2B5EF4-FFF2-40B4-BE49-F238E27FC236}">
                <a16:creationId xmlns:a16="http://schemas.microsoft.com/office/drawing/2014/main" id="{9FDF5C7D-1CD5-41B2-B4D8-BAB71D645493}"/>
              </a:ext>
            </a:extLst>
          </p:cNvPr>
          <p:cNvSpPr>
            <a:spLocks noGrp="1" noChangeArrowheads="1"/>
          </p:cNvSpPr>
          <p:nvPr>
            <p:ph type="title"/>
          </p:nvPr>
        </p:nvSpPr>
        <p:spPr/>
        <p:txBody>
          <a:bodyPr/>
          <a:lstStyle/>
          <a:p>
            <a:pPr eaLnBrk="1" hangingPunct="1"/>
            <a:r>
              <a:rPr lang="en-US" altLang="ja-JP" dirty="0">
                <a:latin typeface="+mn-ea"/>
                <a:ea typeface="+mn-ea"/>
              </a:rPr>
              <a:t>kintone </a:t>
            </a:r>
            <a:r>
              <a:rPr lang="ja-JP" altLang="en-US" dirty="0">
                <a:latin typeface="+mn-ea"/>
                <a:ea typeface="+mn-ea"/>
              </a:rPr>
              <a:t>とは</a:t>
            </a:r>
          </a:p>
        </p:txBody>
      </p:sp>
      <p:sp>
        <p:nvSpPr>
          <p:cNvPr id="23555" name="コンテンツ プレースホルダー 2">
            <a:extLst>
              <a:ext uri="{FF2B5EF4-FFF2-40B4-BE49-F238E27FC236}">
                <a16:creationId xmlns:a16="http://schemas.microsoft.com/office/drawing/2014/main" id="{E2047F4A-77D9-49CB-9977-94A34090B399}"/>
              </a:ext>
            </a:extLst>
          </p:cNvPr>
          <p:cNvSpPr txBox="1">
            <a:spLocks noChangeArrowheads="1"/>
          </p:cNvSpPr>
          <p:nvPr/>
        </p:nvSpPr>
        <p:spPr bwMode="auto">
          <a:xfrm>
            <a:off x="1893889" y="1684338"/>
            <a:ext cx="84042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lstStyle>
            <a:lvl1pPr>
              <a:lnSpc>
                <a:spcPct val="130000"/>
              </a:lnSpc>
              <a:spcBef>
                <a:spcPct val="50000"/>
              </a:spcBef>
              <a:buClr>
                <a:srgbClr val="004080"/>
              </a:buClr>
              <a:buSzPct val="100000"/>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cs typeface="YuGothic Medium"/>
              </a:defRPr>
            </a:lvl1pPr>
            <a:lvl2pPr marL="685800" indent="-228600">
              <a:lnSpc>
                <a:spcPct val="130000"/>
              </a:lnSpc>
              <a:spcBef>
                <a:spcPct val="50000"/>
              </a:spcBef>
              <a:buClr>
                <a:srgbClr val="1C4686"/>
              </a:buClr>
              <a:buFont typeface="Arial" panose="020B0604020202020204" pitchFamily="34" charset="0"/>
              <a:buChar char="•"/>
              <a:defRPr kumimoji="1">
                <a:solidFill>
                  <a:schemeClr val="tx1"/>
                </a:solidFill>
                <a:latin typeface="メイリオ" panose="020B0604030504040204" pitchFamily="50" charset="-128"/>
                <a:ea typeface="メイリオ" panose="020B0604030504040204" pitchFamily="50" charset="-128"/>
                <a:cs typeface="YuGothic Medium"/>
              </a:defRPr>
            </a:lvl2pPr>
            <a:lvl3pPr marL="1143000" indent="-228600">
              <a:lnSpc>
                <a:spcPct val="130000"/>
              </a:lnSpc>
              <a:spcBef>
                <a:spcPct val="50000"/>
              </a:spcBef>
              <a:buClr>
                <a:srgbClr val="004080"/>
              </a:buClr>
              <a:buSzPct val="70000"/>
              <a:buChar char="•"/>
              <a:defRPr kumimoji="1" sz="1600">
                <a:solidFill>
                  <a:schemeClr val="tx1"/>
                </a:solidFill>
                <a:latin typeface="メイリオ" panose="020B0604030504040204" pitchFamily="50" charset="-128"/>
                <a:ea typeface="メイリオ" panose="020B0604030504040204" pitchFamily="50" charset="-128"/>
                <a:cs typeface="YuGothic Medium"/>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cs typeface="YuGothic Medium"/>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cs typeface="YuGothic Medium"/>
              </a:defRPr>
            </a:lvl9pPr>
          </a:lstStyle>
          <a:p>
            <a:pPr algn="ctr" eaLnBrk="1" hangingPunct="1">
              <a:lnSpc>
                <a:spcPct val="90000"/>
              </a:lnSpc>
              <a:spcBef>
                <a:spcPts val="1000"/>
              </a:spcBef>
              <a:buClrTx/>
              <a:buSzTx/>
              <a:buNone/>
            </a:pPr>
            <a:r>
              <a:rPr lang="ja-JP" altLang="en-US" b="1" i="0" dirty="0">
                <a:solidFill>
                  <a:srgbClr val="FC7944"/>
                </a:solidFill>
                <a:latin typeface="+mn-ea"/>
                <a:ea typeface="+mn-ea"/>
              </a:rPr>
              <a:t>チームや部署メンバー向けの業務システム</a:t>
            </a:r>
            <a:endParaRPr lang="en-US" altLang="ja-JP" i="0" dirty="0">
              <a:solidFill>
                <a:srgbClr val="FC7944"/>
              </a:solidFill>
              <a:latin typeface="+mn-ea"/>
              <a:ea typeface="+mn-ea"/>
            </a:endParaRPr>
          </a:p>
        </p:txBody>
      </p:sp>
      <p:cxnSp>
        <p:nvCxnSpPr>
          <p:cNvPr id="23556" name="直線矢印コネクタ 32">
            <a:extLst>
              <a:ext uri="{FF2B5EF4-FFF2-40B4-BE49-F238E27FC236}">
                <a16:creationId xmlns:a16="http://schemas.microsoft.com/office/drawing/2014/main" id="{DB612CC0-2691-4991-86F1-DD978F029D04}"/>
              </a:ext>
              <a:ext uri="{C183D7F6-B498-43B3-948B-1728B52AA6E4}">
                <adec:decorative xmlns:adec="http://schemas.microsoft.com/office/drawing/2017/decorative" val="1"/>
              </a:ext>
            </a:extLst>
          </p:cNvPr>
          <p:cNvCxnSpPr>
            <a:cxnSpLocks noChangeShapeType="1"/>
          </p:cNvCxnSpPr>
          <p:nvPr/>
        </p:nvCxnSpPr>
        <p:spPr bwMode="auto">
          <a:xfrm>
            <a:off x="1893889" y="2198688"/>
            <a:ext cx="8315325" cy="0"/>
          </a:xfrm>
          <a:prstGeom prst="straightConnector1">
            <a:avLst/>
          </a:prstGeom>
          <a:noFill/>
          <a:ln w="38100" algn="ctr">
            <a:solidFill>
              <a:srgbClr val="003399"/>
            </a:solidFill>
            <a:miter lim="800000"/>
            <a:headEnd/>
            <a:tailEnd/>
          </a:ln>
          <a:extLst>
            <a:ext uri="{909E8E84-426E-40DD-AFC4-6F175D3DCCD1}">
              <a14:hiddenFill xmlns:a14="http://schemas.microsoft.com/office/drawing/2010/main">
                <a:noFill/>
              </a14:hiddenFill>
            </a:ext>
          </a:extLst>
        </p:spPr>
      </p:cxnSp>
      <p:sp>
        <p:nvSpPr>
          <p:cNvPr id="23557" name="テキスト ボックス 33">
            <a:extLst>
              <a:ext uri="{FF2B5EF4-FFF2-40B4-BE49-F238E27FC236}">
                <a16:creationId xmlns:a16="http://schemas.microsoft.com/office/drawing/2014/main" id="{3EACAF2A-210F-4EFE-926A-635CD08977F6}"/>
              </a:ext>
            </a:extLst>
          </p:cNvPr>
          <p:cNvSpPr txBox="1">
            <a:spLocks noChangeArrowheads="1"/>
          </p:cNvSpPr>
          <p:nvPr/>
        </p:nvSpPr>
        <p:spPr bwMode="auto">
          <a:xfrm>
            <a:off x="3987095" y="2440744"/>
            <a:ext cx="42178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buFont typeface="Arial" panose="020B0604020202020204" pitchFamily="34" charset="0"/>
              <a:buChar char="•"/>
            </a:pPr>
            <a:r>
              <a:rPr lang="ja-JP" altLang="en-US" sz="1600" i="0" dirty="0">
                <a:solidFill>
                  <a:srgbClr val="000000"/>
                </a:solidFill>
                <a:latin typeface="+mn-ea"/>
                <a:ea typeface="+mn-ea"/>
              </a:rPr>
              <a:t>バラバラな情報を一つにまとめる</a:t>
            </a:r>
            <a:endParaRPr lang="en-US" altLang="ja-JP" sz="1600" i="0" dirty="0">
              <a:solidFill>
                <a:srgbClr val="000000"/>
              </a:solidFill>
              <a:latin typeface="+mn-ea"/>
              <a:ea typeface="+mn-ea"/>
            </a:endParaRPr>
          </a:p>
          <a:p>
            <a:pPr eaLnBrk="1" hangingPunct="1">
              <a:buFont typeface="Arial" panose="020B0604020202020204" pitchFamily="34" charset="0"/>
              <a:buChar char="•"/>
            </a:pPr>
            <a:r>
              <a:rPr lang="ja-JP" altLang="en-US" sz="1600" i="0" dirty="0">
                <a:solidFill>
                  <a:srgbClr val="000000"/>
                </a:solidFill>
                <a:latin typeface="+mn-ea"/>
                <a:ea typeface="+mn-ea"/>
              </a:rPr>
              <a:t>見える化で チームの意識をーつに</a:t>
            </a:r>
            <a:endParaRPr lang="en-US" altLang="ja-JP" sz="1600" i="0" dirty="0">
              <a:solidFill>
                <a:srgbClr val="000000"/>
              </a:solidFill>
              <a:latin typeface="+mn-ea"/>
              <a:ea typeface="+mn-ea"/>
            </a:endParaRPr>
          </a:p>
          <a:p>
            <a:pPr eaLnBrk="1" hangingPunct="1">
              <a:buFont typeface="Arial" panose="020B0604020202020204" pitchFamily="34" charset="0"/>
              <a:buChar char="•"/>
            </a:pPr>
            <a:r>
              <a:rPr lang="ja-JP" altLang="en-US" sz="1600" i="0" dirty="0">
                <a:solidFill>
                  <a:srgbClr val="000000"/>
                </a:solidFill>
                <a:latin typeface="+mn-ea"/>
                <a:ea typeface="+mn-ea"/>
              </a:rPr>
              <a:t>チームのメンバー全員が使いやすい</a:t>
            </a:r>
            <a:endParaRPr lang="en-US" altLang="ja-JP" sz="1600" i="0" dirty="0">
              <a:solidFill>
                <a:srgbClr val="000000"/>
              </a:solidFill>
              <a:latin typeface="+mn-ea"/>
              <a:ea typeface="+mn-ea"/>
            </a:endParaRPr>
          </a:p>
          <a:p>
            <a:pPr eaLnBrk="1" hangingPunct="1">
              <a:buFont typeface="Arial" panose="020B0604020202020204" pitchFamily="34" charset="0"/>
              <a:buChar char="•"/>
            </a:pPr>
            <a:r>
              <a:rPr lang="ja-JP" altLang="en-US" sz="1600" i="0" dirty="0">
                <a:solidFill>
                  <a:srgbClr val="222115"/>
                </a:solidFill>
                <a:latin typeface="+mn-ea"/>
                <a:ea typeface="+mn-ea"/>
              </a:rPr>
              <a:t>働く場所や時間を自由に</a:t>
            </a:r>
          </a:p>
          <a:p>
            <a:pPr eaLnBrk="1" hangingPunct="1">
              <a:buFont typeface="Arial" panose="020B0604020202020204" pitchFamily="34" charset="0"/>
              <a:buChar char="•"/>
            </a:pPr>
            <a:endParaRPr lang="en-US" altLang="ja-JP" sz="1600" i="0" dirty="0">
              <a:solidFill>
                <a:srgbClr val="000000"/>
              </a:solidFill>
              <a:latin typeface="+mn-ea"/>
              <a:ea typeface="+mn-ea"/>
            </a:endParaRPr>
          </a:p>
        </p:txBody>
      </p:sp>
      <p:sp>
        <p:nvSpPr>
          <p:cNvPr id="35" name="角丸四角形 31">
            <a:extLst>
              <a:ext uri="{FF2B5EF4-FFF2-40B4-BE49-F238E27FC236}">
                <a16:creationId xmlns:a16="http://schemas.microsoft.com/office/drawing/2014/main" id="{94DBE3E6-74A2-4509-9D01-1CBD5A695816}"/>
              </a:ext>
              <a:ext uri="{C183D7F6-B498-43B3-948B-1728B52AA6E4}">
                <adec:decorative xmlns:adec="http://schemas.microsoft.com/office/drawing/2017/decorative" val="1"/>
              </a:ext>
            </a:extLst>
          </p:cNvPr>
          <p:cNvSpPr/>
          <p:nvPr/>
        </p:nvSpPr>
        <p:spPr>
          <a:xfrm>
            <a:off x="5316072" y="3963988"/>
            <a:ext cx="5014446" cy="2146972"/>
          </a:xfrm>
          <a:prstGeom prst="roundRect">
            <a:avLst>
              <a:gd name="adj" fmla="val 3876"/>
            </a:avLst>
          </a:prstGeom>
          <a:solidFill>
            <a:sysClr val="window" lastClr="FFFFFF"/>
          </a:solidFill>
          <a:ln w="1270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endParaRPr kumimoji="0" lang="ja-JP" altLang="en-US" i="0" kern="0">
              <a:solidFill>
                <a:prstClr val="black"/>
              </a:solidFill>
              <a:latin typeface="+mn-ea"/>
              <a:ea typeface="+mn-ea"/>
            </a:endParaRPr>
          </a:p>
        </p:txBody>
      </p:sp>
      <p:sp>
        <p:nvSpPr>
          <p:cNvPr id="47" name="片側の 2 つの角を丸めた四角形 43">
            <a:extLst>
              <a:ext uri="{FF2B5EF4-FFF2-40B4-BE49-F238E27FC236}">
                <a16:creationId xmlns:a16="http://schemas.microsoft.com/office/drawing/2014/main" id="{89FBF63F-289B-42F8-9965-220EC4D2F107}"/>
              </a:ext>
            </a:extLst>
          </p:cNvPr>
          <p:cNvSpPr/>
          <p:nvPr/>
        </p:nvSpPr>
        <p:spPr>
          <a:xfrm>
            <a:off x="1863724" y="3656013"/>
            <a:ext cx="2793440" cy="741362"/>
          </a:xfrm>
          <a:prstGeom prst="round2SameRect">
            <a:avLst/>
          </a:prstGeom>
          <a:solidFill>
            <a:schemeClr val="accent2"/>
          </a:solidFill>
          <a:ln w="1905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データベース型の</a:t>
            </a:r>
            <a:endParaRPr kumimoji="0" lang="en-US" altLang="ja-JP" sz="1400" b="1" i="0" kern="0" dirty="0">
              <a:solidFill>
                <a:prstClr val="white"/>
              </a:solidFill>
              <a:latin typeface="+mn-ea"/>
              <a:ea typeface="+mn-ea"/>
            </a:endParaRPr>
          </a:p>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業務システム（アプリ）</a:t>
            </a:r>
          </a:p>
        </p:txBody>
      </p:sp>
      <p:sp>
        <p:nvSpPr>
          <p:cNvPr id="48" name="片側の 2 つの角を丸めた四角形 44">
            <a:extLst>
              <a:ext uri="{FF2B5EF4-FFF2-40B4-BE49-F238E27FC236}">
                <a16:creationId xmlns:a16="http://schemas.microsoft.com/office/drawing/2014/main" id="{C21140F1-6505-4C12-89C5-AC175D3681D0}"/>
              </a:ext>
            </a:extLst>
          </p:cNvPr>
          <p:cNvSpPr/>
          <p:nvPr/>
        </p:nvSpPr>
        <p:spPr>
          <a:xfrm>
            <a:off x="5316073" y="3656013"/>
            <a:ext cx="5014445" cy="717550"/>
          </a:xfrm>
          <a:prstGeom prst="round2SameRect">
            <a:avLst/>
          </a:prstGeom>
          <a:solidFill>
            <a:schemeClr val="accent2"/>
          </a:solidFill>
          <a:ln w="1905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r>
              <a:rPr kumimoji="0" lang="ja-JP" altLang="en-US" sz="1400" b="1" i="0" kern="0" dirty="0">
                <a:solidFill>
                  <a:prstClr val="white"/>
                </a:solidFill>
                <a:latin typeface="+mn-ea"/>
                <a:ea typeface="+mn-ea"/>
              </a:rPr>
              <a:t>充実のコミュニケーション、管理機能</a:t>
            </a:r>
          </a:p>
        </p:txBody>
      </p:sp>
      <p:sp>
        <p:nvSpPr>
          <p:cNvPr id="40" name="テキスト ボックス 44">
            <a:extLst>
              <a:ext uri="{FF2B5EF4-FFF2-40B4-BE49-F238E27FC236}">
                <a16:creationId xmlns:a16="http://schemas.microsoft.com/office/drawing/2014/main" id="{49514578-E052-4686-8506-90F87ED4A705}"/>
              </a:ext>
            </a:extLst>
          </p:cNvPr>
          <p:cNvSpPr txBox="1">
            <a:spLocks noChangeArrowheads="1"/>
          </p:cNvSpPr>
          <p:nvPr/>
        </p:nvSpPr>
        <p:spPr bwMode="auto">
          <a:xfrm>
            <a:off x="6090704" y="4545693"/>
            <a:ext cx="1921692"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defTabSz="914400">
              <a:spcBef>
                <a:spcPct val="30000"/>
              </a:spcBef>
            </a:pPr>
            <a:r>
              <a:rPr lang="ja-JP" altLang="en-US" sz="1400" i="0" dirty="0">
                <a:solidFill>
                  <a:srgbClr val="000000"/>
                </a:solidFill>
                <a:latin typeface="+mn-ea"/>
                <a:ea typeface="+mn-ea"/>
              </a:rPr>
              <a:t>データに紐付いた</a:t>
            </a:r>
            <a:endParaRPr lang="en-US" altLang="ja-JP" sz="1400" i="0" dirty="0">
              <a:solidFill>
                <a:srgbClr val="000000"/>
              </a:solidFill>
              <a:latin typeface="+mn-ea"/>
              <a:ea typeface="+mn-ea"/>
            </a:endParaRPr>
          </a:p>
          <a:p>
            <a:pPr defTabSz="914400">
              <a:spcBef>
                <a:spcPct val="30000"/>
              </a:spcBef>
            </a:pPr>
            <a:r>
              <a:rPr lang="ja-JP" altLang="en-US" sz="1400" i="0" dirty="0">
                <a:solidFill>
                  <a:srgbClr val="000000"/>
                </a:solidFill>
                <a:latin typeface="+mn-ea"/>
                <a:ea typeface="+mn-ea"/>
              </a:rPr>
              <a:t>コミュニケーション</a:t>
            </a:r>
          </a:p>
        </p:txBody>
      </p:sp>
      <p:sp>
        <p:nvSpPr>
          <p:cNvPr id="41" name="テキスト ボックス 44">
            <a:extLst>
              <a:ext uri="{FF2B5EF4-FFF2-40B4-BE49-F238E27FC236}">
                <a16:creationId xmlns:a16="http://schemas.microsoft.com/office/drawing/2014/main" id="{147381A3-5A8C-4DAF-B4EE-9A9976DF1B58}"/>
              </a:ext>
            </a:extLst>
          </p:cNvPr>
          <p:cNvSpPr txBox="1">
            <a:spLocks noChangeArrowheads="1"/>
          </p:cNvSpPr>
          <p:nvPr/>
        </p:nvSpPr>
        <p:spPr bwMode="auto">
          <a:xfrm>
            <a:off x="6134874" y="5254927"/>
            <a:ext cx="1921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defTabSz="914400">
              <a:spcBef>
                <a:spcPct val="30000"/>
              </a:spcBef>
            </a:pPr>
            <a:r>
              <a:rPr lang="ja-JP" altLang="en-US" sz="1400" i="0" dirty="0">
                <a:solidFill>
                  <a:srgbClr val="000000"/>
                </a:solidFill>
                <a:latin typeface="+mn-ea"/>
                <a:ea typeface="+mn-ea"/>
              </a:rPr>
              <a:t>チームのための情報があつまるスペース</a:t>
            </a:r>
          </a:p>
        </p:txBody>
      </p:sp>
      <p:sp>
        <p:nvSpPr>
          <p:cNvPr id="23568" name="テキスト ボックス 44">
            <a:extLst>
              <a:ext uri="{FF2B5EF4-FFF2-40B4-BE49-F238E27FC236}">
                <a16:creationId xmlns:a16="http://schemas.microsoft.com/office/drawing/2014/main" id="{8046D538-93BD-4F0D-AF30-725825B27832}"/>
              </a:ext>
            </a:extLst>
          </p:cNvPr>
          <p:cNvSpPr txBox="1">
            <a:spLocks noChangeArrowheads="1"/>
          </p:cNvSpPr>
          <p:nvPr/>
        </p:nvSpPr>
        <p:spPr bwMode="auto">
          <a:xfrm>
            <a:off x="8550279" y="4506913"/>
            <a:ext cx="1331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dirty="0">
                <a:solidFill>
                  <a:srgbClr val="000000"/>
                </a:solidFill>
                <a:latin typeface="+mn-ea"/>
                <a:ea typeface="+mn-ea"/>
              </a:rPr>
              <a:t>多言語</a:t>
            </a:r>
            <a:endParaRPr lang="en-US" altLang="ja-JP" sz="1400" i="0" dirty="0">
              <a:solidFill>
                <a:srgbClr val="000000"/>
              </a:solidFill>
              <a:latin typeface="+mn-ea"/>
              <a:ea typeface="+mn-ea"/>
            </a:endParaRPr>
          </a:p>
          <a:p>
            <a:pPr eaLnBrk="1" hangingPunct="1"/>
            <a:r>
              <a:rPr lang="ja-JP" altLang="en-US" sz="1400" i="0" dirty="0">
                <a:solidFill>
                  <a:srgbClr val="000000"/>
                </a:solidFill>
                <a:latin typeface="+mn-ea"/>
                <a:ea typeface="+mn-ea"/>
              </a:rPr>
              <a:t>タイムゾーン</a:t>
            </a:r>
          </a:p>
        </p:txBody>
      </p:sp>
      <p:sp>
        <p:nvSpPr>
          <p:cNvPr id="23569" name="テキスト ボックス 45">
            <a:extLst>
              <a:ext uri="{FF2B5EF4-FFF2-40B4-BE49-F238E27FC236}">
                <a16:creationId xmlns:a16="http://schemas.microsoft.com/office/drawing/2014/main" id="{23DC7314-D62D-4CDE-B051-AD7C17AE303C}"/>
              </a:ext>
            </a:extLst>
          </p:cNvPr>
          <p:cNvSpPr txBox="1">
            <a:spLocks noChangeArrowheads="1"/>
          </p:cNvSpPr>
          <p:nvPr/>
        </p:nvSpPr>
        <p:spPr bwMode="auto">
          <a:xfrm>
            <a:off x="8550278" y="5232681"/>
            <a:ext cx="116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i="1">
                <a:solidFill>
                  <a:schemeClr val="tx1"/>
                </a:solidFill>
                <a:latin typeface="Arial" panose="020B0604020202020204" pitchFamily="34" charset="0"/>
                <a:ea typeface="ＭＳ Ｐゴシック" panose="020B0600070205080204" pitchFamily="50" charset="-128"/>
              </a:defRPr>
            </a:lvl1pPr>
            <a:lvl2pPr marL="742950" indent="-285750" defTabSz="457200">
              <a:defRPr kumimoji="1" i="1">
                <a:solidFill>
                  <a:schemeClr val="tx1"/>
                </a:solidFill>
                <a:latin typeface="Arial" panose="020B0604020202020204" pitchFamily="34" charset="0"/>
                <a:ea typeface="ＭＳ Ｐゴシック" panose="020B0600070205080204" pitchFamily="50" charset="-128"/>
              </a:defRPr>
            </a:lvl2pPr>
            <a:lvl3pPr marL="1143000" indent="-228600" defTabSz="457200">
              <a:defRPr kumimoji="1" i="1">
                <a:solidFill>
                  <a:schemeClr val="tx1"/>
                </a:solidFill>
                <a:latin typeface="Arial" panose="020B0604020202020204" pitchFamily="34" charset="0"/>
                <a:ea typeface="ＭＳ Ｐゴシック" panose="020B0600070205080204" pitchFamily="50" charset="-128"/>
              </a:defRPr>
            </a:lvl3pPr>
            <a:lvl4pPr marL="1600200" indent="-228600" defTabSz="457200">
              <a:defRPr kumimoji="1" i="1">
                <a:solidFill>
                  <a:schemeClr val="tx1"/>
                </a:solidFill>
                <a:latin typeface="Arial" panose="020B0604020202020204" pitchFamily="34" charset="0"/>
                <a:ea typeface="ＭＳ Ｐゴシック" panose="020B0600070205080204" pitchFamily="50" charset="-128"/>
              </a:defRPr>
            </a:lvl4pPr>
            <a:lvl5pPr marL="2057400" indent="-228600" defTabSz="457200">
              <a:defRPr kumimoji="1" i="1">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i="0">
                <a:solidFill>
                  <a:srgbClr val="000000"/>
                </a:solidFill>
                <a:latin typeface="+mn-ea"/>
                <a:ea typeface="+mn-ea"/>
              </a:rPr>
              <a:t>他システム連携</a:t>
            </a:r>
          </a:p>
        </p:txBody>
      </p:sp>
      <p:sp>
        <p:nvSpPr>
          <p:cNvPr id="49" name="十字形 48">
            <a:extLst>
              <a:ext uri="{FF2B5EF4-FFF2-40B4-BE49-F238E27FC236}">
                <a16:creationId xmlns:a16="http://schemas.microsoft.com/office/drawing/2014/main" id="{61656A3A-01A8-4DEF-9B9C-451C96DF1F5E}"/>
              </a:ext>
              <a:ext uri="{C183D7F6-B498-43B3-948B-1728B52AA6E4}">
                <adec:decorative xmlns:adec="http://schemas.microsoft.com/office/drawing/2017/decorative" val="1"/>
              </a:ext>
            </a:extLst>
          </p:cNvPr>
          <p:cNvSpPr/>
          <p:nvPr/>
        </p:nvSpPr>
        <p:spPr>
          <a:xfrm>
            <a:off x="4853914" y="4762460"/>
            <a:ext cx="331787" cy="361950"/>
          </a:xfrm>
          <a:prstGeom prst="plus">
            <a:avLst>
              <a:gd name="adj" fmla="val 32063"/>
            </a:avLst>
          </a:prstGeom>
          <a:solidFill>
            <a:srgbClr val="003399"/>
          </a:solidFill>
          <a:ln w="12700" cap="flat" cmpd="sng" algn="ctr">
            <a:noFill/>
            <a:prstDash val="solid"/>
            <a:miter lim="800000"/>
          </a:ln>
          <a:effectLst/>
        </p:spPr>
        <p:txBody>
          <a:bodyPr anchor="ctr"/>
          <a:lstStyle/>
          <a:p>
            <a:pPr algn="ctr" defTabSz="457200" eaLnBrk="1" fontAlgn="auto" hangingPunct="1">
              <a:spcBef>
                <a:spcPts val="0"/>
              </a:spcBef>
              <a:spcAft>
                <a:spcPts val="0"/>
              </a:spcAft>
              <a:defRPr/>
            </a:pPr>
            <a:endParaRPr kumimoji="0" lang="ja-JP" altLang="en-US" i="0" kern="0">
              <a:solidFill>
                <a:srgbClr val="003399"/>
              </a:solidFill>
              <a:latin typeface="+mn-ea"/>
              <a:ea typeface="+mn-ea"/>
            </a:endParaRPr>
          </a:p>
        </p:txBody>
      </p:sp>
      <p:pic>
        <p:nvPicPr>
          <p:cNvPr id="5" name="図 4">
            <a:extLst>
              <a:ext uri="{FF2B5EF4-FFF2-40B4-BE49-F238E27FC236}">
                <a16:creationId xmlns:a16="http://schemas.microsoft.com/office/drawing/2014/main" id="{631BAC85-7094-436A-A3A9-A68602AA7B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4359" y="4506913"/>
            <a:ext cx="1996613" cy="1546994"/>
          </a:xfrm>
          <a:prstGeom prst="rect">
            <a:avLst/>
          </a:prstGeom>
        </p:spPr>
      </p:pic>
      <p:pic>
        <p:nvPicPr>
          <p:cNvPr id="10" name="図 9">
            <a:extLst>
              <a:ext uri="{FF2B5EF4-FFF2-40B4-BE49-F238E27FC236}">
                <a16:creationId xmlns:a16="http://schemas.microsoft.com/office/drawing/2014/main" id="{E8BB5B5E-413C-44A6-A380-019E554799F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4158" y="4577781"/>
            <a:ext cx="576546" cy="580364"/>
          </a:xfrm>
          <a:prstGeom prst="rect">
            <a:avLst/>
          </a:prstGeom>
        </p:spPr>
      </p:pic>
      <p:pic>
        <p:nvPicPr>
          <p:cNvPr id="11" name="図 10">
            <a:extLst>
              <a:ext uri="{FF2B5EF4-FFF2-40B4-BE49-F238E27FC236}">
                <a16:creationId xmlns:a16="http://schemas.microsoft.com/office/drawing/2014/main" id="{21C990BD-ACE0-4FEA-9140-9F0C8B1A510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1782" y="5346376"/>
            <a:ext cx="606198" cy="523220"/>
          </a:xfrm>
          <a:prstGeom prst="rect">
            <a:avLst/>
          </a:prstGeom>
        </p:spPr>
      </p:pic>
      <p:pic>
        <p:nvPicPr>
          <p:cNvPr id="6" name="図 5">
            <a:extLst>
              <a:ext uri="{FF2B5EF4-FFF2-40B4-BE49-F238E27FC236}">
                <a16:creationId xmlns:a16="http://schemas.microsoft.com/office/drawing/2014/main" id="{5A9A0ABB-C329-417E-9661-7DBA12BEEE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54936" y="5267245"/>
            <a:ext cx="495343" cy="487722"/>
          </a:xfrm>
          <a:prstGeom prst="rect">
            <a:avLst/>
          </a:prstGeom>
        </p:spPr>
      </p:pic>
      <p:pic>
        <p:nvPicPr>
          <p:cNvPr id="8" name="図 7">
            <a:extLst>
              <a:ext uri="{FF2B5EF4-FFF2-40B4-BE49-F238E27FC236}">
                <a16:creationId xmlns:a16="http://schemas.microsoft.com/office/drawing/2014/main" id="{FA469C3C-84E5-4969-B0EB-D5D32857317D}"/>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46474" y="4497807"/>
            <a:ext cx="629842" cy="587853"/>
          </a:xfrm>
          <a:prstGeom prst="rect">
            <a:avLst/>
          </a:prstGeom>
        </p:spPr>
      </p:pic>
    </p:spTree>
    <p:extLst>
      <p:ext uri="{BB962C8B-B14F-4D97-AF65-F5344CB8AC3E}">
        <p14:creationId xmlns:p14="http://schemas.microsoft.com/office/powerpoint/2010/main" val="3711470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32" descr="業務を円滑に進めるための&#10;コミュニケーション機能&#10;">
            <a:extLst>
              <a:ext uri="{FF2B5EF4-FFF2-40B4-BE49-F238E27FC236}">
                <a16:creationId xmlns:a16="http://schemas.microsoft.com/office/drawing/2014/main" id="{0B6AFBB9-4761-4DC4-9363-12DB8CA26DB7}"/>
              </a:ext>
            </a:extLst>
          </p:cNvPr>
          <p:cNvSpPr/>
          <p:nvPr/>
        </p:nvSpPr>
        <p:spPr>
          <a:xfrm>
            <a:off x="4033651" y="4412604"/>
            <a:ext cx="4124698" cy="1568565"/>
          </a:xfrm>
          <a:prstGeom prst="roundRect">
            <a:avLst>
              <a:gd name="adj" fmla="val 3876"/>
            </a:avLst>
          </a:prstGeom>
          <a:solidFill>
            <a:sysClr val="window" lastClr="FFFFFF"/>
          </a:solidFill>
          <a:ln w="12700" cap="flat" cmpd="sng" algn="ctr">
            <a:solidFill>
              <a:schemeClr val="accent1"/>
            </a:solidFill>
            <a:prstDash val="solid"/>
            <a:miter lim="800000"/>
          </a:ln>
          <a:effectLst/>
        </p:spPr>
        <p:txBody>
          <a:bodyPr anchor="ctr"/>
          <a:lstStyle/>
          <a:p>
            <a:pPr algn="ctr" defTabSz="457200" eaLnBrk="1" fontAlgn="auto" hangingPunct="1">
              <a:spcBef>
                <a:spcPts val="0"/>
              </a:spcBef>
              <a:spcAft>
                <a:spcPts val="0"/>
              </a:spcAft>
              <a:defRPr/>
            </a:pPr>
            <a:endParaRPr kumimoji="0" lang="en-US" altLang="ja-JP" i="0" kern="0" dirty="0">
              <a:solidFill>
                <a:prstClr val="black"/>
              </a:solidFill>
              <a:latin typeface="+mn-ea"/>
              <a:ea typeface="+mn-ea"/>
            </a:endParaRPr>
          </a:p>
          <a:p>
            <a:pPr algn="ctr" defTabSz="457200" eaLnBrk="1" fontAlgn="auto" hangingPunct="1">
              <a:spcBef>
                <a:spcPts val="0"/>
              </a:spcBef>
              <a:spcAft>
                <a:spcPts val="0"/>
              </a:spcAft>
              <a:defRPr/>
            </a:pPr>
            <a:endParaRPr kumimoji="0" lang="en-US" altLang="ja-JP" i="0" kern="0" dirty="0">
              <a:solidFill>
                <a:prstClr val="black"/>
              </a:solidFill>
              <a:latin typeface="+mn-ea"/>
              <a:ea typeface="+mn-ea"/>
            </a:endParaRPr>
          </a:p>
          <a:p>
            <a:pPr algn="ctr" defTabSz="457200" eaLnBrk="1" fontAlgn="auto" hangingPunct="1">
              <a:spcBef>
                <a:spcPts val="0"/>
              </a:spcBef>
              <a:spcAft>
                <a:spcPts val="0"/>
              </a:spcAft>
              <a:defRPr/>
            </a:pPr>
            <a:r>
              <a:rPr kumimoji="0" lang="ja-JP" altLang="en-US" i="0" kern="0" dirty="0">
                <a:solidFill>
                  <a:prstClr val="black"/>
                </a:solidFill>
                <a:latin typeface="+mn-ea"/>
                <a:ea typeface="+mn-ea"/>
              </a:rPr>
              <a:t>業務を円滑に進めるための</a:t>
            </a:r>
            <a:endParaRPr kumimoji="0" lang="en-US" altLang="ja-JP" i="0" kern="0" dirty="0">
              <a:solidFill>
                <a:prstClr val="black"/>
              </a:solidFill>
              <a:latin typeface="+mn-ea"/>
              <a:ea typeface="+mn-ea"/>
            </a:endParaRPr>
          </a:p>
          <a:p>
            <a:pPr algn="ctr" defTabSz="457200" eaLnBrk="1" fontAlgn="auto" hangingPunct="1">
              <a:spcBef>
                <a:spcPts val="0"/>
              </a:spcBef>
              <a:spcAft>
                <a:spcPts val="0"/>
              </a:spcAft>
              <a:defRPr/>
            </a:pPr>
            <a:r>
              <a:rPr kumimoji="0" lang="ja-JP" altLang="en-US" i="0" kern="0" dirty="0">
                <a:solidFill>
                  <a:prstClr val="black"/>
                </a:solidFill>
                <a:latin typeface="+mn-ea"/>
                <a:ea typeface="+mn-ea"/>
              </a:rPr>
              <a:t>コミュニケーション機能</a:t>
            </a:r>
          </a:p>
        </p:txBody>
      </p:sp>
      <p:sp>
        <p:nvSpPr>
          <p:cNvPr id="3" name="タイトル 2">
            <a:extLst>
              <a:ext uri="{FF2B5EF4-FFF2-40B4-BE49-F238E27FC236}">
                <a16:creationId xmlns:a16="http://schemas.microsoft.com/office/drawing/2014/main" id="{E2415C83-A4EA-4077-8DDC-E97FB14BEE83}"/>
              </a:ext>
            </a:extLst>
          </p:cNvPr>
          <p:cNvSpPr>
            <a:spLocks noGrp="1"/>
          </p:cNvSpPr>
          <p:nvPr>
            <p:ph type="title"/>
          </p:nvPr>
        </p:nvSpPr>
        <p:spPr/>
        <p:txBody>
          <a:bodyPr>
            <a:normAutofit/>
          </a:bodyPr>
          <a:lstStyle/>
          <a:p>
            <a:r>
              <a:rPr lang="en-US" altLang="ja-JP" dirty="0">
                <a:latin typeface="+mn-ea"/>
                <a:ea typeface="+mn-ea"/>
              </a:rPr>
              <a:t>Garoon </a:t>
            </a:r>
            <a:r>
              <a:rPr lang="ja-JP" altLang="en-US" dirty="0">
                <a:latin typeface="+mn-ea"/>
                <a:ea typeface="+mn-ea"/>
              </a:rPr>
              <a:t>と </a:t>
            </a:r>
            <a:r>
              <a:rPr lang="en-US" altLang="ja-JP" dirty="0">
                <a:latin typeface="+mn-ea"/>
                <a:ea typeface="+mn-ea"/>
              </a:rPr>
              <a:t>kintone </a:t>
            </a:r>
            <a:r>
              <a:rPr lang="ja-JP" altLang="en-US" dirty="0">
                <a:latin typeface="+mn-ea"/>
                <a:ea typeface="+mn-ea"/>
              </a:rPr>
              <a:t>の使い分け</a:t>
            </a:r>
            <a:endParaRPr kumimoji="1" lang="ja-JP" altLang="en-US" dirty="0">
              <a:latin typeface="+mn-ea"/>
              <a:ea typeface="+mn-ea"/>
            </a:endParaRPr>
          </a:p>
        </p:txBody>
      </p:sp>
      <p:grpSp>
        <p:nvGrpSpPr>
          <p:cNvPr id="12" name="グループ化 11" descr="Garoon(ガルーン)&#10;組織やグループ、チームでのスケジュール管理&#10;細かいアクセス権設定（運用管理権限の付与など）&#10;自由なポータル設定">
            <a:extLst>
              <a:ext uri="{FF2B5EF4-FFF2-40B4-BE49-F238E27FC236}">
                <a16:creationId xmlns:a16="http://schemas.microsoft.com/office/drawing/2014/main" id="{EB7DB2EC-DC07-4910-84D2-091D6E3BBF59}"/>
              </a:ext>
              <a:ext uri="{C183D7F6-B498-43B3-948B-1728B52AA6E4}">
                <adec:decorative xmlns:adec="http://schemas.microsoft.com/office/drawing/2017/decorative" val="0"/>
              </a:ext>
            </a:extLst>
          </p:cNvPr>
          <p:cNvGrpSpPr/>
          <p:nvPr/>
        </p:nvGrpSpPr>
        <p:grpSpPr>
          <a:xfrm>
            <a:off x="1791728" y="1733901"/>
            <a:ext cx="4990072" cy="2851544"/>
            <a:chOff x="267728" y="1733901"/>
            <a:chExt cx="4990072" cy="2851544"/>
          </a:xfrm>
        </p:grpSpPr>
        <p:sp>
          <p:nvSpPr>
            <p:cNvPr id="5" name="角丸四角形 32">
              <a:extLst>
                <a:ext uri="{FF2B5EF4-FFF2-40B4-BE49-F238E27FC236}">
                  <a16:creationId xmlns:a16="http://schemas.microsoft.com/office/drawing/2014/main" id="{E2BE6F6B-5736-4DED-88DE-4B3605A5403D}"/>
                </a:ext>
              </a:extLst>
            </p:cNvPr>
            <p:cNvSpPr/>
            <p:nvPr/>
          </p:nvSpPr>
          <p:spPr>
            <a:xfrm>
              <a:off x="267728" y="2657948"/>
              <a:ext cx="4990072" cy="1927497"/>
            </a:xfrm>
            <a:prstGeom prst="roundRect">
              <a:avLst>
                <a:gd name="adj" fmla="val 3876"/>
              </a:avLst>
            </a:prstGeom>
            <a:solidFill>
              <a:sysClr val="window" lastClr="FFFFFF"/>
            </a:solidFill>
            <a:ln w="12700" cap="flat" cmpd="sng" algn="ctr">
              <a:solidFill>
                <a:srgbClr val="003399"/>
              </a:solidFill>
              <a:prstDash val="solid"/>
              <a:miter lim="800000"/>
            </a:ln>
            <a:effectLst/>
          </p:spPr>
          <p:txBody>
            <a:bodyPr anchor="ctr"/>
            <a:lstStyle/>
            <a:p>
              <a:pPr>
                <a:buFont typeface="Arial" panose="020B0604020202020204" pitchFamily="34" charset="0"/>
                <a:buChar char="•"/>
              </a:pPr>
              <a:endParaRPr lang="en-US" altLang="ja-JP" sz="1600" i="0" dirty="0">
                <a:latin typeface="+mn-ea"/>
                <a:ea typeface="+mn-ea"/>
              </a:endParaRPr>
            </a:p>
            <a:p>
              <a:pPr>
                <a:buFont typeface="Arial" panose="020B0604020202020204" pitchFamily="34" charset="0"/>
                <a:buChar char="•"/>
              </a:pPr>
              <a:endParaRPr lang="en-US" altLang="ja-JP" sz="1600" i="0" dirty="0">
                <a:latin typeface="+mn-ea"/>
                <a:ea typeface="+mn-ea"/>
              </a:endParaRPr>
            </a:p>
            <a:p>
              <a:pPr>
                <a:buFont typeface="Arial" panose="020B0604020202020204" pitchFamily="34" charset="0"/>
                <a:buChar char="•"/>
              </a:pPr>
              <a:r>
                <a:rPr lang="ja-JP" altLang="en-US" sz="1600" i="0" dirty="0">
                  <a:latin typeface="+mn-ea"/>
                  <a:ea typeface="+mn-ea"/>
                </a:rPr>
                <a:t>組織やグループ、チームでのスケジュール管理</a:t>
              </a:r>
              <a:endParaRPr lang="en-US" altLang="ja-JP" sz="1600" i="0" dirty="0">
                <a:latin typeface="+mn-ea"/>
                <a:ea typeface="+mn-ea"/>
              </a:endParaRPr>
            </a:p>
            <a:p>
              <a:pPr>
                <a:buFont typeface="Arial" panose="020B0604020202020204" pitchFamily="34" charset="0"/>
                <a:buChar char="•"/>
              </a:pPr>
              <a:r>
                <a:rPr lang="ja-JP" altLang="en-US" sz="1600" i="0" dirty="0">
                  <a:latin typeface="+mn-ea"/>
                  <a:ea typeface="+mn-ea"/>
                </a:rPr>
                <a:t>細かいアクセス権設定（運用管理権限の付与など）</a:t>
              </a:r>
              <a:endParaRPr lang="en-US" altLang="ja-JP" sz="1600" i="0" dirty="0">
                <a:latin typeface="+mn-ea"/>
                <a:ea typeface="+mn-ea"/>
              </a:endParaRPr>
            </a:p>
            <a:p>
              <a:pPr>
                <a:buFont typeface="Arial" panose="020B0604020202020204" pitchFamily="34" charset="0"/>
                <a:buChar char="•"/>
              </a:pPr>
              <a:r>
                <a:rPr lang="ja-JP" altLang="en-US" sz="1600" i="0" dirty="0">
                  <a:latin typeface="+mn-ea"/>
                  <a:ea typeface="+mn-ea"/>
                </a:rPr>
                <a:t>自由なポータル設定</a:t>
              </a:r>
              <a:endParaRPr lang="en-US" altLang="ja-JP" sz="1600" i="0" dirty="0">
                <a:latin typeface="+mn-ea"/>
                <a:ea typeface="+mn-ea"/>
              </a:endParaRPr>
            </a:p>
            <a:p>
              <a:pPr algn="ctr" defTabSz="457200" eaLnBrk="1" fontAlgn="auto" hangingPunct="1">
                <a:spcBef>
                  <a:spcPts val="0"/>
                </a:spcBef>
                <a:spcAft>
                  <a:spcPts val="0"/>
                </a:spcAft>
                <a:defRPr/>
              </a:pPr>
              <a:endParaRPr kumimoji="0" lang="ja-JP" altLang="en-US" sz="1600" i="0" kern="0" dirty="0">
                <a:solidFill>
                  <a:prstClr val="black"/>
                </a:solidFill>
                <a:latin typeface="+mn-ea"/>
                <a:ea typeface="+mn-ea"/>
              </a:endParaRPr>
            </a:p>
          </p:txBody>
        </p:sp>
        <p:sp>
          <p:nvSpPr>
            <p:cNvPr id="6" name="片側の 2 つの角を丸めた四角形 43">
              <a:extLst>
                <a:ext uri="{FF2B5EF4-FFF2-40B4-BE49-F238E27FC236}">
                  <a16:creationId xmlns:a16="http://schemas.microsoft.com/office/drawing/2014/main" id="{0B41A97A-9827-485A-9CD1-65E2B961EAB3}"/>
                </a:ext>
              </a:extLst>
            </p:cNvPr>
            <p:cNvSpPr/>
            <p:nvPr/>
          </p:nvSpPr>
          <p:spPr>
            <a:xfrm>
              <a:off x="272489" y="1733901"/>
              <a:ext cx="4985311" cy="1047283"/>
            </a:xfrm>
            <a:prstGeom prst="round2SameRect">
              <a:avLst/>
            </a:prstGeom>
            <a:solidFill>
              <a:srgbClr val="003399"/>
            </a:solidFill>
            <a:ln w="19050" cap="flat" cmpd="sng" algn="ctr">
              <a:solidFill>
                <a:srgbClr val="003399"/>
              </a:solidFill>
              <a:prstDash val="solid"/>
              <a:miter lim="800000"/>
            </a:ln>
            <a:effectLst/>
          </p:spPr>
          <p:txBody>
            <a:bodyPr anchor="ctr"/>
            <a:lstStyle/>
            <a:p>
              <a:pPr algn="ctr" defTabSz="457200" eaLnBrk="1" fontAlgn="auto" hangingPunct="1">
                <a:spcBef>
                  <a:spcPts val="0"/>
                </a:spcBef>
                <a:spcAft>
                  <a:spcPts val="0"/>
                </a:spcAft>
                <a:defRPr/>
              </a:pPr>
              <a:r>
                <a:rPr kumimoji="0" lang="en-US" altLang="ja-JP" sz="2400" b="1" i="0" kern="0" dirty="0">
                  <a:solidFill>
                    <a:prstClr val="white"/>
                  </a:solidFill>
                  <a:latin typeface="+mn-ea"/>
                  <a:ea typeface="+mn-ea"/>
                </a:rPr>
                <a:t>Garoon</a:t>
              </a:r>
              <a:endParaRPr kumimoji="0" lang="ja-JP" altLang="en-US" sz="2400" b="1" i="0" kern="0" dirty="0">
                <a:solidFill>
                  <a:prstClr val="white"/>
                </a:solidFill>
                <a:latin typeface="+mn-ea"/>
                <a:ea typeface="+mn-ea"/>
              </a:endParaRPr>
            </a:p>
          </p:txBody>
        </p:sp>
      </p:grpSp>
      <p:grpSp>
        <p:nvGrpSpPr>
          <p:cNvPr id="11" name="グループ化 10" descr="kintone(キントーン)&#10;業務に必要なアプリを自由に作成&#10; データを蓄積・一覧・検索できるデータベース機能&#10;">
            <a:extLst>
              <a:ext uri="{FF2B5EF4-FFF2-40B4-BE49-F238E27FC236}">
                <a16:creationId xmlns:a16="http://schemas.microsoft.com/office/drawing/2014/main" id="{518BF0B4-0DFE-4008-9151-F86F20FFACE5}"/>
              </a:ext>
            </a:extLst>
          </p:cNvPr>
          <p:cNvGrpSpPr/>
          <p:nvPr/>
        </p:nvGrpSpPr>
        <p:grpSpPr>
          <a:xfrm>
            <a:off x="6861607" y="1724527"/>
            <a:ext cx="3565472" cy="2884016"/>
            <a:chOff x="5337607" y="1724527"/>
            <a:chExt cx="3565472" cy="2884016"/>
          </a:xfrm>
        </p:grpSpPr>
        <p:sp>
          <p:nvSpPr>
            <p:cNvPr id="7" name="角丸四角形 32">
              <a:extLst>
                <a:ext uri="{FF2B5EF4-FFF2-40B4-BE49-F238E27FC236}">
                  <a16:creationId xmlns:a16="http://schemas.microsoft.com/office/drawing/2014/main" id="{3DEA3D00-1909-4FA7-AB75-4C5173257FB5}"/>
                </a:ext>
              </a:extLst>
            </p:cNvPr>
            <p:cNvSpPr/>
            <p:nvPr/>
          </p:nvSpPr>
          <p:spPr>
            <a:xfrm>
              <a:off x="5337607" y="2560022"/>
              <a:ext cx="3565472" cy="2048521"/>
            </a:xfrm>
            <a:prstGeom prst="roundRect">
              <a:avLst>
                <a:gd name="adj" fmla="val 3876"/>
              </a:avLst>
            </a:prstGeom>
            <a:solidFill>
              <a:sysClr val="window" lastClr="FFFFFF"/>
            </a:solidFill>
            <a:ln w="12700" cap="flat" cmpd="sng" algn="ctr">
              <a:solidFill>
                <a:schemeClr val="accent4"/>
              </a:solidFill>
              <a:prstDash val="solid"/>
              <a:miter lim="800000"/>
            </a:ln>
            <a:effectLst/>
          </p:spPr>
          <p:txBody>
            <a:bodyPr anchor="ctr"/>
            <a:lstStyle/>
            <a:p>
              <a:pPr>
                <a:buFont typeface="Arial" panose="020B0604020202020204" pitchFamily="34" charset="0"/>
                <a:buChar char="•"/>
              </a:pPr>
              <a:r>
                <a:rPr lang="ja-JP" altLang="en-US" sz="1600" i="0" dirty="0">
                  <a:latin typeface="+mn-ea"/>
                  <a:ea typeface="+mn-ea"/>
                </a:rPr>
                <a:t> 業務に必要なアプリを自由に作成</a:t>
              </a:r>
              <a:endParaRPr lang="en-US" altLang="ja-JP" sz="1600" i="0" dirty="0">
                <a:latin typeface="+mn-ea"/>
                <a:ea typeface="+mn-ea"/>
              </a:endParaRPr>
            </a:p>
            <a:p>
              <a:pPr>
                <a:buFont typeface="Arial" panose="020B0604020202020204" pitchFamily="34" charset="0"/>
                <a:buChar char="•"/>
              </a:pPr>
              <a:r>
                <a:rPr lang="ja-JP" altLang="en-US" sz="1600" i="0" dirty="0">
                  <a:latin typeface="+mn-ea"/>
                  <a:ea typeface="+mn-ea"/>
                </a:rPr>
                <a:t> データを蓄積・一覧・検索できる　　　　　　データベース機能</a:t>
              </a:r>
            </a:p>
          </p:txBody>
        </p:sp>
        <p:sp>
          <p:nvSpPr>
            <p:cNvPr id="8" name="片側の 2 つの角を丸めた四角形 43">
              <a:extLst>
                <a:ext uri="{FF2B5EF4-FFF2-40B4-BE49-F238E27FC236}">
                  <a16:creationId xmlns:a16="http://schemas.microsoft.com/office/drawing/2014/main" id="{6B18D59A-8776-49BA-8EC6-042A7C7253BE}"/>
                </a:ext>
              </a:extLst>
            </p:cNvPr>
            <p:cNvSpPr/>
            <p:nvPr/>
          </p:nvSpPr>
          <p:spPr>
            <a:xfrm>
              <a:off x="5337607" y="1724527"/>
              <a:ext cx="3565471" cy="1047282"/>
            </a:xfrm>
            <a:prstGeom prst="round2SameRect">
              <a:avLst/>
            </a:prstGeom>
            <a:solidFill>
              <a:schemeClr val="accent4"/>
            </a:solidFill>
            <a:ln w="19050" cap="flat" cmpd="sng" algn="ctr">
              <a:solidFill>
                <a:schemeClr val="accent6"/>
              </a:solidFill>
              <a:prstDash val="solid"/>
              <a:miter lim="800000"/>
            </a:ln>
            <a:effectLst/>
          </p:spPr>
          <p:txBody>
            <a:bodyPr anchor="ctr"/>
            <a:lstStyle/>
            <a:p>
              <a:pPr algn="ctr" defTabSz="457200" eaLnBrk="1" fontAlgn="auto" hangingPunct="1">
                <a:spcBef>
                  <a:spcPts val="0"/>
                </a:spcBef>
                <a:spcAft>
                  <a:spcPts val="0"/>
                </a:spcAft>
                <a:defRPr/>
              </a:pPr>
              <a:r>
                <a:rPr kumimoji="0" lang="en-US" altLang="ja-JP" sz="2400" b="1" i="0" kern="0" dirty="0">
                  <a:solidFill>
                    <a:prstClr val="white"/>
                  </a:solidFill>
                  <a:latin typeface="+mn-ea"/>
                  <a:ea typeface="+mn-ea"/>
                </a:rPr>
                <a:t>kintone</a:t>
              </a:r>
              <a:endParaRPr kumimoji="0" lang="ja-JP" altLang="en-US" sz="2400" b="1" i="0" kern="0" dirty="0">
                <a:solidFill>
                  <a:prstClr val="white"/>
                </a:solidFill>
                <a:latin typeface="+mn-ea"/>
                <a:ea typeface="+mn-ea"/>
              </a:endParaRPr>
            </a:p>
          </p:txBody>
        </p:sp>
      </p:grpSp>
      <p:sp>
        <p:nvSpPr>
          <p:cNvPr id="10" name="片側の 2 つの角を丸めた四角形 43">
            <a:extLst>
              <a:ext uri="{FF2B5EF4-FFF2-40B4-BE49-F238E27FC236}">
                <a16:creationId xmlns:a16="http://schemas.microsoft.com/office/drawing/2014/main" id="{B7E1DD71-56A4-48C6-A036-E538F312E73C}"/>
              </a:ext>
              <a:ext uri="{C183D7F6-B498-43B3-948B-1728B52AA6E4}">
                <adec:decorative xmlns:adec="http://schemas.microsoft.com/office/drawing/2017/decorative" val="1"/>
              </a:ext>
            </a:extLst>
          </p:cNvPr>
          <p:cNvSpPr/>
          <p:nvPr/>
        </p:nvSpPr>
        <p:spPr>
          <a:xfrm>
            <a:off x="4018660" y="4276165"/>
            <a:ext cx="4158000" cy="843430"/>
          </a:xfrm>
          <a:prstGeom prst="round2SameRect">
            <a:avLst/>
          </a:prstGeom>
          <a:solidFill>
            <a:schemeClr val="accent1"/>
          </a:solidFill>
          <a:ln w="19050" cap="flat" cmpd="sng" algn="ctr">
            <a:solidFill>
              <a:schemeClr val="accent6"/>
            </a:solidFill>
            <a:prstDash val="solid"/>
            <a:miter lim="800000"/>
          </a:ln>
          <a:effectLst/>
        </p:spPr>
        <p:txBody>
          <a:bodyPr anchor="ctr"/>
          <a:lstStyle/>
          <a:p>
            <a:pPr algn="ctr" defTabSz="457200" eaLnBrk="1" fontAlgn="auto" hangingPunct="1">
              <a:spcBef>
                <a:spcPts val="0"/>
              </a:spcBef>
              <a:spcAft>
                <a:spcPts val="0"/>
              </a:spcAft>
              <a:defRPr/>
            </a:pPr>
            <a:r>
              <a:rPr kumimoji="0" lang="en-US" altLang="ja-JP" sz="2400" b="1" i="0" kern="0" dirty="0">
                <a:solidFill>
                  <a:prstClr val="white"/>
                </a:solidFill>
                <a:latin typeface="+mn-ea"/>
                <a:ea typeface="+mn-ea"/>
              </a:rPr>
              <a:t>Garoon &amp; kintone</a:t>
            </a:r>
            <a:endParaRPr kumimoji="0" lang="ja-JP" altLang="en-US" sz="2400" b="1" i="0" kern="0" dirty="0">
              <a:solidFill>
                <a:prstClr val="white"/>
              </a:solidFill>
              <a:latin typeface="+mn-ea"/>
              <a:ea typeface="+mn-ea"/>
            </a:endParaRPr>
          </a:p>
        </p:txBody>
      </p:sp>
    </p:spTree>
    <p:extLst>
      <p:ext uri="{BB962C8B-B14F-4D97-AF65-F5344CB8AC3E}">
        <p14:creationId xmlns:p14="http://schemas.microsoft.com/office/powerpoint/2010/main" val="106862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1E73534-CC03-45F0-9198-7BA7633B45C0}"/>
              </a:ext>
            </a:extLst>
          </p:cNvPr>
          <p:cNvSpPr>
            <a:spLocks noGrp="1"/>
          </p:cNvSpPr>
          <p:nvPr>
            <p:ph type="title"/>
          </p:nvPr>
        </p:nvSpPr>
        <p:spPr/>
        <p:txBody>
          <a:bodyPr>
            <a:normAutofit/>
          </a:bodyPr>
          <a:lstStyle/>
          <a:p>
            <a:r>
              <a:rPr lang="en-US" altLang="ja-JP" dirty="0"/>
              <a:t>Garoon</a:t>
            </a:r>
            <a:r>
              <a:rPr lang="ja-JP" altLang="en-US" dirty="0"/>
              <a:t>と</a:t>
            </a:r>
            <a:r>
              <a:rPr lang="en-US" altLang="ja-JP" dirty="0"/>
              <a:t>kintone</a:t>
            </a:r>
            <a:r>
              <a:rPr lang="ja-JP" altLang="en-US" dirty="0"/>
              <a:t>の連携　ーシームレスな連携ー</a:t>
            </a:r>
            <a:endParaRPr kumimoji="1" lang="ja-JP" altLang="en-US" dirty="0"/>
          </a:p>
        </p:txBody>
      </p:sp>
      <p:sp>
        <p:nvSpPr>
          <p:cNvPr id="8" name="テキスト ボックス 7">
            <a:extLst>
              <a:ext uri="{FF2B5EF4-FFF2-40B4-BE49-F238E27FC236}">
                <a16:creationId xmlns:a16="http://schemas.microsoft.com/office/drawing/2014/main" id="{5E9FE024-BFF4-4DFE-9AF5-A3F765F397F3}"/>
              </a:ext>
            </a:extLst>
          </p:cNvPr>
          <p:cNvSpPr txBox="1"/>
          <p:nvPr/>
        </p:nvSpPr>
        <p:spPr>
          <a:xfrm>
            <a:off x="719999" y="936000"/>
            <a:ext cx="10830869" cy="1047132"/>
          </a:xfrm>
          <a:prstGeom prst="rect">
            <a:avLst/>
          </a:prstGeom>
          <a:noFill/>
        </p:spPr>
        <p:txBody>
          <a:bodyPr wrap="square" lIns="81000" tIns="54000" rIns="81000" bIns="54000" rtlCol="0" anchor="ctr">
            <a:spAutoFit/>
          </a:bodyPr>
          <a:lstStyle/>
          <a:p>
            <a:pPr>
              <a:lnSpc>
                <a:spcPct val="130000"/>
              </a:lnSpc>
            </a:pPr>
            <a:r>
              <a:rPr lang="ja-JP" altLang="en-US" sz="1600" b="1" i="0" dirty="0">
                <a:latin typeface="+mn-ea"/>
                <a:ea typeface="+mn-ea"/>
              </a:rPr>
              <a:t>全社の情報共有と業務システムがスムーズにつながる</a:t>
            </a:r>
            <a:endParaRPr lang="en-US" altLang="ja-JP" sz="1600" b="1" i="0" dirty="0">
              <a:latin typeface="+mn-ea"/>
              <a:ea typeface="+mn-ea"/>
            </a:endParaRPr>
          </a:p>
          <a:p>
            <a:pPr>
              <a:lnSpc>
                <a:spcPct val="130000"/>
              </a:lnSpc>
            </a:pPr>
            <a:r>
              <a:rPr lang="en-US" altLang="ja-JP" sz="1600" i="0" dirty="0">
                <a:latin typeface="+mn-ea"/>
                <a:ea typeface="+mn-ea"/>
              </a:rPr>
              <a:t>Garoon </a:t>
            </a:r>
            <a:r>
              <a:rPr lang="ja-JP" altLang="en-US" sz="1600" i="0" dirty="0">
                <a:latin typeface="+mn-ea"/>
                <a:ea typeface="+mn-ea"/>
              </a:rPr>
              <a:t>はスケジュールや掲示板など全社の情報共有、</a:t>
            </a:r>
            <a:r>
              <a:rPr lang="en-US" altLang="ja-JP" sz="1600" i="0" dirty="0">
                <a:latin typeface="+mn-ea"/>
                <a:ea typeface="+mn-ea"/>
              </a:rPr>
              <a:t>kintone </a:t>
            </a:r>
            <a:r>
              <a:rPr lang="ja-JP" altLang="en-US" sz="1600" i="0" dirty="0">
                <a:latin typeface="+mn-ea"/>
                <a:ea typeface="+mn-ea"/>
              </a:rPr>
              <a:t>は案件管理や在庫管理など業務に合わせたシステムを実現できます。全社の情報共有と業務システムがシームレスにつながることでさらなる効率化が可能です。</a:t>
            </a:r>
          </a:p>
        </p:txBody>
      </p:sp>
      <p:pic>
        <p:nvPicPr>
          <p:cNvPr id="2" name="図 1">
            <a:extLst>
              <a:ext uri="{FF2B5EF4-FFF2-40B4-BE49-F238E27FC236}">
                <a16:creationId xmlns:a16="http://schemas.microsoft.com/office/drawing/2014/main" id="{9BC668D5-82C1-4D9C-8360-D8D3F15E80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879677" y="1970368"/>
            <a:ext cx="6432645" cy="4196064"/>
          </a:xfrm>
          <a:prstGeom prst="rect">
            <a:avLst/>
          </a:prstGeom>
        </p:spPr>
      </p:pic>
    </p:spTree>
    <p:extLst>
      <p:ext uri="{BB962C8B-B14F-4D97-AF65-F5344CB8AC3E}">
        <p14:creationId xmlns:p14="http://schemas.microsoft.com/office/powerpoint/2010/main" val="453839101"/>
      </p:ext>
    </p:extLst>
  </p:cSld>
  <p:clrMapOvr>
    <a:masterClrMapping/>
  </p:clrMapOvr>
</p:sld>
</file>

<file path=ppt/theme/theme1.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808E5BE2207EC4982490C78DD2102BA" ma:contentTypeVersion="7" ma:contentTypeDescription="新しいドキュメントを作成します。" ma:contentTypeScope="" ma:versionID="4f0d181fda2afc72ee11245eaf60a489">
  <xsd:schema xmlns:xsd="http://www.w3.org/2001/XMLSchema" xmlns:xs="http://www.w3.org/2001/XMLSchema" xmlns:p="http://schemas.microsoft.com/office/2006/metadata/properties" xmlns:ns3="fe9c79c6-b78f-4942-afdf-4a2bdc8511e1" targetNamespace="http://schemas.microsoft.com/office/2006/metadata/properties" ma:root="true" ma:fieldsID="0ff542fa4c55809bdd51f378c7b9866f" ns3:_="">
    <xsd:import namespace="fe9c79c6-b78f-4942-afdf-4a2bdc8511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c79c6-b78f-4942-afdf-4a2bdc8511e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4C8FA9-D926-43C0-A66E-074757F8B90A}">
  <ds:schemaRefs>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fe9c79c6-b78f-4942-afdf-4a2bdc8511e1"/>
  </ds:schemaRefs>
</ds:datastoreItem>
</file>

<file path=customXml/itemProps2.xml><?xml version="1.0" encoding="utf-8"?>
<ds:datastoreItem xmlns:ds="http://schemas.openxmlformats.org/officeDocument/2006/customXml" ds:itemID="{12CD4212-2CEF-49A7-BA3B-EDA2174BF87D}">
  <ds:schemaRefs>
    <ds:schemaRef ds:uri="http://schemas.microsoft.com/sharepoint/v3/contenttype/forms"/>
  </ds:schemaRefs>
</ds:datastoreItem>
</file>

<file path=customXml/itemProps3.xml><?xml version="1.0" encoding="utf-8"?>
<ds:datastoreItem xmlns:ds="http://schemas.openxmlformats.org/officeDocument/2006/customXml" ds:itemID="{79995C91-ADE8-4106-AD47-B2D331563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9c79c6-b78f-4942-afdf-4a2bdc8511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Garoonテンプレート_16_9_20200923</Template>
  <TotalTime>0</TotalTime>
  <Words>3722</Words>
  <Application>Microsoft Macintosh PowerPoint</Application>
  <PresentationFormat>ワイド画面</PresentationFormat>
  <Paragraphs>405</Paragraphs>
  <Slides>61</Slides>
  <Notes>33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61</vt:i4>
      </vt:variant>
    </vt:vector>
  </HeadingPairs>
  <TitlesOfParts>
    <vt:vector size="72" baseType="lpstr">
      <vt:lpstr>新細明體</vt:lpstr>
      <vt:lpstr>YakuHanJP</vt:lpstr>
      <vt:lpstr>Meiryo</vt:lpstr>
      <vt:lpstr>Yu Gothic</vt:lpstr>
      <vt:lpstr>Yu Gothic</vt:lpstr>
      <vt:lpstr>Yu Gothic Medium</vt:lpstr>
      <vt:lpstr>Arial</vt:lpstr>
      <vt:lpstr>Calibri</vt:lpstr>
      <vt:lpstr>Calibri Light</vt:lpstr>
      <vt:lpstr>Wingdings</vt:lpstr>
      <vt:lpstr>Garoonテンプレート_16_9_20200923</vt:lpstr>
      <vt:lpstr>Garoon×kintone 連携資料</vt:lpstr>
      <vt:lpstr>本資料について</vt:lpstr>
      <vt:lpstr>本資料について</vt:lpstr>
      <vt:lpstr>目次　</vt:lpstr>
      <vt:lpstr>1. サイボウズのグループウェア</vt:lpstr>
      <vt:lpstr>サイボウズ  Garoon とは</vt:lpstr>
      <vt:lpstr>kintone とは</vt:lpstr>
      <vt:lpstr>Garoon と kintone の使い分け</vt:lpstr>
      <vt:lpstr>Garoonとkintoneの連携　ーシームレスな連携ー</vt:lpstr>
      <vt:lpstr>Garoon × kintone の併用</vt:lpstr>
      <vt:lpstr>2.Garoon × kintone</vt:lpstr>
      <vt:lpstr>Garoon × kintone</vt:lpstr>
      <vt:lpstr>kintoneとの連携方法</vt:lpstr>
      <vt:lpstr>Garoon×kintone ースケジュール連携ー</vt:lpstr>
      <vt:lpstr>Garoon×kintone ーポータル連携ー</vt:lpstr>
      <vt:lpstr>Garoon×kintone ースペース連携ー</vt:lpstr>
      <vt:lpstr>Garoon×kintone ーユーザー情報連携ー</vt:lpstr>
      <vt:lpstr>Garoon×kintone ープラグインによる連携ー</vt:lpstr>
      <vt:lpstr>Garoon×kintone ーカスタマイズによる連携ー</vt:lpstr>
      <vt:lpstr>3.kintone 連携</vt:lpstr>
      <vt:lpstr>ポータル連携</vt:lpstr>
      <vt:lpstr>情報を手軽に確認できる便利さがあります</vt:lpstr>
      <vt:lpstr>ポータル × kintone</vt:lpstr>
      <vt:lpstr>蓄積したナレッジを共有できます</vt:lpstr>
      <vt:lpstr>ポータル × kintone</vt:lpstr>
      <vt:lpstr>目を引く掲示を作成できます</vt:lpstr>
      <vt:lpstr>ポータル × kintone</vt:lpstr>
      <vt:lpstr>スペース連携</vt:lpstr>
      <vt:lpstr>必要な情報を必要な人に届けられます</vt:lpstr>
      <vt:lpstr>スペース × kintone</vt:lpstr>
      <vt:lpstr>スケジュール連携</vt:lpstr>
      <vt:lpstr>外回りの隙間時間に日報や営業活動の登録ができます</vt:lpstr>
      <vt:lpstr>スケジュール × kintone</vt:lpstr>
      <vt:lpstr>スケジュール × kintone</vt:lpstr>
      <vt:lpstr>スケジュールと顧客管理を連携して、簡易SFAができます</vt:lpstr>
      <vt:lpstr>スケジュール × kintone</vt:lpstr>
      <vt:lpstr>スケジュール × kintone</vt:lpstr>
      <vt:lpstr>ワークフロー連携</vt:lpstr>
      <vt:lpstr>ワークフローを簡単に作成できます</vt:lpstr>
      <vt:lpstr>ワークフロー × kintone</vt:lpstr>
      <vt:lpstr>ワークフロー × kintone</vt:lpstr>
      <vt:lpstr>承認されたワークフローを管理したい</vt:lpstr>
      <vt:lpstr>ワークフロー × kintone</vt:lpstr>
      <vt:lpstr>ユーザー連携</vt:lpstr>
      <vt:lpstr>ユーザーや組織の情報は一元管理できます</vt:lpstr>
      <vt:lpstr>ユーザー情報連携</vt:lpstr>
      <vt:lpstr>SSO連携</vt:lpstr>
      <vt:lpstr>その他</vt:lpstr>
      <vt:lpstr>通知はまとめて確認できます</vt:lpstr>
      <vt:lpstr>通知 × kintone</vt:lpstr>
      <vt:lpstr>チームメンバーの働き方を確認できます</vt:lpstr>
      <vt:lpstr>在席情報 × kintone</vt:lpstr>
      <vt:lpstr>4.お客様事例</vt:lpstr>
      <vt:lpstr>京都大学様</vt:lpstr>
      <vt:lpstr>サンコール株式会社 様</vt:lpstr>
      <vt:lpstr>株式会社 明電舎様</vt:lpstr>
      <vt:lpstr>ゼブラ株式会社様</vt:lpstr>
      <vt:lpstr>東洋ハイテック株式会社様</vt:lpstr>
      <vt:lpstr>中野製薬株式会社様</vt:lpstr>
      <vt:lpstr>その他事例</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2014-11-21T10:31:04Z</dcterms:created>
  <dcterms:modified xsi:type="dcterms:W3CDTF">2023-03-31T07:53:28Z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0x0101009808E5BE2207EC4982490C78DD2102BA</vt:lpwstr>
  </property>
</Properties>
</file>