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1"/>
  </p:sldMasterIdLst>
  <p:notesMasterIdLst>
    <p:notesMasterId r:id="rId21"/>
  </p:notesMasterIdLst>
  <p:sldIdLst>
    <p:sldId id="1355" r:id="rId2"/>
    <p:sldId id="1357" r:id="rId3"/>
    <p:sldId id="1429" r:id="rId4"/>
    <p:sldId id="1411" r:id="rId5"/>
    <p:sldId id="1440" r:id="rId6"/>
    <p:sldId id="1444" r:id="rId7"/>
    <p:sldId id="1434" r:id="rId8"/>
    <p:sldId id="1439" r:id="rId9"/>
    <p:sldId id="1433" r:id="rId10"/>
    <p:sldId id="1431" r:id="rId11"/>
    <p:sldId id="1420" r:id="rId12"/>
    <p:sldId id="1435" r:id="rId13"/>
    <p:sldId id="1436" r:id="rId14"/>
    <p:sldId id="1446" r:id="rId15"/>
    <p:sldId id="1441" r:id="rId16"/>
    <p:sldId id="1424" r:id="rId17"/>
    <p:sldId id="1437" r:id="rId18"/>
    <p:sldId id="1445" r:id="rId19"/>
    <p:sldId id="1442"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pos="158" userDrawn="1">
          <p15:clr>
            <a:srgbClr val="A4A3A4"/>
          </p15:clr>
        </p15:guide>
        <p15:guide id="3" orient="horz" pos="894" userDrawn="1">
          <p15:clr>
            <a:srgbClr val="A4A3A4"/>
          </p15:clr>
        </p15:guide>
        <p15:guide id="5" pos="2880" userDrawn="1">
          <p15:clr>
            <a:srgbClr val="A4A3A4"/>
          </p15:clr>
        </p15:guide>
        <p15:guide id="6" orient="horz" pos="713" userDrawn="1">
          <p15:clr>
            <a:srgbClr val="A4A3A4"/>
          </p15:clr>
        </p15:guide>
        <p15:guide id="7" orient="horz" pos="2890" userDrawn="1">
          <p15:clr>
            <a:srgbClr val="A4A3A4"/>
          </p15:clr>
        </p15:guide>
        <p15:guide id="8" userDrawn="1">
          <p15:clr>
            <a:srgbClr val="A4A3A4"/>
          </p15:clr>
        </p15:guide>
        <p15:guide id="9" orient="horz" pos="1076" userDrawn="1">
          <p15:clr>
            <a:srgbClr val="A4A3A4"/>
          </p15:clr>
        </p15:guide>
        <p15:guide id="10" orient="horz" pos="2618" userDrawn="1">
          <p15:clr>
            <a:srgbClr val="A4A3A4"/>
          </p15:clr>
        </p15:guide>
        <p15:guide id="11" pos="113" userDrawn="1">
          <p15:clr>
            <a:srgbClr val="A4A3A4"/>
          </p15:clr>
        </p15:guide>
        <p15:guide id="12" orient="horz" pos="2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A01"/>
    <a:srgbClr val="003399"/>
    <a:srgbClr val="E2E8F6"/>
    <a:srgbClr val="CC7A01"/>
    <a:srgbClr val="D98200"/>
    <a:srgbClr val="01ADA4"/>
    <a:srgbClr val="4669BD"/>
    <a:srgbClr val="E1E8F7"/>
    <a:srgbClr val="888E99"/>
    <a:srgbClr val="01A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B58EF-2376-4D62-B3FE-604F696A8E73}" v="64" dt="2023-03-10T06:52:27.298"/>
    <p1510:client id="{F145784B-0441-A843-91B2-0B5F32271D34}" v="3" dt="2023-03-10T07:03:04.79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1"/>
    <p:restoredTop sz="94705"/>
  </p:normalViewPr>
  <p:slideViewPr>
    <p:cSldViewPr snapToGrid="0">
      <p:cViewPr varScale="1">
        <p:scale>
          <a:sx n="117" d="100"/>
          <a:sy n="117" d="100"/>
        </p:scale>
        <p:origin x="192" y="520"/>
      </p:cViewPr>
      <p:guideLst>
        <p:guide orient="horz" pos="2709"/>
        <p:guide pos="158"/>
        <p:guide orient="horz" pos="894"/>
        <p:guide pos="2880"/>
        <p:guide orient="horz" pos="713"/>
        <p:guide orient="horz" pos="2890"/>
        <p:guide/>
        <p:guide orient="horz" pos="1076"/>
        <p:guide orient="horz" pos="2618"/>
        <p:guide pos="113"/>
        <p:guide orient="horz" pos="2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58738-EAD3-154C-936D-D2580CB6A61D}" type="datetimeFigureOut">
              <a:rPr kumimoji="1" lang="ja-JP" altLang="en-US" smtClean="0"/>
              <a:t>2023/11/27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1707-020D-E949-ACFB-6E06B790B73B}" type="slidenum">
              <a:rPr kumimoji="1" lang="ja-JP" altLang="en-US" smtClean="0"/>
              <a:t>‹#›</a:t>
            </a:fld>
            <a:endParaRPr kumimoji="1" lang="ja-JP" altLang="en-US"/>
          </a:p>
        </p:txBody>
      </p:sp>
    </p:spTree>
    <p:extLst>
      <p:ext uri="{BB962C8B-B14F-4D97-AF65-F5344CB8AC3E}">
        <p14:creationId xmlns:p14="http://schemas.microsoft.com/office/powerpoint/2010/main" val="2127086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a:t>
            </a:fld>
            <a:endParaRPr kumimoji="1" lang="ja-JP" altLang="en-US"/>
          </a:p>
        </p:txBody>
      </p:sp>
    </p:spTree>
    <p:extLst>
      <p:ext uri="{BB962C8B-B14F-4D97-AF65-F5344CB8AC3E}">
        <p14:creationId xmlns:p14="http://schemas.microsoft.com/office/powerpoint/2010/main" val="246579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14</a:t>
            </a:fld>
            <a:endParaRPr kumimoji="1" lang="ja-JP" altLang="en-US"/>
          </a:p>
        </p:txBody>
      </p:sp>
    </p:spTree>
    <p:extLst>
      <p:ext uri="{BB962C8B-B14F-4D97-AF65-F5344CB8AC3E}">
        <p14:creationId xmlns:p14="http://schemas.microsoft.com/office/powerpoint/2010/main" val="213787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15</a:t>
            </a:fld>
            <a:endParaRPr kumimoji="1" lang="ja-JP" altLang="en-US"/>
          </a:p>
        </p:txBody>
      </p:sp>
    </p:spTree>
    <p:extLst>
      <p:ext uri="{BB962C8B-B14F-4D97-AF65-F5344CB8AC3E}">
        <p14:creationId xmlns:p14="http://schemas.microsoft.com/office/powerpoint/2010/main" val="303117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17</a:t>
            </a:fld>
            <a:endParaRPr kumimoji="1" lang="ja-JP" altLang="en-US"/>
          </a:p>
        </p:txBody>
      </p:sp>
    </p:spTree>
    <p:extLst>
      <p:ext uri="{BB962C8B-B14F-4D97-AF65-F5344CB8AC3E}">
        <p14:creationId xmlns:p14="http://schemas.microsoft.com/office/powerpoint/2010/main" val="391392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18</a:t>
            </a:fld>
            <a:endParaRPr kumimoji="1" lang="ja-JP" altLang="en-US"/>
          </a:p>
        </p:txBody>
      </p:sp>
    </p:spTree>
    <p:extLst>
      <p:ext uri="{BB962C8B-B14F-4D97-AF65-F5344CB8AC3E}">
        <p14:creationId xmlns:p14="http://schemas.microsoft.com/office/powerpoint/2010/main" val="418347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5</a:t>
            </a:fld>
            <a:endParaRPr kumimoji="1" lang="ja-JP" altLang="en-US"/>
          </a:p>
        </p:txBody>
      </p:sp>
    </p:spTree>
    <p:extLst>
      <p:ext uri="{BB962C8B-B14F-4D97-AF65-F5344CB8AC3E}">
        <p14:creationId xmlns:p14="http://schemas.microsoft.com/office/powerpoint/2010/main" val="22634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6</a:t>
            </a:fld>
            <a:endParaRPr kumimoji="1" lang="ja-JP" altLang="en-US"/>
          </a:p>
        </p:txBody>
      </p:sp>
    </p:spTree>
    <p:extLst>
      <p:ext uri="{BB962C8B-B14F-4D97-AF65-F5344CB8AC3E}">
        <p14:creationId xmlns:p14="http://schemas.microsoft.com/office/powerpoint/2010/main" val="101419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7</a:t>
            </a:fld>
            <a:endParaRPr kumimoji="1" lang="ja-JP" altLang="en-US"/>
          </a:p>
        </p:txBody>
      </p:sp>
    </p:spTree>
    <p:extLst>
      <p:ext uri="{BB962C8B-B14F-4D97-AF65-F5344CB8AC3E}">
        <p14:creationId xmlns:p14="http://schemas.microsoft.com/office/powerpoint/2010/main" val="23666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8</a:t>
            </a:fld>
            <a:endParaRPr kumimoji="1" lang="ja-JP" altLang="en-US"/>
          </a:p>
        </p:txBody>
      </p:sp>
    </p:spTree>
    <p:extLst>
      <p:ext uri="{BB962C8B-B14F-4D97-AF65-F5344CB8AC3E}">
        <p14:creationId xmlns:p14="http://schemas.microsoft.com/office/powerpoint/2010/main" val="428278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9</a:t>
            </a:fld>
            <a:endParaRPr kumimoji="1" lang="ja-JP" altLang="en-US"/>
          </a:p>
        </p:txBody>
      </p:sp>
    </p:spTree>
    <p:extLst>
      <p:ext uri="{BB962C8B-B14F-4D97-AF65-F5344CB8AC3E}">
        <p14:creationId xmlns:p14="http://schemas.microsoft.com/office/powerpoint/2010/main" val="378180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10</a:t>
            </a:fld>
            <a:endParaRPr kumimoji="1" lang="ja-JP" altLang="en-US"/>
          </a:p>
        </p:txBody>
      </p:sp>
    </p:spTree>
    <p:extLst>
      <p:ext uri="{BB962C8B-B14F-4D97-AF65-F5344CB8AC3E}">
        <p14:creationId xmlns:p14="http://schemas.microsoft.com/office/powerpoint/2010/main" val="233658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12</a:t>
            </a:fld>
            <a:endParaRPr kumimoji="1" lang="ja-JP" altLang="en-US"/>
          </a:p>
        </p:txBody>
      </p:sp>
    </p:spTree>
    <p:extLst>
      <p:ext uri="{BB962C8B-B14F-4D97-AF65-F5344CB8AC3E}">
        <p14:creationId xmlns:p14="http://schemas.microsoft.com/office/powerpoint/2010/main" val="705992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13</a:t>
            </a:fld>
            <a:endParaRPr kumimoji="1" lang="ja-JP" altLang="en-US"/>
          </a:p>
        </p:txBody>
      </p:sp>
    </p:spTree>
    <p:extLst>
      <p:ext uri="{BB962C8B-B14F-4D97-AF65-F5344CB8AC3E}">
        <p14:creationId xmlns:p14="http://schemas.microsoft.com/office/powerpoint/2010/main" val="1322895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userDrawn="1"/>
        </p:nvPicPr>
        <p:blipFill rotWithShape="1">
          <a:blip r:embed="rId2"/>
          <a:srcRect l="70678"/>
          <a:stretch/>
        </p:blipFill>
        <p:spPr>
          <a:xfrm>
            <a:off x="6343556" y="2077975"/>
            <a:ext cx="2800443" cy="2796013"/>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477365" y="1993546"/>
            <a:ext cx="6537176" cy="1157447"/>
          </a:xfrm>
        </p:spPr>
        <p:txBody>
          <a:bodyPr anchor="ctr">
            <a:normAutofit/>
          </a:bodyPr>
          <a:lstStyle>
            <a:lvl1pPr>
              <a:lnSpc>
                <a:spcPct val="120000"/>
              </a:lnSpc>
              <a:defRPr sz="3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5" name="正方形/長方形 14">
            <a:extLst>
              <a:ext uri="{FF2B5EF4-FFF2-40B4-BE49-F238E27FC236}">
                <a16:creationId xmlns:a16="http://schemas.microsoft.com/office/drawing/2014/main" id="{B25ADB95-9F6C-D643-987D-6ED43CF4F450}"/>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userDrawn="1"/>
        </p:nvPicPr>
        <p:blipFill>
          <a:blip r:embed="rId3"/>
          <a:stretch>
            <a:fillRect/>
          </a:stretch>
        </p:blipFill>
        <p:spPr>
          <a:xfrm>
            <a:off x="35497" y="4903200"/>
            <a:ext cx="792088" cy="219347"/>
          </a:xfrm>
          <a:prstGeom prst="rect">
            <a:avLst/>
          </a:prstGeom>
        </p:spPr>
      </p:pic>
    </p:spTree>
    <p:extLst>
      <p:ext uri="{BB962C8B-B14F-4D97-AF65-F5344CB8AC3E}">
        <p14:creationId xmlns:p14="http://schemas.microsoft.com/office/powerpoint/2010/main" val="14150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6" y="854278"/>
            <a:ext cx="8229599" cy="3717571"/>
          </a:xfrm>
          <a:prstGeom prst="rect">
            <a:avLst/>
          </a:prstGeom>
        </p:spPr>
        <p:txBody>
          <a:bodyPr numCol="2" spcCol="0">
            <a:normAutofit/>
          </a:bodyPr>
          <a:lstStyle>
            <a:lvl1pPr marL="257162" indent="-257162">
              <a:lnSpc>
                <a:spcPct val="120000"/>
              </a:lnSpc>
              <a:spcBef>
                <a:spcPts val="750"/>
              </a:spcBef>
              <a:buClr>
                <a:schemeClr val="accent2"/>
              </a:buClr>
              <a:buFont typeface="+mj-lt"/>
              <a:buAutoNum type="arabicPeriod"/>
              <a:tabLst/>
              <a:defRPr sz="1400" b="1" i="0">
                <a:solidFill>
                  <a:schemeClr val="tx1"/>
                </a:solidFill>
                <a:latin typeface="Yu Gothic" panose="020B0400000000000000" pitchFamily="34" charset="-128"/>
                <a:ea typeface="Yu Gothic" panose="020B0400000000000000" pitchFamily="34" charset="-128"/>
              </a:defRPr>
            </a:lvl1pPr>
            <a:lvl2pPr marL="600045" indent="-257162">
              <a:lnSpc>
                <a:spcPct val="120000"/>
              </a:lnSpc>
              <a:spcBef>
                <a:spcPts val="225"/>
              </a:spcBef>
              <a:buClr>
                <a:schemeClr val="accent3"/>
              </a:buClr>
              <a:buFont typeface="+mj-lt"/>
              <a:buAutoNum type="romanLcPeriod"/>
              <a:tabLst/>
              <a:defRPr sz="1100" b="1" i="0">
                <a:solidFill>
                  <a:schemeClr val="tx2"/>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userDrawn="1"/>
        </p:nvSpPr>
        <p:spPr>
          <a:xfrm>
            <a:off x="0" y="4873994"/>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40D98121-97BD-5A41-99D8-F2FE5327E96D}"/>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137664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4" y="854277"/>
            <a:ext cx="8229599" cy="3717571"/>
          </a:xfrm>
          <a:prstGeom prst="rect">
            <a:avLst/>
          </a:prstGeom>
        </p:spPr>
        <p:txBody>
          <a:bodyPr>
            <a:normAutofit/>
          </a:bodyPr>
          <a:lstStyle>
            <a:lvl1pPr marL="202401" indent="-202401">
              <a:lnSpc>
                <a:spcPct val="130000"/>
              </a:lnSpc>
              <a:buClr>
                <a:schemeClr val="accent2"/>
              </a:buClr>
              <a:buFont typeface="Wingdings" pitchFamily="2" charset="2"/>
              <a:buChar char="l"/>
              <a:tabLst/>
              <a:defRPr sz="1400" b="0" i="0">
                <a:solidFill>
                  <a:schemeClr val="tx1"/>
                </a:solidFill>
                <a:latin typeface="Yu Gothic Medium" panose="020B0400000000000000" pitchFamily="34" charset="-128"/>
                <a:ea typeface="Yu Gothic Medium" panose="020B0400000000000000" pitchFamily="34" charset="-128"/>
              </a:defRPr>
            </a:lvl1pPr>
            <a:lvl2pPr marL="507194" indent="-164302">
              <a:lnSpc>
                <a:spcPct val="130000"/>
              </a:lnSpc>
              <a:buClr>
                <a:schemeClr val="accent3"/>
              </a:buClr>
              <a:buFont typeface="Arial" panose="020B0604020202020204" pitchFamily="34" charset="0"/>
              <a:buChar char="•"/>
              <a:tabLst/>
              <a:defRPr sz="1100" b="0" i="0">
                <a:solidFill>
                  <a:schemeClr val="tx1"/>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lnSpc>
                <a:spcPct val="100000"/>
              </a:lnSpc>
              <a:defRPr sz="1800" b="1" i="0">
                <a:solidFill>
                  <a:schemeClr val="tx1"/>
                </a:solidFill>
                <a:latin typeface="+mn-ea"/>
                <a:ea typeface="+mn-ea"/>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F99C624D-B397-8F43-987A-62B6965D9ADF}"/>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314831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本文">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4" y="854277"/>
            <a:ext cx="8229599" cy="3717571"/>
          </a:xfrm>
          <a:prstGeom prst="rect">
            <a:avLst/>
          </a:prstGeom>
        </p:spPr>
        <p:txBody>
          <a:bodyPr>
            <a:normAutofit/>
          </a:bodyPr>
          <a:lstStyle>
            <a:lvl1pPr marL="202401" indent="-202401">
              <a:lnSpc>
                <a:spcPct val="130000"/>
              </a:lnSpc>
              <a:buClr>
                <a:schemeClr val="accent2"/>
              </a:buClr>
              <a:buFont typeface="Wingdings" pitchFamily="2" charset="2"/>
              <a:buChar char="l"/>
              <a:tabLst/>
              <a:defRPr sz="1400" b="0" i="0">
                <a:solidFill>
                  <a:schemeClr val="tx1"/>
                </a:solidFill>
                <a:latin typeface="Yu Gothic Medium" panose="020B0400000000000000" pitchFamily="34" charset="-128"/>
                <a:ea typeface="Yu Gothic Medium" panose="020B0400000000000000" pitchFamily="34" charset="-128"/>
              </a:defRPr>
            </a:lvl1pPr>
            <a:lvl2pPr marL="507194" indent="-164302">
              <a:lnSpc>
                <a:spcPct val="130000"/>
              </a:lnSpc>
              <a:buClr>
                <a:schemeClr val="accent3"/>
              </a:buClr>
              <a:buFont typeface="Arial" panose="020B0604020202020204" pitchFamily="34" charset="0"/>
              <a:buChar char="•"/>
              <a:tabLst/>
              <a:defRPr sz="1100" b="0" i="0">
                <a:solidFill>
                  <a:schemeClr val="tx1"/>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lnSpc>
                <a:spcPct val="110000"/>
              </a:lnSpc>
              <a:defRPr sz="1600" b="1" i="0">
                <a:solidFill>
                  <a:schemeClr val="tx1"/>
                </a:solidFill>
                <a:latin typeface="+mn-ea"/>
                <a:ea typeface="+mn-ea"/>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F99C624D-B397-8F43-987A-62B6965D9ADF}"/>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userDrawn="1"/>
        </p:nvPicPr>
        <p:blipFill>
          <a:blip r:embed="rId2"/>
          <a:stretch>
            <a:fillRect/>
          </a:stretch>
        </p:blipFill>
        <p:spPr>
          <a:xfrm>
            <a:off x="35497" y="4903200"/>
            <a:ext cx="792088" cy="219347"/>
          </a:xfrm>
          <a:prstGeom prst="rect">
            <a:avLst/>
          </a:prstGeom>
        </p:spPr>
      </p:pic>
    </p:spTree>
    <p:extLst>
      <p:ext uri="{BB962C8B-B14F-4D97-AF65-F5344CB8AC3E}">
        <p14:creationId xmlns:p14="http://schemas.microsoft.com/office/powerpoint/2010/main" val="1205078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a:extLst>
              <a:ext uri="{FF2B5EF4-FFF2-40B4-BE49-F238E27FC236}">
                <a16:creationId xmlns:a16="http://schemas.microsoft.com/office/drawing/2014/main" id="{A0628384-1480-A74A-BA06-32A9CA01B0E0}"/>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7" name="図 6">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233731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userDrawn="1"/>
        </p:nvSpPr>
        <p:spPr>
          <a:xfrm>
            <a:off x="3815916" y="4927476"/>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8041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467544" y="1197167"/>
            <a:ext cx="7271508" cy="1275195"/>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539557" y="2535135"/>
            <a:ext cx="5418919" cy="911681"/>
          </a:xfrm>
        </p:spPr>
        <p:txBody>
          <a:bodyPr anchor="ctr">
            <a:normAutofit/>
          </a:bodyPr>
          <a:lstStyle>
            <a:lvl1pPr marL="0" indent="0">
              <a:lnSpc>
                <a:spcPct val="90000"/>
              </a:lnSpc>
              <a:buNone/>
              <a:defRPr sz="15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userDrawn="1"/>
        </p:nvCxnSpPr>
        <p:spPr>
          <a:xfrm>
            <a:off x="611560" y="2511000"/>
            <a:ext cx="4320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userDrawn="1"/>
        </p:nvPicPr>
        <p:blipFill>
          <a:blip r:embed="rId2"/>
          <a:stretch>
            <a:fillRect/>
          </a:stretch>
        </p:blipFill>
        <p:spPr>
          <a:xfrm>
            <a:off x="6732240" y="4529953"/>
            <a:ext cx="2425012" cy="671542"/>
          </a:xfrm>
          <a:prstGeom prst="rect">
            <a:avLst/>
          </a:prstGeom>
        </p:spPr>
      </p:pic>
    </p:spTree>
    <p:extLst>
      <p:ext uri="{BB962C8B-B14F-4D97-AF65-F5344CB8AC3E}">
        <p14:creationId xmlns:p14="http://schemas.microsoft.com/office/powerpoint/2010/main" val="20777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図プレースホルダー 5">
            <a:extLst>
              <a:ext uri="{FF2B5EF4-FFF2-40B4-BE49-F238E27FC236}">
                <a16:creationId xmlns:a16="http://schemas.microsoft.com/office/drawing/2014/main" id="{6B47A477-E763-FA46-BA88-A8828B862233}"/>
              </a:ext>
            </a:extLst>
          </p:cNvPr>
          <p:cNvSpPr>
            <a:spLocks noGrp="1"/>
          </p:cNvSpPr>
          <p:nvPr>
            <p:ph type="pic" sz="quarter" idx="11"/>
          </p:nvPr>
        </p:nvSpPr>
        <p:spPr>
          <a:xfrm>
            <a:off x="374850" y="854278"/>
            <a:ext cx="8229598" cy="3717571"/>
          </a:xfrm>
        </p:spPr>
        <p:txBody>
          <a:bodyPr/>
          <a:lstStyle/>
          <a:p>
            <a:r>
              <a:rPr kumimoji="1" lang="ja-JP" altLang="en-US"/>
              <a:t>アイコンをクリックして図を追加</a:t>
            </a:r>
          </a:p>
        </p:txBody>
      </p:sp>
      <p:sp>
        <p:nvSpPr>
          <p:cNvPr id="9" name="角丸四角形 8">
            <a:extLst>
              <a:ext uri="{FF2B5EF4-FFF2-40B4-BE49-F238E27FC236}">
                <a16:creationId xmlns:a16="http://schemas.microsoft.com/office/drawing/2014/main" id="{60211EFF-9A99-7142-9FAB-433A982EBB93}"/>
              </a:ext>
            </a:extLst>
          </p:cNvPr>
          <p:cNvSpPr/>
          <p:nvPr/>
        </p:nvSpPr>
        <p:spPr>
          <a:xfrm>
            <a:off x="0" y="4873994"/>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75583DAC-470D-EF47-A1ED-8C5E2288E70A}"/>
              </a:ext>
            </a:extLst>
          </p:cNvPr>
          <p:cNvSpPr/>
          <p:nvPr/>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C5462F4-6268-F844-A0C9-A3B379097D34}"/>
              </a:ext>
            </a:extLst>
          </p:cNvPr>
          <p:cNvSpPr txBox="1">
            <a:spLocks/>
          </p:cNvSpPr>
          <p:nvPr/>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solidFill>
                  <a:schemeClr val="bg1"/>
                </a:solidFill>
              </a:rPr>
              <a:t>Copyright © Cybozu</a:t>
            </a:r>
            <a:endParaRPr kumimoji="1" lang="ja-JP" altLang="en-US" sz="900">
              <a:solidFill>
                <a:schemeClr val="bg1"/>
              </a:solidFill>
            </a:endParaRPr>
          </a:p>
        </p:txBody>
      </p:sp>
      <p:sp>
        <p:nvSpPr>
          <p:cNvPr id="13" name="スライド番号プレースホルダー 4">
            <a:extLst>
              <a:ext uri="{FF2B5EF4-FFF2-40B4-BE49-F238E27FC236}">
                <a16:creationId xmlns:a16="http://schemas.microsoft.com/office/drawing/2014/main" id="{810F40D0-3CAF-1E4A-9D09-EC4D1033092D}"/>
              </a:ext>
            </a:extLst>
          </p:cNvPr>
          <p:cNvSpPr txBox="1">
            <a:spLocks/>
          </p:cNvSpPr>
          <p:nvPr/>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4" name="図 13">
            <a:extLst>
              <a:ext uri="{FF2B5EF4-FFF2-40B4-BE49-F238E27FC236}">
                <a16:creationId xmlns:a16="http://schemas.microsoft.com/office/drawing/2014/main" id="{8447956C-A959-7E40-97C0-CD2AC54CE0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98" y="4903201"/>
            <a:ext cx="792088" cy="219347"/>
          </a:xfrm>
          <a:prstGeom prst="rect">
            <a:avLst/>
          </a:prstGeom>
        </p:spPr>
      </p:pic>
    </p:spTree>
    <p:extLst>
      <p:ext uri="{BB962C8B-B14F-4D97-AF65-F5344CB8AC3E}">
        <p14:creationId xmlns:p14="http://schemas.microsoft.com/office/powerpoint/2010/main" val="412532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userDrawn="1"/>
        </p:nvSpPr>
        <p:spPr>
          <a:xfrm>
            <a:off x="3028950" y="4929809"/>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a:t>Copyright © Cybozu</a:t>
            </a:r>
            <a:endParaRPr kumimoji="1" lang="ja-JP" altLang="en-US" sz="9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userDrawn="1"/>
        </p:nvSpPr>
        <p:spPr>
          <a:xfrm>
            <a:off x="7014541" y="4934100"/>
            <a:ext cx="2057400" cy="18590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900" smtClean="0">
                <a:solidFill>
                  <a:schemeClr val="bg1"/>
                </a:solidFill>
              </a:rPr>
              <a:pPr/>
              <a:t>‹#›</a:t>
            </a:fld>
            <a:endParaRPr kumimoji="1" lang="ja-JP" altLang="en-US" sz="900">
              <a:solidFill>
                <a:schemeClr val="bg1"/>
              </a:solidFill>
            </a:endParaRPr>
          </a:p>
        </p:txBody>
      </p:sp>
    </p:spTree>
    <p:extLst>
      <p:ext uri="{BB962C8B-B14F-4D97-AF65-F5344CB8AC3E}">
        <p14:creationId xmlns:p14="http://schemas.microsoft.com/office/powerpoint/2010/main" val="1045683298"/>
      </p:ext>
    </p:extLst>
  </p:cSld>
  <p:clrMap bg1="lt1" tx1="dk1" bg2="lt2" tx2="dk2" accent1="accent1" accent2="accent2" accent3="accent3" accent4="accent4" accent5="accent5" accent6="accent6" hlink="hlink" folHlink="folHlink"/>
  <p:sldLayoutIdLst>
    <p:sldLayoutId id="2147483704" r:id="rId1"/>
    <p:sldLayoutId id="2147483681" r:id="rId2"/>
    <p:sldLayoutId id="2147483708" r:id="rId3"/>
    <p:sldLayoutId id="2147483716" r:id="rId4"/>
    <p:sldLayoutId id="2147483714" r:id="rId5"/>
    <p:sldLayoutId id="2147483692" r:id="rId6"/>
    <p:sldLayoutId id="2147483715" r:id="rId7"/>
    <p:sldLayoutId id="2147483717" r:id="rId8"/>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garoon.cybozu.co.jp/mtcontents/cases/tottor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garoon.cybozu.co.jp/mtcontents/cases/kyoto_univers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garoon.cybozu.co.jp/mtcontents/cases/rk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garoon.cybozu.co.jp/mtcontents/cases/teikyo-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hyperlink" Target="https://garoon.cybozu.co.jp/mtcontents/cases/kyoto-w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garoon.cybozu.co.jp/mtcontents/cases/u-n-j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aroon.cybozu.co.jp/mtcontents/cases/at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garoon.cybozu.co.jp/mtcontents/cases/tokyo-choukak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garoon.cybozu.co.jp/mtcontents/cases/ibaraki/"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garoon.cybozu.co.jp/mtcontents/cases/oit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aroon.cybozu.co.jp/mtcontents/cases/itam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s://garoon.cybozu.co.jp/mtcontents/cases/seiyo/"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hyperlink" Target="https://garoon.cybozu.co.jp/mtcontents/cases/nagano_cit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0" y="0"/>
            <a:ext cx="9144000" cy="3855600"/>
            <a:chOff x="-3048000" y="0"/>
            <a:chExt cx="12192000" cy="5140800"/>
          </a:xfrm>
        </p:grpSpPr>
        <p:pic>
          <p:nvPicPr>
            <p:cNvPr id="14" name="図 13" descr="建物, 屋外, ストリート, 市 が含まれている画像&#10;&#10;自動的に生成された説明">
              <a:extLst>
                <a:ext uri="{FF2B5EF4-FFF2-40B4-BE49-F238E27FC236}">
                  <a16:creationId xmlns:a16="http://schemas.microsoft.com/office/drawing/2014/main" id="{0BDA3CA3-B48A-4735-ACD3-7762A373D8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9144000" cy="5140800"/>
            </a:xfrm>
            <a:prstGeom prst="rect">
              <a:avLst/>
            </a:prstGeom>
          </p:spPr>
        </p:pic>
        <p:grpSp>
          <p:nvGrpSpPr>
            <p:cNvPr id="15" name="グループ化 14">
              <a:extLst>
                <a:ext uri="{FF2B5EF4-FFF2-40B4-BE49-F238E27FC236}">
                  <a16:creationId xmlns:a16="http://schemas.microsoft.com/office/drawing/2014/main" id="{2CE3CC06-BB53-4249-BD26-76B86A5BC003}"/>
                </a:ext>
              </a:extLst>
            </p:cNvPr>
            <p:cNvGrpSpPr/>
            <p:nvPr/>
          </p:nvGrpSpPr>
          <p:grpSpPr>
            <a:xfrm>
              <a:off x="-3048000" y="0"/>
              <a:ext cx="12192000" cy="5140800"/>
              <a:chOff x="-3048000" y="0"/>
              <a:chExt cx="12192000" cy="5140800"/>
            </a:xfrm>
          </p:grpSpPr>
          <p:sp>
            <p:nvSpPr>
              <p:cNvPr id="16" name="角丸四角形 15">
                <a:extLst>
                  <a:ext uri="{FF2B5EF4-FFF2-40B4-BE49-F238E27FC236}">
                    <a16:creationId xmlns:a16="http://schemas.microsoft.com/office/drawing/2014/main" id="{97941D57-127B-3B47-97E6-1BFF4AB9C43D}"/>
                  </a:ext>
                </a:extLst>
              </p:cNvPr>
              <p:cNvSpPr/>
              <p:nvPr/>
            </p:nvSpPr>
            <p:spPr>
              <a:xfrm>
                <a:off x="-3048000" y="0"/>
                <a:ext cx="12192000" cy="5140800"/>
              </a:xfrm>
              <a:prstGeom prst="roundRect">
                <a:avLst>
                  <a:gd name="adj" fmla="val 0"/>
                </a:avLst>
              </a:prstGeom>
              <a:gradFill flip="none" rotWithShape="1">
                <a:gsLst>
                  <a:gs pos="20000">
                    <a:schemeClr val="bg1"/>
                  </a:gs>
                  <a:gs pos="0">
                    <a:schemeClr val="bg1"/>
                  </a:gs>
                  <a:gs pos="100000">
                    <a:schemeClr val="bg2">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7" name="図 16">
                <a:extLst>
                  <a:ext uri="{FF2B5EF4-FFF2-40B4-BE49-F238E27FC236}">
                    <a16:creationId xmlns:a16="http://schemas.microsoft.com/office/drawing/2014/main" id="{8CFE3567-33F0-BC45-BB56-278E90EC3F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5050" y="2116641"/>
                <a:ext cx="3028950" cy="3024159"/>
              </a:xfrm>
              <a:prstGeom prst="rect">
                <a:avLst/>
              </a:prstGeom>
            </p:spPr>
          </p:pic>
        </p:grpSp>
      </p:grpSp>
      <p:sp>
        <p:nvSpPr>
          <p:cNvPr id="20" name="タイトル 1">
            <a:extLst>
              <a:ext uri="{FF2B5EF4-FFF2-40B4-BE49-F238E27FC236}">
                <a16:creationId xmlns:a16="http://schemas.microsoft.com/office/drawing/2014/main" id="{688199CF-F8A9-E647-AA04-23ABC4F89846}"/>
              </a:ext>
            </a:extLst>
          </p:cNvPr>
          <p:cNvSpPr>
            <a:spLocks noGrp="1"/>
          </p:cNvSpPr>
          <p:nvPr>
            <p:ph type="title"/>
          </p:nvPr>
        </p:nvSpPr>
        <p:spPr>
          <a:xfrm>
            <a:off x="467544" y="1197167"/>
            <a:ext cx="8280920" cy="1275195"/>
          </a:xfrm>
        </p:spPr>
        <p:txBody>
          <a:bodyPr>
            <a:normAutofit/>
          </a:bodyPr>
          <a:lstStyle/>
          <a:p>
            <a:r>
              <a:rPr lang="en-US" altLang="ja-JP">
                <a:latin typeface="游ゴシック" panose="020B0400000000000000" pitchFamily="50" charset="-128"/>
                <a:ea typeface="游ゴシック" panose="020B0400000000000000" pitchFamily="50" charset="-128"/>
              </a:rPr>
              <a:t>Garoon </a:t>
            </a:r>
            <a:r>
              <a:rPr lang="ja-JP" altLang="en-US">
                <a:latin typeface="游ゴシック" panose="020B0400000000000000" pitchFamily="50" charset="-128"/>
                <a:ea typeface="游ゴシック" panose="020B0400000000000000" pitchFamily="50" charset="-128"/>
              </a:rPr>
              <a:t>導入事例集</a:t>
            </a:r>
            <a:br>
              <a:rPr lang="en-US" altLang="ja-JP">
                <a:latin typeface="游ゴシック" panose="020B0400000000000000" pitchFamily="50" charset="-128"/>
                <a:ea typeface="游ゴシック" panose="020B0400000000000000" pitchFamily="50" charset="-128"/>
              </a:rPr>
            </a:br>
            <a:r>
              <a:rPr lang="ja-JP" altLang="en-US">
                <a:latin typeface="游ゴシック" panose="020B0400000000000000" pitchFamily="50" charset="-128"/>
                <a:ea typeface="游ゴシック" panose="020B0400000000000000" pitchFamily="50" charset="-128"/>
              </a:rPr>
              <a:t>自治体・教育機関・医療福祉</a:t>
            </a:r>
          </a:p>
        </p:txBody>
      </p:sp>
      <p:sp>
        <p:nvSpPr>
          <p:cNvPr id="21" name="テキスト プレースホルダー 2">
            <a:extLst>
              <a:ext uri="{FF2B5EF4-FFF2-40B4-BE49-F238E27FC236}">
                <a16:creationId xmlns:a16="http://schemas.microsoft.com/office/drawing/2014/main" id="{F778CE2B-75D3-9242-AE04-569CF6E47972}"/>
              </a:ext>
            </a:extLst>
          </p:cNvPr>
          <p:cNvSpPr>
            <a:spLocks noGrp="1"/>
          </p:cNvSpPr>
          <p:nvPr>
            <p:ph type="body" sz="quarter" idx="10"/>
          </p:nvPr>
        </p:nvSpPr>
        <p:spPr/>
        <p:txBody>
          <a:bodyPr>
            <a:normAutofit/>
          </a:bodyPr>
          <a:lstStyle/>
          <a:p>
            <a:pPr>
              <a:lnSpc>
                <a:spcPct val="100000"/>
              </a:lnSpc>
            </a:pPr>
            <a:r>
              <a:rPr lang="ja-JP" altLang="en-US"/>
              <a:t>サイボウズ株式会社</a:t>
            </a:r>
          </a:p>
        </p:txBody>
      </p:sp>
    </p:spTree>
    <p:extLst>
      <p:ext uri="{BB962C8B-B14F-4D97-AF65-F5344CB8AC3E}">
        <p14:creationId xmlns:p14="http://schemas.microsoft.com/office/powerpoint/2010/main" val="309726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人, スーツ, 立つ, 男 が含まれている画像&#10;&#10;自動的に生成された説明">
            <a:extLst>
              <a:ext uri="{FF2B5EF4-FFF2-40B4-BE49-F238E27FC236}">
                <a16:creationId xmlns:a16="http://schemas.microsoft.com/office/drawing/2014/main" id="{A72A4B17-55D9-42FC-BEE6-02C4CA33CC31}"/>
              </a:ext>
            </a:extLst>
          </p:cNvPr>
          <p:cNvPicPr>
            <a:picLocks noChangeAspect="1"/>
          </p:cNvPicPr>
          <p:nvPr/>
        </p:nvPicPr>
        <p:blipFill>
          <a:blip r:embed="rId3"/>
          <a:stretch>
            <a:fillRect/>
          </a:stretch>
        </p:blipFill>
        <p:spPr>
          <a:xfrm>
            <a:off x="5290994" y="1266605"/>
            <a:ext cx="3508215" cy="2336968"/>
          </a:xfrm>
          <a:prstGeom prst="rect">
            <a:avLst/>
          </a:prstGeom>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22486"/>
            <a:ext cx="8229600" cy="746396"/>
          </a:xfrm>
        </p:spPr>
        <p:txBody>
          <a:bodyPr anchor="t">
            <a:normAutofit/>
          </a:bodyPr>
          <a:lstStyle/>
          <a:p>
            <a:r>
              <a:rPr lang="ja-JP" altLang="en-US" sz="1600" spc="-75">
                <a:latin typeface="游ゴシック" panose="020B0400000000000000" pitchFamily="50" charset="-128"/>
                <a:ea typeface="游ゴシック" panose="020B0400000000000000" pitchFamily="50" charset="-128"/>
              </a:rPr>
              <a:t>鳥取県</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自治体</a:t>
            </a:r>
            <a:r>
              <a:rPr lang="en-US" altLang="ja-JP" sz="1600" spc="-75">
                <a:latin typeface="游ゴシック" panose="020B0400000000000000" pitchFamily="50" charset="-128"/>
                <a:ea typeface="游ゴシック" panose="020B0400000000000000" pitchFamily="50" charset="-128"/>
              </a:rPr>
              <a:t>ICT</a:t>
            </a:r>
            <a:r>
              <a:rPr lang="ja-JP" altLang="en-US" sz="1600" spc="-75">
                <a:latin typeface="游ゴシック" panose="020B0400000000000000" pitchFamily="50" charset="-128"/>
                <a:ea typeface="游ゴシック" panose="020B0400000000000000" pitchFamily="50" charset="-128"/>
              </a:rPr>
              <a:t>共同化推進協議会</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全国初、県内全自治体の情報共有基盤に </a:t>
            </a:r>
            <a:r>
              <a:rPr lang="en-US" altLang="ja-JP" sz="1600" spc="-75">
                <a:latin typeface="游ゴシック" panose="020B0400000000000000" pitchFamily="50" charset="-128"/>
                <a:ea typeface="游ゴシック" panose="020B0400000000000000" pitchFamily="50" charset="-128"/>
              </a:rPr>
              <a:t>Garoon </a:t>
            </a:r>
            <a:r>
              <a:rPr lang="ja-JP" altLang="en-US" sz="1600" spc="-75">
                <a:latin typeface="游ゴシック" panose="020B0400000000000000" pitchFamily="50" charset="-128"/>
                <a:ea typeface="游ゴシック" panose="020B0400000000000000" pitchFamily="50" charset="-128"/>
              </a:rPr>
              <a:t>を採用</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2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メールだと前後の経緯が分かりづらく</a:t>
            </a:r>
            <a:r>
              <a:rPr lang="ja-JP" altLang="en-US" sz="1100">
                <a:latin typeface="游ゴシック" panose="020B0400000000000000" pitchFamily="50" charset="-128"/>
                <a:ea typeface="游ゴシック" panose="020B0400000000000000" pitchFamily="50" charset="-128"/>
              </a:rPr>
              <a:t>、</a:t>
            </a:r>
            <a:br>
              <a:rPr lang="en-US" altLang="ja-JP" sz="1100">
                <a:latin typeface="游ゴシック" panose="020B0400000000000000" pitchFamily="50" charset="-128"/>
                <a:ea typeface="游ゴシック" panose="020B0400000000000000" pitchFamily="50" charset="-128"/>
              </a:rPr>
            </a:br>
            <a:r>
              <a:rPr lang="ja-JP" altLang="en-US" sz="1100">
                <a:latin typeface="游ゴシック" panose="020B0400000000000000" pitchFamily="50" charset="-128"/>
                <a:ea typeface="游ゴシック" panose="020B0400000000000000" pitchFamily="50" charset="-128"/>
              </a:rPr>
              <a:t>宛先外の職員は</a:t>
            </a:r>
            <a:r>
              <a:rPr lang="ja-JP" altLang="en-US" sz="1100" b="1">
                <a:solidFill>
                  <a:schemeClr val="accent4"/>
                </a:solidFill>
                <a:latin typeface="游ゴシック" panose="020B0400000000000000" pitchFamily="50" charset="-128"/>
                <a:ea typeface="游ゴシック" panose="020B0400000000000000" pitchFamily="50" charset="-128"/>
              </a:rPr>
              <a:t>進捗確認やフォローができない</a:t>
            </a:r>
          </a:p>
          <a:p>
            <a:pPr marL="196454" indent="-158354">
              <a:lnSpc>
                <a:spcPct val="12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受信容量制限</a:t>
            </a:r>
            <a:r>
              <a:rPr lang="ja-JP" altLang="en-US" sz="1100">
                <a:latin typeface="游ゴシック" panose="020B0400000000000000" pitchFamily="50" charset="-128"/>
                <a:ea typeface="游ゴシック" panose="020B0400000000000000" pitchFamily="50" charset="-128"/>
              </a:rPr>
              <a:t>があり、容量の大きな添付ファイルを送れない</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602988"/>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ユーザー同士で情報共有</a:t>
            </a:r>
            <a:r>
              <a:rPr lang="ja-JP" altLang="en-US" sz="1100">
                <a:latin typeface="游ゴシック" panose="020B0400000000000000" pitchFamily="50" charset="-128"/>
                <a:ea typeface="游ゴシック" panose="020B0400000000000000" pitchFamily="50" charset="-128"/>
              </a:rPr>
              <a:t>できるコミュニケーション機能</a:t>
            </a:r>
          </a:p>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わかりやすく、直感的に使える操作性</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セキュアな</a:t>
            </a:r>
            <a:r>
              <a:rPr lang="en-US" altLang="ja-JP" sz="1100">
                <a:latin typeface="游ゴシック" panose="020B0400000000000000" pitchFamily="50" charset="-128"/>
                <a:ea typeface="游ゴシック" panose="020B0400000000000000" pitchFamily="50" charset="-128"/>
              </a:rPr>
              <a:t>LGWAN</a:t>
            </a:r>
            <a:r>
              <a:rPr lang="ja-JP" altLang="en-US" sz="1100">
                <a:latin typeface="游ゴシック" panose="020B0400000000000000" pitchFamily="50" charset="-128"/>
                <a:ea typeface="游ゴシック" panose="020B0400000000000000" pitchFamily="50" charset="-128"/>
              </a:rPr>
              <a:t>環境で</a:t>
            </a:r>
            <a:r>
              <a:rPr lang="en-US" altLang="ja-JP" sz="1100" b="1">
                <a:solidFill>
                  <a:schemeClr val="accent4"/>
                </a:solidFill>
                <a:latin typeface="游ゴシック" panose="020B0400000000000000" pitchFamily="50" charset="-128"/>
                <a:ea typeface="游ゴシック" panose="020B0400000000000000" pitchFamily="50" charset="-128"/>
              </a:rPr>
              <a:t>ASP</a:t>
            </a:r>
            <a:r>
              <a:rPr lang="ja-JP" altLang="en-US" sz="1100" b="1">
                <a:solidFill>
                  <a:schemeClr val="accent4"/>
                </a:solidFill>
                <a:latin typeface="游ゴシック" panose="020B0400000000000000" pitchFamily="50" charset="-128"/>
                <a:ea typeface="游ゴシック" panose="020B0400000000000000" pitchFamily="50" charset="-128"/>
              </a:rPr>
              <a:t>サービス</a:t>
            </a:r>
            <a:r>
              <a:rPr lang="ja-JP" altLang="en-US" sz="1100">
                <a:latin typeface="游ゴシック" panose="020B0400000000000000" pitchFamily="50" charset="-128"/>
                <a:ea typeface="游ゴシック" panose="020B0400000000000000" pitchFamily="50" charset="-128"/>
              </a:rPr>
              <a:t>として使用できる</a:t>
            </a:r>
          </a:p>
        </p:txBody>
      </p:sp>
      <p:grpSp>
        <p:nvGrpSpPr>
          <p:cNvPr id="3" name="グループ化 2"/>
          <p:cNvGrpSpPr/>
          <p:nvPr/>
        </p:nvGrpSpPr>
        <p:grpSpPr>
          <a:xfrm>
            <a:off x="344792" y="1266604"/>
            <a:ext cx="4659256" cy="2362175"/>
            <a:chOff x="344792" y="1221600"/>
            <a:chExt cx="3526998" cy="2362175"/>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281936"/>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340775"/>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665175"/>
            <a:ext cx="4659256" cy="751780"/>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書き込みが時系列</a:t>
            </a:r>
            <a:r>
              <a:rPr lang="ja-JP" altLang="en-US" sz="1100">
                <a:latin typeface="游ゴシック" panose="020B0400000000000000" pitchFamily="50" charset="-128"/>
                <a:ea typeface="游ゴシック" panose="020B0400000000000000" pitchFamily="50" charset="-128"/>
              </a:rPr>
              <a:t>に並び、経緯が分かりやすい</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やりとりがスペースに集約され、</a:t>
            </a:r>
            <a:r>
              <a:rPr lang="ja-JP" altLang="en-US" sz="1100" b="1">
                <a:solidFill>
                  <a:schemeClr val="accent4"/>
                </a:solidFill>
                <a:latin typeface="游ゴシック" panose="020B0400000000000000" pitchFamily="50" charset="-128"/>
                <a:ea typeface="游ゴシック" panose="020B0400000000000000" pitchFamily="50" charset="-128"/>
              </a:rPr>
              <a:t>進捗確認やフォローが容易に</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アクセス権設定や</a:t>
            </a:r>
            <a:r>
              <a:rPr lang="en-US" altLang="ja-JP" sz="1100">
                <a:latin typeface="游ゴシック" panose="020B0400000000000000" pitchFamily="50" charset="-128"/>
                <a:ea typeface="游ゴシック" panose="020B0400000000000000" pitchFamily="50" charset="-128"/>
              </a:rPr>
              <a:t>LGWAN</a:t>
            </a:r>
            <a:r>
              <a:rPr lang="ja-JP" altLang="en-US" sz="1100">
                <a:latin typeface="游ゴシック" panose="020B0400000000000000" pitchFamily="50" charset="-128"/>
                <a:ea typeface="游ゴシック" panose="020B0400000000000000" pitchFamily="50" charset="-128"/>
              </a:rPr>
              <a:t>環境での運用で</a:t>
            </a:r>
            <a:r>
              <a:rPr lang="ja-JP" altLang="en-US" sz="1100" b="1">
                <a:solidFill>
                  <a:schemeClr val="accent4"/>
                </a:solidFill>
                <a:latin typeface="游ゴシック" panose="020B0400000000000000" pitchFamily="50" charset="-128"/>
                <a:ea typeface="游ゴシック" panose="020B0400000000000000" pitchFamily="50" charset="-128"/>
              </a:rPr>
              <a:t>情報漏洩を防止</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3"/>
            <a:ext cx="3672408" cy="843538"/>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1000〜1999</a:t>
            </a:r>
            <a:r>
              <a:rPr lang="ja-JP" altLang="en-US" sz="1050">
                <a:latin typeface="游ゴシック" panose="020B0400000000000000" pitchFamily="50" charset="-128"/>
                <a:ea typeface="游ゴシック" panose="020B0400000000000000" pitchFamily="50" charset="-128"/>
              </a:rPr>
              <a:t>名</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・製品の形式：パッケージ版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r>
              <a:rPr lang="ja-JP" altLang="en-US" sz="1050">
                <a:latin typeface="游ゴシック" panose="020B0400000000000000" pitchFamily="50" charset="-128"/>
                <a:ea typeface="游ゴシック" panose="020B0400000000000000" pitchFamily="50" charset="-128"/>
              </a:rPr>
              <a:t> </a:t>
            </a:r>
            <a:r>
              <a:rPr lang="en-US" altLang="ja-JP" sz="1050">
                <a:latin typeface="游ゴシック" panose="020B0400000000000000" pitchFamily="50" charset="-128"/>
                <a:ea typeface="游ゴシック" panose="020B0400000000000000" pitchFamily="50" charset="-128"/>
                <a:hlinkClick r:id="rId4"/>
              </a:rPr>
              <a:t>https://garoon.cybozu.co.jp/mtcontents/cases/tottori/</a:t>
            </a:r>
            <a:endParaRPr lang="ja-JP" altLang="en-US" sz="105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4160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en-US" altLang="ja-JP"/>
              <a:t>Garoon </a:t>
            </a:r>
            <a:r>
              <a:rPr lang="ja-JP" altLang="en-US"/>
              <a:t>導入事例（教育機関）</a:t>
            </a:r>
          </a:p>
        </p:txBody>
      </p:sp>
    </p:spTree>
    <p:extLst>
      <p:ext uri="{BB962C8B-B14F-4D97-AF65-F5344CB8AC3E}">
        <p14:creationId xmlns:p14="http://schemas.microsoft.com/office/powerpoint/2010/main" val="225653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CCC097E-97B7-432B-9443-B09B233064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0994" y="1266605"/>
            <a:ext cx="3302599" cy="2200595"/>
          </a:xfrm>
          <a:prstGeom prst="rect">
            <a:avLst/>
          </a:prstGeom>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746396"/>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京都大学</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en-US" altLang="ja-JP" sz="1600" spc="-75">
                <a:latin typeface="游ゴシック" panose="020B0400000000000000" pitchFamily="50" charset="-128"/>
                <a:ea typeface="游ゴシック" panose="020B0400000000000000" pitchFamily="50" charset="-128"/>
              </a:rPr>
              <a:t>12,500</a:t>
            </a:r>
            <a:r>
              <a:rPr lang="ja-JP" altLang="en-US" sz="1600" spc="-75">
                <a:latin typeface="游ゴシック" panose="020B0400000000000000" pitchFamily="50" charset="-128"/>
                <a:ea typeface="游ゴシック" panose="020B0400000000000000" pitchFamily="50" charset="-128"/>
              </a:rPr>
              <a:t>名で利用する情報共有システムを</a:t>
            </a:r>
            <a:r>
              <a:rPr lang="en-US" altLang="ja-JP" sz="1600" spc="-75">
                <a:latin typeface="游ゴシック" panose="020B0400000000000000" pitchFamily="50" charset="-128"/>
                <a:ea typeface="游ゴシック" panose="020B0400000000000000" pitchFamily="50" charset="-128"/>
              </a:rPr>
              <a:t>Notes</a:t>
            </a:r>
            <a:r>
              <a:rPr lang="ja-JP" altLang="en-US" sz="1600" spc="-75">
                <a:latin typeface="游ゴシック" panose="020B0400000000000000" pitchFamily="50" charset="-128"/>
                <a:ea typeface="游ゴシック" panose="020B0400000000000000" pitchFamily="50" charset="-128"/>
              </a:rPr>
              <a:t>から刷新</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連携でより便利に</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en-US" altLang="ja-JP" sz="1100" dirty="0" err="1">
                <a:latin typeface="游ゴシック" panose="020B0400000000000000" pitchFamily="50" charset="-128"/>
                <a:ea typeface="游ゴシック" panose="020B0400000000000000" pitchFamily="50" charset="-128"/>
              </a:rPr>
              <a:t>NotesDB</a:t>
            </a:r>
            <a:r>
              <a:rPr lang="ja-JP" altLang="en-US" sz="1100">
                <a:latin typeface="游ゴシック" panose="020B0400000000000000" pitchFamily="50" charset="-128"/>
                <a:ea typeface="游ゴシック" panose="020B0400000000000000" pitchFamily="50" charset="-128"/>
              </a:rPr>
              <a:t>の</a:t>
            </a:r>
            <a:r>
              <a:rPr lang="ja-JP" altLang="en-US" sz="1100" b="1">
                <a:solidFill>
                  <a:schemeClr val="accent4"/>
                </a:solidFill>
                <a:latin typeface="游ゴシック" panose="020B0400000000000000" pitchFamily="50" charset="-128"/>
                <a:ea typeface="游ゴシック" panose="020B0400000000000000" pitchFamily="50" charset="-128"/>
              </a:rPr>
              <a:t>カスタマイズが進み、改修コストが増加</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US" altLang="ja-JP" sz="1100" b="1" dirty="0">
                <a:solidFill>
                  <a:schemeClr val="accent4"/>
                </a:solidFill>
                <a:latin typeface="游ゴシック" panose="020B0400000000000000" pitchFamily="50" charset="-128"/>
                <a:ea typeface="游ゴシック" panose="020B0400000000000000" pitchFamily="50" charset="-128"/>
              </a:rPr>
              <a:t>Notes</a:t>
            </a:r>
            <a:r>
              <a:rPr lang="ja-JP" altLang="en-US" sz="1100" b="1">
                <a:solidFill>
                  <a:schemeClr val="accent4"/>
                </a:solidFill>
                <a:latin typeface="游ゴシック" panose="020B0400000000000000" pitchFamily="50" charset="-128"/>
                <a:ea typeface="游ゴシック" panose="020B0400000000000000" pitchFamily="50" charset="-128"/>
              </a:rPr>
              <a:t>技術者の人材確保が困難に</a:t>
            </a:r>
            <a:endParaRPr lang="en-US" altLang="ja-JP" sz="1100" dirty="0">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418508"/>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利便性の高い機能をクラウドで利用できる</a:t>
            </a:r>
            <a:endParaRPr lang="en-US" altLang="ja-JP" sz="1100" dirty="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US" altLang="ja-JP" sz="1100" dirty="0" err="1">
                <a:latin typeface="游ゴシック" panose="020B0400000000000000" pitchFamily="50" charset="-128"/>
                <a:ea typeface="游ゴシック" panose="020B0400000000000000" pitchFamily="50" charset="-128"/>
              </a:rPr>
              <a:t>NotesDB</a:t>
            </a:r>
            <a:r>
              <a:rPr lang="ja-JP" altLang="en-US" sz="1100">
                <a:latin typeface="游ゴシック" panose="020B0400000000000000" pitchFamily="50" charset="-128"/>
                <a:ea typeface="游ゴシック" panose="020B0400000000000000" pitchFamily="50" charset="-128"/>
              </a:rPr>
              <a:t>を再現できる</a:t>
            </a:r>
            <a:r>
              <a:rPr lang="en-US" altLang="ja-JP" sz="1100" dirty="0" err="1">
                <a:latin typeface="游ゴシック" panose="020B0400000000000000" pitchFamily="50" charset="-128"/>
                <a:ea typeface="游ゴシック" panose="020B0400000000000000" pitchFamily="50" charset="-128"/>
              </a:rPr>
              <a:t>kintone</a:t>
            </a:r>
            <a:r>
              <a:rPr lang="ja-JP" altLang="en-US" sz="1100" err="1">
                <a:latin typeface="游ゴシック" panose="020B0400000000000000" pitchFamily="50" charset="-128"/>
                <a:ea typeface="游ゴシック" panose="020B0400000000000000" pitchFamily="50" charset="-128"/>
              </a:rPr>
              <a:t>、</a:t>
            </a:r>
            <a:r>
              <a:rPr lang="ja-JP" altLang="en-US" sz="1100">
                <a:latin typeface="游ゴシック" panose="020B0400000000000000" pitchFamily="50" charset="-128"/>
                <a:ea typeface="游ゴシック" panose="020B0400000000000000" pitchFamily="50" charset="-128"/>
              </a:rPr>
              <a:t>グループウェアの</a:t>
            </a:r>
            <a:r>
              <a:rPr lang="en-US" altLang="ja-JP" sz="1100" dirty="0" err="1">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を組み合わせ、</a:t>
            </a:r>
            <a:r>
              <a:rPr lang="en-US" altLang="ja-JP" sz="1100" dirty="0">
                <a:latin typeface="游ゴシック" panose="020B0400000000000000" pitchFamily="50" charset="-128"/>
                <a:ea typeface="游ゴシック" panose="020B0400000000000000" pitchFamily="50" charset="-128"/>
              </a:rPr>
              <a:t>Notes</a:t>
            </a:r>
            <a:r>
              <a:rPr lang="ja-JP" altLang="en-US" sz="1100">
                <a:latin typeface="游ゴシック" panose="020B0400000000000000" pitchFamily="50" charset="-128"/>
                <a:ea typeface="游ゴシック" panose="020B0400000000000000" pitchFamily="50" charset="-128"/>
              </a:rPr>
              <a:t>で利用してきた機能を再現できる</a:t>
            </a:r>
            <a:endParaRPr lang="ja-JP" altLang="en-US" sz="1100" b="1">
              <a:solidFill>
                <a:schemeClr val="accent4"/>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184668"/>
            <a:chOff x="344792" y="1221600"/>
            <a:chExt cx="3526998" cy="2184668"/>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09284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6326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494640"/>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en-US" altLang="ja-JP" sz="1100" dirty="0">
                <a:latin typeface="游ゴシック" panose="020B0400000000000000" pitchFamily="50" charset="-128"/>
                <a:ea typeface="游ゴシック" panose="020B0400000000000000" pitchFamily="50" charset="-128"/>
              </a:rPr>
              <a:t>Notes</a:t>
            </a:r>
            <a:r>
              <a:rPr lang="ja-JP" altLang="en-US" sz="1100">
                <a:latin typeface="游ゴシック" panose="020B0400000000000000" pitchFamily="50" charset="-128"/>
                <a:ea typeface="游ゴシック" panose="020B0400000000000000" pitchFamily="50" charset="-128"/>
              </a:rPr>
              <a:t>用開発者を</a:t>
            </a:r>
            <a:r>
              <a:rPr lang="en-US" altLang="ja-JP" sz="1100" dirty="0">
                <a:latin typeface="游ゴシック" panose="020B0400000000000000" pitchFamily="50" charset="-128"/>
                <a:ea typeface="游ゴシック" panose="020B0400000000000000" pitchFamily="50" charset="-128"/>
              </a:rPr>
              <a:t>2</a:t>
            </a:r>
            <a:r>
              <a:rPr lang="ja-JP" altLang="en-US" sz="1100">
                <a:latin typeface="游ゴシック" panose="020B0400000000000000" pitchFamily="50" charset="-128"/>
                <a:ea typeface="游ゴシック" panose="020B0400000000000000" pitchFamily="50" charset="-128"/>
              </a:rPr>
              <a:t>名から</a:t>
            </a:r>
            <a:r>
              <a:rPr lang="en-US" altLang="ja-JP" sz="1100" dirty="0">
                <a:latin typeface="游ゴシック" panose="020B0400000000000000" pitchFamily="50" charset="-128"/>
                <a:ea typeface="游ゴシック" panose="020B0400000000000000" pitchFamily="50" charset="-128"/>
              </a:rPr>
              <a:t>1</a:t>
            </a:r>
            <a:r>
              <a:rPr lang="ja-JP" altLang="en-US" sz="1100">
                <a:latin typeface="游ゴシック" panose="020B0400000000000000" pitchFamily="50" charset="-128"/>
                <a:ea typeface="游ゴシック" panose="020B0400000000000000" pitchFamily="50" charset="-128"/>
              </a:rPr>
              <a:t>名体制に切り替え</a:t>
            </a:r>
            <a:endParaRPr lang="en-US" altLang="ja-JP" sz="1100" dirty="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US" altLang="ja-JP" sz="1100" dirty="0">
                <a:latin typeface="游ゴシック" panose="020B0400000000000000" pitchFamily="50" charset="-128"/>
                <a:ea typeface="游ゴシック" panose="020B0400000000000000" pitchFamily="50" charset="-128"/>
              </a:rPr>
              <a:t>PIMSYNC</a:t>
            </a:r>
            <a:r>
              <a:rPr lang="ja-JP" altLang="en-US" sz="1100">
                <a:latin typeface="游ゴシック" panose="020B0400000000000000" pitchFamily="50" charset="-128"/>
                <a:ea typeface="游ゴシック" panose="020B0400000000000000" pitchFamily="50" charset="-128"/>
              </a:rPr>
              <a:t>による</a:t>
            </a:r>
            <a:r>
              <a:rPr lang="en-US" altLang="ja-JP" sz="1100" b="1" dirty="0">
                <a:solidFill>
                  <a:schemeClr val="accent4"/>
                </a:solidFill>
                <a:latin typeface="游ゴシック" panose="020B0400000000000000" pitchFamily="50" charset="-128"/>
                <a:ea typeface="游ゴシック" panose="020B0400000000000000" pitchFamily="50" charset="-128"/>
              </a:rPr>
              <a:t>Google</a:t>
            </a:r>
            <a:r>
              <a:rPr lang="ja-JP" altLang="en-US" sz="1100" b="1">
                <a:solidFill>
                  <a:schemeClr val="accent4"/>
                </a:solidFill>
                <a:latin typeface="游ゴシック" panose="020B0400000000000000" pitchFamily="50" charset="-128"/>
                <a:ea typeface="游ゴシック" panose="020B0400000000000000" pitchFamily="50" charset="-128"/>
              </a:rPr>
              <a:t>カレンダーと</a:t>
            </a:r>
            <a:r>
              <a:rPr lang="en-US" altLang="ja-JP" sz="1100" b="1" dirty="0" err="1">
                <a:solidFill>
                  <a:schemeClr val="accent4"/>
                </a:solidFill>
                <a:latin typeface="游ゴシック" panose="020B0400000000000000" pitchFamily="50" charset="-128"/>
                <a:ea typeface="游ゴシック" panose="020B0400000000000000" pitchFamily="50" charset="-128"/>
              </a:rPr>
              <a:t>Garoon</a:t>
            </a:r>
            <a:r>
              <a:rPr lang="en-US" altLang="ja-JP" sz="1100" b="1" dirty="0">
                <a:solidFill>
                  <a:schemeClr val="accent4"/>
                </a:solidFill>
                <a:latin typeface="游ゴシック" panose="020B0400000000000000" pitchFamily="50" charset="-128"/>
                <a:ea typeface="游ゴシック" panose="020B0400000000000000" pitchFamily="50" charset="-128"/>
              </a:rPr>
              <a:t> </a:t>
            </a:r>
            <a:r>
              <a:rPr lang="ja-JP" altLang="en-US" sz="1100" b="1">
                <a:solidFill>
                  <a:schemeClr val="accent4"/>
                </a:solidFill>
                <a:latin typeface="游ゴシック" panose="020B0400000000000000" pitchFamily="50" charset="-128"/>
                <a:ea typeface="游ゴシック" panose="020B0400000000000000" pitchFamily="50" charset="-128"/>
              </a:rPr>
              <a:t>スケジュールの連携</a:t>
            </a:r>
            <a:r>
              <a:rPr lang="ja-JP" altLang="en-US" sz="1100">
                <a:latin typeface="游ゴシック" panose="020B0400000000000000" pitchFamily="50" charset="-128"/>
                <a:ea typeface="游ゴシック" panose="020B0400000000000000" pitchFamily="50" charset="-128"/>
              </a:rPr>
              <a:t>で利便性を向上</a:t>
            </a:r>
            <a:endParaRPr lang="en-US" altLang="ja-JP" sz="1100" dirty="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ファイルのやりとりをメールではなく</a:t>
            </a:r>
            <a:r>
              <a:rPr lang="en-US" altLang="ja-JP" sz="1100" dirty="0" err="1">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のメッセージで行うことで情報セキュリティを強化</a:t>
            </a:r>
            <a:endParaRPr lang="en-US" altLang="ja-JP" sz="1100" dirty="0">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・業種：教育機関</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12500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p>
          <a:p>
            <a:pPr>
              <a:defRPr/>
            </a:pPr>
            <a:r>
              <a:rPr lang="en-US" altLang="ja-JP" sz="900">
                <a:latin typeface="游ゴシック" panose="020B0400000000000000" pitchFamily="50" charset="-128"/>
                <a:ea typeface="游ゴシック" panose="020B0400000000000000" pitchFamily="50" charset="-128"/>
                <a:hlinkClick r:id="rId4"/>
              </a:rPr>
              <a:t>https://garoon.cybozu.co.jp/mtcontents/cases/kyoto_university/</a:t>
            </a:r>
            <a:endParaRPr lang="ja-JP" altLang="en-US" sz="90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1141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人, 屋内, 立つ, 男 が含まれている画像&#10;&#10;自動的に生成された説明">
            <a:extLst>
              <a:ext uri="{FF2B5EF4-FFF2-40B4-BE49-F238E27FC236}">
                <a16:creationId xmlns:a16="http://schemas.microsoft.com/office/drawing/2014/main" id="{C6030F81-230C-43B0-BA6D-6846914B4D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0994" y="1266605"/>
            <a:ext cx="3508214" cy="2243688"/>
          </a:xfrm>
          <a:prstGeom prst="rect">
            <a:avLst/>
          </a:prstGeom>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9649072" cy="676212"/>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流通経済大学</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東日本大震災を契機に“持たないインフラ”へ</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コストメリットの高いクラウド化を促進</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550327"/>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限られた職員の人的リソースを考えると、オンプレ環境での運用が現実的ではなかった</a:t>
            </a:r>
            <a:endParaRPr lang="ja-JP" altLang="en-US" sz="1100" b="1">
              <a:solidFill>
                <a:schemeClr val="accent4"/>
              </a:solidFill>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418508"/>
            <a:ext cx="4659256" cy="746396"/>
          </a:xfrm>
          <a:prstGeom prst="rect">
            <a:avLst/>
          </a:prstGeom>
        </p:spPr>
        <p:txBody>
          <a:bodyPr vert="horz" lIns="27000" tIns="54000" rIns="54000" bIns="54000" rtlCol="0" anchor="t">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215" indent="-158115">
              <a:lnSpc>
                <a:spcPct val="110000"/>
              </a:lnSpc>
              <a:spcBef>
                <a:spcPts val="225"/>
              </a:spcBef>
              <a:buFont typeface="Arial" panose="020B0604020202020204" pitchFamily="34" charset="0"/>
              <a:buChar char="•"/>
            </a:pPr>
            <a:r>
              <a:rPr lang="ja-JP" altLang="en-US" sz="1100">
                <a:latin typeface="游ゴシック"/>
                <a:ea typeface="游ゴシック"/>
              </a:rPr>
              <a:t>クラウド化にかじを切りながらも、</a:t>
            </a:r>
            <a:r>
              <a:rPr lang="ja-JP" altLang="en-US" sz="1100" b="1">
                <a:solidFill>
                  <a:schemeClr val="accent4"/>
                </a:solidFill>
                <a:latin typeface="游ゴシック"/>
                <a:ea typeface="游ゴシック"/>
              </a:rPr>
              <a:t>パッケージ版 </a:t>
            </a:r>
            <a:r>
              <a:rPr lang="en-US" altLang="ja-JP" sz="1100" b="1" dirty="0" err="1">
                <a:solidFill>
                  <a:schemeClr val="accent4"/>
                </a:solidFill>
                <a:latin typeface="游ゴシック"/>
                <a:ea typeface="游ゴシック"/>
              </a:rPr>
              <a:t>Garoon</a:t>
            </a:r>
            <a:r>
              <a:rPr lang="ja-JP" altLang="en-US" sz="1100" b="1">
                <a:solidFill>
                  <a:schemeClr val="accent4"/>
                </a:solidFill>
                <a:latin typeface="游ゴシック"/>
                <a:ea typeface="游ゴシック"/>
              </a:rPr>
              <a:t>の使い勝手を踏襲</a:t>
            </a:r>
            <a:r>
              <a:rPr lang="ja-JP" altLang="en-US" sz="1100">
                <a:latin typeface="游ゴシック"/>
                <a:ea typeface="游ゴシック"/>
              </a:rPr>
              <a:t>できる</a:t>
            </a:r>
            <a:endParaRPr lang="en-US" altLang="ja-JP" dirty="0">
              <a:latin typeface="游ゴシック"/>
              <a:ea typeface="游ゴシック"/>
            </a:endParaRPr>
          </a:p>
          <a:p>
            <a:pPr marL="196215" indent="-158115">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クラウド版は</a:t>
            </a:r>
            <a:r>
              <a:rPr lang="ja-JP" altLang="en-US" sz="1100" b="1">
                <a:solidFill>
                  <a:schemeClr val="accent4"/>
                </a:solidFill>
                <a:latin typeface="游ゴシック" panose="020B0400000000000000" pitchFamily="50" charset="-128"/>
                <a:ea typeface="游ゴシック" panose="020B0400000000000000" pitchFamily="50" charset="-128"/>
              </a:rPr>
              <a:t>バージョンアップの手間やコストがかからない</a:t>
            </a:r>
          </a:p>
        </p:txBody>
      </p:sp>
      <p:grpSp>
        <p:nvGrpSpPr>
          <p:cNvPr id="3" name="グループ化 2"/>
          <p:cNvGrpSpPr/>
          <p:nvPr/>
        </p:nvGrpSpPr>
        <p:grpSpPr>
          <a:xfrm>
            <a:off x="344792" y="1266604"/>
            <a:ext cx="4659256" cy="2184668"/>
            <a:chOff x="344792" y="1221600"/>
            <a:chExt cx="3526998" cy="2184668"/>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09284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6326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494640"/>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Q&amp;A</a:t>
            </a:r>
            <a:r>
              <a:rPr lang="ja-JP" altLang="en-US" sz="1100">
                <a:latin typeface="游ゴシック" panose="020B0400000000000000" pitchFamily="50" charset="-128"/>
                <a:ea typeface="游ゴシック" panose="020B0400000000000000" pitchFamily="50" charset="-128"/>
              </a:rPr>
              <a:t>用の「スペース」で</a:t>
            </a:r>
            <a:r>
              <a:rPr lang="ja-JP" altLang="en-US" sz="1100" b="1">
                <a:solidFill>
                  <a:schemeClr val="accent4"/>
                </a:solidFill>
                <a:latin typeface="游ゴシック" panose="020B0400000000000000" pitchFamily="50" charset="-128"/>
                <a:ea typeface="游ゴシック" panose="020B0400000000000000" pitchFamily="50" charset="-128"/>
              </a:rPr>
              <a:t>過去のやりとりをナレッジ化</a:t>
            </a:r>
            <a:endParaRPr lang="ja-JP" altLang="en-US"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クラウド版にしたことで</a:t>
            </a:r>
            <a:r>
              <a:rPr lang="ja-JP" altLang="en-US" sz="1100" b="1">
                <a:solidFill>
                  <a:schemeClr val="accent4"/>
                </a:solidFill>
                <a:latin typeface="游ゴシック" panose="020B0400000000000000" pitchFamily="50" charset="-128"/>
                <a:ea typeface="游ゴシック" panose="020B0400000000000000" pitchFamily="50" charset="-128"/>
              </a:rPr>
              <a:t>学外からのアクセスが容易に</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キャンパス間での情報共有が</a:t>
            </a:r>
            <a:r>
              <a:rPr lang="ja-JP" altLang="en-US" sz="1100" b="1">
                <a:solidFill>
                  <a:schemeClr val="accent4"/>
                </a:solidFill>
                <a:latin typeface="游ゴシック" panose="020B0400000000000000" pitchFamily="50" charset="-128"/>
                <a:ea typeface="游ゴシック" panose="020B0400000000000000" pitchFamily="50" charset="-128"/>
              </a:rPr>
              <a:t>サービスレベルの均一化</a:t>
            </a:r>
            <a:r>
              <a:rPr lang="ja-JP" altLang="en-US" sz="1100">
                <a:latin typeface="游ゴシック" panose="020B0400000000000000" pitchFamily="50" charset="-128"/>
                <a:ea typeface="游ゴシック" panose="020B0400000000000000" pitchFamily="50" charset="-128"/>
              </a:rPr>
              <a:t>に貢献</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学術系特化ではなく汎用的なツールだからこそ</a:t>
            </a:r>
            <a:r>
              <a:rPr lang="ja-JP" altLang="en-US" sz="1100" b="1">
                <a:solidFill>
                  <a:schemeClr val="accent4"/>
                </a:solidFill>
                <a:latin typeface="游ゴシック" panose="020B0400000000000000" pitchFamily="50" charset="-128"/>
                <a:ea typeface="游ゴシック" panose="020B0400000000000000" pitchFamily="50" charset="-128"/>
              </a:rPr>
              <a:t>定期的なメンテナンスやバージョンアップ</a:t>
            </a:r>
            <a:r>
              <a:rPr lang="ja-JP" altLang="en-US" sz="1100">
                <a:latin typeface="游ゴシック" panose="020B0400000000000000" pitchFamily="50" charset="-128"/>
                <a:ea typeface="游ゴシック" panose="020B0400000000000000" pitchFamily="50" charset="-128"/>
              </a:rPr>
              <a:t>があり、安心</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dirty="0">
                <a:solidFill>
                  <a:schemeClr val="tx1"/>
                </a:solidFill>
                <a:latin typeface="游ゴシック" panose="020B0400000000000000" pitchFamily="50" charset="-128"/>
                <a:ea typeface="游ゴシック" panose="020B0400000000000000" pitchFamily="50" charset="-128"/>
              </a:rPr>
              <a:t>ご利用状況</a:t>
            </a:r>
            <a:endParaRPr lang="en-US" altLang="ja-JP" sz="105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050" dirty="0">
                <a:latin typeface="游ゴシック" panose="020B0400000000000000" pitchFamily="50" charset="-128"/>
                <a:ea typeface="游ゴシック" panose="020B0400000000000000" pitchFamily="50" charset="-128"/>
              </a:rPr>
              <a:t>・業種：教育機関</a:t>
            </a:r>
          </a:p>
          <a:p>
            <a:pPr>
              <a:defRPr/>
            </a:pPr>
            <a:r>
              <a:rPr lang="ja-JP" altLang="en-US" sz="1050" dirty="0">
                <a:latin typeface="游ゴシック" panose="020B0400000000000000" pitchFamily="50" charset="-128"/>
                <a:ea typeface="游ゴシック" panose="020B0400000000000000" pitchFamily="50" charset="-128"/>
              </a:rPr>
              <a:t>・利用規模：</a:t>
            </a:r>
            <a:r>
              <a:rPr lang="en-US" altLang="ja-JP" sz="1050" dirty="0">
                <a:latin typeface="游ゴシック" panose="020B0400000000000000" pitchFamily="50" charset="-128"/>
                <a:ea typeface="游ゴシック" panose="020B0400000000000000" pitchFamily="50" charset="-128"/>
              </a:rPr>
              <a:t>140</a:t>
            </a:r>
            <a:r>
              <a:rPr lang="ja-JP" altLang="en-US" sz="1050" dirty="0">
                <a:latin typeface="游ゴシック" panose="020B0400000000000000" pitchFamily="50" charset="-128"/>
                <a:ea typeface="游ゴシック" panose="020B0400000000000000" pitchFamily="50" charset="-128"/>
              </a:rPr>
              <a:t>名</a:t>
            </a:r>
          </a:p>
          <a:p>
            <a:pPr>
              <a:defRPr/>
            </a:pPr>
            <a:r>
              <a:rPr lang="ja-JP" altLang="en-US" sz="1050" dirty="0">
                <a:latin typeface="游ゴシック" panose="020B0400000000000000" pitchFamily="50" charset="-128"/>
                <a:ea typeface="游ゴシック" panose="020B0400000000000000" pitchFamily="50" charset="-128"/>
              </a:rPr>
              <a:t>・製品の形式：クラウド版</a:t>
            </a:r>
            <a:endParaRPr lang="en-US" altLang="ja-JP" sz="1050" dirty="0">
              <a:latin typeface="游ゴシック" panose="020B0400000000000000" pitchFamily="50" charset="-128"/>
              <a:ea typeface="游ゴシック" panose="020B0400000000000000" pitchFamily="50" charset="-128"/>
            </a:endParaRPr>
          </a:p>
          <a:p>
            <a:pPr>
              <a:defRPr/>
            </a:pPr>
            <a:r>
              <a:rPr lang="ja-JP" altLang="en-US" sz="1050" dirty="0">
                <a:latin typeface="游ゴシック" panose="020B0400000000000000" pitchFamily="50" charset="-128"/>
                <a:ea typeface="游ゴシック" panose="020B0400000000000000" pitchFamily="50" charset="-128"/>
              </a:rPr>
              <a:t>・事例記事</a:t>
            </a:r>
            <a:r>
              <a:rPr lang="en-US" altLang="ja-JP" sz="1050" dirty="0">
                <a:latin typeface="游ゴシック" panose="020B0400000000000000" pitchFamily="50" charset="-128"/>
                <a:ea typeface="游ゴシック" panose="020B0400000000000000" pitchFamily="50" charset="-128"/>
              </a:rPr>
              <a:t>URL</a:t>
            </a:r>
          </a:p>
          <a:p>
            <a:pPr>
              <a:defRPr/>
            </a:pPr>
            <a:r>
              <a:rPr lang="en-US" altLang="ja-JP" sz="1050" dirty="0">
                <a:latin typeface="游ゴシック" panose="020B0400000000000000" pitchFamily="50" charset="-128"/>
                <a:ea typeface="游ゴシック" panose="020B0400000000000000" pitchFamily="50" charset="-128"/>
                <a:hlinkClick r:id="rId4"/>
              </a:rPr>
              <a:t>https://garoon.cybozu.co.jp/mtcontents/cases/rku/</a:t>
            </a:r>
            <a:endParaRPr lang="ja-JP" altLang="en-US" sz="105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8381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748690D-B9A5-E50A-5CA5-87AE966F8CAE}"/>
              </a:ext>
            </a:extLst>
          </p:cNvPr>
          <p:cNvSpPr/>
          <p:nvPr/>
        </p:nvSpPr>
        <p:spPr bwMode="auto">
          <a:xfrm>
            <a:off x="5220072" y="3603572"/>
            <a:ext cx="3923928" cy="89710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dirty="0">
                <a:solidFill>
                  <a:schemeClr val="tx1"/>
                </a:solidFill>
                <a:latin typeface="游ゴシック" panose="020B0400000000000000" pitchFamily="50" charset="-128"/>
                <a:ea typeface="游ゴシック" panose="020B0400000000000000" pitchFamily="50" charset="-128"/>
              </a:rPr>
              <a:t>ご利用状況</a:t>
            </a:r>
            <a:endParaRPr lang="en-US" altLang="ja-JP" sz="105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050" dirty="0">
                <a:latin typeface="游ゴシック" panose="020B0400000000000000" pitchFamily="50" charset="-128"/>
                <a:ea typeface="游ゴシック" panose="020B0400000000000000" pitchFamily="50" charset="-128"/>
              </a:rPr>
              <a:t>・業種：教育機関</a:t>
            </a:r>
          </a:p>
          <a:p>
            <a:pPr>
              <a:defRPr/>
            </a:pPr>
            <a:r>
              <a:rPr lang="ja-JP" altLang="en-US" sz="1050" dirty="0">
                <a:latin typeface="游ゴシック" panose="020B0400000000000000" pitchFamily="50" charset="-128"/>
                <a:ea typeface="游ゴシック" panose="020B0400000000000000" pitchFamily="50" charset="-128"/>
              </a:rPr>
              <a:t>・利用規模：</a:t>
            </a:r>
            <a:r>
              <a:rPr lang="en-US" altLang="ja-JP" sz="1050" dirty="0">
                <a:latin typeface="游ゴシック" panose="020B0400000000000000" pitchFamily="50" charset="-128"/>
                <a:ea typeface="游ゴシック" panose="020B0400000000000000" pitchFamily="50" charset="-128"/>
              </a:rPr>
              <a:t>730</a:t>
            </a:r>
            <a:r>
              <a:rPr lang="ja-JP" altLang="en-US" sz="1050" dirty="0">
                <a:latin typeface="游ゴシック" panose="020B0400000000000000" pitchFamily="50" charset="-128"/>
                <a:ea typeface="游ゴシック" panose="020B0400000000000000" pitchFamily="50" charset="-128"/>
              </a:rPr>
              <a:t>名</a:t>
            </a:r>
          </a:p>
          <a:p>
            <a:pPr>
              <a:defRPr/>
            </a:pPr>
            <a:r>
              <a:rPr lang="ja-JP" altLang="en-US" sz="1050" dirty="0">
                <a:latin typeface="游ゴシック" panose="020B0400000000000000" pitchFamily="50" charset="-128"/>
                <a:ea typeface="游ゴシック" panose="020B0400000000000000" pitchFamily="50" charset="-128"/>
              </a:rPr>
              <a:t>・製品の形式：クラウド版</a:t>
            </a:r>
            <a:br>
              <a:rPr lang="en-US" altLang="ja-JP" sz="1050" dirty="0">
                <a:latin typeface="游ゴシック" panose="020B0400000000000000" pitchFamily="50" charset="-128"/>
                <a:ea typeface="游ゴシック" panose="020B0400000000000000" pitchFamily="50" charset="-128"/>
              </a:rPr>
            </a:br>
            <a:r>
              <a:rPr lang="ja-JP" altLang="en-US" sz="1050" dirty="0">
                <a:latin typeface="游ゴシック" panose="020B0400000000000000" pitchFamily="50" charset="-128"/>
                <a:ea typeface="游ゴシック" panose="020B0400000000000000" pitchFamily="50" charset="-128"/>
              </a:rPr>
              <a:t>・事例記事</a:t>
            </a:r>
            <a:r>
              <a:rPr lang="en-US" altLang="ja-JP" sz="1050" dirty="0">
                <a:latin typeface="游ゴシック" panose="020B0400000000000000" pitchFamily="50" charset="-128"/>
                <a:ea typeface="游ゴシック" panose="020B0400000000000000" pitchFamily="50" charset="-128"/>
              </a:rPr>
              <a:t>URL</a:t>
            </a:r>
          </a:p>
          <a:p>
            <a:pPr>
              <a:defRPr/>
            </a:pPr>
            <a:r>
              <a:rPr lang="en-US" altLang="ja-JP" sz="1050" dirty="0">
                <a:latin typeface="游ゴシック" panose="020B0400000000000000" pitchFamily="50" charset="-128"/>
                <a:ea typeface="游ゴシック" panose="020B0400000000000000" pitchFamily="50" charset="-128"/>
                <a:hlinkClick r:id="rId3"/>
              </a:rPr>
              <a:t>https://garoon.cybozu.co.jp/mtcontents/cases/teikyo-u/</a:t>
            </a:r>
            <a:endParaRPr lang="ja-JP" altLang="en-US" sz="1050" dirty="0">
              <a:latin typeface="游ゴシック" panose="020B0400000000000000" pitchFamily="50" charset="-128"/>
              <a:ea typeface="游ゴシック" panose="020B0400000000000000" pitchFamily="50" charset="-128"/>
            </a:endParaRP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746396"/>
          </a:xfrm>
        </p:spPr>
        <p:txBody>
          <a:bodyPr anchor="t">
            <a:noAutofit/>
          </a:bodyPr>
          <a:lstStyle/>
          <a:p>
            <a:r>
              <a:rPr lang="ja-JP" altLang="en-US" sz="1600" spc="-75" dirty="0">
                <a:latin typeface="游ゴシック" panose="020B0400000000000000" pitchFamily="50" charset="-128"/>
                <a:ea typeface="游ゴシック" panose="020B0400000000000000" pitchFamily="50" charset="-128"/>
              </a:rPr>
              <a:t>帝京大学 様</a:t>
            </a:r>
            <a:br>
              <a:rPr lang="ja-JP" altLang="en-US" sz="1600" spc="-75" dirty="0">
                <a:latin typeface="游ゴシック" panose="020B0400000000000000" pitchFamily="50" charset="-128"/>
                <a:ea typeface="游ゴシック" panose="020B0400000000000000" pitchFamily="50" charset="-128"/>
              </a:rPr>
            </a:br>
            <a:r>
              <a:rPr lang="en-US" altLang="ja-JP" sz="1600" spc="-75" dirty="0">
                <a:latin typeface="游ゴシック" panose="020B0400000000000000" pitchFamily="50" charset="-128"/>
                <a:ea typeface="游ゴシック" panose="020B0400000000000000" pitchFamily="50" charset="-128"/>
              </a:rPr>
              <a:t>5</a:t>
            </a:r>
            <a:r>
              <a:rPr lang="ja-JP" altLang="en-US" sz="1600" spc="-75" dirty="0">
                <a:latin typeface="游ゴシック" panose="020B0400000000000000" pitchFamily="50" charset="-128"/>
                <a:ea typeface="游ゴシック" panose="020B0400000000000000" pitchFamily="50" charset="-128"/>
              </a:rPr>
              <a:t>キャンパスのグループウェアを統合、時間と場所の制約を取り払った情報共有へ</a:t>
            </a:r>
            <a:endParaRPr lang="ja-JP" altLang="en-US" sz="1600" dirty="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dirty="0">
                <a:solidFill>
                  <a:schemeClr val="accent4"/>
                </a:solidFill>
                <a:latin typeface="游ゴシック" panose="020B0400000000000000" pitchFamily="50" charset="-128"/>
                <a:ea typeface="游ゴシック" panose="020B0400000000000000" pitchFamily="50" charset="-128"/>
              </a:rPr>
              <a:t>必要な情報が大学の隅々にまで伝わらない</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b="1" dirty="0">
                <a:solidFill>
                  <a:schemeClr val="accent4"/>
                </a:solidFill>
                <a:latin typeface="游ゴシック" panose="020B0400000000000000" pitchFamily="50" charset="-128"/>
                <a:ea typeface="游ゴシック" panose="020B0400000000000000" pitchFamily="50" charset="-128"/>
              </a:rPr>
              <a:t>勤務地や勤務時間がバラバラ</a:t>
            </a:r>
            <a:r>
              <a:rPr lang="ja-JP" altLang="en-US" sz="1100" dirty="0">
                <a:latin typeface="游ゴシック" panose="020B0400000000000000" pitchFamily="50" charset="-128"/>
                <a:ea typeface="游ゴシック" panose="020B0400000000000000" pitchFamily="50" charset="-128"/>
              </a:rPr>
              <a:t>でコミュニケーションが困難</a:t>
            </a:r>
            <a:endParaRPr lang="en-US" altLang="ja-JP" sz="1100" dirty="0">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418508"/>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dirty="0">
                <a:solidFill>
                  <a:schemeClr val="accent4"/>
                </a:solidFill>
                <a:latin typeface="游ゴシック" panose="020B0400000000000000" pitchFamily="50" charset="-128"/>
                <a:ea typeface="游ゴシック" panose="020B0400000000000000" pitchFamily="50" charset="-128"/>
              </a:rPr>
              <a:t>運用のしやすさと情報共有のしやすさ</a:t>
            </a:r>
            <a:r>
              <a:rPr lang="ja-JP" altLang="en-US" sz="1100" dirty="0">
                <a:latin typeface="游ゴシック" panose="020B0400000000000000" pitchFamily="50" charset="-128"/>
                <a:ea typeface="游ゴシック" panose="020B0400000000000000" pitchFamily="50" charset="-128"/>
              </a:rPr>
              <a:t>という点でクラウド版を選択</a:t>
            </a:r>
            <a:endParaRPr lang="en-US" altLang="ja-JP" sz="1100" dirty="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サイボウズ </a:t>
            </a:r>
            <a:r>
              <a:rPr lang="en-US" altLang="ja-JP" sz="1100" dirty="0">
                <a:latin typeface="游ゴシック" panose="020B0400000000000000" pitchFamily="50" charset="-128"/>
                <a:ea typeface="游ゴシック" panose="020B0400000000000000" pitchFamily="50" charset="-128"/>
              </a:rPr>
              <a:t>Office</a:t>
            </a:r>
            <a:r>
              <a:rPr lang="ja-JP" altLang="en-US" sz="1100" dirty="0">
                <a:latin typeface="游ゴシック" panose="020B0400000000000000" pitchFamily="50" charset="-128"/>
                <a:ea typeface="游ゴシック" panose="020B0400000000000000" pitchFamily="50" charset="-128"/>
              </a:rPr>
              <a:t>を使っていたため、違うもので一から始めるよりも</a:t>
            </a:r>
            <a:r>
              <a:rPr lang="ja-JP" altLang="en-US" sz="1100" b="1" dirty="0">
                <a:solidFill>
                  <a:schemeClr val="accent4"/>
                </a:solidFill>
                <a:latin typeface="游ゴシック" panose="020B0400000000000000" pitchFamily="50" charset="-128"/>
                <a:ea typeface="游ゴシック" panose="020B0400000000000000" pitchFamily="50" charset="-128"/>
              </a:rPr>
              <a:t>同じサイボウズ製品の</a:t>
            </a:r>
            <a:r>
              <a:rPr lang="en-US" altLang="ja-JP" sz="1100" b="1" dirty="0">
                <a:solidFill>
                  <a:schemeClr val="accent4"/>
                </a:solidFill>
                <a:latin typeface="游ゴシック" panose="020B0400000000000000" pitchFamily="50" charset="-128"/>
                <a:ea typeface="游ゴシック" panose="020B0400000000000000" pitchFamily="50" charset="-128"/>
              </a:rPr>
              <a:t>Garoon</a:t>
            </a:r>
            <a:r>
              <a:rPr lang="ja-JP" altLang="en-US" sz="1100" b="1" dirty="0">
                <a:solidFill>
                  <a:schemeClr val="accent4"/>
                </a:solidFill>
                <a:latin typeface="游ゴシック" panose="020B0400000000000000" pitchFamily="50" charset="-128"/>
                <a:ea typeface="游ゴシック" panose="020B0400000000000000" pitchFamily="50" charset="-128"/>
              </a:rPr>
              <a:t>を展開するほうが早い</a:t>
            </a:r>
            <a:r>
              <a:rPr lang="ja-JP" altLang="en-US" sz="1100" dirty="0">
                <a:latin typeface="游ゴシック" panose="020B0400000000000000" pitchFamily="50" charset="-128"/>
                <a:ea typeface="游ゴシック" panose="020B0400000000000000" pitchFamily="50" charset="-128"/>
              </a:rPr>
              <a:t>と判断</a:t>
            </a:r>
            <a:endParaRPr lang="ja-JP" altLang="en-US" sz="1100" b="1" dirty="0">
              <a:solidFill>
                <a:schemeClr val="accent4"/>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184668"/>
            <a:chOff x="344792" y="1221600"/>
            <a:chExt cx="3526998" cy="2184668"/>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09284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6326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494639"/>
            <a:ext cx="4659256" cy="1213251"/>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掲示板やポータルを使って</a:t>
            </a:r>
            <a:r>
              <a:rPr lang="ja-JP" altLang="en-US" sz="1100" b="1" dirty="0">
                <a:solidFill>
                  <a:schemeClr val="accent4"/>
                </a:solidFill>
                <a:latin typeface="游ゴシック" panose="020B0400000000000000" pitchFamily="50" charset="-128"/>
                <a:ea typeface="游ゴシック" panose="020B0400000000000000" pitchFamily="50" charset="-128"/>
              </a:rPr>
              <a:t>最新の情報を広く周知</a:t>
            </a:r>
            <a:r>
              <a:rPr lang="ja-JP" altLang="en-US" sz="1100" dirty="0">
                <a:latin typeface="游ゴシック" panose="020B0400000000000000" pitchFamily="50" charset="-128"/>
                <a:ea typeface="游ゴシック" panose="020B0400000000000000" pitchFamily="50" charset="-128"/>
              </a:rPr>
              <a:t>できるようになった</a:t>
            </a:r>
            <a:endParaRPr lang="en-US" altLang="ja-JP" sz="1100" dirty="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メールで日程調整していた時と比べて</a:t>
            </a:r>
            <a:r>
              <a:rPr lang="ja-JP" altLang="en-US" sz="1100" b="1" dirty="0">
                <a:solidFill>
                  <a:schemeClr val="accent4"/>
                </a:solidFill>
                <a:latin typeface="游ゴシック" panose="020B0400000000000000" pitchFamily="50" charset="-128"/>
                <a:ea typeface="游ゴシック" panose="020B0400000000000000" pitchFamily="50" charset="-128"/>
              </a:rPr>
              <a:t>スケジュール調整の労力は</a:t>
            </a:r>
            <a:r>
              <a:rPr lang="en-US" altLang="ja-JP" sz="1100" b="1" dirty="0">
                <a:solidFill>
                  <a:schemeClr val="accent4"/>
                </a:solidFill>
                <a:latin typeface="游ゴシック" panose="020B0400000000000000" pitchFamily="50" charset="-128"/>
                <a:ea typeface="游ゴシック" panose="020B0400000000000000" pitchFamily="50" charset="-128"/>
              </a:rPr>
              <a:t>1/5</a:t>
            </a:r>
            <a:r>
              <a:rPr lang="ja-JP" altLang="en-US" sz="1100" b="1" dirty="0">
                <a:solidFill>
                  <a:schemeClr val="accent4"/>
                </a:solidFill>
                <a:latin typeface="游ゴシック" panose="020B0400000000000000" pitchFamily="50" charset="-128"/>
                <a:ea typeface="游ゴシック" panose="020B0400000000000000" pitchFamily="50" charset="-128"/>
              </a:rPr>
              <a:t>ほどに削減</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dirty="0">
                <a:latin typeface="游ゴシック" panose="020B0400000000000000" pitchFamily="50" charset="-128"/>
                <a:ea typeface="游ゴシック" panose="020B0400000000000000" pitchFamily="50" charset="-128"/>
              </a:rPr>
              <a:t>職員配置図や申請書の書式をファイル管理で共有することで、</a:t>
            </a:r>
            <a:r>
              <a:rPr lang="ja-JP" altLang="en-US" sz="1100" b="1" dirty="0">
                <a:solidFill>
                  <a:schemeClr val="accent4"/>
                </a:solidFill>
                <a:latin typeface="游ゴシック" panose="020B0400000000000000" pitchFamily="50" charset="-128"/>
                <a:ea typeface="游ゴシック" panose="020B0400000000000000" pitchFamily="50" charset="-128"/>
              </a:rPr>
              <a:t>必要な時に最新のものをダウンロードできる</a:t>
            </a:r>
            <a:r>
              <a:rPr lang="ja-JP" altLang="en-US" sz="1100" dirty="0">
                <a:latin typeface="游ゴシック" panose="020B0400000000000000" pitchFamily="50" charset="-128"/>
                <a:ea typeface="游ゴシック" panose="020B0400000000000000" pitchFamily="50" charset="-128"/>
              </a:rPr>
              <a:t>ように</a:t>
            </a:r>
            <a:endParaRPr lang="en-US" altLang="ja-JP" sz="1100" dirty="0">
              <a:latin typeface="游ゴシック" panose="020B0400000000000000" pitchFamily="50" charset="-128"/>
              <a:ea typeface="游ゴシック" panose="020B0400000000000000" pitchFamily="50" charset="-128"/>
            </a:endParaRPr>
          </a:p>
        </p:txBody>
      </p:sp>
      <p:pic>
        <p:nvPicPr>
          <p:cNvPr id="4" name="図 3" descr="テキスト&#10;&#10;低い精度で自動的に生成された説明">
            <a:extLst>
              <a:ext uri="{FF2B5EF4-FFF2-40B4-BE49-F238E27FC236}">
                <a16:creationId xmlns:a16="http://schemas.microsoft.com/office/drawing/2014/main" id="{6D943A1E-4CC4-3A89-E5F2-9C9D5593A7FE}"/>
              </a:ext>
            </a:extLst>
          </p:cNvPr>
          <p:cNvPicPr>
            <a:picLocks noChangeAspect="1"/>
          </p:cNvPicPr>
          <p:nvPr/>
        </p:nvPicPr>
        <p:blipFill>
          <a:blip r:embed="rId4"/>
          <a:stretch>
            <a:fillRect/>
          </a:stretch>
        </p:blipFill>
        <p:spPr>
          <a:xfrm>
            <a:off x="5290994" y="1388104"/>
            <a:ext cx="3511274" cy="1843419"/>
          </a:xfrm>
          <a:prstGeom prst="rect">
            <a:avLst/>
          </a:prstGeom>
        </p:spPr>
      </p:pic>
    </p:spTree>
    <p:extLst>
      <p:ext uri="{BB962C8B-B14F-4D97-AF65-F5344CB8AC3E}">
        <p14:creationId xmlns:p14="http://schemas.microsoft.com/office/powerpoint/2010/main" val="182158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648072"/>
          </a:xfrm>
        </p:spPr>
        <p:txBody>
          <a:bodyPr anchor="t">
            <a:normAutofit/>
          </a:bodyPr>
          <a:lstStyle/>
          <a:p>
            <a:r>
              <a:rPr lang="ja-JP" altLang="en-US" sz="1600" spc="-75">
                <a:latin typeface="游ゴシック" panose="020B0400000000000000" pitchFamily="50" charset="-128"/>
                <a:ea typeface="游ゴシック" panose="020B0400000000000000" pitchFamily="50" charset="-128"/>
              </a:rPr>
              <a:t>京都女子学園 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サイボウズ </a:t>
            </a:r>
            <a:r>
              <a:rPr lang="en" altLang="ja-JP" sz="1600" spc="-75">
                <a:latin typeface="游ゴシック" panose="020B0400000000000000" pitchFamily="50" charset="-128"/>
                <a:ea typeface="游ゴシック" panose="020B0400000000000000" pitchFamily="50" charset="-128"/>
              </a:rPr>
              <a:t>Office</a:t>
            </a:r>
            <a:r>
              <a:rPr lang="ja-JP" altLang="en-US" sz="1600" spc="-75">
                <a:latin typeface="游ゴシック" panose="020B0400000000000000" pitchFamily="50" charset="-128"/>
                <a:ea typeface="游ゴシック" panose="020B0400000000000000" pitchFamily="50" charset="-128"/>
              </a:rPr>
              <a:t>から移行し全学共通基盤を構築 クラウド化でテレワークも可能に</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6156" y="1531718"/>
            <a:ext cx="4968552" cy="131563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学校ごとに違うグループウェアで、</a:t>
            </a:r>
            <a:r>
              <a:rPr lang="ja-JP" altLang="en-US" sz="1100" b="1">
                <a:solidFill>
                  <a:schemeClr val="accent4"/>
                </a:solidFill>
                <a:latin typeface="游ゴシック" panose="020B0400000000000000" pitchFamily="50" charset="-128"/>
                <a:ea typeface="游ゴシック" panose="020B0400000000000000" pitchFamily="50" charset="-128"/>
              </a:rPr>
              <a:t>情報を一元化できていなかった</a:t>
            </a:r>
          </a:p>
          <a:p>
            <a:pPr marL="196454" indent="-158354">
              <a:lnSpc>
                <a:spcPct val="110000"/>
              </a:lnSpc>
              <a:spcBef>
                <a:spcPts val="225"/>
              </a:spcBef>
              <a:buFont typeface="Arial" panose="020B0604020202020204" pitchFamily="34" charset="0"/>
              <a:buChar char="•"/>
            </a:pPr>
            <a:r>
              <a:rPr lang="en-US" altLang="ja-JP" sz="1100" dirty="0">
                <a:latin typeface="游ゴシック" panose="020B0400000000000000" pitchFamily="50" charset="-128"/>
                <a:ea typeface="游ゴシック" panose="020B0400000000000000" pitchFamily="50" charset="-128"/>
              </a:rPr>
              <a:t>500</a:t>
            </a:r>
            <a:r>
              <a:rPr lang="ja-JP" altLang="en-US" sz="1100">
                <a:latin typeface="游ゴシック" panose="020B0400000000000000" pitchFamily="50" charset="-128"/>
                <a:ea typeface="游ゴシック" panose="020B0400000000000000" pitchFamily="50" charset="-128"/>
              </a:rPr>
              <a:t>人規模での利用になりサイボウズ </a:t>
            </a:r>
            <a:r>
              <a:rPr lang="en" altLang="ja-JP" sz="1100" dirty="0">
                <a:latin typeface="游ゴシック" panose="020B0400000000000000" pitchFamily="50" charset="-128"/>
                <a:ea typeface="游ゴシック" panose="020B0400000000000000" pitchFamily="50" charset="-128"/>
              </a:rPr>
              <a:t>Office</a:t>
            </a:r>
            <a:r>
              <a:rPr lang="ja-JP" altLang="en-US" sz="1100">
                <a:latin typeface="游ゴシック" panose="020B0400000000000000" pitchFamily="50" charset="-128"/>
                <a:ea typeface="游ゴシック" panose="020B0400000000000000" pitchFamily="50" charset="-128"/>
              </a:rPr>
              <a:t>では</a:t>
            </a:r>
            <a:r>
              <a:rPr lang="ja-JP" altLang="en-US" sz="1100" b="1">
                <a:solidFill>
                  <a:schemeClr val="accent4"/>
                </a:solidFill>
                <a:latin typeface="游ゴシック" panose="020B0400000000000000" pitchFamily="50" charset="-128"/>
                <a:ea typeface="游ゴシック" panose="020B0400000000000000" pitchFamily="50" charset="-128"/>
              </a:rPr>
              <a:t>レスポンスが悪かった</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オンプレミス環境で</a:t>
            </a:r>
            <a:r>
              <a:rPr lang="ja-JP" altLang="en-US" sz="1100" b="1">
                <a:solidFill>
                  <a:schemeClr val="accent4"/>
                </a:solidFill>
                <a:latin typeface="游ゴシック" panose="020B0400000000000000" pitchFamily="50" charset="-128"/>
                <a:ea typeface="游ゴシック" panose="020B0400000000000000" pitchFamily="50" charset="-128"/>
              </a:rPr>
              <a:t>学外からアクセスできなかった</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543890"/>
            <a:ext cx="4659256" cy="928511"/>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050" b="1">
                <a:solidFill>
                  <a:schemeClr val="accent4"/>
                </a:solidFill>
                <a:latin typeface="游ゴシック" panose="020B0400000000000000" pitchFamily="50" charset="-128"/>
                <a:ea typeface="游ゴシック" panose="020B0400000000000000" pitchFamily="50" charset="-128"/>
              </a:rPr>
              <a:t>大規模でも利用できるクラウド製品</a:t>
            </a:r>
            <a:r>
              <a:rPr lang="ja-JP" altLang="en-US" sz="1050">
                <a:latin typeface="游ゴシック" panose="020B0400000000000000" pitchFamily="50" charset="-128"/>
                <a:ea typeface="游ゴシック" panose="020B0400000000000000" pitchFamily="50" charset="-128"/>
              </a:rPr>
              <a:t>である</a:t>
            </a:r>
          </a:p>
          <a:p>
            <a:pPr marL="196454" indent="-158354">
              <a:lnSpc>
                <a:spcPct val="110000"/>
              </a:lnSpc>
              <a:spcBef>
                <a:spcPts val="225"/>
              </a:spcBef>
              <a:buFont typeface="Arial" panose="020B0604020202020204" pitchFamily="34" charset="0"/>
              <a:buChar char="•"/>
            </a:pPr>
            <a:r>
              <a:rPr lang="ja-JP" altLang="en-US" sz="1050" b="1">
                <a:solidFill>
                  <a:schemeClr val="accent4"/>
                </a:solidFill>
                <a:latin typeface="游ゴシック" panose="020B0400000000000000" pitchFamily="50" charset="-128"/>
                <a:ea typeface="游ゴシック" panose="020B0400000000000000" pitchFamily="50" charset="-128"/>
              </a:rPr>
              <a:t>サイボウズ </a:t>
            </a:r>
            <a:r>
              <a:rPr lang="en" altLang="ja-JP" sz="1050" b="1" dirty="0">
                <a:solidFill>
                  <a:schemeClr val="accent4"/>
                </a:solidFill>
                <a:latin typeface="游ゴシック" panose="020B0400000000000000" pitchFamily="50" charset="-128"/>
                <a:ea typeface="游ゴシック" panose="020B0400000000000000" pitchFamily="50" charset="-128"/>
              </a:rPr>
              <a:t>Office</a:t>
            </a:r>
            <a:r>
              <a:rPr lang="ja-JP" altLang="en-US" sz="1050" b="1">
                <a:solidFill>
                  <a:schemeClr val="accent4"/>
                </a:solidFill>
                <a:latin typeface="游ゴシック" panose="020B0400000000000000" pitchFamily="50" charset="-128"/>
                <a:ea typeface="游ゴシック" panose="020B0400000000000000" pitchFamily="50" charset="-128"/>
              </a:rPr>
              <a:t>からスムーズに移行</a:t>
            </a:r>
            <a:r>
              <a:rPr lang="ja-JP" altLang="en-US" sz="1050">
                <a:latin typeface="游ゴシック" panose="020B0400000000000000" pitchFamily="50" charset="-128"/>
                <a:ea typeface="游ゴシック" panose="020B0400000000000000" pitchFamily="50" charset="-128"/>
              </a:rPr>
              <a:t>できる</a:t>
            </a:r>
          </a:p>
          <a:p>
            <a:pPr marL="196454" indent="-158354">
              <a:lnSpc>
                <a:spcPct val="110000"/>
              </a:lnSpc>
              <a:spcBef>
                <a:spcPts val="225"/>
              </a:spcBef>
              <a:buFont typeface="Arial" panose="020B0604020202020204" pitchFamily="34" charset="0"/>
              <a:buChar char="•"/>
            </a:pPr>
            <a:r>
              <a:rPr lang="ja-JP" altLang="en-US" sz="1050" b="1">
                <a:solidFill>
                  <a:schemeClr val="accent4"/>
                </a:solidFill>
                <a:latin typeface="游ゴシック" panose="020B0400000000000000" pitchFamily="50" charset="-128"/>
                <a:ea typeface="游ゴシック" panose="020B0400000000000000" pitchFamily="50" charset="-128"/>
              </a:rPr>
              <a:t>細かくアクセス権を設定</a:t>
            </a:r>
            <a:r>
              <a:rPr lang="ja-JP" altLang="en-US" sz="1050">
                <a:latin typeface="游ゴシック" panose="020B0400000000000000" pitchFamily="50" charset="-128"/>
                <a:ea typeface="游ゴシック" panose="020B0400000000000000" pitchFamily="50" charset="-128"/>
              </a:rPr>
              <a:t>でき、現場の運用に合わせられる</a:t>
            </a:r>
          </a:p>
          <a:p>
            <a:pPr marL="196454" indent="-158354">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ワークフローなど</a:t>
            </a:r>
            <a:r>
              <a:rPr lang="ja-JP" altLang="en-US" sz="1050" b="1">
                <a:solidFill>
                  <a:schemeClr val="accent4"/>
                </a:solidFill>
                <a:latin typeface="游ゴシック" panose="020B0400000000000000" pitchFamily="50" charset="-128"/>
                <a:ea typeface="游ゴシック" panose="020B0400000000000000" pitchFamily="50" charset="-128"/>
              </a:rPr>
              <a:t>他製品との連携性</a:t>
            </a:r>
            <a:r>
              <a:rPr lang="ja-JP" altLang="en-US" sz="1050">
                <a:latin typeface="游ゴシック" panose="020B0400000000000000" pitchFamily="50" charset="-128"/>
                <a:ea typeface="游ゴシック" panose="020B0400000000000000" pitchFamily="50" charset="-128"/>
              </a:rPr>
              <a:t>が高い</a:t>
            </a:r>
          </a:p>
        </p:txBody>
      </p:sp>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66604"/>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263227"/>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472402"/>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403244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dirty="0">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・業種：教育機関</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dirty="0">
                <a:latin typeface="游ゴシック" panose="020B0400000000000000" pitchFamily="50" charset="-128"/>
                <a:ea typeface="游ゴシック" panose="020B0400000000000000" pitchFamily="50" charset="-128"/>
              </a:rPr>
              <a:t>565</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dirty="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dirty="0">
                <a:latin typeface="游ゴシック" panose="020B0400000000000000" pitchFamily="50" charset="-128"/>
                <a:ea typeface="游ゴシック" panose="020B0400000000000000" pitchFamily="50" charset="-128"/>
              </a:rPr>
              <a:t>URL</a:t>
            </a:r>
          </a:p>
          <a:p>
            <a:r>
              <a:rPr lang="en" altLang="ja-JP" sz="1050" dirty="0">
                <a:latin typeface="+mn-ea"/>
                <a:hlinkClick r:id="rId3"/>
              </a:rPr>
              <a:t>https://garoon.cybozu.co.jp/mtcontents/cases/kyoto-wu/</a:t>
            </a:r>
            <a:endParaRPr lang="en-US" altLang="ja-JP" sz="1050" dirty="0">
              <a:latin typeface="+mn-ea"/>
            </a:endParaRPr>
          </a:p>
        </p:txBody>
      </p:sp>
      <p:pic>
        <p:nvPicPr>
          <p:cNvPr id="12" name="図 11" descr="屋外, 建物, 跡, 電車 が含まれている画像&#10;&#10;自動的に生成された説明">
            <a:extLst>
              <a:ext uri="{FF2B5EF4-FFF2-40B4-BE49-F238E27FC236}">
                <a16:creationId xmlns:a16="http://schemas.microsoft.com/office/drawing/2014/main" id="{BB3F8B16-B3FC-8940-991F-3FC1B6A5FD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6030868" y="843698"/>
            <a:ext cx="2050815" cy="3074291"/>
          </a:xfrm>
          <a:prstGeom prst="rect">
            <a:avLst/>
          </a:prstGeom>
        </p:spPr>
      </p:pic>
      <p:sp>
        <p:nvSpPr>
          <p:cNvPr id="16" name="テキスト プレースホルダー 1">
            <a:extLst>
              <a:ext uri="{FF2B5EF4-FFF2-40B4-BE49-F238E27FC236}">
                <a16:creationId xmlns:a16="http://schemas.microsoft.com/office/drawing/2014/main" id="{56B311F7-7ADF-4B48-A659-902A28A36151}"/>
              </a:ext>
            </a:extLst>
          </p:cNvPr>
          <p:cNvSpPr txBox="1">
            <a:spLocks/>
          </p:cNvSpPr>
          <p:nvPr/>
        </p:nvSpPr>
        <p:spPr>
          <a:xfrm>
            <a:off x="344792" y="3779380"/>
            <a:ext cx="4659256" cy="928511"/>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グループウェアを統合により、掲示板で一斉に全額共通のお知らせを周知できるため、</a:t>
            </a:r>
            <a:r>
              <a:rPr lang="ja-JP" altLang="en-US" sz="1050" b="1">
                <a:solidFill>
                  <a:schemeClr val="accent4"/>
                </a:solidFill>
                <a:latin typeface="游ゴシック" panose="020B0400000000000000" pitchFamily="50" charset="-128"/>
                <a:ea typeface="游ゴシック" panose="020B0400000000000000" pitchFamily="50" charset="-128"/>
              </a:rPr>
              <a:t>伝達漏れの防止や情報共有の時間短縮</a:t>
            </a:r>
            <a:r>
              <a:rPr lang="ja-JP" altLang="en-US" sz="1050">
                <a:latin typeface="游ゴシック" panose="020B0400000000000000" pitchFamily="50" charset="-128"/>
                <a:ea typeface="游ゴシック" panose="020B0400000000000000" pitchFamily="50" charset="-128"/>
              </a:rPr>
              <a:t>になった</a:t>
            </a:r>
          </a:p>
          <a:p>
            <a:pPr marL="196454" indent="-158354">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クラウド移行により</a:t>
            </a:r>
            <a:r>
              <a:rPr lang="ja-JP" altLang="en-US" sz="1050" b="1">
                <a:solidFill>
                  <a:schemeClr val="accent4"/>
                </a:solidFill>
                <a:latin typeface="游ゴシック" panose="020B0400000000000000" pitchFamily="50" charset="-128"/>
                <a:ea typeface="游ゴシック" panose="020B0400000000000000" pitchFamily="50" charset="-128"/>
              </a:rPr>
              <a:t>学外からアクセスが可能</a:t>
            </a:r>
            <a:r>
              <a:rPr lang="ja-JP" altLang="en-US" sz="1050">
                <a:latin typeface="游ゴシック" panose="020B0400000000000000" pitchFamily="50" charset="-128"/>
                <a:ea typeface="游ゴシック" panose="020B0400000000000000" pitchFamily="50" charset="-128"/>
              </a:rPr>
              <a:t>になった</a:t>
            </a:r>
          </a:p>
          <a:p>
            <a:pPr marL="196454" indent="-158354">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クラウド移行により</a:t>
            </a:r>
            <a:r>
              <a:rPr lang="ja-JP" altLang="en-US" sz="1050" b="1">
                <a:solidFill>
                  <a:schemeClr val="accent4"/>
                </a:solidFill>
                <a:latin typeface="游ゴシック" panose="020B0400000000000000" pitchFamily="50" charset="-128"/>
                <a:ea typeface="游ゴシック" panose="020B0400000000000000" pitchFamily="50" charset="-128"/>
              </a:rPr>
              <a:t>サーバ管理の負担を軽減</a:t>
            </a:r>
            <a:r>
              <a:rPr lang="ja-JP" altLang="en-US" sz="1050">
                <a:latin typeface="游ゴシック" panose="020B0400000000000000" pitchFamily="50" charset="-128"/>
                <a:ea typeface="游ゴシック" panose="020B0400000000000000" pitchFamily="50" charset="-128"/>
              </a:rPr>
              <a:t>でき、常に最新の機能を利用できるようになった</a:t>
            </a:r>
          </a:p>
        </p:txBody>
      </p:sp>
    </p:spTree>
    <p:extLst>
      <p:ext uri="{BB962C8B-B14F-4D97-AF65-F5344CB8AC3E}">
        <p14:creationId xmlns:p14="http://schemas.microsoft.com/office/powerpoint/2010/main" val="2040054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3">
            <a:extLst>
              <a:ext uri="{FF2B5EF4-FFF2-40B4-BE49-F238E27FC236}">
                <a16:creationId xmlns:a16="http://schemas.microsoft.com/office/drawing/2014/main" id="{E00ACACE-F569-47EE-AD88-D99438A48CDE}"/>
              </a:ext>
            </a:extLst>
          </p:cNvPr>
          <p:cNvSpPr>
            <a:spLocks noGrp="1" noChangeArrowheads="1"/>
          </p:cNvSpPr>
          <p:nvPr>
            <p:ph type="title"/>
          </p:nvPr>
        </p:nvSpPr>
        <p:spPr/>
        <p:txBody>
          <a:bodyPr/>
          <a:lstStyle/>
          <a:p>
            <a:r>
              <a:rPr lang="en-US" altLang="ja-JP"/>
              <a:t>Garoon </a:t>
            </a:r>
            <a:r>
              <a:rPr lang="ja-JP" altLang="en-US"/>
              <a:t>導入事例（医療福祉）</a:t>
            </a:r>
          </a:p>
        </p:txBody>
      </p:sp>
    </p:spTree>
    <p:extLst>
      <p:ext uri="{BB962C8B-B14F-4D97-AF65-F5344CB8AC3E}">
        <p14:creationId xmlns:p14="http://schemas.microsoft.com/office/powerpoint/2010/main" val="112781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スーツ姿の男性のグループ&#10;&#10;自動的に生成された説明">
            <a:extLst>
              <a:ext uri="{FF2B5EF4-FFF2-40B4-BE49-F238E27FC236}">
                <a16:creationId xmlns:a16="http://schemas.microsoft.com/office/drawing/2014/main" id="{7EEB807B-FB64-4629-9BA8-B8C25B9D9D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0994" y="1266605"/>
            <a:ext cx="3508214" cy="2336968"/>
          </a:xfrm>
          <a:prstGeom prst="rect">
            <a:avLst/>
          </a:prstGeom>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648072"/>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株式会社ユーアンドエヌ</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承認スピードが劇的に改善、クレームの削減にも成功。バラバラだった組織を一つに</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550327"/>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気軽に</a:t>
            </a:r>
            <a:r>
              <a:rPr lang="ja-JP" altLang="en-US" sz="1100" b="1">
                <a:solidFill>
                  <a:schemeClr val="accent4"/>
                </a:solidFill>
                <a:latin typeface="游ゴシック" panose="020B0400000000000000" pitchFamily="50" charset="-128"/>
                <a:ea typeface="游ゴシック" panose="020B0400000000000000" pitchFamily="50" charset="-128"/>
              </a:rPr>
              <a:t>意見を発信できるツールがない</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各施設の</a:t>
            </a:r>
            <a:r>
              <a:rPr lang="ja-JP" altLang="en-US" sz="1100" b="1">
                <a:solidFill>
                  <a:schemeClr val="accent4"/>
                </a:solidFill>
                <a:latin typeface="游ゴシック" panose="020B0400000000000000" pitchFamily="50" charset="-128"/>
                <a:ea typeface="游ゴシック" panose="020B0400000000000000" pitchFamily="50" charset="-128"/>
              </a:rPr>
              <a:t>情報がわからない</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施設ごとに</a:t>
            </a:r>
            <a:r>
              <a:rPr lang="ja-JP" altLang="en-US" sz="1100" b="1">
                <a:solidFill>
                  <a:schemeClr val="accent4"/>
                </a:solidFill>
                <a:latin typeface="游ゴシック" panose="020B0400000000000000" pitchFamily="50" charset="-128"/>
                <a:ea typeface="游ゴシック" panose="020B0400000000000000" pitchFamily="50" charset="-128"/>
              </a:rPr>
              <a:t>就業規則や運営マニュアルがバラバラ</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610173"/>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柔軟なアクセス権の設定</a:t>
            </a:r>
          </a:p>
          <a:p>
            <a:pPr marL="196454" indent="-158354">
              <a:lnSpc>
                <a:spcPct val="110000"/>
              </a:lnSpc>
              <a:spcBef>
                <a:spcPts val="225"/>
              </a:spcBef>
              <a:buFont typeface="Arial" panose="020B0604020202020204" pitchFamily="34" charset="0"/>
              <a:buChar char="•"/>
            </a:pPr>
            <a:r>
              <a:rPr lang="en-US" altLang="ja-JP" sz="1100" b="1">
                <a:solidFill>
                  <a:schemeClr val="accent4"/>
                </a:solidFill>
                <a:latin typeface="游ゴシック" panose="020B0400000000000000" pitchFamily="50" charset="-128"/>
                <a:ea typeface="游ゴシック" panose="020B0400000000000000" pitchFamily="50" charset="-128"/>
              </a:rPr>
              <a:t>IT</a:t>
            </a:r>
            <a:r>
              <a:rPr lang="ja-JP" altLang="en-US" sz="1100" b="1">
                <a:solidFill>
                  <a:schemeClr val="accent4"/>
                </a:solidFill>
                <a:latin typeface="游ゴシック" panose="020B0400000000000000" pitchFamily="50" charset="-128"/>
                <a:ea typeface="游ゴシック" panose="020B0400000000000000" pitchFamily="50" charset="-128"/>
              </a:rPr>
              <a:t>に詳しくない現場でもすぐに使いこなせる</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誰かが意見を発信すれば</a:t>
            </a:r>
            <a:r>
              <a:rPr lang="ja-JP" altLang="en-US" sz="1100" b="1">
                <a:solidFill>
                  <a:schemeClr val="accent4"/>
                </a:solidFill>
                <a:latin typeface="游ゴシック" panose="020B0400000000000000" pitchFamily="50" charset="-128"/>
                <a:ea typeface="游ゴシック" panose="020B0400000000000000" pitchFamily="50" charset="-128"/>
              </a:rPr>
              <a:t>みんなが反応できる掲示板</a:t>
            </a:r>
          </a:p>
        </p:txBody>
      </p:sp>
      <p:grpSp>
        <p:nvGrpSpPr>
          <p:cNvPr id="3" name="グループ化 2"/>
          <p:cNvGrpSpPr/>
          <p:nvPr/>
        </p:nvGrpSpPr>
        <p:grpSpPr>
          <a:xfrm>
            <a:off x="344792" y="1266604"/>
            <a:ext cx="4659256" cy="2376333"/>
            <a:chOff x="344792" y="1221600"/>
            <a:chExt cx="3526998" cy="2376333"/>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278801"/>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354933"/>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713959"/>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紙の申し送りノートを掲示板で共有できるようになり、</a:t>
            </a:r>
            <a:r>
              <a:rPr lang="ja-JP" altLang="en-US" sz="1100" b="1">
                <a:solidFill>
                  <a:schemeClr val="accent4"/>
                </a:solidFill>
                <a:latin typeface="游ゴシック" panose="020B0400000000000000" pitchFamily="50" charset="-128"/>
                <a:ea typeface="游ゴシック" panose="020B0400000000000000" pitchFamily="50" charset="-128"/>
              </a:rPr>
              <a:t>クレーム削減</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申請を紙から電子化し、</a:t>
            </a:r>
            <a:r>
              <a:rPr lang="ja-JP" altLang="en-US" sz="1100" b="1">
                <a:solidFill>
                  <a:schemeClr val="accent4"/>
                </a:solidFill>
                <a:latin typeface="游ゴシック" panose="020B0400000000000000" pitchFamily="50" charset="-128"/>
                <a:ea typeface="游ゴシック" panose="020B0400000000000000" pitchFamily="50" charset="-128"/>
              </a:rPr>
              <a:t>承認までの期間が数週間から</a:t>
            </a:r>
            <a:r>
              <a:rPr lang="en-US" altLang="ja-JP" sz="1100" b="1">
                <a:solidFill>
                  <a:schemeClr val="accent4"/>
                </a:solidFill>
                <a:latin typeface="游ゴシック" panose="020B0400000000000000" pitchFamily="50" charset="-128"/>
                <a:ea typeface="游ゴシック" panose="020B0400000000000000" pitchFamily="50" charset="-128"/>
              </a:rPr>
              <a:t>1</a:t>
            </a:r>
            <a:r>
              <a:rPr lang="ja-JP" altLang="en-US" sz="1100" b="1">
                <a:solidFill>
                  <a:schemeClr val="accent4"/>
                </a:solidFill>
                <a:latin typeface="游ゴシック" panose="020B0400000000000000" pitchFamily="50" charset="-128"/>
                <a:ea typeface="游ゴシック" panose="020B0400000000000000" pitchFamily="50" charset="-128"/>
              </a:rPr>
              <a:t>日へ</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各施設の</a:t>
            </a:r>
            <a:r>
              <a:rPr lang="ja-JP" altLang="en-US" sz="1100" b="1">
                <a:solidFill>
                  <a:schemeClr val="accent4"/>
                </a:solidFill>
                <a:latin typeface="游ゴシック" panose="020B0400000000000000" pitchFamily="50" charset="-128"/>
                <a:ea typeface="游ゴシック" panose="020B0400000000000000" pitchFamily="50" charset="-128"/>
              </a:rPr>
              <a:t>よかった取り組みを気軽に共有</a:t>
            </a:r>
            <a:r>
              <a:rPr lang="ja-JP" altLang="en-US" sz="1100">
                <a:latin typeface="游ゴシック" panose="020B0400000000000000" pitchFamily="50" charset="-128"/>
                <a:ea typeface="游ゴシック" panose="020B0400000000000000" pitchFamily="50" charset="-128"/>
              </a:rPr>
              <a:t>できるように</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・業種：医療・福祉</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370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endParaRPr lang="ja-JP" altLang="en-US" sz="1050">
              <a:latin typeface="游ゴシック" panose="020B0400000000000000" pitchFamily="50" charset="-128"/>
              <a:ea typeface="游ゴシック" panose="020B0400000000000000" pitchFamily="50" charset="-128"/>
            </a:endParaRPr>
          </a:p>
          <a:p>
            <a:pPr>
              <a:defRPr/>
            </a:pPr>
            <a:r>
              <a:rPr lang="en-US" altLang="ja-JP" sz="1050">
                <a:latin typeface="游ゴシック" panose="020B0400000000000000" pitchFamily="50" charset="-128"/>
                <a:ea typeface="游ゴシック" panose="020B0400000000000000" pitchFamily="50" charset="-128"/>
                <a:hlinkClick r:id="rId4"/>
              </a:rPr>
              <a:t>https://garoon.cybozu.co.jp/mtcontents/cases/u-n-jp/</a:t>
            </a:r>
            <a:endParaRPr lang="ja-JP" altLang="en-US" sz="105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17367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892480" cy="648072"/>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アトムグループ様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社内コミュニケーション基盤に、</a:t>
            </a:r>
            <a:r>
              <a:rPr lang="en-US" altLang="ja-JP" sz="1600" spc="-75">
                <a:latin typeface="游ゴシック" panose="020B0400000000000000" pitchFamily="50" charset="-128"/>
                <a:ea typeface="游ゴシック" panose="020B0400000000000000" pitchFamily="50" charset="-128"/>
              </a:rPr>
              <a:t>24</a:t>
            </a:r>
            <a:r>
              <a:rPr lang="ja-JP" altLang="en-US" sz="1600" spc="-75">
                <a:latin typeface="游ゴシック" panose="020B0400000000000000" pitchFamily="50" charset="-128"/>
                <a:ea typeface="游ゴシック" panose="020B0400000000000000" pitchFamily="50" charset="-128"/>
              </a:rPr>
              <a:t>時間</a:t>
            </a:r>
            <a:r>
              <a:rPr lang="en-US" altLang="ja-JP" sz="1600" spc="-75">
                <a:latin typeface="游ゴシック" panose="020B0400000000000000" pitchFamily="50" charset="-128"/>
                <a:ea typeface="游ゴシック" panose="020B0400000000000000" pitchFamily="50" charset="-128"/>
              </a:rPr>
              <a:t>365</a:t>
            </a:r>
            <a:r>
              <a:rPr lang="ja-JP" altLang="en-US" sz="1600" spc="-75">
                <a:latin typeface="游ゴシック" panose="020B0400000000000000" pitchFamily="50" charset="-128"/>
                <a:ea typeface="游ゴシック" panose="020B0400000000000000" pitchFamily="50" charset="-128"/>
              </a:rPr>
              <a:t>日安定して稼働するクラウド型グループウェアを選択</a:t>
            </a:r>
            <a:endParaRPr lang="ja-JP" altLang="en-US" sz="1600">
              <a:latin typeface="游ゴシック" panose="020B0400000000000000" pitchFamily="50" charset="-128"/>
              <a:ea typeface="游ゴシック" panose="020B0400000000000000" pitchFamily="50" charset="-128"/>
            </a:endParaRPr>
          </a:p>
        </p:txBody>
      </p:sp>
      <p:sp>
        <p:nvSpPr>
          <p:cNvPr id="12" name="テキスト プレースホルダー 1">
            <a:extLst>
              <a:ext uri="{FF2B5EF4-FFF2-40B4-BE49-F238E27FC236}">
                <a16:creationId xmlns:a16="http://schemas.microsoft.com/office/drawing/2014/main" id="{988ADBD9-3906-914F-BB08-73004D956560}"/>
              </a:ext>
            </a:extLst>
          </p:cNvPr>
          <p:cNvSpPr txBox="1">
            <a:spLocks/>
          </p:cNvSpPr>
          <p:nvPr/>
        </p:nvSpPr>
        <p:spPr>
          <a:xfrm>
            <a:off x="344792" y="1419622"/>
            <a:ext cx="4780922" cy="69574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サーバーの容量不足</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年</a:t>
            </a:r>
            <a:r>
              <a:rPr lang="en-US" altLang="ja-JP" sz="1100">
                <a:latin typeface="游ゴシック" panose="020B0400000000000000" pitchFamily="50" charset="-128"/>
                <a:ea typeface="游ゴシック" panose="020B0400000000000000" pitchFamily="50" charset="-128"/>
              </a:rPr>
              <a:t>2</a:t>
            </a:r>
            <a:r>
              <a:rPr lang="ja-JP" altLang="en-US" sz="1100" err="1">
                <a:latin typeface="游ゴシック" panose="020B0400000000000000" pitchFamily="50" charset="-128"/>
                <a:ea typeface="游ゴシック" panose="020B0400000000000000" pitchFamily="50" charset="-128"/>
              </a:rPr>
              <a:t>、</a:t>
            </a:r>
            <a:r>
              <a:rPr lang="en-US" altLang="ja-JP" sz="1100">
                <a:latin typeface="游ゴシック" panose="020B0400000000000000" pitchFamily="50" charset="-128"/>
                <a:ea typeface="游ゴシック" panose="020B0400000000000000" pitchFamily="50" charset="-128"/>
              </a:rPr>
              <a:t>3</a:t>
            </a:r>
            <a:r>
              <a:rPr lang="ja-JP" altLang="en-US" sz="1100">
                <a:latin typeface="游ゴシック" panose="020B0400000000000000" pitchFamily="50" charset="-128"/>
                <a:ea typeface="游ゴシック" panose="020B0400000000000000" pitchFamily="50" charset="-128"/>
              </a:rPr>
              <a:t>回の</a:t>
            </a:r>
            <a:r>
              <a:rPr lang="ja-JP" altLang="en-US" sz="1100" b="1">
                <a:solidFill>
                  <a:schemeClr val="accent4"/>
                </a:solidFill>
                <a:latin typeface="游ゴシック" panose="020B0400000000000000" pitchFamily="50" charset="-128"/>
                <a:ea typeface="游ゴシック" panose="020B0400000000000000" pitchFamily="50" charset="-128"/>
              </a:rPr>
              <a:t>サーバートラブル</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技術術革新が目覚ましい</a:t>
            </a:r>
            <a:r>
              <a:rPr lang="ja-JP" altLang="en-US" sz="1100" b="1">
                <a:solidFill>
                  <a:schemeClr val="accent4"/>
                </a:solidFill>
                <a:latin typeface="游ゴシック" panose="020B0400000000000000" pitchFamily="50" charset="-128"/>
                <a:ea typeface="游ゴシック" panose="020B0400000000000000" pitchFamily="50" charset="-128"/>
              </a:rPr>
              <a:t>サーバーの構築や運用は、ベンダーに任せたい</a:t>
            </a:r>
            <a:endParaRPr lang="en-US" altLang="ja-JP" sz="1100" b="1">
              <a:solidFill>
                <a:schemeClr val="accent4"/>
              </a:solidFill>
              <a:latin typeface="游ゴシック" panose="020B0400000000000000" pitchFamily="50" charset="-128"/>
              <a:ea typeface="游ゴシック" panose="020B0400000000000000" pitchFamily="50" charset="-128"/>
            </a:endParaRPr>
          </a:p>
        </p:txBody>
      </p:sp>
      <p:sp>
        <p:nvSpPr>
          <p:cNvPr id="15" name="テキスト プレースホルダー 1">
            <a:extLst>
              <a:ext uri="{FF2B5EF4-FFF2-40B4-BE49-F238E27FC236}">
                <a16:creationId xmlns:a16="http://schemas.microsoft.com/office/drawing/2014/main" id="{2925E896-DF66-F74F-A141-9AAFE7980D7B}"/>
              </a:ext>
            </a:extLst>
          </p:cNvPr>
          <p:cNvSpPr txBox="1">
            <a:spLocks/>
          </p:cNvSpPr>
          <p:nvPr/>
        </p:nvSpPr>
        <p:spPr>
          <a:xfrm>
            <a:off x="344792" y="2485646"/>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レスポンスの速さ</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ドキュメントの中身まで検索する全文検索</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安心の稼働実績（サービス開始以降、</a:t>
            </a:r>
            <a:r>
              <a:rPr lang="en-US" altLang="ja-JP" sz="1100">
                <a:latin typeface="游ゴシック" panose="020B0400000000000000" pitchFamily="50" charset="-128"/>
                <a:ea typeface="游ゴシック" panose="020B0400000000000000" pitchFamily="50" charset="-128"/>
              </a:rPr>
              <a:t>99.9%</a:t>
            </a:r>
            <a:r>
              <a:rPr lang="ja-JP" altLang="en-US" sz="1100">
                <a:latin typeface="游ゴシック" panose="020B0400000000000000" pitchFamily="50" charset="-128"/>
                <a:ea typeface="游ゴシック" panose="020B0400000000000000" pitchFamily="50" charset="-128"/>
              </a:rPr>
              <a:t>）</a:t>
            </a:r>
          </a:p>
        </p:txBody>
      </p:sp>
      <p:grpSp>
        <p:nvGrpSpPr>
          <p:cNvPr id="16" name="グループ化 15">
            <a:extLst>
              <a:ext uri="{FF2B5EF4-FFF2-40B4-BE49-F238E27FC236}">
                <a16:creationId xmlns:a16="http://schemas.microsoft.com/office/drawing/2014/main" id="{4C8909CE-D7C7-7F4E-91A4-D8913C6A6745}"/>
              </a:ext>
            </a:extLst>
          </p:cNvPr>
          <p:cNvGrpSpPr/>
          <p:nvPr/>
        </p:nvGrpSpPr>
        <p:grpSpPr>
          <a:xfrm>
            <a:off x="344792" y="1142077"/>
            <a:ext cx="4659256" cy="2376333"/>
            <a:chOff x="344792" y="1221600"/>
            <a:chExt cx="3526998" cy="2376333"/>
          </a:xfrm>
        </p:grpSpPr>
        <p:sp>
          <p:nvSpPr>
            <p:cNvPr id="17" name="正方形/長方形 16">
              <a:extLst>
                <a:ext uri="{FF2B5EF4-FFF2-40B4-BE49-F238E27FC236}">
                  <a16:creationId xmlns:a16="http://schemas.microsoft.com/office/drawing/2014/main" id="{0736F0BC-B8E0-5A4D-90E6-3A9E5AA558D4}"/>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1" name="正方形/長方形 20">
              <a:extLst>
                <a:ext uri="{FF2B5EF4-FFF2-40B4-BE49-F238E27FC236}">
                  <a16:creationId xmlns:a16="http://schemas.microsoft.com/office/drawing/2014/main" id="{B0014FAE-1886-3F48-8FF0-4C5C924767B3}"/>
                </a:ext>
              </a:extLst>
            </p:cNvPr>
            <p:cNvSpPr/>
            <p:nvPr/>
          </p:nvSpPr>
          <p:spPr bwMode="auto">
            <a:xfrm>
              <a:off x="344792" y="2278801"/>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2" name="正方形/長方形 21">
              <a:extLst>
                <a:ext uri="{FF2B5EF4-FFF2-40B4-BE49-F238E27FC236}">
                  <a16:creationId xmlns:a16="http://schemas.microsoft.com/office/drawing/2014/main" id="{18BF49D5-1878-AD41-81C0-F6345F1DB52C}"/>
                </a:ext>
              </a:extLst>
            </p:cNvPr>
            <p:cNvSpPr/>
            <p:nvPr/>
          </p:nvSpPr>
          <p:spPr bwMode="auto">
            <a:xfrm>
              <a:off x="344792" y="3354933"/>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6" name="テキスト プレースホルダー 1">
            <a:extLst>
              <a:ext uri="{FF2B5EF4-FFF2-40B4-BE49-F238E27FC236}">
                <a16:creationId xmlns:a16="http://schemas.microsoft.com/office/drawing/2014/main" id="{034F09EE-CB36-0E4B-A8BC-055515C5EF30}"/>
              </a:ext>
            </a:extLst>
          </p:cNvPr>
          <p:cNvSpPr txBox="1">
            <a:spLocks/>
          </p:cNvSpPr>
          <p:nvPr/>
        </p:nvSpPr>
        <p:spPr>
          <a:xfrm>
            <a:off x="344792" y="3589432"/>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口頭による曖昧な意思疎通で発生していた</a:t>
            </a:r>
            <a:r>
              <a:rPr lang="ja-JP" altLang="en-US" sz="1100" b="1">
                <a:solidFill>
                  <a:schemeClr val="accent4"/>
                </a:solidFill>
                <a:latin typeface="游ゴシック" panose="020B0400000000000000" pitchFamily="50" charset="-128"/>
                <a:ea typeface="游ゴシック" panose="020B0400000000000000" pitchFamily="50" charset="-128"/>
              </a:rPr>
              <a:t>すれ違いを一掃</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に残しておくことで、</a:t>
            </a:r>
            <a:r>
              <a:rPr lang="ja-JP" altLang="en-US" sz="1100" b="1">
                <a:solidFill>
                  <a:schemeClr val="accent4"/>
                </a:solidFill>
                <a:latin typeface="游ゴシック" panose="020B0400000000000000" pitchFamily="50" charset="-128"/>
                <a:ea typeface="游ゴシック" panose="020B0400000000000000" pitchFamily="50" charset="-128"/>
              </a:rPr>
              <a:t>これまでどうやって処理してきたかがすぐにわかる</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「メッセージ」の活用で、</a:t>
            </a:r>
            <a:r>
              <a:rPr lang="ja-JP" altLang="en-US" sz="1100" b="1">
                <a:solidFill>
                  <a:schemeClr val="accent4"/>
                </a:solidFill>
                <a:latin typeface="游ゴシック" panose="020B0400000000000000" pitchFamily="50" charset="-128"/>
                <a:ea typeface="游ゴシック" panose="020B0400000000000000" pitchFamily="50" charset="-128"/>
              </a:rPr>
              <a:t>社外への誤送信抑制</a:t>
            </a:r>
          </a:p>
          <a:p>
            <a:pPr marL="196454" indent="-158354">
              <a:lnSpc>
                <a:spcPct val="110000"/>
              </a:lnSpc>
              <a:spcBef>
                <a:spcPts val="225"/>
              </a:spcBef>
              <a:buFont typeface="Arial" panose="020B0604020202020204" pitchFamily="34" charset="0"/>
              <a:buChar char="•"/>
            </a:pPr>
            <a:r>
              <a:rPr lang="en-US" altLang="ja-JP" sz="1100" b="1">
                <a:solidFill>
                  <a:schemeClr val="accent4"/>
                </a:solidFill>
                <a:latin typeface="游ゴシック" panose="020B0400000000000000" pitchFamily="50" charset="-128"/>
                <a:ea typeface="游ゴシック" panose="020B0400000000000000" pitchFamily="50" charset="-128"/>
              </a:rPr>
              <a:t>kintone</a:t>
            </a:r>
            <a:r>
              <a:rPr lang="ja-JP" altLang="en-US" sz="1100" b="1">
                <a:solidFill>
                  <a:schemeClr val="accent4"/>
                </a:solidFill>
                <a:latin typeface="游ゴシック" panose="020B0400000000000000" pitchFamily="50" charset="-128"/>
                <a:ea typeface="游ゴシック" panose="020B0400000000000000" pitchFamily="50" charset="-128"/>
              </a:rPr>
              <a:t>との連携</a:t>
            </a:r>
            <a:r>
              <a:rPr lang="ja-JP" altLang="en-US" sz="1100">
                <a:latin typeface="游ゴシック" panose="020B0400000000000000" pitchFamily="50" charset="-128"/>
                <a:ea typeface="游ゴシック" panose="020B0400000000000000" pitchFamily="50" charset="-128"/>
              </a:rPr>
              <a:t>でスムーズな報連相を実現</a:t>
            </a:r>
            <a:endParaRPr lang="en-US" altLang="ja-JP" sz="1100">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EF996C42-06A5-A641-A436-E62147D696E6}"/>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・業種：医療・福祉</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630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endParaRPr lang="ja-JP" altLang="en-US" sz="1050">
              <a:latin typeface="游ゴシック" panose="020B0400000000000000" pitchFamily="50" charset="-128"/>
              <a:ea typeface="游ゴシック" panose="020B0400000000000000" pitchFamily="50" charset="-128"/>
            </a:endParaRPr>
          </a:p>
          <a:p>
            <a:pPr>
              <a:defRPr/>
            </a:pPr>
            <a:r>
              <a:rPr lang="en-US" altLang="ja-JP" sz="1050">
                <a:latin typeface="游ゴシック" panose="020B0400000000000000" pitchFamily="50" charset="-128"/>
                <a:ea typeface="游ゴシック" panose="020B0400000000000000" pitchFamily="50" charset="-128"/>
                <a:hlinkClick r:id="rId3"/>
              </a:rPr>
              <a:t>https://garoon.cybozu.co.jp/mtcontents/cases/atom/</a:t>
            </a:r>
            <a:endParaRPr lang="ja-JP" altLang="en-US" sz="1050">
              <a:latin typeface="游ゴシック" panose="020B0400000000000000" pitchFamily="50" charset="-128"/>
              <a:ea typeface="游ゴシック" panose="020B0400000000000000" pitchFamily="50" charset="-128"/>
            </a:endParaRPr>
          </a:p>
        </p:txBody>
      </p:sp>
      <p:pic>
        <p:nvPicPr>
          <p:cNvPr id="29" name="図 28" descr="ポーズをとる男性たち&#10;&#10;自動的に生成された説明">
            <a:extLst>
              <a:ext uri="{FF2B5EF4-FFF2-40B4-BE49-F238E27FC236}">
                <a16:creationId xmlns:a16="http://schemas.microsoft.com/office/drawing/2014/main" id="{6353B9CF-582F-9644-B4C3-B5E1C5E3D4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0994" y="1142077"/>
            <a:ext cx="3508214" cy="2192633"/>
          </a:xfrm>
          <a:prstGeom prst="rect">
            <a:avLst/>
          </a:prstGeom>
        </p:spPr>
      </p:pic>
    </p:spTree>
    <p:extLst>
      <p:ext uri="{BB962C8B-B14F-4D97-AF65-F5344CB8AC3E}">
        <p14:creationId xmlns:p14="http://schemas.microsoft.com/office/powerpoint/2010/main" val="347924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9BE7A3-9370-FC43-AD52-9FE153B82C9E}"/>
              </a:ext>
            </a:extLst>
          </p:cNvPr>
          <p:cNvSpPr>
            <a:spLocks noGrp="1"/>
          </p:cNvSpPr>
          <p:nvPr>
            <p:ph type="title"/>
          </p:nvPr>
        </p:nvSpPr>
        <p:spPr>
          <a:xfrm>
            <a:off x="250825" y="314565"/>
            <a:ext cx="8229600" cy="695744"/>
          </a:xfrm>
        </p:spPr>
        <p:txBody>
          <a:bodyPr anchor="t">
            <a:noAutofit/>
          </a:bodyPr>
          <a:lstStyle/>
          <a:p>
            <a:r>
              <a:rPr lang="ja-JP" altLang="en-US" sz="1600"/>
              <a:t>社会福祉法人 東京聴覚障害者福祉事業協会 様</a:t>
            </a:r>
            <a:br>
              <a:rPr lang="en-US" altLang="ja-JP" sz="1600"/>
            </a:br>
            <a:r>
              <a:rPr lang="ja-JP" altLang="en-US" sz="1600"/>
              <a:t>聴覚障害の有無を超えた情報共有に </a:t>
            </a:r>
            <a:r>
              <a:rPr lang="en" altLang="ja-JP" sz="1600"/>
              <a:t>Web</a:t>
            </a:r>
            <a:r>
              <a:rPr lang="ja-JP" altLang="en-US" sz="1600"/>
              <a:t>会議プラグインでテレワークも快適</a:t>
            </a:r>
            <a:endParaRPr kumimoji="1" lang="ja-JP" altLang="en-US" sz="1600"/>
          </a:p>
        </p:txBody>
      </p:sp>
      <p:sp>
        <p:nvSpPr>
          <p:cNvPr id="5" name="テキスト プレースホルダー 1">
            <a:extLst>
              <a:ext uri="{FF2B5EF4-FFF2-40B4-BE49-F238E27FC236}">
                <a16:creationId xmlns:a16="http://schemas.microsoft.com/office/drawing/2014/main" id="{10F66578-C3E6-6F4A-9B1A-54947021D856}"/>
              </a:ext>
            </a:extLst>
          </p:cNvPr>
          <p:cNvSpPr txBox="1">
            <a:spLocks/>
          </p:cNvSpPr>
          <p:nvPr/>
        </p:nvSpPr>
        <p:spPr>
          <a:xfrm>
            <a:off x="344792" y="1419622"/>
            <a:ext cx="4780922" cy="695743"/>
          </a:xfrm>
          <a:prstGeom prst="rect">
            <a:avLst/>
          </a:prstGeom>
        </p:spPr>
        <p:txBody>
          <a:bodyPr vert="horz" lIns="27000" tIns="54000" rIns="54000" bIns="54000" rtlCol="0" anchor="t">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215" indent="-158115">
              <a:lnSpc>
                <a:spcPct val="110000"/>
              </a:lnSpc>
              <a:spcBef>
                <a:spcPts val="225"/>
              </a:spcBef>
              <a:buFont typeface="Arial" panose="020B0604020202020204" pitchFamily="34" charset="0"/>
              <a:buChar char="•"/>
            </a:pPr>
            <a:r>
              <a:rPr lang="ja-JP" altLang="en-US" sz="1100" b="1">
                <a:solidFill>
                  <a:schemeClr val="accent4"/>
                </a:solidFill>
                <a:latin typeface="游ゴシック"/>
                <a:ea typeface="游ゴシック"/>
              </a:rPr>
              <a:t>耳の聞こえない職員が多く在籍。文字で情報共有が必要</a:t>
            </a:r>
            <a:r>
              <a:rPr lang="ja-JP" altLang="en-US" sz="1100">
                <a:latin typeface="游ゴシック"/>
                <a:ea typeface="游ゴシック"/>
              </a:rPr>
              <a:t>でサイボウズ</a:t>
            </a:r>
            <a:r>
              <a:rPr lang="en-US" altLang="ja-JP" sz="1100">
                <a:latin typeface="游ゴシック"/>
                <a:ea typeface="游ゴシック"/>
              </a:rPr>
              <a:t> Live</a:t>
            </a:r>
            <a:r>
              <a:rPr lang="ja-JP" altLang="en-US" sz="1100">
                <a:latin typeface="游ゴシック"/>
                <a:ea typeface="游ゴシック"/>
              </a:rPr>
              <a:t>を利用していたが、</a:t>
            </a:r>
            <a:r>
              <a:rPr lang="en-US" altLang="ja-JP" sz="1100">
                <a:latin typeface="游ゴシック"/>
                <a:ea typeface="游ゴシック"/>
              </a:rPr>
              <a:t>2019</a:t>
            </a:r>
            <a:r>
              <a:rPr lang="ja-JP" altLang="en-US" sz="1100">
                <a:latin typeface="游ゴシック"/>
                <a:ea typeface="游ゴシック"/>
              </a:rPr>
              <a:t>年にサイボウズ</a:t>
            </a:r>
            <a:r>
              <a:rPr lang="en" altLang="ja-JP" sz="1100">
                <a:latin typeface="游ゴシック"/>
                <a:ea typeface="游ゴシック"/>
              </a:rPr>
              <a:t>Live</a:t>
            </a:r>
            <a:r>
              <a:rPr lang="ja-JP" altLang="en-US" sz="1100">
                <a:latin typeface="游ゴシック"/>
                <a:ea typeface="游ゴシック"/>
              </a:rPr>
              <a:t>が終了することになった</a:t>
            </a:r>
            <a:endParaRPr lang="en-US" altLang="ja-JP" sz="1100">
              <a:latin typeface="游ゴシック"/>
              <a:ea typeface="游ゴシック"/>
            </a:endParaRPr>
          </a:p>
          <a:p>
            <a:pPr marL="196215" indent="-158115">
              <a:lnSpc>
                <a:spcPct val="110000"/>
              </a:lnSpc>
              <a:spcBef>
                <a:spcPts val="225"/>
              </a:spcBef>
              <a:buFont typeface="Arial" panose="020B0604020202020204" pitchFamily="34" charset="0"/>
              <a:buChar char="•"/>
            </a:pPr>
            <a:r>
              <a:rPr lang="ja-JP" altLang="en-US" sz="1100">
                <a:latin typeface="游ゴシック"/>
                <a:ea typeface="游ゴシック"/>
              </a:rPr>
              <a:t>紙の稟議書に捺印をもらう</a:t>
            </a:r>
            <a:r>
              <a:rPr lang="ja-JP" altLang="en-US" sz="1100" b="1">
                <a:solidFill>
                  <a:schemeClr val="accent4"/>
                </a:solidFill>
                <a:latin typeface="游ゴシック"/>
                <a:ea typeface="游ゴシック"/>
              </a:rPr>
              <a:t>プロセスの電子化</a:t>
            </a:r>
            <a:r>
              <a:rPr lang="ja-JP" altLang="en-US" sz="1100">
                <a:latin typeface="游ゴシック"/>
                <a:ea typeface="游ゴシック"/>
              </a:rPr>
              <a:t>が必要だった</a:t>
            </a:r>
            <a:endParaRPr lang="en-US" altLang="ja-JP" sz="1100">
              <a:latin typeface="游ゴシック" panose="020B0400000000000000" pitchFamily="50" charset="-128"/>
              <a:ea typeface="游ゴシック" panose="020B0400000000000000" pitchFamily="50" charset="-128"/>
            </a:endParaRPr>
          </a:p>
        </p:txBody>
      </p:sp>
      <p:sp>
        <p:nvSpPr>
          <p:cNvPr id="6" name="テキスト プレースホルダー 1">
            <a:extLst>
              <a:ext uri="{FF2B5EF4-FFF2-40B4-BE49-F238E27FC236}">
                <a16:creationId xmlns:a16="http://schemas.microsoft.com/office/drawing/2014/main" id="{6619DE4A-E3F1-3D49-8918-ACBBC7BF4F00}"/>
              </a:ext>
            </a:extLst>
          </p:cNvPr>
          <p:cNvSpPr txBox="1">
            <a:spLocks/>
          </p:cNvSpPr>
          <p:nvPr/>
        </p:nvSpPr>
        <p:spPr>
          <a:xfrm>
            <a:off x="344792" y="2485646"/>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従来利用していた</a:t>
            </a:r>
            <a:r>
              <a:rPr lang="ja-JP" altLang="en-US" sz="1100" b="1">
                <a:solidFill>
                  <a:schemeClr val="accent4"/>
                </a:solidFill>
                <a:latin typeface="游ゴシック" panose="020B0400000000000000" pitchFamily="50" charset="-128"/>
                <a:ea typeface="游ゴシック" panose="020B0400000000000000" pitchFamily="50" charset="-128"/>
              </a:rPr>
              <a:t>サイボウズ</a:t>
            </a:r>
            <a:r>
              <a:rPr lang="en" altLang="ja-JP" sz="1100" b="1">
                <a:solidFill>
                  <a:schemeClr val="accent4"/>
                </a:solidFill>
                <a:latin typeface="游ゴシック" panose="020B0400000000000000" pitchFamily="50" charset="-128"/>
                <a:ea typeface="游ゴシック" panose="020B0400000000000000" pitchFamily="50" charset="-128"/>
              </a:rPr>
              <a:t>Live</a:t>
            </a:r>
            <a:r>
              <a:rPr lang="ja-JP" altLang="en-US" sz="1100" b="1">
                <a:solidFill>
                  <a:schemeClr val="accent4"/>
                </a:solidFill>
                <a:latin typeface="游ゴシック" panose="020B0400000000000000" pitchFamily="50" charset="-128"/>
                <a:ea typeface="游ゴシック" panose="020B0400000000000000" pitchFamily="50" charset="-128"/>
              </a:rPr>
              <a:t>から移行</a:t>
            </a:r>
            <a:r>
              <a:rPr lang="ja-JP" altLang="en-US" sz="1100">
                <a:latin typeface="游ゴシック" panose="020B0400000000000000" pitchFamily="50" charset="-128"/>
                <a:ea typeface="游ゴシック" panose="020B0400000000000000" pitchFamily="50" charset="-128"/>
              </a:rPr>
              <a:t>しやすい</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情報が流れてしまうことがなく、</a:t>
            </a:r>
            <a:r>
              <a:rPr lang="ja-JP" altLang="en-US" sz="1100" b="1">
                <a:solidFill>
                  <a:schemeClr val="accent4"/>
                </a:solidFill>
                <a:latin typeface="游ゴシック" panose="020B0400000000000000" pitchFamily="50" charset="-128"/>
                <a:ea typeface="游ゴシック" panose="020B0400000000000000" pitchFamily="50" charset="-128"/>
              </a:rPr>
              <a:t>後から探しやすい</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紙の稟議を置き換えるという要件が</a:t>
            </a:r>
            <a:r>
              <a:rPr lang="ja-JP" altLang="en-US" sz="1100" b="1">
                <a:solidFill>
                  <a:schemeClr val="accent4"/>
                </a:solidFill>
                <a:latin typeface="游ゴシック" panose="020B0400000000000000" pitchFamily="50" charset="-128"/>
                <a:ea typeface="游ゴシック" panose="020B0400000000000000" pitchFamily="50" charset="-128"/>
              </a:rPr>
              <a:t>ワークフロー</a:t>
            </a:r>
            <a:r>
              <a:rPr lang="ja-JP" altLang="en-US" sz="1100">
                <a:latin typeface="游ゴシック" panose="020B0400000000000000" pitchFamily="50" charset="-128"/>
                <a:ea typeface="游ゴシック" panose="020B0400000000000000" pitchFamily="50" charset="-128"/>
              </a:rPr>
              <a:t>で満たせる</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 altLang="ja-JP" sz="1100">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は視覚的に分かりやすく</a:t>
            </a:r>
            <a:r>
              <a:rPr lang="ja-JP" altLang="en-US" sz="1100" b="1">
                <a:solidFill>
                  <a:schemeClr val="accent4"/>
                </a:solidFill>
                <a:latin typeface="游ゴシック" panose="020B0400000000000000" pitchFamily="50" charset="-128"/>
                <a:ea typeface="游ゴシック" panose="020B0400000000000000" pitchFamily="50" charset="-128"/>
              </a:rPr>
              <a:t>直感的に操作ができる</a:t>
            </a:r>
          </a:p>
        </p:txBody>
      </p:sp>
      <p:sp>
        <p:nvSpPr>
          <p:cNvPr id="8" name="正方形/長方形 7">
            <a:extLst>
              <a:ext uri="{FF2B5EF4-FFF2-40B4-BE49-F238E27FC236}">
                <a16:creationId xmlns:a16="http://schemas.microsoft.com/office/drawing/2014/main" id="{21C12D2C-784D-FA48-8BFE-687B0379DFAC}"/>
              </a:ext>
            </a:extLst>
          </p:cNvPr>
          <p:cNvSpPr/>
          <p:nvPr/>
        </p:nvSpPr>
        <p:spPr bwMode="auto">
          <a:xfrm>
            <a:off x="344792" y="1142077"/>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9" name="正方形/長方形 8">
            <a:extLst>
              <a:ext uri="{FF2B5EF4-FFF2-40B4-BE49-F238E27FC236}">
                <a16:creationId xmlns:a16="http://schemas.microsoft.com/office/drawing/2014/main" id="{ACA73C7E-A176-5447-A8DA-FEA907CCA964}"/>
              </a:ext>
            </a:extLst>
          </p:cNvPr>
          <p:cNvSpPr/>
          <p:nvPr/>
        </p:nvSpPr>
        <p:spPr bwMode="auto">
          <a:xfrm>
            <a:off x="344792" y="2199278"/>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10" name="正方形/長方形 9">
            <a:extLst>
              <a:ext uri="{FF2B5EF4-FFF2-40B4-BE49-F238E27FC236}">
                <a16:creationId xmlns:a16="http://schemas.microsoft.com/office/drawing/2014/main" id="{03ABAB7C-EBD4-EC42-8822-2E774D1A7ED2}"/>
              </a:ext>
            </a:extLst>
          </p:cNvPr>
          <p:cNvSpPr/>
          <p:nvPr/>
        </p:nvSpPr>
        <p:spPr bwMode="auto">
          <a:xfrm>
            <a:off x="344792" y="3482072"/>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sp>
        <p:nvSpPr>
          <p:cNvPr id="11" name="テキスト プレースホルダー 1">
            <a:extLst>
              <a:ext uri="{FF2B5EF4-FFF2-40B4-BE49-F238E27FC236}">
                <a16:creationId xmlns:a16="http://schemas.microsoft.com/office/drawing/2014/main" id="{62E0D79A-B25E-3D44-AFFB-1999E7826270}"/>
              </a:ext>
            </a:extLst>
          </p:cNvPr>
          <p:cNvSpPr txBox="1">
            <a:spLocks/>
          </p:cNvSpPr>
          <p:nvPr/>
        </p:nvSpPr>
        <p:spPr>
          <a:xfrm>
            <a:off x="344792" y="3796094"/>
            <a:ext cx="4659256" cy="838996"/>
          </a:xfrm>
          <a:prstGeom prst="rect">
            <a:avLst/>
          </a:prstGeom>
        </p:spPr>
        <p:txBody>
          <a:bodyPr vert="horz" lIns="27000" tIns="54000" rIns="54000" bIns="54000" rtlCol="0" anchor="t">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215" indent="-158115">
              <a:lnSpc>
                <a:spcPct val="110000"/>
              </a:lnSpc>
              <a:spcBef>
                <a:spcPts val="225"/>
              </a:spcBef>
              <a:buFont typeface="Arial" panose="020B0604020202020204" pitchFamily="34" charset="0"/>
              <a:buChar char="•"/>
            </a:pPr>
            <a:r>
              <a:rPr lang="en" altLang="ja-JP" sz="1100">
                <a:latin typeface="游ゴシック"/>
                <a:ea typeface="游ゴシック"/>
              </a:rPr>
              <a:t>Web</a:t>
            </a:r>
            <a:r>
              <a:rPr lang="ja-JP" altLang="en-US" sz="1100">
                <a:latin typeface="游ゴシック"/>
                <a:ea typeface="游ゴシック"/>
              </a:rPr>
              <a:t>会議のプラグイン</a:t>
            </a:r>
            <a:r>
              <a:rPr lang="ja-JP" altLang="en-US" sz="1100" b="1">
                <a:solidFill>
                  <a:schemeClr val="accent4"/>
                </a:solidFill>
                <a:latin typeface="游ゴシック"/>
                <a:ea typeface="游ゴシック"/>
              </a:rPr>
              <a:t>「</a:t>
            </a:r>
            <a:r>
              <a:rPr lang="en" altLang="ja-JP" sz="1100" b="1">
                <a:solidFill>
                  <a:schemeClr val="accent4"/>
                </a:solidFill>
                <a:latin typeface="游ゴシック"/>
                <a:ea typeface="游ゴシック"/>
              </a:rPr>
              <a:t>Video</a:t>
            </a:r>
            <a:r>
              <a:rPr lang="ja-JP" altLang="en-US" sz="1100" b="1">
                <a:solidFill>
                  <a:schemeClr val="accent4"/>
                </a:solidFill>
                <a:latin typeface="游ゴシック"/>
                <a:ea typeface="游ゴシック"/>
              </a:rPr>
              <a:t>会議室 </a:t>
            </a:r>
            <a:r>
              <a:rPr lang="en" altLang="ja-JP" sz="1100" b="1">
                <a:solidFill>
                  <a:schemeClr val="accent4"/>
                </a:solidFill>
                <a:latin typeface="游ゴシック"/>
                <a:ea typeface="游ゴシック"/>
              </a:rPr>
              <a:t>for Garoon</a:t>
            </a:r>
            <a:r>
              <a:rPr lang="ja-JP" altLang="en" sz="1100" b="1">
                <a:solidFill>
                  <a:schemeClr val="accent4"/>
                </a:solidFill>
                <a:latin typeface="游ゴシック"/>
                <a:ea typeface="游ゴシック"/>
              </a:rPr>
              <a:t>」</a:t>
            </a:r>
            <a:r>
              <a:rPr lang="ja-JP" altLang="en-US" sz="1100">
                <a:latin typeface="游ゴシック"/>
                <a:ea typeface="游ゴシック"/>
              </a:rPr>
              <a:t>を活用し、</a:t>
            </a:r>
            <a:r>
              <a:rPr lang="en" altLang="ja-JP" sz="1100">
                <a:latin typeface="游ゴシック"/>
                <a:ea typeface="游ゴシック"/>
              </a:rPr>
              <a:t>Web</a:t>
            </a:r>
            <a:r>
              <a:rPr lang="ja-JP" altLang="en-US" sz="1100">
                <a:latin typeface="游ゴシック"/>
                <a:ea typeface="游ゴシック"/>
              </a:rPr>
              <a:t>会議が気軽にできるようになった</a:t>
            </a:r>
            <a:endParaRPr lang="en-US" altLang="ja-JP" sz="1100">
              <a:latin typeface="游ゴシック"/>
              <a:ea typeface="游ゴシック"/>
            </a:endParaRPr>
          </a:p>
          <a:p>
            <a:pPr marL="196215" indent="-158115">
              <a:lnSpc>
                <a:spcPct val="110000"/>
              </a:lnSpc>
              <a:spcBef>
                <a:spcPts val="225"/>
              </a:spcBef>
              <a:buFont typeface="Arial" panose="020B0604020202020204" pitchFamily="34" charset="0"/>
              <a:buChar char="•"/>
            </a:pPr>
            <a:r>
              <a:rPr lang="ja-JP" altLang="en-US" sz="1100">
                <a:latin typeface="游ゴシック"/>
                <a:ea typeface="游ゴシック"/>
              </a:rPr>
              <a:t>紙の稟議では承認まで</a:t>
            </a:r>
            <a:r>
              <a:rPr lang="en-US" altLang="ja-JP" sz="1100">
                <a:latin typeface="游ゴシック"/>
                <a:ea typeface="游ゴシック"/>
              </a:rPr>
              <a:t>1</a:t>
            </a:r>
            <a:r>
              <a:rPr lang="ja-JP" altLang="en-US" sz="1100">
                <a:latin typeface="游ゴシック"/>
                <a:ea typeface="游ゴシック"/>
              </a:rPr>
              <a:t>週間ぐらい必要だったが、</a:t>
            </a:r>
            <a:r>
              <a:rPr lang="en-US" altLang="ja-JP" sz="1100" b="1">
                <a:solidFill>
                  <a:schemeClr val="accent4"/>
                </a:solidFill>
                <a:latin typeface="游ゴシック"/>
                <a:ea typeface="游ゴシック"/>
              </a:rPr>
              <a:t>2〜3</a:t>
            </a:r>
            <a:r>
              <a:rPr lang="ja-JP" altLang="en-US" sz="1100" b="1">
                <a:solidFill>
                  <a:schemeClr val="accent4"/>
                </a:solidFill>
                <a:latin typeface="游ゴシック"/>
                <a:ea typeface="游ゴシック"/>
              </a:rPr>
              <a:t>日で承認</a:t>
            </a:r>
            <a:r>
              <a:rPr lang="ja-JP" altLang="en-US" sz="1100">
                <a:latin typeface="游ゴシック"/>
                <a:ea typeface="游ゴシック"/>
              </a:rPr>
              <a:t>されるように</a:t>
            </a:r>
            <a:endParaRPr lang="en-US" altLang="ja-JP" sz="1100">
              <a:latin typeface="游ゴシック"/>
              <a:ea typeface="游ゴシック"/>
            </a:endParaRPr>
          </a:p>
        </p:txBody>
      </p:sp>
      <p:sp>
        <p:nvSpPr>
          <p:cNvPr id="12" name="正方形/長方形 11">
            <a:extLst>
              <a:ext uri="{FF2B5EF4-FFF2-40B4-BE49-F238E27FC236}">
                <a16:creationId xmlns:a16="http://schemas.microsoft.com/office/drawing/2014/main" id="{E8C0FF3E-145B-9C4E-9F32-481AC0C16C41}"/>
              </a:ext>
            </a:extLst>
          </p:cNvPr>
          <p:cNvSpPr/>
          <p:nvPr/>
        </p:nvSpPr>
        <p:spPr bwMode="auto">
          <a:xfrm>
            <a:off x="5220072" y="3603572"/>
            <a:ext cx="439248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・業種：医療・福祉</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150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endParaRPr lang="ja-JP" altLang="en-US" sz="1050">
              <a:latin typeface="游ゴシック" panose="020B0400000000000000" pitchFamily="50" charset="-128"/>
              <a:ea typeface="游ゴシック" panose="020B0400000000000000" pitchFamily="50" charset="-128"/>
            </a:endParaRPr>
          </a:p>
          <a:p>
            <a:pPr>
              <a:defRPr/>
            </a:pPr>
            <a:r>
              <a:rPr lang="en-US" altLang="ja-JP" sz="900">
                <a:latin typeface="游ゴシック" panose="020B0400000000000000" pitchFamily="50" charset="-128"/>
                <a:ea typeface="游ゴシック" panose="020B0400000000000000" pitchFamily="50" charset="-128"/>
                <a:hlinkClick r:id="rId2"/>
              </a:rPr>
              <a:t>https://garoon.cybozu.co.jp/mtcontents/cases/tokyo-choukaku/</a:t>
            </a:r>
            <a:endParaRPr lang="ja-JP" altLang="en-US" sz="900">
              <a:latin typeface="游ゴシック" panose="020B0400000000000000" pitchFamily="50" charset="-128"/>
              <a:ea typeface="游ゴシック" panose="020B0400000000000000" pitchFamily="50" charset="-128"/>
            </a:endParaRPr>
          </a:p>
        </p:txBody>
      </p:sp>
      <p:pic>
        <p:nvPicPr>
          <p:cNvPr id="6146" name="Picture 2">
            <a:extLst>
              <a:ext uri="{FF2B5EF4-FFF2-40B4-BE49-F238E27FC236}">
                <a16:creationId xmlns:a16="http://schemas.microsoft.com/office/drawing/2014/main" id="{9B151B87-1DC5-9845-9A87-C72D212D5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1691" y="1180065"/>
            <a:ext cx="3143018" cy="209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6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9BB74E7-38BF-5497-3D82-28465DAE623B}"/>
              </a:ext>
            </a:extLst>
          </p:cNvPr>
          <p:cNvSpPr>
            <a:spLocks noGrp="1"/>
          </p:cNvSpPr>
          <p:nvPr>
            <p:ph type="body" sz="quarter" idx="10"/>
          </p:nvPr>
        </p:nvSpPr>
        <p:spPr>
          <a:xfrm>
            <a:off x="374854" y="854277"/>
            <a:ext cx="8589634" cy="3717571"/>
          </a:xfrm>
        </p:spPr>
        <p:txBody>
          <a:bodyPr>
            <a:noAutofit/>
          </a:bodyPr>
          <a:lstStyle/>
          <a:p>
            <a:r>
              <a:rPr lang="ja-JP" altLang="en-US">
                <a:latin typeface="游ゴシック" panose="020B0400000000000000" pitchFamily="50" charset="-128"/>
                <a:ea typeface="游ゴシック" panose="020B0400000000000000" pitchFamily="50" charset="-128"/>
              </a:rPr>
              <a:t>この文書内における掲載情報の二次利用においては、ご自身の判断と責任の下に行ってください。</a:t>
            </a:r>
            <a:endParaRPr lang="en-US" altLang="ja-JP">
              <a:latin typeface="游ゴシック" panose="020B0400000000000000" pitchFamily="50" charset="-128"/>
              <a:ea typeface="游ゴシック" panose="020B0400000000000000" pitchFamily="50" charset="-128"/>
            </a:endParaRPr>
          </a:p>
          <a:p>
            <a:pPr marL="0" indent="0">
              <a:buNone/>
            </a:pPr>
            <a:r>
              <a:rPr lang="ja-JP" altLang="en-US">
                <a:latin typeface="游ゴシック" panose="020B0400000000000000" pitchFamily="50" charset="-128"/>
                <a:ea typeface="游ゴシック" panose="020B0400000000000000" pitchFamily="50" charset="-128"/>
              </a:rPr>
              <a:t>　サイボウズ株式会社は、それらの情報をご利用になることにより発生したあらゆる商業的損害・損失を　　</a:t>
            </a:r>
            <a:endParaRPr lang="en-US" altLang="ja-JP">
              <a:latin typeface="游ゴシック" panose="020B0400000000000000" pitchFamily="50" charset="-128"/>
              <a:ea typeface="游ゴシック" panose="020B0400000000000000" pitchFamily="50" charset="-128"/>
            </a:endParaRPr>
          </a:p>
          <a:p>
            <a:pPr marL="0" indent="0">
              <a:buNone/>
            </a:pPr>
            <a:r>
              <a:rPr lang="ja-JP" altLang="en-US">
                <a:latin typeface="游ゴシック" panose="020B0400000000000000" pitchFamily="50" charset="-128"/>
                <a:ea typeface="游ゴシック" panose="020B0400000000000000" pitchFamily="50" charset="-128"/>
              </a:rPr>
              <a:t>　含め一切の直接的、間接的、特殊的、付随的または結果的損失、損害について責任を負いません。</a:t>
            </a:r>
            <a:endParaRPr lang="en-US" altLang="ja-JP">
              <a:latin typeface="游ゴシック" panose="020B0400000000000000" pitchFamily="50" charset="-128"/>
              <a:ea typeface="游ゴシック" panose="020B0400000000000000" pitchFamily="50" charset="-128"/>
            </a:endParaRPr>
          </a:p>
          <a:p>
            <a:r>
              <a:rPr lang="ja-JP" altLang="en-US">
                <a:latin typeface="游ゴシック" panose="020B0400000000000000" pitchFamily="50" charset="-128"/>
                <a:ea typeface="游ゴシック" panose="020B0400000000000000" pitchFamily="50" charset="-128"/>
              </a:rPr>
              <a:t>本文書を一部引用して作成した文書には、次のような当社の著作権表示文を記載してください。</a:t>
            </a:r>
            <a:endParaRPr lang="en-US" altLang="ja-JP">
              <a:latin typeface="游ゴシック" panose="020B0400000000000000" pitchFamily="50" charset="-128"/>
              <a:ea typeface="游ゴシック" panose="020B0400000000000000" pitchFamily="50" charset="-128"/>
            </a:endParaRPr>
          </a:p>
          <a:p>
            <a:pPr lvl="1"/>
            <a:r>
              <a:rPr lang="ja-JP" altLang="en-US">
                <a:latin typeface="游ゴシック" panose="020B0400000000000000" pitchFamily="50" charset="-128"/>
                <a:ea typeface="游ゴシック" panose="020B0400000000000000" pitchFamily="50" charset="-128"/>
              </a:rPr>
              <a:t>「この文書は、サイボウズ株式会社による</a:t>
            </a:r>
            <a:r>
              <a:rPr lang="en-US" altLang="ja-JP">
                <a:latin typeface="游ゴシック" panose="020B0400000000000000" pitchFamily="50" charset="-128"/>
                <a:ea typeface="游ゴシック" panose="020B0400000000000000" pitchFamily="50" charset="-128"/>
              </a:rPr>
              <a:t>『Garoon </a:t>
            </a:r>
            <a:r>
              <a:rPr lang="ja-JP" altLang="en-US">
                <a:latin typeface="游ゴシック" panose="020B0400000000000000" pitchFamily="50" charset="-128"/>
                <a:ea typeface="游ゴシック" panose="020B0400000000000000" pitchFamily="50" charset="-128"/>
              </a:rPr>
              <a:t>導入事例集 自治体・教育機関・医療・福祉</a:t>
            </a:r>
            <a:r>
              <a:rPr lang="en-US" altLang="ja-JP">
                <a:latin typeface="游ゴシック" panose="020B0400000000000000" pitchFamily="50" charset="-128"/>
                <a:ea typeface="游ゴシック" panose="020B0400000000000000" pitchFamily="50" charset="-128"/>
              </a:rPr>
              <a:t>』</a:t>
            </a:r>
            <a:r>
              <a:rPr lang="ja-JP" altLang="en-US">
                <a:latin typeface="游ゴシック" panose="020B0400000000000000" pitchFamily="50" charset="-128"/>
                <a:ea typeface="游ゴシック" panose="020B0400000000000000" pitchFamily="50" charset="-128"/>
              </a:rPr>
              <a:t>を一部引用しています。」</a:t>
            </a:r>
            <a:endParaRPr lang="en-US" altLang="ja-JP">
              <a:latin typeface="游ゴシック" panose="020B0400000000000000" pitchFamily="50" charset="-128"/>
              <a:ea typeface="游ゴシック" panose="020B0400000000000000" pitchFamily="50" charset="-128"/>
            </a:endParaRPr>
          </a:p>
          <a:p>
            <a:r>
              <a:rPr lang="ja-JP" altLang="en-US">
                <a:latin typeface="游ゴシック" panose="020B0400000000000000" pitchFamily="50" charset="-128"/>
                <a:ea typeface="游ゴシック" panose="020B0400000000000000" pitchFamily="50" charset="-128"/>
              </a:rPr>
              <a:t>本ファイルに編集を加えて二次利用する場合には、次のように修正箇所と修正者を明記してください。</a:t>
            </a:r>
            <a:endParaRPr lang="en-US" altLang="ja-JP">
              <a:latin typeface="游ゴシック" panose="020B0400000000000000" pitchFamily="50" charset="-128"/>
              <a:ea typeface="游ゴシック" panose="020B0400000000000000" pitchFamily="50" charset="-128"/>
            </a:endParaRPr>
          </a:p>
          <a:p>
            <a:pPr lvl="1"/>
            <a:r>
              <a:rPr lang="ja-JP" altLang="en-US">
                <a:latin typeface="游ゴシック" panose="020B0400000000000000" pitchFamily="50" charset="-128"/>
                <a:ea typeface="游ゴシック" panose="020B0400000000000000" pitchFamily="50" charset="-128"/>
              </a:rPr>
              <a:t>「本ファイルの（修正箇所）は、（修正者）が編集しました。」 </a:t>
            </a:r>
          </a:p>
        </p:txBody>
      </p:sp>
      <p:sp>
        <p:nvSpPr>
          <p:cNvPr id="8" name="タイトル 1">
            <a:extLst>
              <a:ext uri="{FF2B5EF4-FFF2-40B4-BE49-F238E27FC236}">
                <a16:creationId xmlns:a16="http://schemas.microsoft.com/office/drawing/2014/main" id="{98B380F4-5C61-E149-A57B-FFCF564E1B35}"/>
              </a:ext>
            </a:extLst>
          </p:cNvPr>
          <p:cNvSpPr>
            <a:spLocks noGrp="1" noChangeArrowheads="1"/>
          </p:cNvSpPr>
          <p:nvPr>
            <p:ph type="title"/>
          </p:nvPr>
        </p:nvSpPr>
        <p:spPr/>
        <p:txBody>
          <a:bodyPr/>
          <a:lstStyle/>
          <a:p>
            <a:r>
              <a:rPr lang="ja-JP" altLang="en-US"/>
              <a:t>本文書の取り扱いについて</a:t>
            </a:r>
          </a:p>
        </p:txBody>
      </p:sp>
    </p:spTree>
    <p:extLst>
      <p:ext uri="{BB962C8B-B14F-4D97-AF65-F5344CB8AC3E}">
        <p14:creationId xmlns:p14="http://schemas.microsoft.com/office/powerpoint/2010/main" val="32546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7E16E6A0-1362-8147-9678-4547F6738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973" y="1112297"/>
            <a:ext cx="2005378" cy="7325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A37449D-7326-3E41-8C2B-4F6119BAA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074" y="1139383"/>
            <a:ext cx="1356774" cy="67838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3EADBDD4-EB8D-1846-8067-CC33CFF989EA}"/>
              </a:ext>
            </a:extLst>
          </p:cNvPr>
          <p:cNvSpPr txBox="1"/>
          <p:nvPr/>
        </p:nvSpPr>
        <p:spPr>
          <a:xfrm>
            <a:off x="909353" y="1965321"/>
            <a:ext cx="69762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茨城県庁</a:t>
            </a:r>
          </a:p>
        </p:txBody>
      </p:sp>
      <p:sp>
        <p:nvSpPr>
          <p:cNvPr id="140" name="テキスト ボックス 139">
            <a:extLst>
              <a:ext uri="{FF2B5EF4-FFF2-40B4-BE49-F238E27FC236}">
                <a16:creationId xmlns:a16="http://schemas.microsoft.com/office/drawing/2014/main" id="{E2345D2E-148B-0E4D-B954-6D4BE02A34BE}"/>
              </a:ext>
            </a:extLst>
          </p:cNvPr>
          <p:cNvSpPr txBox="1"/>
          <p:nvPr/>
        </p:nvSpPr>
        <p:spPr>
          <a:xfrm>
            <a:off x="2176648" y="1965321"/>
            <a:ext cx="69762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大分県庁</a:t>
            </a:r>
          </a:p>
        </p:txBody>
      </p:sp>
      <p:sp>
        <p:nvSpPr>
          <p:cNvPr id="141" name="テキスト ボックス 140">
            <a:extLst>
              <a:ext uri="{FF2B5EF4-FFF2-40B4-BE49-F238E27FC236}">
                <a16:creationId xmlns:a16="http://schemas.microsoft.com/office/drawing/2014/main" id="{8A12C37C-48F3-E34E-AA52-039FA1BE35FC}"/>
              </a:ext>
            </a:extLst>
          </p:cNvPr>
          <p:cNvSpPr txBox="1"/>
          <p:nvPr/>
        </p:nvSpPr>
        <p:spPr>
          <a:xfrm>
            <a:off x="5916729" y="1965321"/>
            <a:ext cx="825867" cy="246221"/>
          </a:xfrm>
          <a:prstGeom prst="rect">
            <a:avLst/>
          </a:prstGeom>
          <a:noFill/>
        </p:spPr>
        <p:txBody>
          <a:bodyPr wrap="none" rtlCol="0">
            <a:spAutoFit/>
          </a:bodyPr>
          <a:lstStyle/>
          <a:p>
            <a:pPr algn="ctr"/>
            <a:r>
              <a:rPr kumimoji="1" lang="ja-JP" altLang="en-US" sz="1000">
                <a:latin typeface="游ゴシック Medium" panose="020B0500000000000000" pitchFamily="50" charset="-128"/>
                <a:ea typeface="游ゴシック Medium" panose="020B0500000000000000" pitchFamily="50" charset="-128"/>
              </a:rPr>
              <a:t>長野市役所</a:t>
            </a:r>
          </a:p>
        </p:txBody>
      </p:sp>
      <p:sp>
        <p:nvSpPr>
          <p:cNvPr id="142" name="テキスト ボックス 141">
            <a:extLst>
              <a:ext uri="{FF2B5EF4-FFF2-40B4-BE49-F238E27FC236}">
                <a16:creationId xmlns:a16="http://schemas.microsoft.com/office/drawing/2014/main" id="{853FFE41-B4B3-A444-8DDB-23B9F173A8CE}"/>
              </a:ext>
            </a:extLst>
          </p:cNvPr>
          <p:cNvSpPr txBox="1"/>
          <p:nvPr/>
        </p:nvSpPr>
        <p:spPr>
          <a:xfrm>
            <a:off x="4697034" y="1965321"/>
            <a:ext cx="82586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西予市役所</a:t>
            </a:r>
          </a:p>
        </p:txBody>
      </p:sp>
      <p:sp>
        <p:nvSpPr>
          <p:cNvPr id="143" name="テキスト ボックス 142">
            <a:extLst>
              <a:ext uri="{FF2B5EF4-FFF2-40B4-BE49-F238E27FC236}">
                <a16:creationId xmlns:a16="http://schemas.microsoft.com/office/drawing/2014/main" id="{ABEDC4CA-3A72-554F-AC88-FC7B2D425BD0}"/>
              </a:ext>
            </a:extLst>
          </p:cNvPr>
          <p:cNvSpPr txBox="1"/>
          <p:nvPr/>
        </p:nvSpPr>
        <p:spPr>
          <a:xfrm>
            <a:off x="3447688" y="1965321"/>
            <a:ext cx="82586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伊丹市役所</a:t>
            </a:r>
          </a:p>
        </p:txBody>
      </p:sp>
      <p:sp>
        <p:nvSpPr>
          <p:cNvPr id="144" name="テキスト ボックス 143">
            <a:extLst>
              <a:ext uri="{FF2B5EF4-FFF2-40B4-BE49-F238E27FC236}">
                <a16:creationId xmlns:a16="http://schemas.microsoft.com/office/drawing/2014/main" id="{D2B32D74-95A8-2946-81A0-764471D1801B}"/>
              </a:ext>
            </a:extLst>
          </p:cNvPr>
          <p:cNvSpPr txBox="1"/>
          <p:nvPr/>
        </p:nvSpPr>
        <p:spPr>
          <a:xfrm>
            <a:off x="7283093" y="1863017"/>
            <a:ext cx="1133644" cy="464486"/>
          </a:xfrm>
          <a:prstGeom prst="rect">
            <a:avLst/>
          </a:prstGeom>
          <a:noFill/>
        </p:spPr>
        <p:txBody>
          <a:bodyPr wrap="none" rtlCol="0">
            <a:spAutoFit/>
          </a:bodyPr>
          <a:lstStyle/>
          <a:p>
            <a:pPr algn="ctr">
              <a:lnSpc>
                <a:spcPts val="1480"/>
              </a:lnSpc>
            </a:pPr>
            <a:r>
              <a:rPr lang="ja-JP" altLang="en-US" sz="1000" spc="-75" dirty="0">
                <a:latin typeface="游ゴシック Medium" panose="020B0500000000000000" pitchFamily="50" charset="-128"/>
                <a:ea typeface="游ゴシック Medium" panose="020B0500000000000000" pitchFamily="50" charset="-128"/>
              </a:rPr>
              <a:t>鳥取県自治体</a:t>
            </a:r>
            <a:r>
              <a:rPr lang="en-US" altLang="ja-JP" sz="1000" spc="-75" dirty="0">
                <a:latin typeface="游ゴシック Medium" panose="020B0500000000000000" pitchFamily="50" charset="-128"/>
                <a:ea typeface="游ゴシック Medium" panose="020B0500000000000000" pitchFamily="50" charset="-128"/>
              </a:rPr>
              <a:t>ICT</a:t>
            </a:r>
          </a:p>
          <a:p>
            <a:pPr algn="ctr">
              <a:lnSpc>
                <a:spcPts val="1480"/>
              </a:lnSpc>
            </a:pPr>
            <a:r>
              <a:rPr lang="ja-JP" altLang="en-US" sz="1000" spc="-75" dirty="0">
                <a:latin typeface="游ゴシック Medium" panose="020B0500000000000000" pitchFamily="50" charset="-128"/>
                <a:ea typeface="游ゴシック Medium" panose="020B0500000000000000" pitchFamily="50" charset="-128"/>
              </a:rPr>
              <a:t>共同化推進協議会</a:t>
            </a:r>
            <a:endParaRPr lang="en-US" altLang="ja-JP" sz="1000" spc="-75" dirty="0">
              <a:latin typeface="游ゴシック Medium" panose="020B0500000000000000" pitchFamily="50" charset="-128"/>
              <a:ea typeface="游ゴシック Medium" panose="020B0500000000000000" pitchFamily="50" charset="-128"/>
            </a:endParaRPr>
          </a:p>
        </p:txBody>
      </p:sp>
      <p:pic>
        <p:nvPicPr>
          <p:cNvPr id="2056" name="Picture 8">
            <a:extLst>
              <a:ext uri="{FF2B5EF4-FFF2-40B4-BE49-F238E27FC236}">
                <a16:creationId xmlns:a16="http://schemas.microsoft.com/office/drawing/2014/main" id="{EA9D6837-C7C9-F14D-BB49-7D122C6788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044454"/>
            <a:ext cx="1005181" cy="8682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A5D9B0F-E078-944B-AD5E-5AE10714C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119" y="1008278"/>
            <a:ext cx="1147005" cy="9405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E826514-63DB-234C-A058-765CA16487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0916" y="1052500"/>
            <a:ext cx="1038102" cy="8521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72BD3F7-E6B7-0840-A501-7D90FC467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024" y="1020631"/>
            <a:ext cx="1831782" cy="915891"/>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ja-JP" altLang="en-US"/>
              <a:t>自治体・教育・医療福祉関連の</a:t>
            </a:r>
            <a:r>
              <a:rPr lang="en-US" altLang="ja-JP"/>
              <a:t>Garoon</a:t>
            </a:r>
            <a:r>
              <a:rPr lang="ja-JP" altLang="en-US"/>
              <a:t>導入団体例</a:t>
            </a:r>
          </a:p>
        </p:txBody>
      </p:sp>
      <p:sp>
        <p:nvSpPr>
          <p:cNvPr id="6" name="角丸四角形 5">
            <a:extLst>
              <a:ext uri="{FF2B5EF4-FFF2-40B4-BE49-F238E27FC236}">
                <a16:creationId xmlns:a16="http://schemas.microsoft.com/office/drawing/2014/main" id="{34FC4C7F-BC50-574F-99C4-A325C7E12599}"/>
              </a:ext>
            </a:extLst>
          </p:cNvPr>
          <p:cNvSpPr/>
          <p:nvPr/>
        </p:nvSpPr>
        <p:spPr>
          <a:xfrm>
            <a:off x="395536" y="879763"/>
            <a:ext cx="8496944" cy="1660416"/>
          </a:xfrm>
          <a:prstGeom prst="roundRect">
            <a:avLst>
              <a:gd name="adj" fmla="val 26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6038027-FBEC-4D4B-B065-E0B819F0007F}"/>
              </a:ext>
            </a:extLst>
          </p:cNvPr>
          <p:cNvSpPr txBox="1"/>
          <p:nvPr/>
        </p:nvSpPr>
        <p:spPr>
          <a:xfrm>
            <a:off x="4067944" y="704551"/>
            <a:ext cx="1152128" cy="325636"/>
          </a:xfrm>
          <a:prstGeom prst="roundRect">
            <a:avLst>
              <a:gd name="adj" fmla="val 10117"/>
            </a:avLst>
          </a:prstGeom>
          <a:solidFill>
            <a:schemeClr val="accent2"/>
          </a:solidFill>
          <a:ln>
            <a:solidFill>
              <a:schemeClr val="accent2"/>
            </a:solidFill>
          </a:ln>
        </p:spPr>
        <p:txBody>
          <a:bodyPr wrap="square" rtlCol="0">
            <a:spAutoFit/>
          </a:bodyPr>
          <a:lstStyle/>
          <a:p>
            <a:pPr algn="ctr"/>
            <a:r>
              <a:rPr kumimoji="1" lang="ja-JP" altLang="en-US" sz="1400" b="1">
                <a:solidFill>
                  <a:schemeClr val="bg1"/>
                </a:solidFill>
              </a:rPr>
              <a:t>自治体</a:t>
            </a:r>
          </a:p>
        </p:txBody>
      </p:sp>
      <p:sp>
        <p:nvSpPr>
          <p:cNvPr id="145" name="角丸四角形 144">
            <a:extLst>
              <a:ext uri="{FF2B5EF4-FFF2-40B4-BE49-F238E27FC236}">
                <a16:creationId xmlns:a16="http://schemas.microsoft.com/office/drawing/2014/main" id="{294D7D6B-CE2E-8A44-AE18-68E1C23DCBD1}"/>
              </a:ext>
            </a:extLst>
          </p:cNvPr>
          <p:cNvSpPr/>
          <p:nvPr/>
        </p:nvSpPr>
        <p:spPr>
          <a:xfrm>
            <a:off x="395535" y="2979233"/>
            <a:ext cx="4448393" cy="1521776"/>
          </a:xfrm>
          <a:prstGeom prst="roundRect">
            <a:avLst>
              <a:gd name="adj" fmla="val 26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テキスト ボックス 145">
            <a:extLst>
              <a:ext uri="{FF2B5EF4-FFF2-40B4-BE49-F238E27FC236}">
                <a16:creationId xmlns:a16="http://schemas.microsoft.com/office/drawing/2014/main" id="{58971BBA-27A9-6443-B490-49BB2FF1CF20}"/>
              </a:ext>
            </a:extLst>
          </p:cNvPr>
          <p:cNvSpPr txBox="1"/>
          <p:nvPr/>
        </p:nvSpPr>
        <p:spPr>
          <a:xfrm>
            <a:off x="1864338" y="2812727"/>
            <a:ext cx="1152128" cy="325636"/>
          </a:xfrm>
          <a:prstGeom prst="roundRect">
            <a:avLst>
              <a:gd name="adj" fmla="val 10117"/>
            </a:avLst>
          </a:prstGeom>
          <a:solidFill>
            <a:schemeClr val="accent2"/>
          </a:solidFill>
          <a:ln>
            <a:solidFill>
              <a:schemeClr val="accent2"/>
            </a:solidFill>
          </a:ln>
        </p:spPr>
        <p:txBody>
          <a:bodyPr wrap="square" rtlCol="0">
            <a:spAutoFit/>
          </a:bodyPr>
          <a:lstStyle/>
          <a:p>
            <a:pPr algn="ctr"/>
            <a:r>
              <a:rPr kumimoji="1" lang="ja-JP" altLang="en-US" sz="1400" b="1" dirty="0">
                <a:solidFill>
                  <a:schemeClr val="bg1"/>
                </a:solidFill>
              </a:rPr>
              <a:t>教育機関</a:t>
            </a:r>
          </a:p>
        </p:txBody>
      </p:sp>
      <p:sp>
        <p:nvSpPr>
          <p:cNvPr id="149" name="テキスト ボックス 148">
            <a:extLst>
              <a:ext uri="{FF2B5EF4-FFF2-40B4-BE49-F238E27FC236}">
                <a16:creationId xmlns:a16="http://schemas.microsoft.com/office/drawing/2014/main" id="{CF367579-AC04-3943-A130-F460740EDE08}"/>
              </a:ext>
            </a:extLst>
          </p:cNvPr>
          <p:cNvSpPr txBox="1"/>
          <p:nvPr/>
        </p:nvSpPr>
        <p:spPr>
          <a:xfrm>
            <a:off x="3804797" y="4051730"/>
            <a:ext cx="95410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京都女子大学</a:t>
            </a:r>
          </a:p>
        </p:txBody>
      </p:sp>
      <p:sp>
        <p:nvSpPr>
          <p:cNvPr id="150" name="角丸四角形 149">
            <a:extLst>
              <a:ext uri="{FF2B5EF4-FFF2-40B4-BE49-F238E27FC236}">
                <a16:creationId xmlns:a16="http://schemas.microsoft.com/office/drawing/2014/main" id="{FFE358E6-1A1C-E84B-B3BA-DA3502153149}"/>
              </a:ext>
            </a:extLst>
          </p:cNvPr>
          <p:cNvSpPr/>
          <p:nvPr/>
        </p:nvSpPr>
        <p:spPr>
          <a:xfrm>
            <a:off x="4937908" y="2975797"/>
            <a:ext cx="3927069" cy="1521776"/>
          </a:xfrm>
          <a:prstGeom prst="roundRect">
            <a:avLst>
              <a:gd name="adj" fmla="val 26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a:extLst>
              <a:ext uri="{FF2B5EF4-FFF2-40B4-BE49-F238E27FC236}">
                <a16:creationId xmlns:a16="http://schemas.microsoft.com/office/drawing/2014/main" id="{D5AC253D-A712-534F-A5E0-CAF379213E8B}"/>
              </a:ext>
            </a:extLst>
          </p:cNvPr>
          <p:cNvSpPr txBox="1"/>
          <p:nvPr/>
        </p:nvSpPr>
        <p:spPr>
          <a:xfrm>
            <a:off x="6265226" y="2809291"/>
            <a:ext cx="1152128" cy="325636"/>
          </a:xfrm>
          <a:prstGeom prst="roundRect">
            <a:avLst>
              <a:gd name="adj" fmla="val 10117"/>
            </a:avLst>
          </a:prstGeom>
          <a:solidFill>
            <a:schemeClr val="accent2"/>
          </a:solidFill>
          <a:ln>
            <a:solidFill>
              <a:schemeClr val="accent2"/>
            </a:solidFill>
          </a:ln>
        </p:spPr>
        <p:txBody>
          <a:bodyPr wrap="square" rtlCol="0">
            <a:spAutoFit/>
          </a:bodyPr>
          <a:lstStyle/>
          <a:p>
            <a:pPr algn="ctr"/>
            <a:r>
              <a:rPr kumimoji="1" lang="ja-JP" altLang="en-US" sz="1400" b="1">
                <a:solidFill>
                  <a:schemeClr val="bg1"/>
                </a:solidFill>
              </a:rPr>
              <a:t>医療福祉</a:t>
            </a:r>
          </a:p>
        </p:txBody>
      </p:sp>
      <p:sp>
        <p:nvSpPr>
          <p:cNvPr id="152" name="テキスト ボックス 151">
            <a:extLst>
              <a:ext uri="{FF2B5EF4-FFF2-40B4-BE49-F238E27FC236}">
                <a16:creationId xmlns:a16="http://schemas.microsoft.com/office/drawing/2014/main" id="{945C21D8-AE6F-AC4C-B6FB-BFD14C7CBC46}"/>
              </a:ext>
            </a:extLst>
          </p:cNvPr>
          <p:cNvSpPr txBox="1"/>
          <p:nvPr/>
        </p:nvSpPr>
        <p:spPr>
          <a:xfrm>
            <a:off x="5108350" y="3974785"/>
            <a:ext cx="1082348" cy="400110"/>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株式会社</a:t>
            </a:r>
            <a:endParaRPr kumimoji="1" lang="en-US" altLang="ja-JP" sz="1000" dirty="0">
              <a:latin typeface="游ゴシック Medium" panose="020B0500000000000000" pitchFamily="50" charset="-128"/>
              <a:ea typeface="游ゴシック Medium" panose="020B0500000000000000" pitchFamily="50" charset="-128"/>
            </a:endParaRPr>
          </a:p>
          <a:p>
            <a:pPr algn="ctr"/>
            <a:r>
              <a:rPr kumimoji="1" lang="ja-JP" altLang="en-US" sz="1000" dirty="0">
                <a:latin typeface="游ゴシック Medium" panose="020B0500000000000000" pitchFamily="50" charset="-128"/>
                <a:ea typeface="游ゴシック Medium" panose="020B0500000000000000" pitchFamily="50" charset="-128"/>
              </a:rPr>
              <a:t>ユーアンドエヌ</a:t>
            </a:r>
          </a:p>
        </p:txBody>
      </p:sp>
      <p:sp>
        <p:nvSpPr>
          <p:cNvPr id="153" name="テキスト ボックス 152">
            <a:extLst>
              <a:ext uri="{FF2B5EF4-FFF2-40B4-BE49-F238E27FC236}">
                <a16:creationId xmlns:a16="http://schemas.microsoft.com/office/drawing/2014/main" id="{6AC769A0-49B9-5144-B7E1-EDBF98FFAEC0}"/>
              </a:ext>
            </a:extLst>
          </p:cNvPr>
          <p:cNvSpPr txBox="1"/>
          <p:nvPr/>
        </p:nvSpPr>
        <p:spPr>
          <a:xfrm>
            <a:off x="6392674" y="4051730"/>
            <a:ext cx="1082348"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アトムグループ</a:t>
            </a:r>
          </a:p>
        </p:txBody>
      </p:sp>
      <p:sp>
        <p:nvSpPr>
          <p:cNvPr id="154" name="テキスト ボックス 153">
            <a:extLst>
              <a:ext uri="{FF2B5EF4-FFF2-40B4-BE49-F238E27FC236}">
                <a16:creationId xmlns:a16="http://schemas.microsoft.com/office/drawing/2014/main" id="{2C2B17A1-57F7-E44A-9FEC-548F89159ABC}"/>
              </a:ext>
            </a:extLst>
          </p:cNvPr>
          <p:cNvSpPr txBox="1"/>
          <p:nvPr/>
        </p:nvSpPr>
        <p:spPr>
          <a:xfrm>
            <a:off x="7676997" y="3974785"/>
            <a:ext cx="1082348" cy="400110"/>
          </a:xfrm>
          <a:prstGeom prst="rect">
            <a:avLst/>
          </a:prstGeom>
          <a:noFill/>
        </p:spPr>
        <p:txBody>
          <a:bodyPr wrap="none" rtlCol="0">
            <a:spAutoFit/>
          </a:bodyPr>
          <a:lstStyle/>
          <a:p>
            <a:pPr algn="ctr"/>
            <a:r>
              <a:rPr kumimoji="1" lang="ja-JP" altLang="en-US" sz="1000">
                <a:latin typeface="游ゴシック Medium" panose="020B0500000000000000" pitchFamily="50" charset="-128"/>
                <a:ea typeface="游ゴシック Medium" panose="020B0500000000000000" pitchFamily="50" charset="-128"/>
              </a:rPr>
              <a:t>東京聴覚障害者</a:t>
            </a:r>
            <a:endParaRPr kumimoji="1" lang="en-US" altLang="ja-JP" sz="1000">
              <a:latin typeface="游ゴシック Medium" panose="020B0500000000000000" pitchFamily="50" charset="-128"/>
              <a:ea typeface="游ゴシック Medium" panose="020B0500000000000000" pitchFamily="50" charset="-128"/>
            </a:endParaRPr>
          </a:p>
          <a:p>
            <a:pPr algn="ctr"/>
            <a:r>
              <a:rPr kumimoji="1" lang="ja-JP" altLang="en-US" sz="1000">
                <a:latin typeface="游ゴシック Medium" panose="020B0500000000000000" pitchFamily="50" charset="-128"/>
                <a:ea typeface="游ゴシック Medium" panose="020B0500000000000000" pitchFamily="50" charset="-128"/>
              </a:rPr>
              <a:t>福祉事業協会</a:t>
            </a:r>
          </a:p>
        </p:txBody>
      </p:sp>
      <p:pic>
        <p:nvPicPr>
          <p:cNvPr id="2064" name="Picture 16">
            <a:extLst>
              <a:ext uri="{FF2B5EF4-FFF2-40B4-BE49-F238E27FC236}">
                <a16:creationId xmlns:a16="http://schemas.microsoft.com/office/drawing/2014/main" id="{1C3E8F33-3083-5D40-A880-6C7218F2AA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5631" y="3383267"/>
            <a:ext cx="818272" cy="4276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a:extLst>
              <a:ext uri="{FF2B5EF4-FFF2-40B4-BE49-F238E27FC236}">
                <a16:creationId xmlns:a16="http://schemas.microsoft.com/office/drawing/2014/main" id="{2EB9FCA8-E5BD-7643-A4BE-CF9C574C50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1490" y="3235377"/>
            <a:ext cx="1462658" cy="73132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52361349-30AF-1E4F-8D40-4C59B45D74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01615" y="3277088"/>
            <a:ext cx="1295818" cy="647909"/>
          </a:xfrm>
          <a:prstGeom prst="rect">
            <a:avLst/>
          </a:prstGeom>
          <a:noFill/>
          <a:extLst>
            <a:ext uri="{909E8E84-426E-40DD-AFC4-6F175D3DCCD1}">
              <a14:hiddenFill xmlns:a14="http://schemas.microsoft.com/office/drawing/2010/main">
                <a:solidFill>
                  <a:srgbClr val="FFFFFF"/>
                </a:solidFill>
              </a14:hiddenFill>
            </a:ext>
          </a:extLst>
        </p:spPr>
      </p:pic>
      <p:sp>
        <p:nvSpPr>
          <p:cNvPr id="147" name="テキスト ボックス 146">
            <a:extLst>
              <a:ext uri="{FF2B5EF4-FFF2-40B4-BE49-F238E27FC236}">
                <a16:creationId xmlns:a16="http://schemas.microsoft.com/office/drawing/2014/main" id="{2200D28B-7D41-4F4B-9878-B9A1422DC66E}"/>
              </a:ext>
            </a:extLst>
          </p:cNvPr>
          <p:cNvSpPr txBox="1"/>
          <p:nvPr/>
        </p:nvSpPr>
        <p:spPr>
          <a:xfrm>
            <a:off x="741555" y="4051730"/>
            <a:ext cx="69762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京都大学</a:t>
            </a:r>
          </a:p>
        </p:txBody>
      </p:sp>
      <p:sp>
        <p:nvSpPr>
          <p:cNvPr id="148" name="テキスト ボックス 147">
            <a:extLst>
              <a:ext uri="{FF2B5EF4-FFF2-40B4-BE49-F238E27FC236}">
                <a16:creationId xmlns:a16="http://schemas.microsoft.com/office/drawing/2014/main" id="{4717594F-7FA9-0E49-B627-B598B481136A}"/>
              </a:ext>
            </a:extLst>
          </p:cNvPr>
          <p:cNvSpPr txBox="1"/>
          <p:nvPr/>
        </p:nvSpPr>
        <p:spPr>
          <a:xfrm>
            <a:off x="1790484" y="4051730"/>
            <a:ext cx="954107" cy="246221"/>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流通経済大学</a:t>
            </a:r>
          </a:p>
        </p:txBody>
      </p:sp>
      <p:pic>
        <p:nvPicPr>
          <p:cNvPr id="2070" name="Picture 22">
            <a:extLst>
              <a:ext uri="{FF2B5EF4-FFF2-40B4-BE49-F238E27FC236}">
                <a16:creationId xmlns:a16="http://schemas.microsoft.com/office/drawing/2014/main" id="{7DA093E1-7B6B-6D44-9F0E-07A8324427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2355" y="3393992"/>
            <a:ext cx="1245993" cy="36613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a:extLst>
              <a:ext uri="{FF2B5EF4-FFF2-40B4-BE49-F238E27FC236}">
                <a16:creationId xmlns:a16="http://schemas.microsoft.com/office/drawing/2014/main" id="{F67EF79A-39B0-1040-865A-CF80A2DBC0D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1474" y="3289025"/>
            <a:ext cx="1152128" cy="576064"/>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a:extLst>
              <a:ext uri="{FF2B5EF4-FFF2-40B4-BE49-F238E27FC236}">
                <a16:creationId xmlns:a16="http://schemas.microsoft.com/office/drawing/2014/main" id="{FFCD196D-869C-0445-8CE7-763B52FB477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2043" y="3347813"/>
            <a:ext cx="1092003" cy="45848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descr="ロゴ&#10;&#10;自動的に生成された説明">
            <a:extLst>
              <a:ext uri="{FF2B5EF4-FFF2-40B4-BE49-F238E27FC236}">
                <a16:creationId xmlns:a16="http://schemas.microsoft.com/office/drawing/2014/main" id="{38ACC664-27AA-617D-E1CB-E17DAC13A030}"/>
              </a:ext>
            </a:extLst>
          </p:cNvPr>
          <p:cNvPicPr>
            <a:picLocks noChangeAspect="1"/>
          </p:cNvPicPr>
          <p:nvPr/>
        </p:nvPicPr>
        <p:blipFill>
          <a:blip r:embed="rId15"/>
          <a:stretch>
            <a:fillRect/>
          </a:stretch>
        </p:blipFill>
        <p:spPr>
          <a:xfrm>
            <a:off x="2779574" y="3363437"/>
            <a:ext cx="1018258" cy="427241"/>
          </a:xfrm>
          <a:prstGeom prst="rect">
            <a:avLst/>
          </a:prstGeom>
        </p:spPr>
      </p:pic>
      <p:sp>
        <p:nvSpPr>
          <p:cNvPr id="3" name="テキスト ボックス 2">
            <a:extLst>
              <a:ext uri="{FF2B5EF4-FFF2-40B4-BE49-F238E27FC236}">
                <a16:creationId xmlns:a16="http://schemas.microsoft.com/office/drawing/2014/main" id="{FAC46A0B-BDB1-F5D9-0C9D-DC9613F47F78}"/>
              </a:ext>
            </a:extLst>
          </p:cNvPr>
          <p:cNvSpPr txBox="1"/>
          <p:nvPr/>
        </p:nvSpPr>
        <p:spPr>
          <a:xfrm>
            <a:off x="2925481" y="4047882"/>
            <a:ext cx="723275" cy="253916"/>
          </a:xfrm>
          <a:prstGeom prst="rect">
            <a:avLst/>
          </a:prstGeom>
          <a:noFill/>
        </p:spPr>
        <p:txBody>
          <a:bodyPr wrap="none" rtlCol="0">
            <a:spAutoFit/>
          </a:bodyPr>
          <a:lstStyle/>
          <a:p>
            <a:pPr algn="ctr"/>
            <a:r>
              <a:rPr kumimoji="1" lang="ja-JP" altLang="en-US" sz="1000" dirty="0">
                <a:latin typeface="游ゴシック Medium" panose="020B0500000000000000" pitchFamily="50" charset="-128"/>
                <a:ea typeface="游ゴシック Medium" panose="020B0500000000000000" pitchFamily="50" charset="-128"/>
              </a:rPr>
              <a:t>帝京大学</a:t>
            </a:r>
          </a:p>
        </p:txBody>
      </p:sp>
    </p:spTree>
    <p:extLst>
      <p:ext uri="{BB962C8B-B14F-4D97-AF65-F5344CB8AC3E}">
        <p14:creationId xmlns:p14="http://schemas.microsoft.com/office/powerpoint/2010/main" val="157687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3D464-088B-4C62-9B89-3DD396E8E0FC}"/>
              </a:ext>
            </a:extLst>
          </p:cNvPr>
          <p:cNvSpPr>
            <a:spLocks noGrp="1"/>
          </p:cNvSpPr>
          <p:nvPr>
            <p:ph type="title"/>
          </p:nvPr>
        </p:nvSpPr>
        <p:spPr/>
        <p:txBody>
          <a:bodyPr/>
          <a:lstStyle/>
          <a:p>
            <a:r>
              <a:rPr kumimoji="1" lang="en-US" altLang="ja-JP"/>
              <a:t>Garoon </a:t>
            </a:r>
            <a:r>
              <a:rPr kumimoji="1" lang="ja-JP" altLang="en-US"/>
              <a:t>導入事例（自治体）</a:t>
            </a:r>
          </a:p>
        </p:txBody>
      </p:sp>
    </p:spTree>
    <p:extLst>
      <p:ext uri="{BB962C8B-B14F-4D97-AF65-F5344CB8AC3E}">
        <p14:creationId xmlns:p14="http://schemas.microsoft.com/office/powerpoint/2010/main" val="207463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0825" y="322485"/>
            <a:ext cx="8229600" cy="589387"/>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茨城県庁</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a:t>県庁職員</a:t>
            </a:r>
            <a:r>
              <a:rPr lang="en-US" altLang="ja-JP" sz="1600"/>
              <a:t>7000</a:t>
            </a:r>
            <a:r>
              <a:rPr lang="ja-JP" altLang="en-US" sz="1600"/>
              <a:t>名でのクラウド活用、テレワーク推進にも寄与</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2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LGWAN</a:t>
            </a:r>
            <a:r>
              <a:rPr lang="ja-JP" altLang="en-US" sz="1100">
                <a:latin typeface="游ゴシック" panose="020B0400000000000000" pitchFamily="50" charset="-128"/>
                <a:ea typeface="游ゴシック" panose="020B0400000000000000" pitchFamily="50" charset="-128"/>
              </a:rPr>
              <a:t>接続系で</a:t>
            </a:r>
            <a:r>
              <a:rPr lang="en-US" altLang="ja-JP" sz="1100">
                <a:latin typeface="游ゴシック" panose="020B0400000000000000" pitchFamily="50" charset="-128"/>
                <a:ea typeface="游ゴシック" panose="020B0400000000000000" pitchFamily="50" charset="-128"/>
              </a:rPr>
              <a:t>GroupSession</a:t>
            </a:r>
            <a:r>
              <a:rPr lang="ja-JP" altLang="en-US" sz="1100">
                <a:latin typeface="游ゴシック" panose="020B0400000000000000" pitchFamily="50" charset="-128"/>
                <a:ea typeface="游ゴシック" panose="020B0400000000000000" pitchFamily="50" charset="-128"/>
              </a:rPr>
              <a:t>を利用していたが、インターネットに接続できないためメールの送受信が煩雑だった</a:t>
            </a:r>
          </a:p>
          <a:p>
            <a:pPr marL="196454" indent="-158354">
              <a:lnSpc>
                <a:spcPct val="120000"/>
              </a:lnSpc>
              <a:spcBef>
                <a:spcPts val="225"/>
              </a:spcBef>
              <a:buFont typeface="Arial" panose="020B0604020202020204" pitchFamily="34" charset="0"/>
              <a:buChar char="•"/>
            </a:pPr>
            <a:r>
              <a:rPr lang="en" altLang="ja-JP" sz="1100" b="1">
                <a:solidFill>
                  <a:schemeClr val="accent4"/>
                </a:solidFill>
              </a:rPr>
              <a:t>LGWAN</a:t>
            </a:r>
            <a:r>
              <a:rPr lang="ja-JP" altLang="en-US" sz="1100" b="1">
                <a:solidFill>
                  <a:schemeClr val="accent4"/>
                </a:solidFill>
              </a:rPr>
              <a:t>接続系での利用が作業効率の低下</a:t>
            </a:r>
            <a:r>
              <a:rPr lang="ja-JP" altLang="en-US" sz="1100"/>
              <a:t>を招いていた</a:t>
            </a:r>
            <a:endParaRPr lang="en-US" altLang="ja-JP" sz="1100">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776223"/>
            <a:ext cx="4227208"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システム導入は</a:t>
            </a:r>
            <a:r>
              <a:rPr lang="ja-JP" altLang="en-US" sz="1100" b="1">
                <a:solidFill>
                  <a:schemeClr val="accent4"/>
                </a:solidFill>
                <a:latin typeface="游ゴシック" panose="020B0400000000000000" pitchFamily="50" charset="-128"/>
                <a:ea typeface="游ゴシック" panose="020B0400000000000000" pitchFamily="50" charset="-128"/>
              </a:rPr>
              <a:t>クラウドを前提</a:t>
            </a:r>
            <a:r>
              <a:rPr lang="ja-JP" altLang="en-US" sz="1100">
                <a:latin typeface="游ゴシック" panose="020B0400000000000000" pitchFamily="50" charset="-128"/>
                <a:ea typeface="游ゴシック" panose="020B0400000000000000" pitchFamily="50" charset="-128"/>
              </a:rPr>
              <a:t>に検討した</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複数製品をテストして比較したところ</a:t>
            </a:r>
            <a:r>
              <a:rPr lang="en" altLang="ja-JP" sz="1100" b="1">
                <a:solidFill>
                  <a:schemeClr val="accent4"/>
                </a:solidFill>
                <a:latin typeface="游ゴシック" panose="020B0400000000000000" pitchFamily="50" charset="-128"/>
                <a:ea typeface="游ゴシック" panose="020B0400000000000000" pitchFamily="50" charset="-128"/>
              </a:rPr>
              <a:t>Garoon</a:t>
            </a:r>
            <a:r>
              <a:rPr lang="ja-JP" altLang="en-US" sz="1100" b="1">
                <a:solidFill>
                  <a:schemeClr val="accent4"/>
                </a:solidFill>
                <a:latin typeface="游ゴシック" panose="020B0400000000000000" pitchFamily="50" charset="-128"/>
                <a:ea typeface="游ゴシック" panose="020B0400000000000000" pitchFamily="50" charset="-128"/>
              </a:rPr>
              <a:t>は迷わずに簡単に操作できた</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endParaRPr lang="ja-JP" altLang="en-US" sz="1100">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511739"/>
            <a:chOff x="344792" y="1221600"/>
            <a:chExt cx="3526998" cy="2511739"/>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8821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49033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802255"/>
            <a:ext cx="4659256" cy="1145760"/>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クラウドの利用により</a:t>
            </a:r>
            <a:r>
              <a:rPr lang="ja-JP" altLang="en-US" sz="1100" b="1">
                <a:solidFill>
                  <a:schemeClr val="accent4"/>
                </a:solidFill>
                <a:latin typeface="游ゴシック" panose="020B0400000000000000" pitchFamily="50" charset="-128"/>
                <a:ea typeface="游ゴシック" panose="020B0400000000000000" pitchFamily="50" charset="-128"/>
              </a:rPr>
              <a:t>インターネット経由でのメールの送受信がトラブルなく行える</a:t>
            </a:r>
            <a:r>
              <a:rPr lang="ja-JP" altLang="en-US" sz="1100">
                <a:latin typeface="游ゴシック" panose="020B0400000000000000" pitchFamily="50" charset="-128"/>
                <a:ea typeface="游ゴシック" panose="020B0400000000000000" pitchFamily="50" charset="-128"/>
              </a:rPr>
              <a:t>ようになり利便性が向上した</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スケジュールを利用する職員が増え、</a:t>
            </a:r>
            <a:r>
              <a:rPr lang="ja-JP" altLang="en-US" sz="1100" b="1">
                <a:solidFill>
                  <a:schemeClr val="accent4"/>
                </a:solidFill>
                <a:latin typeface="游ゴシック" panose="020B0400000000000000" pitchFamily="50" charset="-128"/>
                <a:ea typeface="游ゴシック" panose="020B0400000000000000" pitchFamily="50" charset="-128"/>
              </a:rPr>
              <a:t>日程調整の手間が減った</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b="1">
                <a:solidFill>
                  <a:schemeClr val="accent4"/>
                </a:solidFill>
              </a:rPr>
              <a:t>出張時やテレワーク中でも庁内の情報をキャッチアップ</a:t>
            </a:r>
            <a:r>
              <a:rPr lang="ja-JP" altLang="en-US" sz="1100"/>
              <a:t>できるようになった</a:t>
            </a:r>
            <a:endParaRPr lang="ja-JP" altLang="en-US" sz="1000" b="1">
              <a:solidFill>
                <a:schemeClr val="accent4"/>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7000</a:t>
            </a:r>
            <a:r>
              <a:rPr lang="ja-JP" altLang="en-US" sz="1050">
                <a:latin typeface="游ゴシック" panose="020B0400000000000000" pitchFamily="50" charset="-128"/>
                <a:ea typeface="游ゴシック" panose="020B0400000000000000" pitchFamily="50" charset="-128"/>
              </a:rPr>
              <a:t>名</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r>
              <a:rPr lang="ja-JP" altLang="en-US" sz="1050">
                <a:latin typeface="游ゴシック" panose="020B0400000000000000" pitchFamily="50" charset="-128"/>
                <a:ea typeface="游ゴシック" panose="020B0400000000000000" pitchFamily="50" charset="-128"/>
              </a:rPr>
              <a:t> </a:t>
            </a:r>
            <a:r>
              <a:rPr lang="en-US" altLang="ja-JP" sz="1050">
                <a:latin typeface="游ゴシック" panose="020B0400000000000000" pitchFamily="50" charset="-128"/>
                <a:ea typeface="游ゴシック" panose="020B0400000000000000" pitchFamily="50" charset="-128"/>
              </a:rPr>
              <a:t> </a:t>
            </a:r>
            <a:r>
              <a:rPr lang="en-US" altLang="ja-JP" sz="1050">
                <a:latin typeface="游ゴシック" panose="020B0400000000000000" pitchFamily="50" charset="-128"/>
                <a:ea typeface="游ゴシック" panose="020B0400000000000000" pitchFamily="50" charset="-128"/>
                <a:hlinkClick r:id="rId3"/>
              </a:rPr>
              <a:t>https://garoon.cybozu.co.jp/mtcontents/cases/ibaraki/</a:t>
            </a:r>
            <a:endParaRPr lang="en-US" altLang="ja-JP" sz="1050">
              <a:latin typeface="游ゴシック" panose="020B0400000000000000" pitchFamily="50" charset="-128"/>
              <a:ea typeface="游ゴシック" panose="020B0400000000000000" pitchFamily="50" charset="-128"/>
            </a:endParaRPr>
          </a:p>
          <a:p>
            <a:pPr>
              <a:defRPr/>
            </a:pPr>
            <a:endParaRPr lang="ja-JP" altLang="en-US" sz="1050">
              <a:latin typeface="游ゴシック" panose="020B0400000000000000" pitchFamily="50" charset="-128"/>
              <a:ea typeface="游ゴシック" panose="020B0400000000000000" pitchFamily="50" charset="-128"/>
            </a:endParaRPr>
          </a:p>
        </p:txBody>
      </p:sp>
      <p:pic>
        <p:nvPicPr>
          <p:cNvPr id="3074" name="Picture 2" descr="情報システム部の皆さま">
            <a:extLst>
              <a:ext uri="{FF2B5EF4-FFF2-40B4-BE49-F238E27FC236}">
                <a16:creationId xmlns:a16="http://schemas.microsoft.com/office/drawing/2014/main" id="{ADBA08A5-CBEF-0A4C-8DA8-24751E6D9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818" y="1539928"/>
            <a:ext cx="3628390" cy="169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61789" y="337255"/>
            <a:ext cx="8229600" cy="589387"/>
          </a:xfrm>
        </p:spPr>
        <p:txBody>
          <a:bodyPr anchor="t">
            <a:noAutofit/>
          </a:bodyPr>
          <a:lstStyle/>
          <a:p>
            <a:r>
              <a:rPr lang="ja-JP" altLang="en-US" spc="-75">
                <a:latin typeface="游ゴシック" panose="020B0400000000000000" pitchFamily="50" charset="-128"/>
                <a:ea typeface="游ゴシック" panose="020B0400000000000000" pitchFamily="50" charset="-128"/>
              </a:rPr>
              <a:t>大分県庁</a:t>
            </a:r>
            <a:r>
              <a:rPr lang="en-US" altLang="ja-JP" spc="-75">
                <a:latin typeface="游ゴシック" panose="020B0400000000000000" pitchFamily="50" charset="-128"/>
                <a:ea typeface="游ゴシック" panose="020B0400000000000000" pitchFamily="50" charset="-128"/>
              </a:rPr>
              <a:t> </a:t>
            </a:r>
            <a:r>
              <a:rPr lang="ja-JP" altLang="en-US" spc="-75">
                <a:latin typeface="游ゴシック" panose="020B0400000000000000" pitchFamily="50" charset="-128"/>
                <a:ea typeface="游ゴシック" panose="020B0400000000000000" pitchFamily="50" charset="-128"/>
              </a:rPr>
              <a:t>様</a:t>
            </a:r>
            <a:br>
              <a:rPr lang="ja-JP" altLang="en-US" spc="-75">
                <a:latin typeface="游ゴシック" panose="020B0400000000000000" pitchFamily="50" charset="-128"/>
                <a:ea typeface="游ゴシック" panose="020B0400000000000000" pitchFamily="50" charset="-128"/>
              </a:rPr>
            </a:br>
            <a:r>
              <a:rPr lang="ja-JP" altLang="en-US" spc="-75">
                <a:latin typeface="游ゴシック" panose="020B0400000000000000" pitchFamily="50" charset="-128"/>
                <a:ea typeface="游ゴシック" panose="020B0400000000000000" pitchFamily="50" charset="-128"/>
              </a:rPr>
              <a:t>１万人超の同時アクセスも快適なレスポンスを実現</a:t>
            </a:r>
            <a:endParaRPr lang="ja-JP" altLang="en-US" sz="1600">
              <a:latin typeface="游ゴシック" panose="020B0400000000000000" pitchFamily="50" charset="-128"/>
              <a:ea typeface="游ゴシック" panose="020B0400000000000000" pitchFamily="50" charset="-128"/>
            </a:endParaRPr>
          </a:p>
        </p:txBody>
      </p:sp>
      <p:pic>
        <p:nvPicPr>
          <p:cNvPr id="13" name="図 12" descr="草, 屋外, 人, 立つ が含まれている画像&#10;&#10;自動的に生成された説明">
            <a:extLst>
              <a:ext uri="{FF2B5EF4-FFF2-40B4-BE49-F238E27FC236}">
                <a16:creationId xmlns:a16="http://schemas.microsoft.com/office/drawing/2014/main" id="{2C9F0D5F-EE1A-8242-B9C0-6C91A3AF2E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813" r="3503" b="12907"/>
          <a:stretch/>
        </p:blipFill>
        <p:spPr>
          <a:xfrm>
            <a:off x="5290994" y="1266605"/>
            <a:ext cx="3508214" cy="2201733"/>
          </a:xfrm>
          <a:prstGeom prst="rect">
            <a:avLst/>
          </a:prstGeom>
        </p:spPr>
      </p:pic>
      <p:sp>
        <p:nvSpPr>
          <p:cNvPr id="16" name="テキスト プレースホルダー 1">
            <a:extLst>
              <a:ext uri="{FF2B5EF4-FFF2-40B4-BE49-F238E27FC236}">
                <a16:creationId xmlns:a16="http://schemas.microsoft.com/office/drawing/2014/main" id="{B6E9D768-B13B-914C-BE29-F5C971688608}"/>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2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同時接続数の上限がユーザー数の</a:t>
            </a:r>
            <a:r>
              <a:rPr lang="en-US" altLang="ja-JP" sz="1050">
                <a:latin typeface="游ゴシック" panose="020B0400000000000000" pitchFamily="50" charset="-128"/>
                <a:ea typeface="游ゴシック" panose="020B0400000000000000" pitchFamily="50" charset="-128"/>
              </a:rPr>
              <a:t>1/3</a:t>
            </a:r>
            <a:r>
              <a:rPr lang="ja-JP" altLang="en-US" sz="1050">
                <a:latin typeface="游ゴシック" panose="020B0400000000000000" pitchFamily="50" charset="-128"/>
                <a:ea typeface="游ゴシック" panose="020B0400000000000000" pitchFamily="50" charset="-128"/>
              </a:rPr>
              <a:t>で、</a:t>
            </a:r>
            <a:r>
              <a:rPr lang="ja-JP" altLang="en-US" sz="1050" b="1">
                <a:solidFill>
                  <a:schemeClr val="accent4"/>
                </a:solidFill>
                <a:latin typeface="游ゴシック" panose="020B0400000000000000" pitchFamily="50" charset="-128"/>
                <a:ea typeface="游ゴシック" panose="020B0400000000000000" pitchFamily="50" charset="-128"/>
              </a:rPr>
              <a:t>始業直後と昼休み後は接続できない</a:t>
            </a:r>
            <a:endParaRPr lang="en-US" altLang="ja-JP" sz="1050" b="1">
              <a:solidFill>
                <a:schemeClr val="accent4"/>
              </a:solidFill>
              <a:latin typeface="游ゴシック" panose="020B0400000000000000" pitchFamily="50" charset="-128"/>
              <a:ea typeface="游ゴシック" panose="020B0400000000000000" pitchFamily="50" charset="-128"/>
            </a:endParaRPr>
          </a:p>
          <a:p>
            <a:pPr marL="196454" indent="-158354">
              <a:lnSpc>
                <a:spcPct val="120000"/>
              </a:lnSpc>
              <a:spcBef>
                <a:spcPts val="225"/>
              </a:spcBef>
              <a:buFont typeface="Arial" panose="020B0604020202020204" pitchFamily="34" charset="0"/>
              <a:buChar char="•"/>
            </a:pPr>
            <a:r>
              <a:rPr lang="en-US" altLang="ja-JP" sz="1050">
                <a:latin typeface="游ゴシック" panose="020B0400000000000000" pitchFamily="50" charset="-128"/>
                <a:ea typeface="游ゴシック" panose="020B0400000000000000" pitchFamily="50" charset="-128"/>
              </a:rPr>
              <a:t>50MB</a:t>
            </a:r>
            <a:r>
              <a:rPr lang="ja-JP" altLang="en-US" sz="1050">
                <a:latin typeface="游ゴシック" panose="020B0400000000000000" pitchFamily="50" charset="-128"/>
                <a:ea typeface="游ゴシック" panose="020B0400000000000000" pitchFamily="50" charset="-128"/>
              </a:rPr>
              <a:t>の</a:t>
            </a:r>
            <a:r>
              <a:rPr lang="ja-JP" altLang="en-US" sz="1050" b="1">
                <a:solidFill>
                  <a:schemeClr val="accent4"/>
                </a:solidFill>
                <a:latin typeface="游ゴシック" panose="020B0400000000000000" pitchFamily="50" charset="-128"/>
                <a:ea typeface="游ゴシック" panose="020B0400000000000000" pitchFamily="50" charset="-128"/>
              </a:rPr>
              <a:t>メールボックス容量がすぐいっぱいに</a:t>
            </a:r>
            <a:r>
              <a:rPr lang="ja-JP" altLang="en-US" sz="1050">
                <a:latin typeface="游ゴシック" panose="020B0400000000000000" pitchFamily="50" charset="-128"/>
                <a:ea typeface="游ゴシック" panose="020B0400000000000000" pitchFamily="50" charset="-128"/>
              </a:rPr>
              <a:t>メールの自動削除機能により、</a:t>
            </a:r>
            <a:r>
              <a:rPr lang="ja-JP" altLang="en-US" sz="1050" b="1">
                <a:solidFill>
                  <a:schemeClr val="accent4"/>
                </a:solidFill>
                <a:latin typeface="游ゴシック" panose="020B0400000000000000" pitchFamily="50" charset="-128"/>
                <a:ea typeface="游ゴシック" panose="020B0400000000000000" pitchFamily="50" charset="-128"/>
              </a:rPr>
              <a:t>これまでのやりとりが分からなくなる</a:t>
            </a:r>
          </a:p>
        </p:txBody>
      </p:sp>
      <p:sp>
        <p:nvSpPr>
          <p:cNvPr id="17" name="テキスト プレースホルダー 1">
            <a:extLst>
              <a:ext uri="{FF2B5EF4-FFF2-40B4-BE49-F238E27FC236}">
                <a16:creationId xmlns:a16="http://schemas.microsoft.com/office/drawing/2014/main" id="{2DDC56E8-9ADB-924C-AB90-BFEBDF3FEAAE}"/>
              </a:ext>
            </a:extLst>
          </p:cNvPr>
          <p:cNvSpPr txBox="1">
            <a:spLocks/>
          </p:cNvSpPr>
          <p:nvPr/>
        </p:nvSpPr>
        <p:spPr>
          <a:xfrm>
            <a:off x="344792" y="2776223"/>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トップページに必要な情報が表示され、職員が</a:t>
            </a:r>
            <a:endParaRPr lang="en-US" altLang="ja-JP" sz="1050">
              <a:latin typeface="游ゴシック" panose="020B0400000000000000" pitchFamily="50" charset="-128"/>
              <a:ea typeface="游ゴシック" panose="020B0400000000000000" pitchFamily="50" charset="-128"/>
            </a:endParaRPr>
          </a:p>
          <a:p>
            <a:pPr marL="38100" indent="0">
              <a:lnSpc>
                <a:spcPct val="110000"/>
              </a:lnSpc>
              <a:spcBef>
                <a:spcPts val="225"/>
              </a:spcBef>
              <a:buNone/>
            </a:pPr>
            <a:r>
              <a:rPr lang="ja-JP" altLang="en-US" sz="1050" b="1">
                <a:solidFill>
                  <a:schemeClr val="accent4"/>
                </a:solidFill>
                <a:latin typeface="游ゴシック" panose="020B0400000000000000" pitchFamily="50" charset="-128"/>
                <a:ea typeface="游ゴシック" panose="020B0400000000000000" pitchFamily="50" charset="-128"/>
              </a:rPr>
              <a:t>　 ポータルとして使用できる</a:t>
            </a:r>
          </a:p>
          <a:p>
            <a:pPr marL="196454" indent="-158354">
              <a:lnSpc>
                <a:spcPct val="110000"/>
              </a:lnSpc>
              <a:spcBef>
                <a:spcPts val="225"/>
              </a:spcBef>
              <a:buFont typeface="Arial" panose="020B0604020202020204" pitchFamily="34" charset="0"/>
              <a:buChar char="•"/>
            </a:pPr>
            <a:r>
              <a:rPr lang="ja-JP" altLang="en-US" sz="1050" b="1">
                <a:solidFill>
                  <a:schemeClr val="accent4"/>
                </a:solidFill>
                <a:latin typeface="游ゴシック" panose="020B0400000000000000" pitchFamily="50" charset="-128"/>
                <a:ea typeface="游ゴシック" panose="020B0400000000000000" pitchFamily="50" charset="-128"/>
              </a:rPr>
              <a:t>庁内のシステムとの</a:t>
            </a:r>
            <a:r>
              <a:rPr lang="en-US" altLang="ja-JP" sz="1050" b="1">
                <a:solidFill>
                  <a:schemeClr val="accent4"/>
                </a:solidFill>
                <a:latin typeface="游ゴシック" panose="020B0400000000000000" pitchFamily="50" charset="-128"/>
                <a:ea typeface="游ゴシック" panose="020B0400000000000000" pitchFamily="50" charset="-128"/>
              </a:rPr>
              <a:t>SSO</a:t>
            </a:r>
            <a:r>
              <a:rPr lang="ja-JP" altLang="en-US" sz="1050">
                <a:latin typeface="游ゴシック" panose="020B0400000000000000" pitchFamily="50" charset="-128"/>
                <a:ea typeface="游ゴシック" panose="020B0400000000000000" pitchFamily="50" charset="-128"/>
              </a:rPr>
              <a:t>が可能</a:t>
            </a:r>
          </a:p>
        </p:txBody>
      </p:sp>
      <p:grpSp>
        <p:nvGrpSpPr>
          <p:cNvPr id="21" name="グループ化 20">
            <a:extLst>
              <a:ext uri="{FF2B5EF4-FFF2-40B4-BE49-F238E27FC236}">
                <a16:creationId xmlns:a16="http://schemas.microsoft.com/office/drawing/2014/main" id="{2BDC2879-A583-AB43-82E2-5044AED0CBA5}"/>
              </a:ext>
            </a:extLst>
          </p:cNvPr>
          <p:cNvGrpSpPr/>
          <p:nvPr/>
        </p:nvGrpSpPr>
        <p:grpSpPr>
          <a:xfrm>
            <a:off x="344792" y="1266604"/>
            <a:ext cx="4659256" cy="2511739"/>
            <a:chOff x="344792" y="1221600"/>
            <a:chExt cx="3526998" cy="2511739"/>
          </a:xfrm>
        </p:grpSpPr>
        <p:sp>
          <p:nvSpPr>
            <p:cNvPr id="22" name="正方形/長方形 21">
              <a:extLst>
                <a:ext uri="{FF2B5EF4-FFF2-40B4-BE49-F238E27FC236}">
                  <a16:creationId xmlns:a16="http://schemas.microsoft.com/office/drawing/2014/main" id="{BF881AF1-8D6A-7C4E-ABA5-A3080A58A79A}"/>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6" name="正方形/長方形 25">
              <a:extLst>
                <a:ext uri="{FF2B5EF4-FFF2-40B4-BE49-F238E27FC236}">
                  <a16:creationId xmlns:a16="http://schemas.microsoft.com/office/drawing/2014/main" id="{A88AF6A1-393C-034C-911B-0ECA23DDC194}"/>
                </a:ext>
              </a:extLst>
            </p:cNvPr>
            <p:cNvSpPr/>
            <p:nvPr/>
          </p:nvSpPr>
          <p:spPr bwMode="auto">
            <a:xfrm>
              <a:off x="344792" y="248821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8" name="正方形/長方形 27">
              <a:extLst>
                <a:ext uri="{FF2B5EF4-FFF2-40B4-BE49-F238E27FC236}">
                  <a16:creationId xmlns:a16="http://schemas.microsoft.com/office/drawing/2014/main" id="{7764A9C2-D866-D744-B2BD-416A8A6317CA}"/>
                </a:ext>
              </a:extLst>
            </p:cNvPr>
            <p:cNvSpPr/>
            <p:nvPr/>
          </p:nvSpPr>
          <p:spPr bwMode="auto">
            <a:xfrm>
              <a:off x="344792" y="349033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9" name="テキスト プレースホルダー 1">
            <a:extLst>
              <a:ext uri="{FF2B5EF4-FFF2-40B4-BE49-F238E27FC236}">
                <a16:creationId xmlns:a16="http://schemas.microsoft.com/office/drawing/2014/main" id="{CF624F11-FEA9-5042-A4F3-2D9EFBB33A91}"/>
              </a:ext>
            </a:extLst>
          </p:cNvPr>
          <p:cNvSpPr txBox="1">
            <a:spLocks/>
          </p:cNvSpPr>
          <p:nvPr/>
        </p:nvSpPr>
        <p:spPr>
          <a:xfrm>
            <a:off x="344792" y="3777582"/>
            <a:ext cx="4990079" cy="751780"/>
          </a:xfrm>
          <a:prstGeom prst="rect">
            <a:avLst/>
          </a:prstGeom>
        </p:spPr>
        <p:txBody>
          <a:bodyPr vert="horz" lIns="27000" tIns="54000" rIns="54000" bIns="54000" rtlCol="0" anchor="t">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215" indent="-158115">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アクセス集中時の</a:t>
            </a:r>
            <a:r>
              <a:rPr lang="ja-JP" altLang="en-US" sz="1050" b="1">
                <a:solidFill>
                  <a:schemeClr val="accent4"/>
                </a:solidFill>
                <a:latin typeface="游ゴシック" panose="020B0400000000000000" pitchFamily="50" charset="-128"/>
                <a:ea typeface="游ゴシック" panose="020B0400000000000000" pitchFamily="50" charset="-128"/>
              </a:rPr>
              <a:t>レスポンス改善</a:t>
            </a:r>
          </a:p>
          <a:p>
            <a:pPr marL="196215" indent="-158115">
              <a:lnSpc>
                <a:spcPct val="110000"/>
              </a:lnSpc>
              <a:spcBef>
                <a:spcPts val="225"/>
              </a:spcBef>
              <a:buFont typeface="Arial" panose="020B0604020202020204" pitchFamily="34" charset="0"/>
              <a:buChar char="•"/>
            </a:pPr>
            <a:r>
              <a:rPr lang="ja-JP" altLang="en-US" sz="1050">
                <a:latin typeface="游ゴシック" panose="020B0400000000000000" pitchFamily="50" charset="-128"/>
                <a:ea typeface="游ゴシック" panose="020B0400000000000000" pitchFamily="50" charset="-128"/>
              </a:rPr>
              <a:t>メールの自動削除、サイズ制限もほぼなしに</a:t>
            </a:r>
          </a:p>
          <a:p>
            <a:pPr marL="196215" indent="-158115">
              <a:lnSpc>
                <a:spcPct val="110000"/>
              </a:lnSpc>
              <a:spcBef>
                <a:spcPts val="225"/>
              </a:spcBef>
              <a:buFont typeface="Arial" panose="020B0604020202020204" pitchFamily="34" charset="0"/>
              <a:buChar char="•"/>
            </a:pPr>
            <a:r>
              <a:rPr lang="ja-JP" altLang="en-US" sz="1050">
                <a:latin typeface="游ゴシック"/>
                <a:ea typeface="游ゴシック"/>
              </a:rPr>
              <a:t>以前のシステムでは浸透しなかった</a:t>
            </a:r>
            <a:r>
              <a:rPr lang="ja-JP" altLang="en-US" sz="1050" b="1">
                <a:solidFill>
                  <a:schemeClr val="accent4"/>
                </a:solidFill>
                <a:latin typeface="游ゴシック"/>
                <a:ea typeface="游ゴシック"/>
              </a:rPr>
              <a:t>スケジュール機能が全庁的に利用拡大</a:t>
            </a:r>
          </a:p>
          <a:p>
            <a:pPr marL="196215" indent="-158115">
              <a:lnSpc>
                <a:spcPct val="110000"/>
              </a:lnSpc>
              <a:spcBef>
                <a:spcPts val="225"/>
              </a:spcBef>
              <a:buFont typeface="Arial" panose="020B0604020202020204" pitchFamily="34" charset="0"/>
              <a:buChar char="•"/>
            </a:pPr>
            <a:r>
              <a:rPr lang="ja-JP" altLang="en-US" sz="1050" b="1">
                <a:solidFill>
                  <a:schemeClr val="accent4"/>
                </a:solidFill>
                <a:latin typeface="游ゴシック"/>
                <a:ea typeface="游ゴシック"/>
              </a:rPr>
              <a:t>所属する課全員のスケジュールが分かる</a:t>
            </a:r>
            <a:r>
              <a:rPr lang="ja-JP" altLang="en-US" sz="1050">
                <a:latin typeface="游ゴシック"/>
                <a:ea typeface="游ゴシック"/>
              </a:rPr>
              <a:t>ため、離席中も連絡をとりやすい </a:t>
            </a:r>
            <a:endParaRPr lang="ja-JP" altLang="en-US" sz="1050">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E0E7DA6F-6E7B-4C4C-B71A-4F118310643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10,000</a:t>
            </a:r>
            <a:r>
              <a:rPr lang="ja-JP" altLang="en-US" sz="1050">
                <a:latin typeface="游ゴシック" panose="020B0400000000000000" pitchFamily="50" charset="-128"/>
                <a:ea typeface="游ゴシック" panose="020B0400000000000000" pitchFamily="50" charset="-128"/>
              </a:rPr>
              <a:t>名以上</a:t>
            </a:r>
          </a:p>
          <a:p>
            <a:pPr>
              <a:defRPr/>
            </a:pPr>
            <a:r>
              <a:rPr lang="ja-JP" altLang="en-US" sz="1050">
                <a:latin typeface="游ゴシック" panose="020B0400000000000000" pitchFamily="50" charset="-128"/>
                <a:ea typeface="游ゴシック" panose="020B0400000000000000" pitchFamily="50" charset="-128"/>
              </a:rPr>
              <a:t>・製品の形式：パッケージ版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p>
          <a:p>
            <a:pPr>
              <a:defRPr/>
            </a:pPr>
            <a:r>
              <a:rPr lang="en-US" altLang="ja-JP" sz="1050">
                <a:latin typeface="游ゴシック" panose="020B0400000000000000" pitchFamily="50" charset="-128"/>
                <a:ea typeface="游ゴシック" panose="020B0400000000000000" pitchFamily="50" charset="-128"/>
                <a:hlinkClick r:id="rId4"/>
              </a:rPr>
              <a:t>https://garoon.cybozu.co.jp/mtcontents/cases/oita/</a:t>
            </a:r>
            <a:endParaRPr lang="ja-JP" altLang="en-US" sz="105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01439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0825" y="317500"/>
            <a:ext cx="8229600" cy="706426"/>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伊丹市役所</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a:latin typeface="游ゴシック" panose="020B0400000000000000" pitchFamily="50" charset="-128"/>
                <a:ea typeface="游ゴシック" panose="020B0400000000000000" pitchFamily="50" charset="-128"/>
              </a:rPr>
              <a:t>クラウド版 </a:t>
            </a:r>
            <a:r>
              <a:rPr lang="en" altLang="ja-JP" sz="1600">
                <a:latin typeface="游ゴシック" panose="020B0400000000000000" pitchFamily="50" charset="-128"/>
                <a:ea typeface="游ゴシック" panose="020B0400000000000000" pitchFamily="50" charset="-128"/>
              </a:rPr>
              <a:t>Garoon</a:t>
            </a:r>
            <a:r>
              <a:rPr lang="ja-JP" altLang="en-US" sz="1600">
                <a:latin typeface="游ゴシック" panose="020B0400000000000000" pitchFamily="50" charset="-128"/>
                <a:ea typeface="游ゴシック" panose="020B0400000000000000" pitchFamily="50" charset="-128"/>
              </a:rPr>
              <a:t>と</a:t>
            </a:r>
            <a:r>
              <a:rPr lang="en" altLang="ja-JP" sz="1600">
                <a:latin typeface="游ゴシック" panose="020B0400000000000000" pitchFamily="50" charset="-128"/>
                <a:ea typeface="游ゴシック" panose="020B0400000000000000" pitchFamily="50" charset="-128"/>
              </a:rPr>
              <a:t>kintone</a:t>
            </a:r>
            <a:r>
              <a:rPr lang="ja-JP" altLang="en-US" sz="1600">
                <a:latin typeface="游ゴシック" panose="020B0400000000000000" pitchFamily="50" charset="-128"/>
                <a:ea typeface="游ゴシック" panose="020B0400000000000000" pitchFamily="50" charset="-128"/>
              </a:rPr>
              <a:t>を全庁導入現場主体の自治体</a:t>
            </a:r>
            <a:r>
              <a:rPr lang="en" altLang="ja-JP" sz="1600">
                <a:latin typeface="游ゴシック" panose="020B0400000000000000" pitchFamily="50" charset="-128"/>
                <a:ea typeface="游ゴシック" panose="020B0400000000000000" pitchFamily="50" charset="-128"/>
              </a:rPr>
              <a:t>DX</a:t>
            </a:r>
            <a:r>
              <a:rPr lang="ja-JP" altLang="en-US" sz="1600">
                <a:latin typeface="游ゴシック" panose="020B0400000000000000" pitchFamily="50" charset="-128"/>
                <a:ea typeface="游ゴシック" panose="020B0400000000000000" pitchFamily="50" charset="-128"/>
              </a:rPr>
              <a:t>を推進</a:t>
            </a: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2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Notes DB</a:t>
            </a:r>
            <a:r>
              <a:rPr lang="ja-JP" altLang="en-US" sz="1100">
                <a:latin typeface="游ゴシック" panose="020B0400000000000000" pitchFamily="50" charset="-128"/>
                <a:ea typeface="游ゴシック" panose="020B0400000000000000" pitchFamily="50" charset="-128"/>
              </a:rPr>
              <a:t>が肥大化し</a:t>
            </a:r>
            <a:r>
              <a:rPr lang="ja-JP" altLang="en-US" sz="1100" b="1">
                <a:solidFill>
                  <a:schemeClr val="accent4"/>
                </a:solidFill>
                <a:latin typeface="游ゴシック" panose="020B0400000000000000" pitchFamily="50" charset="-128"/>
                <a:ea typeface="游ゴシック" panose="020B0400000000000000" pitchFamily="50" charset="-128"/>
              </a:rPr>
              <a:t>管理負荷が大きい</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2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新庁舎への移転に伴い</a:t>
            </a:r>
            <a:r>
              <a:rPr lang="ja-JP" altLang="en-US" sz="1100" b="1">
                <a:solidFill>
                  <a:schemeClr val="accent4"/>
                </a:solidFill>
                <a:latin typeface="游ゴシック" panose="020B0400000000000000" pitchFamily="50" charset="-128"/>
                <a:ea typeface="游ゴシック" panose="020B0400000000000000" pitchFamily="50" charset="-128"/>
              </a:rPr>
              <a:t>紙資料の削減が必要</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2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設定変更をするとき</a:t>
            </a:r>
            <a:r>
              <a:rPr lang="ja-JP" altLang="ja-JP" sz="1100" b="1">
                <a:solidFill>
                  <a:schemeClr val="accent4"/>
                </a:solidFill>
                <a:latin typeface="游ゴシック" panose="020B0400000000000000" pitchFamily="50" charset="-128"/>
                <a:ea typeface="游ゴシック" panose="020B0400000000000000" pitchFamily="50" charset="-128"/>
              </a:rPr>
              <a:t>は</a:t>
            </a:r>
            <a:r>
              <a:rPr lang="ja-JP" altLang="en-US" sz="1100" b="1">
                <a:solidFill>
                  <a:schemeClr val="accent4"/>
                </a:solidFill>
                <a:latin typeface="游ゴシック" panose="020B0400000000000000" pitchFamily="50" charset="-128"/>
                <a:ea typeface="游ゴシック" panose="020B0400000000000000" pitchFamily="50" charset="-128"/>
              </a:rPr>
              <a:t>毎回情報部門</a:t>
            </a:r>
            <a:r>
              <a:rPr lang="ja-JP" altLang="ja-JP" sz="1100" b="1">
                <a:solidFill>
                  <a:schemeClr val="accent4"/>
                </a:solidFill>
                <a:latin typeface="游ゴシック" panose="020B0400000000000000" pitchFamily="50" charset="-128"/>
                <a:ea typeface="游ゴシック" panose="020B0400000000000000" pitchFamily="50" charset="-128"/>
              </a:rPr>
              <a:t>に依頼</a:t>
            </a:r>
            <a:r>
              <a:rPr lang="ja-JP" altLang="en-US" sz="1100" b="1">
                <a:solidFill>
                  <a:schemeClr val="accent4"/>
                </a:solidFill>
                <a:latin typeface="游ゴシック" panose="020B0400000000000000" pitchFamily="50" charset="-128"/>
                <a:ea typeface="游ゴシック" panose="020B0400000000000000" pitchFamily="50" charset="-128"/>
              </a:rPr>
              <a:t>が必要</a:t>
            </a:r>
            <a:r>
              <a:rPr lang="ja-JP" altLang="en-US" sz="1100">
                <a:latin typeface="游ゴシック" panose="020B0400000000000000" pitchFamily="50" charset="-128"/>
                <a:ea typeface="游ゴシック" panose="020B0400000000000000" pitchFamily="50" charset="-128"/>
              </a:rPr>
              <a:t>で</a:t>
            </a:r>
            <a:r>
              <a:rPr lang="ja-JP" altLang="ja-JP" sz="1100">
                <a:latin typeface="游ゴシック" panose="020B0400000000000000" pitchFamily="50" charset="-128"/>
                <a:ea typeface="游ゴシック" panose="020B0400000000000000" pitchFamily="50" charset="-128"/>
              </a:rPr>
              <a:t>スピーディな改善が難し</a:t>
            </a:r>
            <a:r>
              <a:rPr lang="ja-JP" altLang="en-US" sz="1100">
                <a:latin typeface="游ゴシック" panose="020B0400000000000000" pitchFamily="50" charset="-128"/>
                <a:ea typeface="游ゴシック" panose="020B0400000000000000" pitchFamily="50" charset="-128"/>
              </a:rPr>
              <a:t>い</a:t>
            </a:r>
            <a:endParaRPr lang="en-US" altLang="ja-JP" sz="1100">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776223"/>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わかりやすく、直感的に使える操作性</a:t>
            </a:r>
          </a:p>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他システムと連携</a:t>
            </a:r>
            <a:r>
              <a:rPr lang="ja-JP" altLang="en-US" sz="1100">
                <a:latin typeface="游ゴシック" panose="020B0400000000000000" pitchFamily="50" charset="-128"/>
                <a:ea typeface="游ゴシック" panose="020B0400000000000000" pitchFamily="50" charset="-128"/>
              </a:rPr>
              <a:t>により使い勝手を高められる</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現場主体のデジタル化が進められる</a:t>
            </a:r>
            <a:r>
              <a:rPr lang="en-US" altLang="ja-JP" sz="1100">
                <a:latin typeface="游ゴシック" panose="020B0400000000000000" pitchFamily="50" charset="-128"/>
                <a:ea typeface="游ゴシック" panose="020B0400000000000000" pitchFamily="50" charset="-128"/>
              </a:rPr>
              <a:t>Notes</a:t>
            </a:r>
            <a:r>
              <a:rPr lang="ja-JP" altLang="en-US" sz="1100">
                <a:latin typeface="游ゴシック" panose="020B0400000000000000" pitchFamily="50" charset="-128"/>
                <a:ea typeface="游ゴシック" panose="020B0400000000000000" pitchFamily="50" charset="-128"/>
              </a:rPr>
              <a:t>からの移行実績が豊富</a:t>
            </a:r>
          </a:p>
        </p:txBody>
      </p:sp>
      <p:grpSp>
        <p:nvGrpSpPr>
          <p:cNvPr id="3" name="グループ化 2"/>
          <p:cNvGrpSpPr/>
          <p:nvPr/>
        </p:nvGrpSpPr>
        <p:grpSpPr>
          <a:xfrm>
            <a:off x="344792" y="1266604"/>
            <a:ext cx="4659256" cy="2511739"/>
            <a:chOff x="344792" y="1221600"/>
            <a:chExt cx="3526998" cy="2511739"/>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8821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49033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802255"/>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管理権限の移譲により管理負荷が軽減</a:t>
            </a:r>
            <a:endParaRPr lang="en-US" altLang="ja-JP" sz="1100" b="1">
              <a:solidFill>
                <a:schemeClr val="accent4"/>
              </a:solidFill>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年間約</a:t>
            </a:r>
            <a:r>
              <a:rPr lang="en-US" altLang="ja-JP" sz="1100" b="1">
                <a:solidFill>
                  <a:schemeClr val="accent4"/>
                </a:solidFill>
                <a:latin typeface="游ゴシック" panose="020B0400000000000000" pitchFamily="50" charset="-128"/>
                <a:ea typeface="游ゴシック" panose="020B0400000000000000" pitchFamily="50" charset="-128"/>
              </a:rPr>
              <a:t>43</a:t>
            </a:r>
            <a:r>
              <a:rPr lang="ja-JP" altLang="en-US" sz="1100" b="1">
                <a:solidFill>
                  <a:schemeClr val="accent4"/>
                </a:solidFill>
                <a:latin typeface="游ゴシック" panose="020B0400000000000000" pitchFamily="50" charset="-128"/>
                <a:ea typeface="游ゴシック" panose="020B0400000000000000" pitchFamily="50" charset="-128"/>
              </a:rPr>
              <a:t>万枚のペーパーレス</a:t>
            </a:r>
            <a:r>
              <a:rPr lang="ja-JP" altLang="en-US" sz="1100">
                <a:latin typeface="游ゴシック" panose="020B0400000000000000" pitchFamily="50" charset="-128"/>
                <a:ea typeface="游ゴシック" panose="020B0400000000000000" pitchFamily="50" charset="-128"/>
              </a:rPr>
              <a:t>を実現</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en-US" altLang="ja-JP" sz="1100" b="1">
                <a:solidFill>
                  <a:schemeClr val="accent4"/>
                </a:solidFill>
                <a:latin typeface="游ゴシック" panose="020B0400000000000000" pitchFamily="50" charset="-128"/>
                <a:ea typeface="游ゴシック" panose="020B0400000000000000" pitchFamily="50" charset="-128"/>
              </a:rPr>
              <a:t>Cisco WebEx</a:t>
            </a:r>
            <a:r>
              <a:rPr lang="ja-JP" altLang="en-US" sz="1100" b="1">
                <a:solidFill>
                  <a:schemeClr val="accent4"/>
                </a:solidFill>
                <a:latin typeface="游ゴシック" panose="020B0400000000000000" pitchFamily="50" charset="-128"/>
                <a:ea typeface="游ゴシック" panose="020B0400000000000000" pitchFamily="50" charset="-128"/>
              </a:rPr>
              <a:t>との連携</a:t>
            </a:r>
            <a:r>
              <a:rPr lang="ja-JP" altLang="en-US" sz="1100">
                <a:latin typeface="游ゴシック" panose="020B0400000000000000" pitchFamily="50" charset="-128"/>
                <a:ea typeface="游ゴシック" panose="020B0400000000000000" pitchFamily="50" charset="-128"/>
              </a:rPr>
              <a:t>で</a:t>
            </a:r>
            <a:r>
              <a:rPr lang="en-US" altLang="ja-JP" sz="1100">
                <a:latin typeface="游ゴシック" panose="020B0400000000000000" pitchFamily="50" charset="-128"/>
                <a:ea typeface="游ゴシック" panose="020B0400000000000000" pitchFamily="50" charset="-128"/>
              </a:rPr>
              <a:t>Web</a:t>
            </a:r>
            <a:r>
              <a:rPr lang="ja-JP" altLang="en-US" sz="1100">
                <a:latin typeface="游ゴシック" panose="020B0400000000000000" pitchFamily="50" charset="-128"/>
                <a:ea typeface="游ゴシック" panose="020B0400000000000000" pitchFamily="50" charset="-128"/>
              </a:rPr>
              <a:t>会議が効率化</a:t>
            </a:r>
            <a:endParaRPr lang="en-US" altLang="ja-JP" sz="1100">
              <a:latin typeface="游ゴシック" panose="020B0400000000000000" pitchFamily="50" charset="-128"/>
              <a:ea typeface="游ゴシック" panose="020B0400000000000000" pitchFamily="50" charset="-128"/>
            </a:endParaRP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担当者自身で業務システムの作成、改善ができ、</a:t>
            </a:r>
            <a:r>
              <a:rPr lang="ja-JP" altLang="en-US" sz="1100" b="1">
                <a:solidFill>
                  <a:schemeClr val="accent4"/>
                </a:solidFill>
                <a:latin typeface="游ゴシック" panose="020B0400000000000000" pitchFamily="50" charset="-128"/>
                <a:ea typeface="游ゴシック" panose="020B0400000000000000" pitchFamily="50" charset="-128"/>
              </a:rPr>
              <a:t>現場で業務改善を進められる</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1500</a:t>
            </a:r>
            <a:r>
              <a:rPr lang="ja-JP" altLang="en-US" sz="1050">
                <a:latin typeface="游ゴシック" panose="020B0400000000000000" pitchFamily="50" charset="-128"/>
                <a:ea typeface="游ゴシック" panose="020B0400000000000000" pitchFamily="50" charset="-128"/>
              </a:rPr>
              <a:t>名</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・製品の形式：クラウド版</a:t>
            </a:r>
            <a:endParaRPr lang="en-US" altLang="ja-JP"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r>
              <a:rPr lang="ja-JP" altLang="en-US" sz="1050">
                <a:latin typeface="游ゴシック" panose="020B0400000000000000" pitchFamily="50" charset="-128"/>
                <a:ea typeface="游ゴシック" panose="020B0400000000000000" pitchFamily="50" charset="-128"/>
              </a:rPr>
              <a:t> </a:t>
            </a:r>
            <a:br>
              <a:rPr lang="en-US" altLang="ja-JP" sz="1050">
                <a:latin typeface="游ゴシック" panose="020B0400000000000000" pitchFamily="50" charset="-128"/>
                <a:ea typeface="游ゴシック" panose="020B0400000000000000" pitchFamily="50" charset="-128"/>
              </a:rPr>
            </a:br>
            <a:r>
              <a:rPr lang="en-US" altLang="ja-JP" sz="1050">
                <a:latin typeface="游ゴシック" panose="020B0400000000000000" pitchFamily="50" charset="-128"/>
                <a:ea typeface="游ゴシック" panose="020B0400000000000000" pitchFamily="50" charset="-128"/>
              </a:rPr>
              <a:t> </a:t>
            </a:r>
            <a:r>
              <a:rPr lang="en-US" altLang="ja-JP" sz="1050">
                <a:latin typeface="游ゴシック" panose="020B0400000000000000" pitchFamily="50" charset="-128"/>
                <a:ea typeface="游ゴシック" panose="020B0400000000000000" pitchFamily="50" charset="-128"/>
                <a:hlinkClick r:id="rId3"/>
              </a:rPr>
              <a:t>https://garoon.cybozu.co.jp/mtcontents/cases/itami/</a:t>
            </a:r>
            <a:endParaRPr lang="ja-JP" altLang="en-US" sz="1050">
              <a:latin typeface="游ゴシック" panose="020B0400000000000000" pitchFamily="50" charset="-128"/>
              <a:ea typeface="游ゴシック" panose="020B0400000000000000" pitchFamily="50" charset="-128"/>
            </a:endParaRPr>
          </a:p>
        </p:txBody>
      </p:sp>
      <p:pic>
        <p:nvPicPr>
          <p:cNvPr id="16" name="図 15" descr="スーツを着ている人たち&#10;&#10;自動的に生成された説明">
            <a:extLst>
              <a:ext uri="{FF2B5EF4-FFF2-40B4-BE49-F238E27FC236}">
                <a16:creationId xmlns:a16="http://schemas.microsoft.com/office/drawing/2014/main" id="{C6D38456-DF98-F341-A556-46ACB28B9288}"/>
              </a:ext>
            </a:extLst>
          </p:cNvPr>
          <p:cNvPicPr>
            <a:picLocks noChangeAspect="1"/>
          </p:cNvPicPr>
          <p:nvPr/>
        </p:nvPicPr>
        <p:blipFill>
          <a:blip r:embed="rId4"/>
          <a:stretch>
            <a:fillRect/>
          </a:stretch>
        </p:blipFill>
        <p:spPr>
          <a:xfrm>
            <a:off x="5290994" y="1266605"/>
            <a:ext cx="3302599" cy="2201733"/>
          </a:xfrm>
          <a:prstGeom prst="rect">
            <a:avLst/>
          </a:prstGeom>
        </p:spPr>
      </p:pic>
    </p:spTree>
    <p:extLst>
      <p:ext uri="{BB962C8B-B14F-4D97-AF65-F5344CB8AC3E}">
        <p14:creationId xmlns:p14="http://schemas.microsoft.com/office/powerpoint/2010/main" val="1668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0825" y="337255"/>
            <a:ext cx="8229600" cy="686671"/>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西予市役所</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a:t>働きやすく会話が生まれるオフィスづくりに</a:t>
            </a:r>
            <a:r>
              <a:rPr lang="en-US" altLang="ja-JP" sz="1600"/>
              <a:t> </a:t>
            </a:r>
            <a:r>
              <a:rPr lang="ja-JP" altLang="en-US" sz="1600"/>
              <a:t>クラウド版 </a:t>
            </a:r>
            <a:r>
              <a:rPr lang="en" altLang="ja-JP" sz="1600"/>
              <a:t>Garoon</a:t>
            </a:r>
            <a:r>
              <a:rPr lang="ja-JP" altLang="en-US" sz="1600"/>
              <a:t>と</a:t>
            </a:r>
            <a:r>
              <a:rPr lang="en" altLang="ja-JP" sz="1600"/>
              <a:t>kintone</a:t>
            </a:r>
            <a:r>
              <a:rPr lang="ja-JP" altLang="en-US" sz="1600"/>
              <a:t>を活用</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2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外出時に</a:t>
            </a:r>
            <a:r>
              <a:rPr lang="en-US" altLang="ja-JP" sz="1100" b="1">
                <a:solidFill>
                  <a:schemeClr val="accent4"/>
                </a:solidFill>
                <a:latin typeface="游ゴシック" panose="020B0400000000000000" pitchFamily="50" charset="-128"/>
                <a:ea typeface="游ゴシック" panose="020B0400000000000000" pitchFamily="50" charset="-128"/>
              </a:rPr>
              <a:t>Garoon</a:t>
            </a:r>
            <a:r>
              <a:rPr lang="ja-JP" altLang="en-US" sz="1100" b="1">
                <a:solidFill>
                  <a:schemeClr val="accent4"/>
                </a:solidFill>
                <a:latin typeface="游ゴシック" panose="020B0400000000000000" pitchFamily="50" charset="-128"/>
                <a:ea typeface="游ゴシック" panose="020B0400000000000000" pitchFamily="50" charset="-128"/>
              </a:rPr>
              <a:t>にアクセスできず</a:t>
            </a:r>
            <a:r>
              <a:rPr lang="ja-JP" altLang="en-US" sz="1100">
                <a:latin typeface="游ゴシック" panose="020B0400000000000000" pitchFamily="50" charset="-128"/>
                <a:ea typeface="游ゴシック" panose="020B0400000000000000" pitchFamily="50" charset="-128"/>
              </a:rPr>
              <a:t>業務がたまってしまう</a:t>
            </a:r>
          </a:p>
          <a:p>
            <a:pPr marL="196454" indent="-158354">
              <a:lnSpc>
                <a:spcPct val="12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災害時に、</a:t>
            </a:r>
            <a:r>
              <a:rPr lang="ja-JP" altLang="en-US" sz="1100" b="1">
                <a:solidFill>
                  <a:schemeClr val="accent4"/>
                </a:solidFill>
                <a:latin typeface="游ゴシック" panose="020B0400000000000000" pitchFamily="50" charset="-128"/>
                <a:ea typeface="游ゴシック" panose="020B0400000000000000" pitchFamily="50" charset="-128"/>
              </a:rPr>
              <a:t>市役所や支所が被災すると</a:t>
            </a:r>
            <a:r>
              <a:rPr lang="en-US" altLang="ja-JP" sz="1100" b="1">
                <a:solidFill>
                  <a:schemeClr val="accent4"/>
                </a:solidFill>
                <a:latin typeface="游ゴシック" panose="020B0400000000000000" pitchFamily="50" charset="-128"/>
                <a:ea typeface="游ゴシック" panose="020B0400000000000000" pitchFamily="50" charset="-128"/>
              </a:rPr>
              <a:t>Garoon</a:t>
            </a:r>
            <a:r>
              <a:rPr lang="ja-JP" altLang="en-US" sz="1100" b="1">
                <a:solidFill>
                  <a:schemeClr val="accent4"/>
                </a:solidFill>
                <a:latin typeface="游ゴシック" panose="020B0400000000000000" pitchFamily="50" charset="-128"/>
                <a:ea typeface="游ゴシック" panose="020B0400000000000000" pitchFamily="50" charset="-128"/>
              </a:rPr>
              <a:t>にアクセスできず</a:t>
            </a:r>
            <a:r>
              <a:rPr lang="ja-JP" altLang="en-US" sz="1100">
                <a:latin typeface="游ゴシック" panose="020B0400000000000000" pitchFamily="50" charset="-128"/>
                <a:ea typeface="游ゴシック" panose="020B0400000000000000" pitchFamily="50" charset="-128"/>
              </a:rPr>
              <a:t>、情報の共有が行えない</a:t>
            </a:r>
          </a:p>
          <a:p>
            <a:pPr marL="196454" indent="-158354">
              <a:lnSpc>
                <a:spcPct val="12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サーバーの管理やバージョンアップ</a:t>
            </a:r>
            <a:r>
              <a:rPr lang="ja-JP" altLang="en-US" sz="1100">
                <a:latin typeface="游ゴシック" panose="020B0400000000000000" pitchFamily="50" charset="-128"/>
                <a:ea typeface="游ゴシック" panose="020B0400000000000000" pitchFamily="50" charset="-128"/>
              </a:rPr>
              <a:t>の対応が必要</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776222"/>
            <a:ext cx="4659256" cy="97917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620" indent="-210820">
              <a:lnSpc>
                <a:spcPct val="110000"/>
              </a:lnSpc>
              <a:spcBef>
                <a:spcPts val="300"/>
              </a:spcBef>
              <a:buFont typeface="Arial" panose="020B0604020202020204" pitchFamily="34" charset="0"/>
              <a:buChar char="•"/>
            </a:pPr>
            <a:r>
              <a:rPr lang="ja-JP" altLang="en-US" sz="1100" b="1">
                <a:solidFill>
                  <a:schemeClr val="accent4"/>
                </a:solidFill>
                <a:latin typeface="Yu Gothic Medium"/>
                <a:ea typeface="Yu Gothic Medium"/>
              </a:rPr>
              <a:t>外出中でも</a:t>
            </a:r>
            <a:r>
              <a:rPr lang="en" altLang="ja-JP" sz="1100" b="1">
                <a:solidFill>
                  <a:schemeClr val="accent4"/>
                </a:solidFill>
                <a:latin typeface="Yu Gothic Medium"/>
                <a:ea typeface="Yu Gothic Medium"/>
              </a:rPr>
              <a:t>Garoon</a:t>
            </a:r>
            <a:r>
              <a:rPr lang="ja-JP" altLang="en-US" sz="1100" b="1">
                <a:solidFill>
                  <a:schemeClr val="accent4"/>
                </a:solidFill>
                <a:latin typeface="Yu Gothic Medium"/>
                <a:ea typeface="Yu Gothic Medium"/>
              </a:rPr>
              <a:t>にアクセスできる</a:t>
            </a:r>
            <a:r>
              <a:rPr lang="ja-JP" altLang="en-US" sz="1100">
                <a:latin typeface="Yu Gothic Medium"/>
                <a:ea typeface="Yu Gothic Medium"/>
              </a:rPr>
              <a:t>ため</a:t>
            </a:r>
            <a:br>
              <a:rPr lang="en-US" altLang="ja-JP" sz="1100">
                <a:latin typeface="Yu Gothic Medium"/>
                <a:ea typeface="Yu Gothic Medium"/>
              </a:rPr>
            </a:br>
            <a:r>
              <a:rPr lang="ja-JP" altLang="en-US" sz="1100">
                <a:latin typeface="Yu Gothic Medium"/>
                <a:ea typeface="Yu Gothic Medium"/>
              </a:rPr>
              <a:t>意思決定までの時間が短縮</a:t>
            </a:r>
            <a:endParaRPr lang="en-US" altLang="ja-JP" sz="1100">
              <a:latin typeface="Yu Gothic Medium"/>
              <a:ea typeface="Yu Gothic Medium"/>
            </a:endParaRPr>
          </a:p>
          <a:p>
            <a:pPr marL="261620" indent="-210820">
              <a:lnSpc>
                <a:spcPct val="110000"/>
              </a:lnSpc>
              <a:spcBef>
                <a:spcPts val="300"/>
              </a:spcBef>
              <a:buFont typeface="Arial" panose="020B0604020202020204" pitchFamily="34" charset="0"/>
              <a:buChar char="•"/>
            </a:pPr>
            <a:r>
              <a:rPr lang="ja-JP" altLang="en-US" sz="1100" b="1">
                <a:solidFill>
                  <a:schemeClr val="accent4"/>
                </a:solidFill>
                <a:latin typeface="Yu Gothic Medium"/>
                <a:ea typeface="Yu Gothic Medium"/>
              </a:rPr>
              <a:t>市役所が被災しても</a:t>
            </a:r>
            <a:r>
              <a:rPr lang="en" altLang="ja-JP" sz="1100" b="1">
                <a:solidFill>
                  <a:schemeClr val="accent4"/>
                </a:solidFill>
                <a:latin typeface="Yu Gothic Medium"/>
                <a:ea typeface="Yu Gothic Medium"/>
              </a:rPr>
              <a:t>Garoon</a:t>
            </a:r>
            <a:r>
              <a:rPr lang="ja-JP" altLang="en-US" sz="1100" b="1">
                <a:solidFill>
                  <a:schemeClr val="accent4"/>
                </a:solidFill>
                <a:latin typeface="Yu Gothic Medium"/>
                <a:ea typeface="Yu Gothic Medium"/>
              </a:rPr>
              <a:t>にアクセスできる</a:t>
            </a:r>
            <a:r>
              <a:rPr lang="ja-JP" altLang="en-US" sz="1100">
                <a:latin typeface="Yu Gothic Medium"/>
                <a:ea typeface="Yu Gothic Medium"/>
              </a:rPr>
              <a:t>安心感がある</a:t>
            </a:r>
            <a:endParaRPr lang="en-US" altLang="ja-JP" sz="1100">
              <a:latin typeface="Yu Gothic Medium"/>
              <a:ea typeface="Yu Gothic Medium"/>
            </a:endParaRPr>
          </a:p>
          <a:p>
            <a:pPr marL="261620" indent="-210820">
              <a:lnSpc>
                <a:spcPct val="110000"/>
              </a:lnSpc>
              <a:spcBef>
                <a:spcPts val="300"/>
              </a:spcBef>
              <a:buFont typeface="Arial" panose="020B0604020202020204" pitchFamily="34" charset="0"/>
              <a:buChar char="•"/>
            </a:pPr>
            <a:r>
              <a:rPr lang="ja-JP" altLang="en-US" sz="1100">
                <a:latin typeface="Yu Gothic Medium"/>
                <a:ea typeface="Yu Gothic Medium"/>
              </a:rPr>
              <a:t>ソフトの使い方だけ考えればよいので</a:t>
            </a:r>
            <a:r>
              <a:rPr lang="ja-JP" altLang="en-US" sz="1100" b="1">
                <a:solidFill>
                  <a:schemeClr val="accent4"/>
                </a:solidFill>
                <a:latin typeface="Yu Gothic Medium"/>
                <a:ea typeface="Yu Gothic Medium"/>
              </a:rPr>
              <a:t>管理の負担が減少</a:t>
            </a:r>
            <a:endParaRPr lang="en-US" altLang="ja-JP" sz="1100" b="1">
              <a:solidFill>
                <a:schemeClr val="accent4"/>
              </a:solidFill>
              <a:latin typeface="Yu Gothic Medium"/>
              <a:ea typeface="Yu Gothic Medium"/>
            </a:endParaRPr>
          </a:p>
        </p:txBody>
      </p:sp>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66604"/>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クラウド移行前の課題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533223"/>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クラウド移行の効果</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755396"/>
            <a:ext cx="4659256"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en-US" altLang="ja-JP" sz="1050" b="1">
                <a:solidFill>
                  <a:schemeClr val="bg1"/>
                </a:solidFill>
                <a:latin typeface="游ゴシック" panose="020B0400000000000000" pitchFamily="50" charset="-128"/>
                <a:ea typeface="游ゴシック" panose="020B0400000000000000" pitchFamily="50" charset="-128"/>
              </a:rPr>
              <a:t>Garoon</a:t>
            </a:r>
            <a:r>
              <a:rPr lang="ja-JP" altLang="en-US" sz="1050" b="1">
                <a:solidFill>
                  <a:schemeClr val="bg1"/>
                </a:solidFill>
                <a:latin typeface="游ゴシック" panose="020B0400000000000000" pitchFamily="50" charset="-128"/>
                <a:ea typeface="游ゴシック" panose="020B0400000000000000" pitchFamily="50" charset="-128"/>
              </a:rPr>
              <a:t>の活用効果</a:t>
            </a:r>
          </a:p>
        </p:txBody>
      </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4022308"/>
            <a:ext cx="4659256" cy="8389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61620" indent="-210820">
              <a:lnSpc>
                <a:spcPct val="110000"/>
              </a:lnSpc>
              <a:spcBef>
                <a:spcPts val="300"/>
              </a:spcBef>
              <a:buFont typeface="Arial" panose="020B0604020202020204" pitchFamily="34" charset="0"/>
              <a:buChar char="•"/>
            </a:pPr>
            <a:r>
              <a:rPr lang="ja-JP" altLang="en-US" sz="1000" b="1">
                <a:solidFill>
                  <a:schemeClr val="accent4"/>
                </a:solidFill>
                <a:latin typeface="游ゴシック" panose="020B0400000000000000" pitchFamily="50" charset="-128"/>
                <a:ea typeface="游ゴシック" panose="020B0400000000000000" pitchFamily="50" charset="-128"/>
              </a:rPr>
              <a:t>市長でも</a:t>
            </a:r>
            <a:r>
              <a:rPr lang="en-US" altLang="ja-JP" sz="1000" b="1">
                <a:solidFill>
                  <a:schemeClr val="accent4"/>
                </a:solidFill>
                <a:latin typeface="游ゴシック" panose="020B0400000000000000" pitchFamily="50" charset="-128"/>
                <a:ea typeface="游ゴシック" panose="020B0400000000000000" pitchFamily="50" charset="-128"/>
              </a:rPr>
              <a:t>Garoon</a:t>
            </a:r>
            <a:r>
              <a:rPr lang="ja-JP" altLang="en-US" sz="1000" b="1">
                <a:solidFill>
                  <a:schemeClr val="accent4"/>
                </a:solidFill>
                <a:latin typeface="游ゴシック" panose="020B0400000000000000" pitchFamily="50" charset="-128"/>
                <a:ea typeface="游ゴシック" panose="020B0400000000000000" pitchFamily="50" charset="-128"/>
              </a:rPr>
              <a:t>のスケジュールが空いていたら自由に予定登録</a:t>
            </a:r>
            <a:r>
              <a:rPr lang="ja-JP" altLang="en-US" sz="1000">
                <a:latin typeface="游ゴシック" panose="020B0400000000000000" pitchFamily="50" charset="-128"/>
                <a:ea typeface="游ゴシック" panose="020B0400000000000000" pitchFamily="50" charset="-128"/>
              </a:rPr>
              <a:t>してよい文化ができ、上長との心理的な距離も縮まった</a:t>
            </a:r>
            <a:endParaRPr lang="en-US" altLang="ja-JP" sz="1000">
              <a:latin typeface="游ゴシック" panose="020B0400000000000000" pitchFamily="50" charset="-128"/>
              <a:ea typeface="游ゴシック" panose="020B0400000000000000" pitchFamily="50" charset="-128"/>
            </a:endParaRPr>
          </a:p>
          <a:p>
            <a:pPr marL="261620" indent="-210820">
              <a:lnSpc>
                <a:spcPct val="110000"/>
              </a:lnSpc>
              <a:spcBef>
                <a:spcPts val="300"/>
              </a:spcBef>
              <a:buFont typeface="Arial" panose="020B0604020202020204" pitchFamily="34" charset="0"/>
              <a:buChar char="•"/>
            </a:pPr>
            <a:r>
              <a:rPr lang="ja-JP" altLang="en-US" sz="1000">
                <a:latin typeface="游ゴシック" panose="020B0400000000000000" pitchFamily="50" charset="-128"/>
                <a:ea typeface="游ゴシック" panose="020B0400000000000000" pitchFamily="50" charset="-128"/>
              </a:rPr>
              <a:t>どこにいても</a:t>
            </a:r>
            <a:r>
              <a:rPr lang="en" altLang="ja-JP" sz="1000">
                <a:latin typeface="游ゴシック" panose="020B0400000000000000" pitchFamily="50" charset="-128"/>
                <a:ea typeface="游ゴシック" panose="020B0400000000000000" pitchFamily="50" charset="-128"/>
              </a:rPr>
              <a:t>Garoon</a:t>
            </a:r>
            <a:r>
              <a:rPr lang="ja-JP" altLang="en-US" sz="1000">
                <a:latin typeface="游ゴシック" panose="020B0400000000000000" pitchFamily="50" charset="-128"/>
                <a:ea typeface="游ゴシック" panose="020B0400000000000000" pitchFamily="50" charset="-128"/>
              </a:rPr>
              <a:t>で繋がっていて、</a:t>
            </a:r>
            <a:r>
              <a:rPr lang="ja-JP" altLang="en-US" sz="1000" b="1">
                <a:solidFill>
                  <a:schemeClr val="accent4"/>
                </a:solidFill>
                <a:latin typeface="游ゴシック" panose="020B0400000000000000" pitchFamily="50" charset="-128"/>
                <a:ea typeface="游ゴシック" panose="020B0400000000000000" pitchFamily="50" charset="-128"/>
              </a:rPr>
              <a:t>必要なタイミングですぐにコミュニケーションが取れる</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2"/>
            <a:ext cx="4104456" cy="1344442"/>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1000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・製品の形式：パッケージ版（</a:t>
            </a:r>
            <a:r>
              <a:rPr lang="en-US" altLang="ja-JP" sz="1050">
                <a:latin typeface="游ゴシック" panose="020B0400000000000000" pitchFamily="50" charset="-128"/>
                <a:ea typeface="游ゴシック" panose="020B0400000000000000" pitchFamily="50" charset="-128"/>
              </a:rPr>
              <a:t>2007</a:t>
            </a:r>
            <a:r>
              <a:rPr lang="ja-JP" altLang="en-US" sz="1050">
                <a:latin typeface="游ゴシック" panose="020B0400000000000000" pitchFamily="50" charset="-128"/>
                <a:ea typeface="游ゴシック" panose="020B0400000000000000" pitchFamily="50" charset="-128"/>
              </a:rPr>
              <a:t>年</a:t>
            </a:r>
            <a:r>
              <a:rPr lang="en-US" altLang="ja-JP" sz="1050">
                <a:latin typeface="游ゴシック" panose="020B0400000000000000" pitchFamily="50" charset="-128"/>
                <a:ea typeface="游ゴシック" panose="020B0400000000000000" pitchFamily="50" charset="-128"/>
              </a:rPr>
              <a:t>〜2019</a:t>
            </a:r>
            <a:r>
              <a:rPr lang="ja-JP" altLang="en-US" sz="1050">
                <a:latin typeface="游ゴシック" panose="020B0400000000000000" pitchFamily="50" charset="-128"/>
                <a:ea typeface="游ゴシック" panose="020B0400000000000000" pitchFamily="50" charset="-128"/>
              </a:rPr>
              <a:t>年）</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　　　　　　　クラウド版（</a:t>
            </a:r>
            <a:r>
              <a:rPr lang="en-US" altLang="ja-JP" sz="1050">
                <a:latin typeface="游ゴシック" panose="020B0400000000000000" pitchFamily="50" charset="-128"/>
                <a:ea typeface="游ゴシック" panose="020B0400000000000000" pitchFamily="50" charset="-128"/>
              </a:rPr>
              <a:t>2019</a:t>
            </a:r>
            <a:r>
              <a:rPr lang="ja-JP" altLang="en-US" sz="1050">
                <a:latin typeface="游ゴシック" panose="020B0400000000000000" pitchFamily="50" charset="-128"/>
                <a:ea typeface="游ゴシック" panose="020B0400000000000000" pitchFamily="50" charset="-128"/>
              </a:rPr>
              <a:t>年</a:t>
            </a:r>
            <a:r>
              <a:rPr lang="en-US" altLang="ja-JP" sz="1050">
                <a:latin typeface="游ゴシック" panose="020B0400000000000000" pitchFamily="50" charset="-128"/>
                <a:ea typeface="游ゴシック" panose="020B0400000000000000" pitchFamily="50" charset="-128"/>
              </a:rPr>
              <a:t>〜</a:t>
            </a:r>
            <a:r>
              <a:rPr lang="ja-JP" altLang="en-US" sz="1050">
                <a:latin typeface="游ゴシック" panose="020B0400000000000000" pitchFamily="50" charset="-128"/>
                <a:ea typeface="游ゴシック" panose="020B0400000000000000" pitchFamily="50" charset="-128"/>
              </a:rPr>
              <a:t>）</a:t>
            </a:r>
            <a:br>
              <a:rPr lang="ja-JP" altLang="en-US" sz="1050">
                <a:latin typeface="游ゴシック" panose="020B0400000000000000" pitchFamily="50" charset="-128"/>
                <a:ea typeface="游ゴシック" panose="020B0400000000000000" pitchFamily="50" charset="-128"/>
              </a:rPr>
            </a:b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r>
              <a:rPr lang="ja-JP" altLang="en-US" sz="1050">
                <a:latin typeface="游ゴシック" panose="020B0400000000000000" pitchFamily="50" charset="-128"/>
                <a:ea typeface="游ゴシック" panose="020B0400000000000000" pitchFamily="50" charset="-128"/>
              </a:rPr>
              <a:t> </a:t>
            </a:r>
            <a:br>
              <a:rPr lang="en-US" altLang="ja-JP" sz="1050">
                <a:latin typeface="游ゴシック" panose="020B0400000000000000" pitchFamily="50" charset="-128"/>
                <a:ea typeface="游ゴシック" panose="020B0400000000000000" pitchFamily="50" charset="-128"/>
              </a:rPr>
            </a:br>
            <a:r>
              <a:rPr lang="en-US" altLang="ja-JP" sz="1050">
                <a:latin typeface="游ゴシック" panose="020B0400000000000000" pitchFamily="50" charset="-128"/>
                <a:ea typeface="游ゴシック" panose="020B0400000000000000" pitchFamily="50" charset="-128"/>
                <a:hlinkClick r:id="rId3"/>
              </a:rPr>
              <a:t>https://garoon.cybozu.co.jp/mtcontents/cases/seiyo/</a:t>
            </a:r>
            <a:endParaRPr lang="en-US" altLang="ja-JP" sz="1050">
              <a:latin typeface="游ゴシック" panose="020B0400000000000000" pitchFamily="50" charset="-128"/>
              <a:ea typeface="游ゴシック" panose="020B0400000000000000" pitchFamily="50" charset="-128"/>
            </a:endParaRPr>
          </a:p>
          <a:p>
            <a:pPr>
              <a:defRPr/>
            </a:pPr>
            <a:endParaRPr lang="en-US" altLang="ja-JP" sz="1050">
              <a:latin typeface="游ゴシック" panose="020B0400000000000000" pitchFamily="50" charset="-128"/>
              <a:ea typeface="游ゴシック" panose="020B0400000000000000" pitchFamily="50" charset="-128"/>
            </a:endParaRPr>
          </a:p>
        </p:txBody>
      </p:sp>
      <p:pic>
        <p:nvPicPr>
          <p:cNvPr id="13" name="Picture 2">
            <a:extLst>
              <a:ext uri="{FF2B5EF4-FFF2-40B4-BE49-F238E27FC236}">
                <a16:creationId xmlns:a16="http://schemas.microsoft.com/office/drawing/2014/main" id="{2DC3E4C4-A943-2348-A157-1E5D96DC1C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093" y="1266606"/>
            <a:ext cx="2940400" cy="220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4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0825" y="326788"/>
            <a:ext cx="8229600" cy="734093"/>
          </a:xfrm>
        </p:spPr>
        <p:txBody>
          <a:bodyPr anchor="t">
            <a:noAutofit/>
          </a:bodyPr>
          <a:lstStyle/>
          <a:p>
            <a:r>
              <a:rPr lang="ja-JP" altLang="en-US" sz="1600" spc="-75">
                <a:latin typeface="游ゴシック" panose="020B0400000000000000" pitchFamily="50" charset="-128"/>
                <a:ea typeface="游ゴシック" panose="020B0400000000000000" pitchFamily="50" charset="-128"/>
              </a:rPr>
              <a:t>長野市役所</a:t>
            </a:r>
            <a:r>
              <a:rPr lang="en-US" altLang="ja-JP" sz="1600" spc="-75">
                <a:latin typeface="游ゴシック" panose="020B0400000000000000" pitchFamily="50" charset="-128"/>
                <a:ea typeface="游ゴシック" panose="020B0400000000000000" pitchFamily="50" charset="-128"/>
              </a:rPr>
              <a:t> </a:t>
            </a:r>
            <a:r>
              <a:rPr lang="ja-JP" altLang="en-US" sz="1600" spc="-75">
                <a:latin typeface="游ゴシック" panose="020B0400000000000000" pitchFamily="50" charset="-128"/>
                <a:ea typeface="游ゴシック" panose="020B0400000000000000" pitchFamily="50" charset="-128"/>
              </a:rPr>
              <a:t>様</a:t>
            </a:r>
            <a:br>
              <a:rPr lang="ja-JP" altLang="en-US" sz="1600" spc="-75">
                <a:latin typeface="游ゴシック" panose="020B0400000000000000" pitchFamily="50" charset="-128"/>
                <a:ea typeface="游ゴシック" panose="020B0400000000000000" pitchFamily="50" charset="-128"/>
              </a:rPr>
            </a:br>
            <a:r>
              <a:rPr lang="ja-JP" altLang="en-US" sz="1600" spc="-75">
                <a:latin typeface="游ゴシック" panose="020B0400000000000000" pitchFamily="50" charset="-128"/>
                <a:ea typeface="游ゴシック" panose="020B0400000000000000" pitchFamily="50" charset="-128"/>
              </a:rPr>
              <a:t>オンプレから</a:t>
            </a:r>
            <a:r>
              <a:rPr lang="en-US" altLang="ja-JP" sz="1600" spc="-75">
                <a:latin typeface="游ゴシック" panose="020B0400000000000000" pitchFamily="50" charset="-128"/>
                <a:ea typeface="游ゴシック" panose="020B0400000000000000" pitchFamily="50" charset="-128"/>
              </a:rPr>
              <a:t>LGWAN-ASP</a:t>
            </a:r>
            <a:r>
              <a:rPr lang="ja-JP" altLang="en-US" sz="1600" spc="-75">
                <a:latin typeface="游ゴシック" panose="020B0400000000000000" pitchFamily="50" charset="-128"/>
                <a:ea typeface="游ゴシック" panose="020B0400000000000000" pitchFamily="50" charset="-128"/>
              </a:rPr>
              <a:t>へ。移行による業務への影響を最小限に抑えるために奮闘。</a:t>
            </a:r>
            <a:endParaRPr lang="ja-JP" altLang="en-US" sz="1600">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419622"/>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国が推奨する「情報セキュリティ強靭化対策」の観点を考慮し、</a:t>
            </a:r>
            <a:r>
              <a:rPr lang="ja-JP" altLang="en-US" sz="1100" b="1">
                <a:solidFill>
                  <a:schemeClr val="accent4"/>
                </a:solidFill>
                <a:latin typeface="游ゴシック" panose="020B0400000000000000" pitchFamily="50" charset="-128"/>
                <a:ea typeface="游ゴシック" panose="020B0400000000000000" pitchFamily="50" charset="-128"/>
              </a:rPr>
              <a:t>セキュリティを確保したい</a:t>
            </a:r>
          </a:p>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システム運用負荷とコストを削減したい</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旧グループウェアの</a:t>
            </a:r>
            <a:r>
              <a:rPr lang="ja-JP" altLang="en-US" sz="1100" b="1">
                <a:solidFill>
                  <a:schemeClr val="accent4"/>
                </a:solidFill>
                <a:latin typeface="游ゴシック" panose="020B0400000000000000" pitchFamily="50" charset="-128"/>
                <a:ea typeface="游ゴシック" panose="020B0400000000000000" pitchFamily="50" charset="-128"/>
              </a:rPr>
              <a:t>データと機能を引き継ぎたい</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640850"/>
            <a:ext cx="4659256" cy="74639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情報セキュリティ強靭化対策と費用対効果を考え、</a:t>
            </a:r>
            <a:r>
              <a:rPr lang="en-US" altLang="ja-JP" sz="1100" b="1">
                <a:solidFill>
                  <a:schemeClr val="accent4"/>
                </a:solidFill>
                <a:latin typeface="游ゴシック" panose="020B0400000000000000" pitchFamily="50" charset="-128"/>
                <a:ea typeface="游ゴシック" panose="020B0400000000000000" pitchFamily="50" charset="-128"/>
              </a:rPr>
              <a:t>LGWAN-ASP</a:t>
            </a:r>
            <a:r>
              <a:rPr lang="ja-JP" altLang="en-US" sz="1100" b="1">
                <a:solidFill>
                  <a:schemeClr val="accent4"/>
                </a:solidFill>
                <a:latin typeface="游ゴシック" panose="020B0400000000000000" pitchFamily="50" charset="-128"/>
                <a:ea typeface="游ゴシック" panose="020B0400000000000000" pitchFamily="50" charset="-128"/>
              </a:rPr>
              <a:t>として使える</a:t>
            </a:r>
          </a:p>
          <a:p>
            <a:pPr marL="196454" indent="-158354">
              <a:lnSpc>
                <a:spcPct val="110000"/>
              </a:lnSpc>
              <a:spcBef>
                <a:spcPts val="225"/>
              </a:spcBef>
              <a:buFont typeface="Arial" panose="020B0604020202020204" pitchFamily="34" charset="0"/>
              <a:buChar char="•"/>
            </a:pPr>
            <a:r>
              <a:rPr lang="ja-JP" altLang="en-US" sz="1100" b="1">
                <a:solidFill>
                  <a:schemeClr val="accent4"/>
                </a:solidFill>
                <a:latin typeface="游ゴシック" panose="020B0400000000000000" pitchFamily="50" charset="-128"/>
                <a:ea typeface="游ゴシック" panose="020B0400000000000000" pitchFamily="50" charset="-128"/>
              </a:rPr>
              <a:t>内部情報系システムへの</a:t>
            </a:r>
            <a:r>
              <a:rPr lang="en-US" altLang="ja-JP" sz="1100" b="1">
                <a:solidFill>
                  <a:schemeClr val="accent4"/>
                </a:solidFill>
                <a:latin typeface="游ゴシック" panose="020B0400000000000000" pitchFamily="50" charset="-128"/>
                <a:ea typeface="游ゴシック" panose="020B0400000000000000" pitchFamily="50" charset="-128"/>
              </a:rPr>
              <a:t>SSO</a:t>
            </a:r>
            <a:r>
              <a:rPr lang="ja-JP" altLang="en-US" sz="1100">
                <a:latin typeface="游ゴシック" panose="020B0400000000000000" pitchFamily="50" charset="-128"/>
                <a:ea typeface="游ゴシック" panose="020B0400000000000000" pitchFamily="50" charset="-128"/>
              </a:rPr>
              <a:t>と</a:t>
            </a:r>
            <a:r>
              <a:rPr lang="ja-JP" altLang="en-US" sz="1100" b="1">
                <a:solidFill>
                  <a:schemeClr val="accent4"/>
                </a:solidFill>
                <a:latin typeface="游ゴシック" panose="020B0400000000000000" pitchFamily="50" charset="-128"/>
                <a:ea typeface="游ゴシック" panose="020B0400000000000000" pitchFamily="50" charset="-128"/>
              </a:rPr>
              <a:t>新着件数通知</a:t>
            </a:r>
            <a:r>
              <a:rPr lang="ja-JP" altLang="en-US" sz="1100">
                <a:latin typeface="游ゴシック" panose="020B0400000000000000" pitchFamily="50" charset="-128"/>
                <a:ea typeface="游ゴシック" panose="020B0400000000000000" pitchFamily="50" charset="-128"/>
              </a:rPr>
              <a:t>が可能</a:t>
            </a:r>
          </a:p>
        </p:txBody>
      </p:sp>
      <p:grpSp>
        <p:nvGrpSpPr>
          <p:cNvPr id="3" name="グループ化 2"/>
          <p:cNvGrpSpPr/>
          <p:nvPr/>
        </p:nvGrpSpPr>
        <p:grpSpPr>
          <a:xfrm>
            <a:off x="344792" y="1142077"/>
            <a:ext cx="4659256" cy="2504278"/>
            <a:chOff x="344792" y="1221600"/>
            <a:chExt cx="3526998" cy="2504278"/>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36484"/>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48287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687965"/>
            <a:ext cx="4659256" cy="751780"/>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96454" indent="-158354">
              <a:lnSpc>
                <a:spcPct val="11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LGWAN-ASP</a:t>
            </a:r>
            <a:r>
              <a:rPr lang="ja-JP" altLang="en-US" sz="1100">
                <a:latin typeface="游ゴシック" panose="020B0400000000000000" pitchFamily="50" charset="-128"/>
                <a:ea typeface="游ゴシック" panose="020B0400000000000000" pitchFamily="50" charset="-128"/>
              </a:rPr>
              <a:t>を選んだことで、</a:t>
            </a:r>
            <a:r>
              <a:rPr lang="ja-JP" altLang="en-US" sz="1100" b="1">
                <a:solidFill>
                  <a:schemeClr val="accent4"/>
                </a:solidFill>
                <a:latin typeface="游ゴシック" panose="020B0400000000000000" pitchFamily="50" charset="-128"/>
                <a:ea typeface="游ゴシック" panose="020B0400000000000000" pitchFamily="50" charset="-128"/>
              </a:rPr>
              <a:t>移行プロジェクト担当者は定着や活用促進に注力できた</a:t>
            </a:r>
          </a:p>
          <a:p>
            <a:pPr marL="196454" indent="-158354">
              <a:lnSpc>
                <a:spcPct val="110000"/>
              </a:lnSpc>
              <a:spcBef>
                <a:spcPts val="225"/>
              </a:spcBef>
              <a:buFont typeface="Arial" panose="020B0604020202020204" pitchFamily="34" charset="0"/>
              <a:buChar char="•"/>
            </a:pPr>
            <a:r>
              <a:rPr lang="en-US" altLang="ja-JP" sz="1100">
                <a:latin typeface="游ゴシック" panose="020B0400000000000000" pitchFamily="50" charset="-128"/>
                <a:ea typeface="游ゴシック" panose="020B0400000000000000" pitchFamily="50" charset="-128"/>
              </a:rPr>
              <a:t>My </a:t>
            </a:r>
            <a:r>
              <a:rPr lang="ja-JP" altLang="en-US" sz="1100">
                <a:latin typeface="游ゴシック" panose="020B0400000000000000" pitchFamily="50" charset="-128"/>
                <a:ea typeface="游ゴシック" panose="020B0400000000000000" pitchFamily="50" charset="-128"/>
              </a:rPr>
              <a:t>ポータルを活用し、</a:t>
            </a:r>
            <a:r>
              <a:rPr lang="ja-JP" altLang="en-US" sz="1100" b="1">
                <a:solidFill>
                  <a:schemeClr val="accent4"/>
                </a:solidFill>
                <a:latin typeface="游ゴシック" panose="020B0400000000000000" pitchFamily="50" charset="-128"/>
                <a:ea typeface="游ゴシック" panose="020B0400000000000000" pitchFamily="50" charset="-128"/>
              </a:rPr>
              <a:t>職員それぞれが工夫して業務を効率化</a:t>
            </a:r>
          </a:p>
          <a:p>
            <a:pPr marL="196454" indent="-158354">
              <a:lnSpc>
                <a:spcPct val="110000"/>
              </a:lnSpc>
              <a:spcBef>
                <a:spcPts val="225"/>
              </a:spcBef>
              <a:buFont typeface="Arial" panose="020B0604020202020204" pitchFamily="34" charset="0"/>
              <a:buChar char="•"/>
            </a:pPr>
            <a:r>
              <a:rPr lang="ja-JP" altLang="en-US" sz="1100">
                <a:latin typeface="游ゴシック" panose="020B0400000000000000" pitchFamily="50" charset="-128"/>
                <a:ea typeface="游ゴシック" panose="020B0400000000000000" pitchFamily="50" charset="-128"/>
              </a:rPr>
              <a:t>「スペース」を各課やプロジェクト単位の</a:t>
            </a:r>
            <a:r>
              <a:rPr lang="ja-JP" altLang="en-US" sz="1100" b="1">
                <a:solidFill>
                  <a:schemeClr val="accent4"/>
                </a:solidFill>
                <a:latin typeface="游ゴシック" panose="020B0400000000000000" pitchFamily="50" charset="-128"/>
                <a:ea typeface="游ゴシック" panose="020B0400000000000000" pitchFamily="50" charset="-128"/>
              </a:rPr>
              <a:t>オンラインディスカッションの場</a:t>
            </a:r>
            <a:r>
              <a:rPr lang="ja-JP" altLang="en-US" sz="1100">
                <a:latin typeface="游ゴシック" panose="020B0400000000000000" pitchFamily="50" charset="-128"/>
                <a:ea typeface="游ゴシック" panose="020B0400000000000000" pitchFamily="50" charset="-128"/>
              </a:rPr>
              <a:t>として活用 </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603573"/>
            <a:ext cx="3672408" cy="843538"/>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anchor="t"/>
          <a:lstStyle/>
          <a:p>
            <a:pPr>
              <a:defRPr/>
            </a:pPr>
            <a:r>
              <a:rPr lang="ja-JP" altLang="en-US" sz="1050" b="1">
                <a:solidFill>
                  <a:schemeClr val="tx1"/>
                </a:solidFill>
                <a:latin typeface="游ゴシック" panose="020B0400000000000000" pitchFamily="50" charset="-128"/>
                <a:ea typeface="游ゴシック" panose="020B0400000000000000" pitchFamily="50" charset="-128"/>
              </a:rPr>
              <a:t>ご利用状況</a:t>
            </a:r>
            <a:endParaRPr lang="en-US" altLang="ja-JP" sz="1050" b="1">
              <a:solidFill>
                <a:schemeClr val="tx1"/>
              </a:solidFill>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・業種：自治体</a:t>
            </a:r>
          </a:p>
          <a:p>
            <a:pPr>
              <a:defRPr/>
            </a:pPr>
            <a:r>
              <a:rPr lang="ja-JP" altLang="en-US" sz="1050">
                <a:latin typeface="游ゴシック" panose="020B0400000000000000" pitchFamily="50" charset="-128"/>
                <a:ea typeface="游ゴシック" panose="020B0400000000000000" pitchFamily="50" charset="-128"/>
              </a:rPr>
              <a:t>・利用規模：</a:t>
            </a:r>
            <a:r>
              <a:rPr lang="en-US" altLang="ja-JP" sz="1050">
                <a:latin typeface="游ゴシック" panose="020B0400000000000000" pitchFamily="50" charset="-128"/>
                <a:ea typeface="游ゴシック" panose="020B0400000000000000" pitchFamily="50" charset="-128"/>
              </a:rPr>
              <a:t>3000</a:t>
            </a:r>
            <a:r>
              <a:rPr lang="ja-JP" altLang="en-US" sz="1050">
                <a:latin typeface="游ゴシック" panose="020B0400000000000000" pitchFamily="50" charset="-128"/>
                <a:ea typeface="游ゴシック" panose="020B0400000000000000" pitchFamily="50" charset="-128"/>
              </a:rPr>
              <a:t>名</a:t>
            </a:r>
          </a:p>
          <a:p>
            <a:pPr>
              <a:defRPr/>
            </a:pPr>
            <a:r>
              <a:rPr lang="ja-JP" altLang="en-US" sz="1050">
                <a:latin typeface="游ゴシック" panose="020B0400000000000000" pitchFamily="50" charset="-128"/>
                <a:ea typeface="游ゴシック" panose="020B0400000000000000" pitchFamily="50" charset="-128"/>
              </a:rPr>
              <a:t>・製品の形式：ガルーン </a:t>
            </a:r>
            <a:r>
              <a:rPr lang="en-US" altLang="ja-JP" sz="1050">
                <a:latin typeface="游ゴシック" panose="020B0400000000000000" pitchFamily="50" charset="-128"/>
                <a:ea typeface="游ゴシック" panose="020B0400000000000000" pitchFamily="50" charset="-128"/>
              </a:rPr>
              <a:t>for LGWAN</a:t>
            </a:r>
            <a:endParaRPr lang="ja-JP" altLang="en-US" sz="1050">
              <a:latin typeface="游ゴシック" panose="020B0400000000000000" pitchFamily="50" charset="-128"/>
              <a:ea typeface="游ゴシック" panose="020B0400000000000000" pitchFamily="50" charset="-128"/>
            </a:endParaRPr>
          </a:p>
          <a:p>
            <a:pPr>
              <a:defRPr/>
            </a:pPr>
            <a:r>
              <a:rPr lang="ja-JP" altLang="en-US" sz="1050">
                <a:latin typeface="游ゴシック" panose="020B0400000000000000" pitchFamily="50" charset="-128"/>
                <a:ea typeface="游ゴシック" panose="020B0400000000000000" pitchFamily="50" charset="-128"/>
              </a:rPr>
              <a:t>・事例記事</a:t>
            </a:r>
            <a:r>
              <a:rPr lang="en-US" altLang="ja-JP" sz="1050">
                <a:latin typeface="游ゴシック" panose="020B0400000000000000" pitchFamily="50" charset="-128"/>
                <a:ea typeface="游ゴシック" panose="020B0400000000000000" pitchFamily="50" charset="-128"/>
              </a:rPr>
              <a:t>URL</a:t>
            </a:r>
            <a:r>
              <a:rPr lang="ja-JP" altLang="en-US" sz="1050">
                <a:latin typeface="游ゴシック" panose="020B0400000000000000" pitchFamily="50" charset="-128"/>
                <a:ea typeface="游ゴシック" panose="020B0400000000000000" pitchFamily="50" charset="-128"/>
              </a:rPr>
              <a:t> </a:t>
            </a:r>
            <a:r>
              <a:rPr lang="en-US" altLang="ja-JP" sz="900">
                <a:latin typeface="游ゴシック" panose="020B0400000000000000" pitchFamily="50" charset="-128"/>
                <a:ea typeface="游ゴシック" panose="020B0400000000000000" pitchFamily="50" charset="-128"/>
                <a:hlinkClick r:id="rId3"/>
              </a:rPr>
              <a:t>https://garoon.cybozu.co.jp/mtcontents/cases/nagano_city/</a:t>
            </a:r>
            <a:endParaRPr lang="ja-JP" altLang="en-US" sz="900">
              <a:latin typeface="游ゴシック" panose="020B0400000000000000" pitchFamily="50" charset="-128"/>
              <a:ea typeface="游ゴシック" panose="020B0400000000000000" pitchFamily="50" charset="-128"/>
            </a:endParaRPr>
          </a:p>
        </p:txBody>
      </p:sp>
      <p:pic>
        <p:nvPicPr>
          <p:cNvPr id="15" name="図 14" descr="人, 記号, 建物, 立つ が含まれている画像&#10;&#10;自動的に生成された説明">
            <a:extLst>
              <a:ext uri="{FF2B5EF4-FFF2-40B4-BE49-F238E27FC236}">
                <a16:creationId xmlns:a16="http://schemas.microsoft.com/office/drawing/2014/main" id="{7047F3F4-B398-4961-A7B9-4EEB2C9097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90994" y="1142076"/>
            <a:ext cx="2809398" cy="2380303"/>
          </a:xfrm>
          <a:prstGeom prst="rect">
            <a:avLst/>
          </a:prstGeom>
        </p:spPr>
      </p:pic>
    </p:spTree>
    <p:extLst>
      <p:ext uri="{BB962C8B-B14F-4D97-AF65-F5344CB8AC3E}">
        <p14:creationId xmlns:p14="http://schemas.microsoft.com/office/powerpoint/2010/main" val="1363992698"/>
      </p:ext>
    </p:extLst>
  </p:cSld>
  <p:clrMapOvr>
    <a:masterClrMapping/>
  </p:clrMapOvr>
</p:sld>
</file>

<file path=ppt/theme/theme1.xml><?xml version="1.0" encoding="utf-8"?>
<a:theme xmlns:a="http://schemas.openxmlformats.org/drawingml/2006/main" name="Office テーマ">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857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2642</Words>
  <Application>Microsoft Macintosh PowerPoint</Application>
  <PresentationFormat>画面に合わせる (16:9)</PresentationFormat>
  <Paragraphs>270</Paragraphs>
  <Slides>19</Slides>
  <Notes>13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Meiryo</vt:lpstr>
      <vt:lpstr>Yu Gothic</vt:lpstr>
      <vt:lpstr>Yu Gothic</vt:lpstr>
      <vt:lpstr>游ゴシック Medium</vt:lpstr>
      <vt:lpstr>游ゴシック Medium</vt:lpstr>
      <vt:lpstr>Arial</vt:lpstr>
      <vt:lpstr>Calibri</vt:lpstr>
      <vt:lpstr>Calibri Light</vt:lpstr>
      <vt:lpstr>Wingdings</vt:lpstr>
      <vt:lpstr>Office テーマ</vt:lpstr>
      <vt:lpstr>Garoon 導入事例集 自治体・教育機関・医療福祉</vt:lpstr>
      <vt:lpstr>本文書の取り扱いについて</vt:lpstr>
      <vt:lpstr>自治体・教育・医療福祉関連のGaroon導入団体例</vt:lpstr>
      <vt:lpstr>Garoon 導入事例（自治体）</vt:lpstr>
      <vt:lpstr>茨城県庁 様 県庁職員7000名でのクラウド活用、テレワーク推進にも寄与</vt:lpstr>
      <vt:lpstr>大分県庁 様 １万人超の同時アクセスも快適なレスポンスを実現</vt:lpstr>
      <vt:lpstr>伊丹市役所 様 クラウド版 Garoonとkintoneを全庁導入現場主体の自治体DXを推進</vt:lpstr>
      <vt:lpstr>西予市役所 様 働きやすく会話が生まれるオフィスづくりに クラウド版 Garoonとkintoneを活用</vt:lpstr>
      <vt:lpstr>長野市役所 様 オンプレからLGWAN-ASPへ。移行による業務への影響を最小限に抑えるために奮闘。</vt:lpstr>
      <vt:lpstr>鳥取県 自治体ICT共同化推進協議会 様 全国初、県内全自治体の情報共有基盤に Garoon を採用</vt:lpstr>
      <vt:lpstr>Garoon 導入事例（教育機関）</vt:lpstr>
      <vt:lpstr>京都大学 様 12,500名で利用する情報共有システムをNotesから刷新 連携でより便利に</vt:lpstr>
      <vt:lpstr>流通経済大学 様 東日本大震災を契機に“持たないインフラ”へ  コストメリットの高いクラウド化を促進</vt:lpstr>
      <vt:lpstr>帝京大学 様 5キャンパスのグループウェアを統合、時間と場所の制約を取り払った情報共有へ</vt:lpstr>
      <vt:lpstr>京都女子学園 様 サイボウズ Officeから移行し全学共通基盤を構築 クラウド化でテレワークも可能に</vt:lpstr>
      <vt:lpstr>Garoon 導入事例（医療福祉）</vt:lpstr>
      <vt:lpstr>株式会社ユーアンドエヌ 様 承認スピードが劇的に改善、クレームの削減にも成功。バラバラだった組織を一つに</vt:lpstr>
      <vt:lpstr>アトムグループ様 社内コミュニケーション基盤に、24時間365日安定して稼働するクラウド型グループウェアを選択</vt:lpstr>
      <vt:lpstr>社会福祉法人 東京聴覚障害者福祉事業協会 様 聴覚障害の有無を超えた情報共有に Web会議プラグインでテレワークも快適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2023-03-10T07:23:39Z</dcterms:created>
  <dcterms:modified xsi:type="dcterms:W3CDTF">2023-11-27T07:18:12Z</dcterms:modified>
</cp:coreProperties>
</file>