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7"/>
  </p:notesMasterIdLst>
  <p:sldIdLst>
    <p:sldId id="1355" r:id="rId5"/>
    <p:sldId id="1357" r:id="rId6"/>
    <p:sldId id="1460" r:id="rId7"/>
    <p:sldId id="1461" r:id="rId8"/>
    <p:sldId id="1462" r:id="rId9"/>
    <p:sldId id="1470" r:id="rId10"/>
    <p:sldId id="1464" r:id="rId11"/>
    <p:sldId id="1465" r:id="rId12"/>
    <p:sldId id="1466" r:id="rId13"/>
    <p:sldId id="1467" r:id="rId14"/>
    <p:sldId id="1468" r:id="rId15"/>
    <p:sldId id="146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9" userDrawn="1">
          <p15:clr>
            <a:srgbClr val="A4A3A4"/>
          </p15:clr>
        </p15:guide>
        <p15:guide id="2" pos="158" userDrawn="1">
          <p15:clr>
            <a:srgbClr val="A4A3A4"/>
          </p15:clr>
        </p15:guide>
        <p15:guide id="3" orient="horz" pos="894" userDrawn="1">
          <p15:clr>
            <a:srgbClr val="A4A3A4"/>
          </p15:clr>
        </p15:guide>
        <p15:guide id="5" pos="2880" userDrawn="1">
          <p15:clr>
            <a:srgbClr val="A4A3A4"/>
          </p15:clr>
        </p15:guide>
        <p15:guide id="6" orient="horz" pos="713" userDrawn="1">
          <p15:clr>
            <a:srgbClr val="A4A3A4"/>
          </p15:clr>
        </p15:guide>
        <p15:guide id="7" orient="horz" pos="2890" userDrawn="1">
          <p15:clr>
            <a:srgbClr val="A4A3A4"/>
          </p15:clr>
        </p15:guide>
        <p15:guide id="8" userDrawn="1">
          <p15:clr>
            <a:srgbClr val="A4A3A4"/>
          </p15:clr>
        </p15:guide>
        <p15:guide id="9" orient="horz" pos="1076" userDrawn="1">
          <p15:clr>
            <a:srgbClr val="A4A3A4"/>
          </p15:clr>
        </p15:guide>
        <p15:guide id="10" orient="horz" pos="261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oka Kawahira (川平 朋花)" initials="TK(朋" lastIdx="16" clrIdx="0">
    <p:extLst>
      <p:ext uri="{19B8F6BF-5375-455C-9EA6-DF929625EA0E}">
        <p15:presenceInfo xmlns:p15="http://schemas.microsoft.com/office/powerpoint/2012/main" userId="S::t001788@cybozu.onmicrosoft.com::850ac1ff-123f-4995-a750-4309ad12f38d" providerId="AD"/>
      </p:ext>
    </p:extLst>
  </p:cmAuthor>
  <p:cmAuthor id="2" name="Hodaka Yamaguchi (山口 ほだか)" initials="Hほ" lastIdx="13" clrIdx="1">
    <p:extLst>
      <p:ext uri="{19B8F6BF-5375-455C-9EA6-DF929625EA0E}">
        <p15:presenceInfo xmlns:p15="http://schemas.microsoft.com/office/powerpoint/2012/main" userId="S::yamaguchi@cybozu.onmicrosoft.com::b4ba1ed6-3a9e-410b-abd3-6baa44894d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A01"/>
    <a:srgbClr val="003399"/>
    <a:srgbClr val="E2E8F6"/>
    <a:srgbClr val="CC7A01"/>
    <a:srgbClr val="D98200"/>
    <a:srgbClr val="01ADA4"/>
    <a:srgbClr val="4669BD"/>
    <a:srgbClr val="E1E8F7"/>
    <a:srgbClr val="888E99"/>
    <a:srgbClr val="01AF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0F5E1-BE75-3E7A-E900-DF32344637D3}" v="4" dt="2022-08-09T00:57:56.479"/>
    <p1510:client id="{9B822476-77BC-4EEE-BF21-792B653FD18E}" v="21" dt="2022-07-29T00:37:33.092"/>
    <p1510:client id="{C46E6D23-A6C5-58B9-96FE-F469FFCF523A}" v="140" dt="2022-08-01T01:45:09.8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28" autoAdjust="0"/>
    <p:restoredTop sz="95940"/>
  </p:normalViewPr>
  <p:slideViewPr>
    <p:cSldViewPr snapToObjects="1">
      <p:cViewPr varScale="1">
        <p:scale>
          <a:sx n="126" d="100"/>
          <a:sy n="126" d="100"/>
        </p:scale>
        <p:origin x="192" y="432"/>
      </p:cViewPr>
      <p:guideLst>
        <p:guide orient="horz" pos="2709"/>
        <p:guide pos="158"/>
        <p:guide orient="horz" pos="894"/>
        <p:guide pos="2880"/>
        <p:guide orient="horz" pos="713"/>
        <p:guide orient="horz" pos="2890"/>
        <p:guide/>
        <p:guide orient="horz" pos="1076"/>
        <p:guide orient="horz" pos="2618"/>
      </p:guideLst>
    </p:cSldViewPr>
  </p:slideViewPr>
  <p:outlineViewPr>
    <p:cViewPr>
      <p:scale>
        <a:sx n="33" d="100"/>
        <a:sy n="33" d="100"/>
      </p:scale>
      <p:origin x="0" y="-3882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58738-EAD3-154C-936D-D2580CB6A61D}" type="datetimeFigureOut">
              <a:rPr kumimoji="1" lang="ja-JP" altLang="en-US" smtClean="0"/>
              <a:t>2023/11/27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E1707-020D-E949-ACFB-6E06B790B73B}" type="slidenum">
              <a:rPr kumimoji="1" lang="ja-JP" altLang="en-US" smtClean="0"/>
              <a:t>‹#›</a:t>
            </a:fld>
            <a:endParaRPr kumimoji="1" lang="ja-JP" altLang="en-US"/>
          </a:p>
        </p:txBody>
      </p:sp>
    </p:spTree>
    <p:extLst>
      <p:ext uri="{BB962C8B-B14F-4D97-AF65-F5344CB8AC3E}">
        <p14:creationId xmlns:p14="http://schemas.microsoft.com/office/powerpoint/2010/main" val="2127086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3</a:t>
            </a:fld>
            <a:endParaRPr kumimoji="1" lang="ja-JP" altLang="en-US"/>
          </a:p>
        </p:txBody>
      </p:sp>
    </p:spTree>
    <p:extLst>
      <p:ext uri="{BB962C8B-B14F-4D97-AF65-F5344CB8AC3E}">
        <p14:creationId xmlns:p14="http://schemas.microsoft.com/office/powerpoint/2010/main" val="2671722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12</a:t>
            </a:fld>
            <a:endParaRPr kumimoji="1" lang="ja-JP" altLang="en-US"/>
          </a:p>
        </p:txBody>
      </p:sp>
    </p:spTree>
    <p:extLst>
      <p:ext uri="{BB962C8B-B14F-4D97-AF65-F5344CB8AC3E}">
        <p14:creationId xmlns:p14="http://schemas.microsoft.com/office/powerpoint/2010/main" val="1758923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4</a:t>
            </a:fld>
            <a:endParaRPr kumimoji="1" lang="ja-JP" altLang="en-US"/>
          </a:p>
        </p:txBody>
      </p:sp>
    </p:spTree>
    <p:extLst>
      <p:ext uri="{BB962C8B-B14F-4D97-AF65-F5344CB8AC3E}">
        <p14:creationId xmlns:p14="http://schemas.microsoft.com/office/powerpoint/2010/main" val="1341020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5</a:t>
            </a:fld>
            <a:endParaRPr kumimoji="1" lang="ja-JP" altLang="en-US"/>
          </a:p>
        </p:txBody>
      </p:sp>
    </p:spTree>
    <p:extLst>
      <p:ext uri="{BB962C8B-B14F-4D97-AF65-F5344CB8AC3E}">
        <p14:creationId xmlns:p14="http://schemas.microsoft.com/office/powerpoint/2010/main" val="195442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6</a:t>
            </a:fld>
            <a:endParaRPr kumimoji="1" lang="ja-JP" altLang="en-US"/>
          </a:p>
        </p:txBody>
      </p:sp>
    </p:spTree>
    <p:extLst>
      <p:ext uri="{BB962C8B-B14F-4D97-AF65-F5344CB8AC3E}">
        <p14:creationId xmlns:p14="http://schemas.microsoft.com/office/powerpoint/2010/main" val="288216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7</a:t>
            </a:fld>
            <a:endParaRPr kumimoji="1" lang="ja-JP" altLang="en-US"/>
          </a:p>
        </p:txBody>
      </p:sp>
    </p:spTree>
    <p:extLst>
      <p:ext uri="{BB962C8B-B14F-4D97-AF65-F5344CB8AC3E}">
        <p14:creationId xmlns:p14="http://schemas.microsoft.com/office/powerpoint/2010/main" val="4113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8</a:t>
            </a:fld>
            <a:endParaRPr kumimoji="1" lang="ja-JP" altLang="en-US"/>
          </a:p>
        </p:txBody>
      </p:sp>
    </p:spTree>
    <p:extLst>
      <p:ext uri="{BB962C8B-B14F-4D97-AF65-F5344CB8AC3E}">
        <p14:creationId xmlns:p14="http://schemas.microsoft.com/office/powerpoint/2010/main" val="344228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9</a:t>
            </a:fld>
            <a:endParaRPr kumimoji="1" lang="ja-JP" altLang="en-US"/>
          </a:p>
        </p:txBody>
      </p:sp>
    </p:spTree>
    <p:extLst>
      <p:ext uri="{BB962C8B-B14F-4D97-AF65-F5344CB8AC3E}">
        <p14:creationId xmlns:p14="http://schemas.microsoft.com/office/powerpoint/2010/main" val="1542801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10</a:t>
            </a:fld>
            <a:endParaRPr kumimoji="1" lang="ja-JP" altLang="en-US"/>
          </a:p>
        </p:txBody>
      </p:sp>
    </p:spTree>
    <p:extLst>
      <p:ext uri="{BB962C8B-B14F-4D97-AF65-F5344CB8AC3E}">
        <p14:creationId xmlns:p14="http://schemas.microsoft.com/office/powerpoint/2010/main" val="321255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11</a:t>
            </a:fld>
            <a:endParaRPr kumimoji="1" lang="ja-JP" altLang="en-US"/>
          </a:p>
        </p:txBody>
      </p:sp>
    </p:spTree>
    <p:extLst>
      <p:ext uri="{BB962C8B-B14F-4D97-AF65-F5344CB8AC3E}">
        <p14:creationId xmlns:p14="http://schemas.microsoft.com/office/powerpoint/2010/main" val="2726020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374856" y="854278"/>
            <a:ext cx="8229599" cy="3717571"/>
          </a:xfrm>
          <a:prstGeom prst="rect">
            <a:avLst/>
          </a:prstGeom>
        </p:spPr>
        <p:txBody>
          <a:bodyPr numCol="2" spcCol="0">
            <a:normAutofit/>
          </a:bodyPr>
          <a:lstStyle>
            <a:lvl1pPr marL="257162" indent="-257162">
              <a:lnSpc>
                <a:spcPct val="120000"/>
              </a:lnSpc>
              <a:spcBef>
                <a:spcPts val="750"/>
              </a:spcBef>
              <a:buClr>
                <a:schemeClr val="accent2"/>
              </a:buClr>
              <a:buFont typeface="+mj-lt"/>
              <a:buAutoNum type="arabicPeriod"/>
              <a:tabLst/>
              <a:defRPr sz="1400" b="1" i="0">
                <a:solidFill>
                  <a:schemeClr val="tx1"/>
                </a:solidFill>
                <a:latin typeface="Yu Gothic" panose="020B0400000000000000" pitchFamily="34" charset="-128"/>
                <a:ea typeface="Yu Gothic" panose="020B0400000000000000" pitchFamily="34" charset="-128"/>
              </a:defRPr>
            </a:lvl1pPr>
            <a:lvl2pPr marL="600045" indent="-257162">
              <a:lnSpc>
                <a:spcPct val="120000"/>
              </a:lnSpc>
              <a:spcBef>
                <a:spcPts val="225"/>
              </a:spcBef>
              <a:buClr>
                <a:schemeClr val="accent3"/>
              </a:buClr>
              <a:buFont typeface="+mj-lt"/>
              <a:buAutoNum type="romanLcPeriod"/>
              <a:tabLst/>
              <a:defRPr sz="1100" b="1" i="0">
                <a:solidFill>
                  <a:schemeClr val="tx2"/>
                </a:solidFill>
                <a:latin typeface="Yu Gothic" panose="020B0400000000000000" pitchFamily="34" charset="-128"/>
                <a:ea typeface="Yu Gothic" panose="020B0400000000000000" pitchFamily="34" charset="-128"/>
              </a:defRPr>
            </a:lvl2pPr>
            <a:lvl3pPr>
              <a:defRPr b="0" i="0">
                <a:solidFill>
                  <a:schemeClr val="tx1"/>
                </a:solidFill>
                <a:latin typeface="Yu Gothic" panose="020B0400000000000000" pitchFamily="34" charset="-128"/>
                <a:ea typeface="Yu Gothic" panose="020B0400000000000000" pitchFamily="34" charset="-128"/>
              </a:defRPr>
            </a:lvl3pPr>
            <a:lvl4pPr>
              <a:defRPr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251520" y="195487"/>
            <a:ext cx="8229600" cy="433286"/>
          </a:xfrm>
        </p:spPr>
        <p:txBody>
          <a:bodyPr>
            <a:normAutofit/>
          </a:bodyPr>
          <a:lstStyle>
            <a:lvl1pPr>
              <a:defRPr sz="18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userDrawn="1"/>
        </p:nvSpPr>
        <p:spPr>
          <a:xfrm>
            <a:off x="0" y="4873994"/>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a:extLst>
              <a:ext uri="{FF2B5EF4-FFF2-40B4-BE49-F238E27FC236}">
                <a16:creationId xmlns:a16="http://schemas.microsoft.com/office/drawing/2014/main" id="{40D98121-97BD-5A41-99D8-F2FE5327E96D}"/>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dirty="0">
                <a:solidFill>
                  <a:schemeClr val="bg1"/>
                </a:solidFill>
              </a:rPr>
              <a:t>Copyright © Cybozu</a:t>
            </a:r>
            <a:endParaRPr kumimoji="1" lang="ja-JP" altLang="en-US" sz="900">
              <a:solidFill>
                <a:schemeClr val="bg1"/>
              </a:solidFill>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5" name="図 14">
            <a:extLst>
              <a:ext uri="{FF2B5EF4-FFF2-40B4-BE49-F238E27FC236}">
                <a16:creationId xmlns:a16="http://schemas.microsoft.com/office/drawing/2014/main" id="{BF521572-9544-3541-980F-0F07FAAEC18B}"/>
              </a:ext>
            </a:extLst>
          </p:cNvPr>
          <p:cNvPicPr>
            <a:picLocks noChangeAspect="1"/>
          </p:cNvPicPr>
          <p:nvPr userDrawn="1"/>
        </p:nvPicPr>
        <p:blipFill>
          <a:blip r:embed="rId2"/>
          <a:stretch>
            <a:fillRect/>
          </a:stretch>
        </p:blipFill>
        <p:spPr>
          <a:xfrm>
            <a:off x="35497" y="4903200"/>
            <a:ext cx="792088" cy="219347"/>
          </a:xfrm>
          <a:prstGeom prst="rect">
            <a:avLst/>
          </a:prstGeom>
        </p:spPr>
      </p:pic>
      <p:pic>
        <p:nvPicPr>
          <p:cNvPr id="13" name="図 12">
            <a:extLst>
              <a:ext uri="{FF2B5EF4-FFF2-40B4-BE49-F238E27FC236}">
                <a16:creationId xmlns:a16="http://schemas.microsoft.com/office/drawing/2014/main" id="{E320EB99-782D-5248-9682-A5F3BE3B3BDC}"/>
              </a:ext>
            </a:extLst>
          </p:cNvPr>
          <p:cNvPicPr>
            <a:picLocks noChangeAspect="1"/>
          </p:cNvPicPr>
          <p:nvPr userDrawn="1"/>
        </p:nvPicPr>
        <p:blipFill rotWithShape="1">
          <a:blip r:embed="rId3"/>
          <a:srcRect l="70678"/>
          <a:stretch/>
        </p:blipFill>
        <p:spPr>
          <a:xfrm>
            <a:off x="6343556" y="2077975"/>
            <a:ext cx="2800443" cy="2796013"/>
          </a:xfrm>
          <a:prstGeom prst="rect">
            <a:avLst/>
          </a:prstGeom>
        </p:spPr>
      </p:pic>
    </p:spTree>
    <p:extLst>
      <p:ext uri="{BB962C8B-B14F-4D97-AF65-F5344CB8AC3E}">
        <p14:creationId xmlns:p14="http://schemas.microsoft.com/office/powerpoint/2010/main" val="1376641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374854" y="854277"/>
            <a:ext cx="8229599" cy="3717571"/>
          </a:xfrm>
          <a:prstGeom prst="rect">
            <a:avLst/>
          </a:prstGeom>
        </p:spPr>
        <p:txBody>
          <a:bodyPr>
            <a:normAutofit/>
          </a:bodyPr>
          <a:lstStyle>
            <a:lvl1pPr marL="202401" indent="-202401">
              <a:lnSpc>
                <a:spcPct val="130000"/>
              </a:lnSpc>
              <a:buClr>
                <a:schemeClr val="accent2"/>
              </a:buClr>
              <a:buFont typeface="Wingdings" pitchFamily="2" charset="2"/>
              <a:buChar char="l"/>
              <a:tabLst/>
              <a:defRPr sz="1400" b="0" i="0">
                <a:solidFill>
                  <a:schemeClr val="tx1"/>
                </a:solidFill>
                <a:latin typeface="Yu Gothic Medium" panose="020B0400000000000000" pitchFamily="34" charset="-128"/>
                <a:ea typeface="Yu Gothic Medium" panose="020B0400000000000000" pitchFamily="34" charset="-128"/>
              </a:defRPr>
            </a:lvl1pPr>
            <a:lvl2pPr marL="507194" indent="-164302">
              <a:lnSpc>
                <a:spcPct val="130000"/>
              </a:lnSpc>
              <a:buClr>
                <a:schemeClr val="accent3"/>
              </a:buClr>
              <a:buFont typeface="Arial" panose="020B0604020202020204" pitchFamily="34" charset="0"/>
              <a:buChar char="•"/>
              <a:tabLst/>
              <a:defRPr sz="1100" b="0" i="0">
                <a:solidFill>
                  <a:schemeClr val="tx1"/>
                </a:solidFill>
                <a:latin typeface="Yu Gothic" panose="020B0400000000000000" pitchFamily="34" charset="-128"/>
                <a:ea typeface="Yu Gothic" panose="020B0400000000000000" pitchFamily="34" charset="-128"/>
              </a:defRPr>
            </a:lvl2pPr>
            <a:lvl3pPr>
              <a:defRPr b="0" i="0">
                <a:solidFill>
                  <a:schemeClr val="tx1"/>
                </a:solidFill>
                <a:latin typeface="Yu Gothic" panose="020B0400000000000000" pitchFamily="34" charset="-128"/>
                <a:ea typeface="Yu Gothic" panose="020B0400000000000000" pitchFamily="34" charset="-128"/>
              </a:defRPr>
            </a:lvl3pPr>
            <a:lvl4pPr>
              <a:defRPr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251520" y="195487"/>
            <a:ext cx="8229600" cy="433286"/>
          </a:xfrm>
        </p:spPr>
        <p:txBody>
          <a:bodyPr>
            <a:normAutofit/>
          </a:bodyPr>
          <a:lstStyle>
            <a:lvl1pPr>
              <a:defRPr sz="1800" b="1" i="0">
                <a:solidFill>
                  <a:schemeClr val="tx1"/>
                </a:solidFill>
                <a:latin typeface="+mn-ea"/>
                <a:ea typeface="+mn-ea"/>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userDrawn="1"/>
        </p:nvSpPr>
        <p:spPr>
          <a:xfrm>
            <a:off x="0" y="4873993"/>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a:extLst>
              <a:ext uri="{FF2B5EF4-FFF2-40B4-BE49-F238E27FC236}">
                <a16:creationId xmlns:a16="http://schemas.microsoft.com/office/drawing/2014/main" id="{F99C624D-B397-8F43-987A-62B6965D9ADF}"/>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dirty="0">
                <a:solidFill>
                  <a:schemeClr val="bg1"/>
                </a:solidFill>
              </a:rPr>
              <a:t>Copyright © Cybozu</a:t>
            </a:r>
            <a:endParaRPr kumimoji="1" lang="ja-JP" altLang="en-US" sz="9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5" name="図 14">
            <a:extLst>
              <a:ext uri="{FF2B5EF4-FFF2-40B4-BE49-F238E27FC236}">
                <a16:creationId xmlns:a16="http://schemas.microsoft.com/office/drawing/2014/main" id="{E52D2A4C-C4A5-BC4B-BDCB-F17794F24335}"/>
              </a:ext>
            </a:extLst>
          </p:cNvPr>
          <p:cNvPicPr>
            <a:picLocks noChangeAspect="1"/>
          </p:cNvPicPr>
          <p:nvPr userDrawn="1"/>
        </p:nvPicPr>
        <p:blipFill>
          <a:blip r:embed="rId2"/>
          <a:stretch>
            <a:fillRect/>
          </a:stretch>
        </p:blipFill>
        <p:spPr>
          <a:xfrm>
            <a:off x="35497" y="4903200"/>
            <a:ext cx="792088" cy="219347"/>
          </a:xfrm>
          <a:prstGeom prst="rect">
            <a:avLst/>
          </a:prstGeom>
        </p:spPr>
      </p:pic>
      <p:pic>
        <p:nvPicPr>
          <p:cNvPr id="13" name="図 12">
            <a:extLst>
              <a:ext uri="{FF2B5EF4-FFF2-40B4-BE49-F238E27FC236}">
                <a16:creationId xmlns:a16="http://schemas.microsoft.com/office/drawing/2014/main" id="{E320EB99-782D-5248-9682-A5F3BE3B3BDC}"/>
              </a:ext>
            </a:extLst>
          </p:cNvPr>
          <p:cNvPicPr>
            <a:picLocks noChangeAspect="1"/>
          </p:cNvPicPr>
          <p:nvPr userDrawn="1"/>
        </p:nvPicPr>
        <p:blipFill rotWithShape="1">
          <a:blip r:embed="rId3"/>
          <a:srcRect l="70678"/>
          <a:stretch/>
        </p:blipFill>
        <p:spPr>
          <a:xfrm>
            <a:off x="6343556" y="2077975"/>
            <a:ext cx="2800443" cy="2796013"/>
          </a:xfrm>
          <a:prstGeom prst="rect">
            <a:avLst/>
          </a:prstGeom>
        </p:spPr>
      </p:pic>
    </p:spTree>
    <p:extLst>
      <p:ext uri="{BB962C8B-B14F-4D97-AF65-F5344CB8AC3E}">
        <p14:creationId xmlns:p14="http://schemas.microsoft.com/office/powerpoint/2010/main" val="3148314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白紙_footer">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CDB7C150-126B-0742-A30E-86648D563F38}"/>
              </a:ext>
            </a:extLst>
          </p:cNvPr>
          <p:cNvSpPr/>
          <p:nvPr userDrawn="1"/>
        </p:nvSpPr>
        <p:spPr>
          <a:xfrm>
            <a:off x="0" y="4873993"/>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 name="正方形/長方形 10">
            <a:extLst>
              <a:ext uri="{FF2B5EF4-FFF2-40B4-BE49-F238E27FC236}">
                <a16:creationId xmlns:a16="http://schemas.microsoft.com/office/drawing/2014/main" id="{A0628384-1480-A74A-BA06-32A9CA01B0E0}"/>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2" name="フッター プレースホルダー 1">
            <a:extLst>
              <a:ext uri="{FF2B5EF4-FFF2-40B4-BE49-F238E27FC236}">
                <a16:creationId xmlns:a16="http://schemas.microsoft.com/office/drawing/2014/main" id="{E32F8078-327F-0144-B591-6667685F5E31}"/>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dirty="0">
                <a:solidFill>
                  <a:schemeClr val="bg1"/>
                </a:solidFill>
              </a:rPr>
              <a:t>Copyright © Cybozu</a:t>
            </a:r>
            <a:endParaRPr kumimoji="1" lang="ja-JP" altLang="en-US" sz="900">
              <a:solidFill>
                <a:schemeClr val="bg1"/>
              </a:solidFill>
            </a:endParaRPr>
          </a:p>
        </p:txBody>
      </p:sp>
      <p:sp>
        <p:nvSpPr>
          <p:cNvPr id="14" name="スライド番号プレースホルダー 4">
            <a:extLst>
              <a:ext uri="{FF2B5EF4-FFF2-40B4-BE49-F238E27FC236}">
                <a16:creationId xmlns:a16="http://schemas.microsoft.com/office/drawing/2014/main" id="{03B37AC8-5A2D-A242-92F0-63F44EF0B10E}"/>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5" name="図 14">
            <a:extLst>
              <a:ext uri="{FF2B5EF4-FFF2-40B4-BE49-F238E27FC236}">
                <a16:creationId xmlns:a16="http://schemas.microsoft.com/office/drawing/2014/main" id="{2B9F4B60-6451-D74E-A91D-5C6AE187664A}"/>
              </a:ext>
            </a:extLst>
          </p:cNvPr>
          <p:cNvPicPr>
            <a:picLocks noChangeAspect="1"/>
          </p:cNvPicPr>
          <p:nvPr userDrawn="1"/>
        </p:nvPicPr>
        <p:blipFill>
          <a:blip r:embed="rId2"/>
          <a:stretch>
            <a:fillRect/>
          </a:stretch>
        </p:blipFill>
        <p:spPr>
          <a:xfrm>
            <a:off x="35497" y="4903200"/>
            <a:ext cx="792088" cy="219347"/>
          </a:xfrm>
          <a:prstGeom prst="rect">
            <a:avLst/>
          </a:prstGeom>
        </p:spPr>
      </p:pic>
      <p:pic>
        <p:nvPicPr>
          <p:cNvPr id="7" name="図 6">
            <a:extLst>
              <a:ext uri="{FF2B5EF4-FFF2-40B4-BE49-F238E27FC236}">
                <a16:creationId xmlns:a16="http://schemas.microsoft.com/office/drawing/2014/main" id="{E320EB99-782D-5248-9682-A5F3BE3B3BDC}"/>
              </a:ext>
            </a:extLst>
          </p:cNvPr>
          <p:cNvPicPr>
            <a:picLocks noChangeAspect="1"/>
          </p:cNvPicPr>
          <p:nvPr userDrawn="1"/>
        </p:nvPicPr>
        <p:blipFill rotWithShape="1">
          <a:blip r:embed="rId3"/>
          <a:srcRect l="70678"/>
          <a:stretch/>
        </p:blipFill>
        <p:spPr>
          <a:xfrm>
            <a:off x="6343556" y="2077975"/>
            <a:ext cx="2800443" cy="2796013"/>
          </a:xfrm>
          <a:prstGeom prst="rect">
            <a:avLst/>
          </a:prstGeom>
        </p:spPr>
      </p:pic>
    </p:spTree>
    <p:extLst>
      <p:ext uri="{BB962C8B-B14F-4D97-AF65-F5344CB8AC3E}">
        <p14:creationId xmlns:p14="http://schemas.microsoft.com/office/powerpoint/2010/main" val="233731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6AE99FB-0F57-A049-A134-82A177C44180}"/>
              </a:ext>
            </a:extLst>
          </p:cNvPr>
          <p:cNvSpPr/>
          <p:nvPr userDrawn="1"/>
        </p:nvSpPr>
        <p:spPr>
          <a:xfrm>
            <a:off x="3815916" y="4927476"/>
            <a:ext cx="151216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98041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白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467544" y="1197167"/>
            <a:ext cx="7271508" cy="1275195"/>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539557" y="2535135"/>
            <a:ext cx="5418919" cy="911681"/>
          </a:xfrm>
        </p:spPr>
        <p:txBody>
          <a:bodyPr anchor="ctr">
            <a:normAutofit/>
          </a:bodyPr>
          <a:lstStyle>
            <a:lvl1pPr marL="0" indent="0">
              <a:lnSpc>
                <a:spcPct val="90000"/>
              </a:lnSpc>
              <a:buNone/>
              <a:defRPr sz="15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6" name="直線コネクタ 5">
            <a:extLst>
              <a:ext uri="{FF2B5EF4-FFF2-40B4-BE49-F238E27FC236}">
                <a16:creationId xmlns:a16="http://schemas.microsoft.com/office/drawing/2014/main" id="{9B3D9C3E-C767-914D-B4FB-DFB08EA33945}"/>
              </a:ext>
            </a:extLst>
          </p:cNvPr>
          <p:cNvCxnSpPr>
            <a:cxnSpLocks/>
          </p:cNvCxnSpPr>
          <p:nvPr userDrawn="1"/>
        </p:nvCxnSpPr>
        <p:spPr>
          <a:xfrm>
            <a:off x="611560" y="2511000"/>
            <a:ext cx="43204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0353EAB5-3DF0-B848-BA9F-45B26CA1C443}"/>
              </a:ext>
            </a:extLst>
          </p:cNvPr>
          <p:cNvPicPr>
            <a:picLocks noChangeAspect="1"/>
          </p:cNvPicPr>
          <p:nvPr userDrawn="1"/>
        </p:nvPicPr>
        <p:blipFill>
          <a:blip r:embed="rId2"/>
          <a:stretch>
            <a:fillRect/>
          </a:stretch>
        </p:blipFill>
        <p:spPr>
          <a:xfrm>
            <a:off x="6732240" y="4529953"/>
            <a:ext cx="2425012" cy="671542"/>
          </a:xfrm>
          <a:prstGeom prst="rect">
            <a:avLst/>
          </a:prstGeom>
        </p:spPr>
      </p:pic>
    </p:spTree>
    <p:extLst>
      <p:ext uri="{BB962C8B-B14F-4D97-AF65-F5344CB8AC3E}">
        <p14:creationId xmlns:p14="http://schemas.microsoft.com/office/powerpoint/2010/main" val="2077722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フッター プレースホルダー 1">
            <a:extLst>
              <a:ext uri="{FF2B5EF4-FFF2-40B4-BE49-F238E27FC236}">
                <a16:creationId xmlns:a16="http://schemas.microsoft.com/office/drawing/2014/main" id="{9E6C9AC4-19F5-204D-8E31-86D5ED8C4A6F}"/>
              </a:ext>
            </a:extLst>
          </p:cNvPr>
          <p:cNvSpPr txBox="1">
            <a:spLocks/>
          </p:cNvSpPr>
          <p:nvPr userDrawn="1"/>
        </p:nvSpPr>
        <p:spPr>
          <a:xfrm>
            <a:off x="3028950" y="4929809"/>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dirty="0"/>
              <a:t>Copyright © Cybozu</a:t>
            </a:r>
            <a:endParaRPr kumimoji="1" lang="ja-JP" altLang="en-US" sz="900"/>
          </a:p>
        </p:txBody>
      </p:sp>
      <p:sp>
        <p:nvSpPr>
          <p:cNvPr id="8" name="スライド番号プレースホルダー 4">
            <a:extLst>
              <a:ext uri="{FF2B5EF4-FFF2-40B4-BE49-F238E27FC236}">
                <a16:creationId xmlns:a16="http://schemas.microsoft.com/office/drawing/2014/main" id="{39086C0C-E5D2-DF48-AD56-B96D577CB899}"/>
              </a:ext>
            </a:extLst>
          </p:cNvPr>
          <p:cNvSpPr txBox="1">
            <a:spLocks/>
          </p:cNvSpPr>
          <p:nvPr userDrawn="1"/>
        </p:nvSpPr>
        <p:spPr>
          <a:xfrm>
            <a:off x="7014541" y="4934100"/>
            <a:ext cx="2057400" cy="18590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08F75D-BBB8-D24F-985B-F754C17A360B}" type="slidenum">
              <a:rPr kumimoji="1" lang="ja-JP" altLang="en-US" sz="900" smtClean="0">
                <a:solidFill>
                  <a:schemeClr val="bg1"/>
                </a:solidFill>
              </a:rPr>
              <a:pPr/>
              <a:t>‹#›</a:t>
            </a:fld>
            <a:endParaRPr kumimoji="1" lang="ja-JP" altLang="en-US" sz="900">
              <a:solidFill>
                <a:schemeClr val="bg1"/>
              </a:solidFill>
            </a:endParaRPr>
          </a:p>
        </p:txBody>
      </p:sp>
    </p:spTree>
    <p:extLst>
      <p:ext uri="{BB962C8B-B14F-4D97-AF65-F5344CB8AC3E}">
        <p14:creationId xmlns:p14="http://schemas.microsoft.com/office/powerpoint/2010/main" val="1045683298"/>
      </p:ext>
    </p:extLst>
  </p:cSld>
  <p:clrMap bg1="lt1" tx1="dk1" bg2="lt2" tx2="dk2" accent1="accent1" accent2="accent2" accent3="accent3" accent4="accent4" accent5="accent5" accent6="accent6" hlink="hlink" folHlink="folHlink"/>
  <p:sldLayoutIdLst>
    <p:sldLayoutId id="2147483681" r:id="rId1"/>
    <p:sldLayoutId id="2147483708" r:id="rId2"/>
    <p:sldLayoutId id="2147483714" r:id="rId3"/>
    <p:sldLayoutId id="2147483692" r:id="rId4"/>
    <p:sldLayoutId id="2147483715" r:id="rId5"/>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garoon.cybozu.co.jp/mtcontents/cases/nakano/"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garoon.cybozu.co.jp/mtcontents/cases/toyohi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garoon.cybozu.co.jp/mtcontents/cases/comb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garoon.cybozu.co.jp/mtcontents/cases/meidensh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garoon.cybozu.co.jp/mtcontents/cases/neguros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aroon.cybozu.co.jp/mtcontents/cases/suncal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aroon.cybozu.co.jp/mtcontents/cases/nikk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aroon.cybozu.co.jp/mtcontents/cases/zebr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garoon.cybozu.co.jp/mtcontents/cases/ss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garoon.cybozu.co.jp/mtcontents/cases/hakutsu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 y="0"/>
            <a:ext cx="9144000" cy="3855600"/>
            <a:chOff x="-3061473" y="-5681"/>
            <a:chExt cx="12205474" cy="5146481"/>
          </a:xfrm>
        </p:grpSpPr>
        <p:pic>
          <p:nvPicPr>
            <p:cNvPr id="9" name="図 8" descr="屋内, 建物, 天井, ブルー が含まれている画像&#10;&#10;自動的に生成された説明">
              <a:extLst>
                <a:ext uri="{FF2B5EF4-FFF2-40B4-BE49-F238E27FC236}">
                  <a16:creationId xmlns:a16="http://schemas.microsoft.com/office/drawing/2014/main" id="{D896E32A-55E9-A744-8941-58E2A4C87F4B}"/>
                </a:ext>
              </a:extLst>
            </p:cNvPr>
            <p:cNvPicPr>
              <a:picLocks noChangeAspect="1"/>
            </p:cNvPicPr>
            <p:nvPr/>
          </p:nvPicPr>
          <p:blipFill>
            <a:blip r:embed="rId2"/>
            <a:stretch>
              <a:fillRect/>
            </a:stretch>
          </p:blipFill>
          <p:spPr>
            <a:xfrm>
              <a:off x="1429813" y="-1"/>
              <a:ext cx="7714187" cy="5140801"/>
            </a:xfrm>
            <a:prstGeom prst="rect">
              <a:avLst/>
            </a:prstGeom>
          </p:spPr>
        </p:pic>
        <p:grpSp>
          <p:nvGrpSpPr>
            <p:cNvPr id="10" name="グループ化 9">
              <a:extLst>
                <a:ext uri="{FF2B5EF4-FFF2-40B4-BE49-F238E27FC236}">
                  <a16:creationId xmlns:a16="http://schemas.microsoft.com/office/drawing/2014/main" id="{2CE3CC06-BB53-4249-BD26-76B86A5BC003}"/>
                </a:ext>
              </a:extLst>
            </p:cNvPr>
            <p:cNvGrpSpPr/>
            <p:nvPr/>
          </p:nvGrpSpPr>
          <p:grpSpPr>
            <a:xfrm>
              <a:off x="-3061473" y="-5681"/>
              <a:ext cx="12205474" cy="5146481"/>
              <a:chOff x="-3061473" y="0"/>
              <a:chExt cx="12205474" cy="5146481"/>
            </a:xfrm>
          </p:grpSpPr>
          <p:sp>
            <p:nvSpPr>
              <p:cNvPr id="11" name="角丸四角形 10">
                <a:extLst>
                  <a:ext uri="{FF2B5EF4-FFF2-40B4-BE49-F238E27FC236}">
                    <a16:creationId xmlns:a16="http://schemas.microsoft.com/office/drawing/2014/main" id="{97941D57-127B-3B47-97E6-1BFF4AB9C43D}"/>
                  </a:ext>
                </a:extLst>
              </p:cNvPr>
              <p:cNvSpPr/>
              <p:nvPr/>
            </p:nvSpPr>
            <p:spPr>
              <a:xfrm>
                <a:off x="-3061473" y="0"/>
                <a:ext cx="12205474" cy="5146481"/>
              </a:xfrm>
              <a:prstGeom prst="roundRect">
                <a:avLst>
                  <a:gd name="adj" fmla="val 0"/>
                </a:avLst>
              </a:prstGeom>
              <a:gradFill flip="none" rotWithShape="1">
                <a:gsLst>
                  <a:gs pos="43000">
                    <a:schemeClr val="bg1"/>
                  </a:gs>
                  <a:gs pos="0">
                    <a:schemeClr val="bg1"/>
                  </a:gs>
                  <a:gs pos="100000">
                    <a:schemeClr val="bg2">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2" name="図 11">
                <a:extLst>
                  <a:ext uri="{FF2B5EF4-FFF2-40B4-BE49-F238E27FC236}">
                    <a16:creationId xmlns:a16="http://schemas.microsoft.com/office/drawing/2014/main" id="{8CFE3567-33F0-BC45-BB56-278E90EC3F22}"/>
                  </a:ext>
                </a:extLst>
              </p:cNvPr>
              <p:cNvPicPr>
                <a:picLocks noChangeAspect="1"/>
              </p:cNvPicPr>
              <p:nvPr/>
            </p:nvPicPr>
            <p:blipFill rotWithShape="1">
              <a:blip r:embed="rId3"/>
              <a:srcRect l="70678"/>
              <a:stretch/>
            </p:blipFill>
            <p:spPr>
              <a:xfrm>
                <a:off x="6115050" y="2116641"/>
                <a:ext cx="3028950" cy="3024159"/>
              </a:xfrm>
              <a:prstGeom prst="rect">
                <a:avLst/>
              </a:prstGeom>
            </p:spPr>
          </p:pic>
        </p:grpSp>
      </p:grpSp>
      <p:sp>
        <p:nvSpPr>
          <p:cNvPr id="20" name="タイトル 1">
            <a:extLst>
              <a:ext uri="{FF2B5EF4-FFF2-40B4-BE49-F238E27FC236}">
                <a16:creationId xmlns:a16="http://schemas.microsoft.com/office/drawing/2014/main" id="{688199CF-F8A9-E647-AA04-23ABC4F89846}"/>
              </a:ext>
            </a:extLst>
          </p:cNvPr>
          <p:cNvSpPr>
            <a:spLocks noGrp="1"/>
          </p:cNvSpPr>
          <p:nvPr>
            <p:ph type="title"/>
          </p:nvPr>
        </p:nvSpPr>
        <p:spPr>
          <a:xfrm>
            <a:off x="467544" y="1197167"/>
            <a:ext cx="8280920" cy="1275195"/>
          </a:xfrm>
        </p:spPr>
        <p:txBody>
          <a:bodyPr>
            <a:normAutofit/>
          </a:bodyPr>
          <a:lstStyle/>
          <a:p>
            <a:r>
              <a:rPr lang="en-US" altLang="ja-JP" dirty="0">
                <a:latin typeface="游ゴシック" panose="020B0400000000000000" pitchFamily="50" charset="-128"/>
                <a:ea typeface="游ゴシック" panose="020B0400000000000000" pitchFamily="50" charset="-128"/>
              </a:rPr>
              <a:t>Garoon </a:t>
            </a:r>
            <a:r>
              <a:rPr lang="ja-JP" altLang="en-US" dirty="0">
                <a:latin typeface="游ゴシック" panose="020B0400000000000000" pitchFamily="50" charset="-128"/>
                <a:ea typeface="游ゴシック" panose="020B0400000000000000" pitchFamily="50" charset="-128"/>
              </a:rPr>
              <a:t>導入事例集</a:t>
            </a:r>
            <a:br>
              <a:rPr lang="en-US" altLang="ja-JP" dirty="0">
                <a:latin typeface="游ゴシック" panose="020B0400000000000000" pitchFamily="50" charset="-128"/>
                <a:ea typeface="游ゴシック" panose="020B0400000000000000" pitchFamily="50" charset="-128"/>
              </a:rPr>
            </a:br>
            <a:r>
              <a:rPr lang="ja-JP" altLang="en-US" dirty="0">
                <a:latin typeface="游ゴシック" panose="020B0400000000000000" pitchFamily="50" charset="-128"/>
                <a:ea typeface="游ゴシック" panose="020B0400000000000000" pitchFamily="50" charset="-128"/>
              </a:rPr>
              <a:t>製造業</a:t>
            </a:r>
          </a:p>
        </p:txBody>
      </p:sp>
      <p:sp>
        <p:nvSpPr>
          <p:cNvPr id="21" name="テキスト プレースホルダー 2">
            <a:extLst>
              <a:ext uri="{FF2B5EF4-FFF2-40B4-BE49-F238E27FC236}">
                <a16:creationId xmlns:a16="http://schemas.microsoft.com/office/drawing/2014/main" id="{F778CE2B-75D3-9242-AE04-569CF6E47972}"/>
              </a:ext>
            </a:extLst>
          </p:cNvPr>
          <p:cNvSpPr>
            <a:spLocks noGrp="1"/>
          </p:cNvSpPr>
          <p:nvPr>
            <p:ph type="body" sz="quarter" idx="10"/>
          </p:nvPr>
        </p:nvSpPr>
        <p:spPr/>
        <p:txBody>
          <a:bodyPr>
            <a:normAutofit/>
          </a:bodyPr>
          <a:lstStyle/>
          <a:p>
            <a:pPr>
              <a:lnSpc>
                <a:spcPct val="100000"/>
              </a:lnSpc>
            </a:pPr>
            <a:r>
              <a:rPr lang="ja-JP" altLang="en-US">
                <a:latin typeface="游ゴシック"/>
                <a:ea typeface="游ゴシック"/>
              </a:rPr>
              <a:t>サイボウズ株式会社</a:t>
            </a:r>
            <a:endParaRPr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9726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10575"/>
            <a:ext cx="8229600" cy="648072"/>
          </a:xfrm>
        </p:spPr>
        <p:txBody>
          <a:bodyPr>
            <a:normAutofit fontScale="90000"/>
          </a:bodyPr>
          <a:lstStyle/>
          <a:p>
            <a:r>
              <a:rPr lang="ja-JP" altLang="en-US" sz="1700" spc="-75">
                <a:solidFill>
                  <a:srgbClr val="2B3142"/>
                </a:solidFill>
                <a:latin typeface="游ゴシック" panose="020B0400000000000000" pitchFamily="50" charset="-128"/>
                <a:ea typeface="游ゴシック" panose="020B0400000000000000" pitchFamily="50" charset="-128"/>
              </a:rPr>
              <a:t>中野製薬株式会社様</a:t>
            </a:r>
            <a:br>
              <a:rPr lang="en-US" altLang="ja-JP" sz="1600" dirty="0">
                <a:solidFill>
                  <a:srgbClr val="2B3142"/>
                </a:solidFill>
                <a:latin typeface="游ゴシック" panose="020B0400000000000000" pitchFamily="50" charset="-128"/>
                <a:ea typeface="游ゴシック" panose="020B0400000000000000" pitchFamily="50" charset="-128"/>
              </a:rPr>
            </a:br>
            <a:r>
              <a:rPr lang="en-US" altLang="ja-JP" sz="2000" dirty="0">
                <a:latin typeface="游ゴシック" panose="020B0400000000000000" pitchFamily="50" charset="-128"/>
                <a:ea typeface="游ゴシック" panose="020B0400000000000000" pitchFamily="50" charset="-128"/>
              </a:rPr>
              <a:t>14</a:t>
            </a:r>
            <a:r>
              <a:rPr lang="ja-JP" altLang="en-US" sz="2000">
                <a:latin typeface="游ゴシック" panose="020B0400000000000000" pitchFamily="50" charset="-128"/>
                <a:ea typeface="游ゴシック" panose="020B0400000000000000" pitchFamily="50" charset="-128"/>
              </a:rPr>
              <a:t>年使った</a:t>
            </a:r>
            <a:r>
              <a:rPr lang="en" altLang="ja-JP" sz="2000" dirty="0">
                <a:latin typeface="游ゴシック" panose="020B0400000000000000" pitchFamily="50" charset="-128"/>
                <a:ea typeface="游ゴシック" panose="020B0400000000000000" pitchFamily="50" charset="-128"/>
              </a:rPr>
              <a:t>Notes</a:t>
            </a:r>
            <a:r>
              <a:rPr lang="ja-JP" altLang="en-US" sz="2000">
                <a:latin typeface="游ゴシック" panose="020B0400000000000000" pitchFamily="50" charset="-128"/>
                <a:ea typeface="游ゴシック" panose="020B0400000000000000" pitchFamily="50" charset="-128"/>
              </a:rPr>
              <a:t>のリプレイスに成功</a:t>
            </a:r>
            <a:br>
              <a:rPr lang="en-US" altLang="ja-JP" sz="2000" dirty="0">
                <a:latin typeface="游ゴシック" panose="020B0400000000000000" pitchFamily="50" charset="-128"/>
                <a:ea typeface="游ゴシック" panose="020B0400000000000000" pitchFamily="50" charset="-128"/>
              </a:rPr>
            </a:br>
            <a:r>
              <a:rPr lang="ja-JP" altLang="en-US" sz="2000">
                <a:latin typeface="游ゴシック" panose="020B0400000000000000" pitchFamily="50" charset="-128"/>
                <a:ea typeface="游ゴシック" panose="020B0400000000000000" pitchFamily="50" charset="-128"/>
              </a:rPr>
              <a:t>～モバイル活用とコスト削減を実現～</a:t>
            </a:r>
          </a:p>
        </p:txBody>
      </p:sp>
      <p:grpSp>
        <p:nvGrpSpPr>
          <p:cNvPr id="3" name="グループ化 2"/>
          <p:cNvGrpSpPr/>
          <p:nvPr/>
        </p:nvGrpSpPr>
        <p:grpSpPr>
          <a:xfrm>
            <a:off x="344792" y="1266604"/>
            <a:ext cx="4659256" cy="2274515"/>
            <a:chOff x="344792" y="1221600"/>
            <a:chExt cx="3526998" cy="2274515"/>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154268"/>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253115"/>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758263"/>
            <a:ext cx="3672408" cy="89767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bIns="45720" anchor="t"/>
          <a:lstStyle/>
          <a:p>
            <a:pPr>
              <a:spcBef>
                <a:spcPts val="0"/>
              </a:spcBef>
              <a:defRPr/>
            </a:pPr>
            <a:r>
              <a:rPr lang="ja-JP" altLang="en-US" sz="1050" b="1" dirty="0">
                <a:solidFill>
                  <a:srgbClr val="2B3142"/>
                </a:solidFill>
                <a:latin typeface="游ゴシック" panose="020B0400000000000000" pitchFamily="50" charset="-128"/>
                <a:ea typeface="游ゴシック" panose="020B0400000000000000" pitchFamily="50" charset="-128"/>
              </a:rPr>
              <a:t>ご利用状況</a:t>
            </a:r>
            <a:endParaRPr lang="en-US" altLang="ja-JP" sz="1050" b="1"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業種：頭髪化粧品および医薬品の製造・販売</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規模：約</a:t>
            </a:r>
            <a:r>
              <a:rPr lang="en-US" altLang="ja-JP" sz="1050" dirty="0">
                <a:solidFill>
                  <a:srgbClr val="2B3142"/>
                </a:solidFill>
                <a:latin typeface="游ゴシック" panose="020B0400000000000000" pitchFamily="50" charset="-128"/>
                <a:ea typeface="游ゴシック" panose="020B0400000000000000" pitchFamily="50" charset="-128"/>
              </a:rPr>
              <a:t>270</a:t>
            </a:r>
            <a:r>
              <a:rPr lang="ja-JP" altLang="en-US" sz="1050" dirty="0">
                <a:solidFill>
                  <a:srgbClr val="2B3142"/>
                </a:solidFill>
                <a:latin typeface="游ゴシック" panose="020B0400000000000000" pitchFamily="50" charset="-128"/>
                <a:ea typeface="游ゴシック" panose="020B0400000000000000" pitchFamily="50" charset="-128"/>
              </a:rPr>
              <a:t>ユーザー</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a:solidFill>
                  <a:srgbClr val="2B3142"/>
                </a:solidFill>
                <a:latin typeface="游ゴシック"/>
                <a:ea typeface="游ゴシック"/>
              </a:rPr>
              <a:t>・ 製品の形式：クラウド版Garoon</a:t>
            </a:r>
            <a:endParaRPr lang="en-US" altLang="ja-JP" sz="1050">
              <a:solidFill>
                <a:srgbClr val="2B3142"/>
              </a:solidFill>
              <a:latin typeface="游ゴシック"/>
              <a:ea typeface="游ゴシック"/>
            </a:endParaRPr>
          </a:p>
          <a:p>
            <a:pPr>
              <a:spcBef>
                <a:spcPts val="0"/>
              </a:spcBef>
              <a:defRPr/>
            </a:pPr>
            <a:r>
              <a:rPr lang="ja-JP" altLang="en-US" sz="1050">
                <a:latin typeface="游ゴシック"/>
                <a:ea typeface="游ゴシック"/>
              </a:rPr>
              <a:t>（</a:t>
            </a:r>
            <a:r>
              <a:rPr lang="ja-JP" sz="1050" dirty="0">
                <a:ea typeface="+mn-lt"/>
                <a:cs typeface="+mn-lt"/>
                <a:hlinkClick r:id="rId3"/>
              </a:rPr>
              <a:t>https://garoon.cybozu.co.jp/mtcontents/cases/nakano/</a:t>
            </a:r>
            <a:r>
              <a:rPr lang="ja-JP" altLang="en-US" sz="1050">
                <a:latin typeface="游ゴシック"/>
                <a:ea typeface="游ゴシック"/>
              </a:rPr>
              <a:t>）</a:t>
            </a:r>
          </a:p>
        </p:txBody>
      </p:sp>
      <p:sp>
        <p:nvSpPr>
          <p:cNvPr id="17" name="正方形/長方形 16">
            <a:extLst>
              <a:ext uri="{FF2B5EF4-FFF2-40B4-BE49-F238E27FC236}">
                <a16:creationId xmlns:a16="http://schemas.microsoft.com/office/drawing/2014/main" id="{4DDE052E-B8BE-8A40-95FC-17C83D89AE40}"/>
              </a:ext>
            </a:extLst>
          </p:cNvPr>
          <p:cNvSpPr/>
          <p:nvPr/>
        </p:nvSpPr>
        <p:spPr>
          <a:xfrm>
            <a:off x="344792" y="1546914"/>
            <a:ext cx="4659256" cy="592470"/>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3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a:t>
            </a:r>
            <a:r>
              <a:rPr lang="ja-JP" altLang="en-US" sz="1100" b="1" i="0">
                <a:solidFill>
                  <a:schemeClr val="accent4"/>
                </a:solidFill>
                <a:latin typeface="游ゴシック" panose="020B0400000000000000" pitchFamily="50" charset="-128"/>
                <a:ea typeface="游ゴシック" panose="020B0400000000000000" pitchFamily="50" charset="-128"/>
              </a:rPr>
              <a:t>パソコン以外の端末からもグループウェアに　アクセスしたい</a:t>
            </a:r>
            <a:r>
              <a:rPr lang="ja-JP" altLang="en-US" sz="1100" i="0">
                <a:solidFill>
                  <a:srgbClr val="2B3142"/>
                </a:solidFill>
                <a:latin typeface="游ゴシック" panose="020B0400000000000000" pitchFamily="50" charset="-128"/>
                <a:ea typeface="游ゴシック" panose="020B0400000000000000" pitchFamily="50" charset="-128"/>
              </a:rPr>
              <a:t>という</a:t>
            </a:r>
            <a:endParaRPr lang="en-US" altLang="ja-JP" sz="1100" i="0" dirty="0">
              <a:solidFill>
                <a:srgbClr val="2B3142"/>
              </a:solidFill>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　要望が高まっていた</a:t>
            </a:r>
          </a:p>
          <a:p>
            <a:pPr>
              <a:lnSpc>
                <a:spcPts val="13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・ビジネス環境の変化により</a:t>
            </a:r>
            <a:r>
              <a:rPr lang="ja-JP" altLang="en-US" sz="1100" b="1" i="0">
                <a:solidFill>
                  <a:schemeClr val="accent4"/>
                </a:solidFill>
                <a:latin typeface="游ゴシック" panose="020B0400000000000000" pitchFamily="50" charset="-128"/>
                <a:ea typeface="游ゴシック" panose="020B0400000000000000" pitchFamily="50" charset="-128"/>
              </a:rPr>
              <a:t>柔軟に対応できるシステム</a:t>
            </a:r>
            <a:r>
              <a:rPr lang="ja-JP" altLang="en-US" sz="1100" i="0">
                <a:solidFill>
                  <a:srgbClr val="2B3142"/>
                </a:solidFill>
                <a:latin typeface="游ゴシック" panose="020B0400000000000000" pitchFamily="50" charset="-128"/>
                <a:ea typeface="游ゴシック" panose="020B0400000000000000" pitchFamily="50" charset="-128"/>
              </a:rPr>
              <a:t>を探していた</a:t>
            </a:r>
            <a:endParaRPr lang="ja-JP" altLang="en-US" sz="1100" b="1" i="0">
              <a:solidFill>
                <a:schemeClr val="accent4"/>
              </a:solidFill>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078F0C71-E29E-5A41-A604-523F0A0359A5}"/>
              </a:ext>
            </a:extLst>
          </p:cNvPr>
          <p:cNvSpPr/>
          <p:nvPr/>
        </p:nvSpPr>
        <p:spPr>
          <a:xfrm>
            <a:off x="344792" y="2486951"/>
            <a:ext cx="4803272" cy="779547"/>
          </a:xfrm>
          <a:prstGeom prst="rect">
            <a:avLst/>
          </a:prstGeom>
        </p:spPr>
        <p:txBody>
          <a:bodyPr wrap="square">
            <a:no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300"/>
              </a:lnSpc>
              <a:spcBef>
                <a:spcPts val="0"/>
              </a:spcBef>
              <a:defRPr/>
            </a:pPr>
            <a:r>
              <a:rPr lang="ja-JP" altLang="en-US" sz="1100" i="0">
                <a:latin typeface="游ゴシック" panose="020B0400000000000000" pitchFamily="50" charset="-128"/>
                <a:ea typeface="游ゴシック" panose="020B0400000000000000" pitchFamily="50" charset="-128"/>
              </a:rPr>
              <a:t>・決められた機能だけでなく、より</a:t>
            </a:r>
            <a:r>
              <a:rPr lang="ja-JP" altLang="en-US" sz="1100" b="1" i="0">
                <a:solidFill>
                  <a:schemeClr val="accent4"/>
                </a:solidFill>
                <a:latin typeface="游ゴシック" panose="020B0400000000000000" pitchFamily="50" charset="-128"/>
                <a:ea typeface="游ゴシック" panose="020B0400000000000000" pitchFamily="50" charset="-128"/>
              </a:rPr>
              <a:t>柔軟にシステムを構築できる</a:t>
            </a:r>
            <a:r>
              <a:rPr lang="en" altLang="ja-JP" sz="1100" b="1" i="0" dirty="0">
                <a:solidFill>
                  <a:schemeClr val="accent4"/>
                </a:solidFill>
                <a:latin typeface="游ゴシック" panose="020B0400000000000000" pitchFamily="50" charset="-128"/>
                <a:ea typeface="游ゴシック" panose="020B0400000000000000" pitchFamily="50" charset="-128"/>
              </a:rPr>
              <a:t>kintone</a:t>
            </a:r>
            <a:r>
              <a:rPr lang="en" altLang="ja-JP" sz="1100" i="0" dirty="0">
                <a:latin typeface="游ゴシック" panose="020B0400000000000000" pitchFamily="50" charset="-128"/>
                <a:ea typeface="游ゴシック" panose="020B0400000000000000" pitchFamily="50" charset="-128"/>
              </a:rPr>
              <a:t> </a:t>
            </a:r>
          </a:p>
          <a:p>
            <a:pPr>
              <a:lnSpc>
                <a:spcPts val="1300"/>
              </a:lnSpc>
              <a:spcBef>
                <a:spcPts val="0"/>
              </a:spcBef>
              <a:defRPr/>
            </a:pPr>
            <a:r>
              <a:rPr lang="ja-JP" altLang="en-US" sz="1100" i="0">
                <a:latin typeface="游ゴシック" panose="020B0400000000000000" pitchFamily="50" charset="-128"/>
                <a:ea typeface="游ゴシック" panose="020B0400000000000000" pitchFamily="50" charset="-128"/>
              </a:rPr>
              <a:t>　と連携できる</a:t>
            </a:r>
          </a:p>
          <a:p>
            <a:pPr>
              <a:lnSpc>
                <a:spcPts val="1300"/>
              </a:lnSpc>
              <a:spcBef>
                <a:spcPts val="0"/>
              </a:spcBef>
              <a:defRPr/>
            </a:pPr>
            <a:r>
              <a:rPr lang="ja-JP" altLang="en-US" sz="1100" i="0">
                <a:latin typeface="游ゴシック" panose="020B0400000000000000" pitchFamily="50" charset="-128"/>
                <a:ea typeface="游ゴシック" panose="020B0400000000000000" pitchFamily="50" charset="-128"/>
              </a:rPr>
              <a:t>・既存の</a:t>
            </a:r>
            <a:r>
              <a:rPr lang="en" altLang="ja-JP" sz="1100" i="0" dirty="0">
                <a:latin typeface="游ゴシック" panose="020B0400000000000000" pitchFamily="50" charset="-128"/>
                <a:ea typeface="游ゴシック" panose="020B0400000000000000" pitchFamily="50" charset="-128"/>
              </a:rPr>
              <a:t>Notes</a:t>
            </a:r>
            <a:r>
              <a:rPr lang="ja-JP" altLang="en-US" sz="1100" i="0">
                <a:latin typeface="游ゴシック" panose="020B0400000000000000" pitchFamily="50" charset="-128"/>
                <a:ea typeface="游ゴシック" panose="020B0400000000000000" pitchFamily="50" charset="-128"/>
              </a:rPr>
              <a:t>で連携していた</a:t>
            </a:r>
            <a:r>
              <a:rPr lang="ja-JP" altLang="en-US" sz="1100" b="1" i="0">
                <a:solidFill>
                  <a:schemeClr val="accent4"/>
                </a:solidFill>
                <a:latin typeface="游ゴシック" panose="020B0400000000000000" pitchFamily="50" charset="-128"/>
                <a:ea typeface="游ゴシック" panose="020B0400000000000000" pitchFamily="50" charset="-128"/>
              </a:rPr>
              <a:t>基幹システムと連携できる</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i="0">
                <a:latin typeface="游ゴシック" panose="020B0400000000000000" pitchFamily="50" charset="-128"/>
                <a:ea typeface="游ゴシック" panose="020B0400000000000000" pitchFamily="50" charset="-128"/>
              </a:rPr>
              <a:t>・</a:t>
            </a:r>
            <a:r>
              <a:rPr lang="en-US" altLang="ja-JP" sz="1100" i="0" dirty="0">
                <a:latin typeface="游ゴシック" panose="020B0400000000000000" pitchFamily="50" charset="-128"/>
                <a:ea typeface="游ゴシック" panose="020B0400000000000000" pitchFamily="50" charset="-128"/>
              </a:rPr>
              <a:t>Notes</a:t>
            </a:r>
            <a:r>
              <a:rPr lang="ja-JP" altLang="en-US" sz="1100" i="0">
                <a:latin typeface="游ゴシック" panose="020B0400000000000000" pitchFamily="50" charset="-128"/>
                <a:ea typeface="游ゴシック" panose="020B0400000000000000" pitchFamily="50" charset="-128"/>
              </a:rPr>
              <a:t>を運用し続けるより、</a:t>
            </a:r>
            <a:r>
              <a:rPr lang="ja-JP" altLang="en-US" sz="1100" b="1" i="0">
                <a:solidFill>
                  <a:schemeClr val="accent4"/>
                </a:solidFill>
                <a:latin typeface="游ゴシック" panose="020B0400000000000000" pitchFamily="50" charset="-128"/>
                <a:ea typeface="游ゴシック" panose="020B0400000000000000" pitchFamily="50" charset="-128"/>
              </a:rPr>
              <a:t>コストメリットがあった</a:t>
            </a:r>
          </a:p>
        </p:txBody>
      </p:sp>
      <p:sp>
        <p:nvSpPr>
          <p:cNvPr id="22" name="正方形/長方形 21">
            <a:extLst>
              <a:ext uri="{FF2B5EF4-FFF2-40B4-BE49-F238E27FC236}">
                <a16:creationId xmlns:a16="http://schemas.microsoft.com/office/drawing/2014/main" id="{55C3A006-9F73-D747-B06D-975AE457F8D3}"/>
              </a:ext>
            </a:extLst>
          </p:cNvPr>
          <p:cNvSpPr/>
          <p:nvPr/>
        </p:nvSpPr>
        <p:spPr>
          <a:xfrm>
            <a:off x="344792" y="3614065"/>
            <a:ext cx="4659256" cy="1092607"/>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3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a:t>
            </a:r>
            <a:r>
              <a:rPr lang="en-US" altLang="ja-JP" sz="1100" i="0" dirty="0">
                <a:solidFill>
                  <a:srgbClr val="2B3142"/>
                </a:solidFill>
                <a:latin typeface="游ゴシック" panose="020B0400000000000000" pitchFamily="50" charset="-128"/>
                <a:ea typeface="游ゴシック" panose="020B0400000000000000" pitchFamily="50" charset="-128"/>
              </a:rPr>
              <a:t>Notes</a:t>
            </a:r>
            <a:r>
              <a:rPr lang="ja-JP" altLang="en-US" sz="1100" i="0">
                <a:solidFill>
                  <a:srgbClr val="2B3142"/>
                </a:solidFill>
                <a:latin typeface="游ゴシック" panose="020B0400000000000000" pitchFamily="50" charset="-128"/>
                <a:ea typeface="游ゴシック" panose="020B0400000000000000" pitchFamily="50" charset="-128"/>
              </a:rPr>
              <a:t>時代はあまり使われていなかった</a:t>
            </a:r>
            <a:r>
              <a:rPr lang="ja-JP" altLang="en-US" sz="1100" b="1" i="0">
                <a:solidFill>
                  <a:schemeClr val="accent4"/>
                </a:solidFill>
                <a:latin typeface="游ゴシック" panose="020B0400000000000000" pitchFamily="50" charset="-128"/>
                <a:ea typeface="游ゴシック" panose="020B0400000000000000" pitchFamily="50" charset="-128"/>
              </a:rPr>
              <a:t>スケジュールが</a:t>
            </a:r>
            <a:r>
              <a:rPr lang="en-US" altLang="ja-JP" sz="1100" b="1" i="0" dirty="0">
                <a:solidFill>
                  <a:schemeClr val="accent4"/>
                </a:solidFill>
                <a:latin typeface="游ゴシック" panose="020B0400000000000000" pitchFamily="50" charset="-128"/>
                <a:ea typeface="游ゴシック" panose="020B0400000000000000" pitchFamily="50" charset="-128"/>
              </a:rPr>
              <a:t>Garoon </a:t>
            </a:r>
            <a:r>
              <a:rPr lang="ja-JP" altLang="en-US" sz="1100" b="1" i="0">
                <a:solidFill>
                  <a:schemeClr val="accent4"/>
                </a:solidFill>
                <a:latin typeface="游ゴシック" panose="020B0400000000000000" pitchFamily="50" charset="-128"/>
                <a:ea typeface="游ゴシック" panose="020B0400000000000000" pitchFamily="50" charset="-128"/>
              </a:rPr>
              <a:t>では　</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b="1" i="0">
                <a:solidFill>
                  <a:schemeClr val="accent4"/>
                </a:solidFill>
                <a:latin typeface="游ゴシック" panose="020B0400000000000000" pitchFamily="50" charset="-128"/>
                <a:ea typeface="游ゴシック" panose="020B0400000000000000" pitchFamily="50" charset="-128"/>
              </a:rPr>
              <a:t>　よく利用されるように</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・スマートフォンからアクセスできるようになり、</a:t>
            </a:r>
            <a:r>
              <a:rPr lang="ja-JP" altLang="en-US" sz="1100" b="1" i="0">
                <a:solidFill>
                  <a:schemeClr val="accent4"/>
                </a:solidFill>
                <a:latin typeface="游ゴシック" panose="020B0400000000000000" pitchFamily="50" charset="-128"/>
                <a:ea typeface="游ゴシック" panose="020B0400000000000000" pitchFamily="50" charset="-128"/>
              </a:rPr>
              <a:t>すきま時間を有効に</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b="1" i="0">
                <a:solidFill>
                  <a:schemeClr val="accent4"/>
                </a:solidFill>
                <a:latin typeface="游ゴシック" panose="020B0400000000000000" pitchFamily="50" charset="-128"/>
                <a:ea typeface="游ゴシック" panose="020B0400000000000000" pitchFamily="50" charset="-128"/>
              </a:rPr>
              <a:t>　活用できるように</a:t>
            </a:r>
            <a:r>
              <a:rPr lang="ja-JP" altLang="en-US" sz="1100" i="0">
                <a:solidFill>
                  <a:srgbClr val="2B3142"/>
                </a:solidFill>
                <a:latin typeface="游ゴシック" panose="020B0400000000000000" pitchFamily="50" charset="-128"/>
                <a:ea typeface="游ゴシック" panose="020B0400000000000000" pitchFamily="50" charset="-128"/>
              </a:rPr>
              <a:t>なった</a:t>
            </a:r>
          </a:p>
          <a:p>
            <a:pPr>
              <a:lnSpc>
                <a:spcPts val="13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 ・</a:t>
            </a:r>
            <a:r>
              <a:rPr lang="en" altLang="ja-JP" sz="1100" i="0" dirty="0">
                <a:solidFill>
                  <a:srgbClr val="2B3142"/>
                </a:solidFill>
                <a:latin typeface="游ゴシック" panose="020B0400000000000000" pitchFamily="50" charset="-128"/>
                <a:ea typeface="游ゴシック" panose="020B0400000000000000" pitchFamily="50" charset="-128"/>
              </a:rPr>
              <a:t>Garoon </a:t>
            </a:r>
            <a:r>
              <a:rPr lang="ja-JP" altLang="en-US" sz="1100" i="0">
                <a:solidFill>
                  <a:srgbClr val="2B3142"/>
                </a:solidFill>
                <a:latin typeface="游ゴシック" panose="020B0400000000000000" pitchFamily="50" charset="-128"/>
                <a:ea typeface="游ゴシック" panose="020B0400000000000000" pitchFamily="50" charset="-128"/>
              </a:rPr>
              <a:t>のポータルに情報が集約されることにより、</a:t>
            </a:r>
            <a:r>
              <a:rPr lang="ja-JP" altLang="en-US" sz="1100" b="1" i="0">
                <a:solidFill>
                  <a:schemeClr val="accent4"/>
                </a:solidFill>
                <a:latin typeface="游ゴシック" panose="020B0400000000000000" pitchFamily="50" charset="-128"/>
                <a:ea typeface="游ゴシック" panose="020B0400000000000000" pitchFamily="50" charset="-128"/>
              </a:rPr>
              <a:t>グループウェア</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b="1" i="0">
                <a:solidFill>
                  <a:schemeClr val="accent4"/>
                </a:solidFill>
                <a:latin typeface="游ゴシック" panose="020B0400000000000000" pitchFamily="50" charset="-128"/>
                <a:ea typeface="游ゴシック" panose="020B0400000000000000" pitchFamily="50" charset="-128"/>
              </a:rPr>
              <a:t>　の活用度が上がった</a:t>
            </a:r>
          </a:p>
        </p:txBody>
      </p:sp>
      <p:pic>
        <p:nvPicPr>
          <p:cNvPr id="23" name="Picture 2">
            <a:extLst>
              <a:ext uri="{FF2B5EF4-FFF2-40B4-BE49-F238E27FC236}">
                <a16:creationId xmlns:a16="http://schemas.microsoft.com/office/drawing/2014/main" id="{064DD159-E588-AE41-B258-7FE28BD972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486" t="1" b="27538"/>
          <a:stretch/>
        </p:blipFill>
        <p:spPr bwMode="auto">
          <a:xfrm>
            <a:off x="5290994" y="1266603"/>
            <a:ext cx="3508214" cy="198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80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195043"/>
            <a:ext cx="8229600" cy="648072"/>
          </a:xfrm>
        </p:spPr>
        <p:txBody>
          <a:bodyPr>
            <a:normAutofit/>
          </a:bodyPr>
          <a:lstStyle/>
          <a:p>
            <a:r>
              <a:rPr lang="ja-JP" altLang="en-US" sz="1500" spc="-75">
                <a:solidFill>
                  <a:srgbClr val="2B3142"/>
                </a:solidFill>
                <a:latin typeface="游ゴシック" panose="020B0400000000000000" pitchFamily="50" charset="-128"/>
                <a:ea typeface="游ゴシック" panose="020B0400000000000000" pitchFamily="50" charset="-128"/>
              </a:rPr>
              <a:t>東洋ハイテック株式会社様</a:t>
            </a:r>
            <a:br>
              <a:rPr lang="en-US" altLang="ja-JP" sz="1600" dirty="0">
                <a:solidFill>
                  <a:srgbClr val="2B3142"/>
                </a:solidFill>
                <a:latin typeface="游ゴシック" panose="020B0400000000000000" pitchFamily="50" charset="-128"/>
                <a:ea typeface="游ゴシック" panose="020B0400000000000000" pitchFamily="50" charset="-128"/>
              </a:rPr>
            </a:br>
            <a:r>
              <a:rPr lang="en" altLang="ja-JP" dirty="0">
                <a:latin typeface="游ゴシック" panose="020B0400000000000000" pitchFamily="50" charset="-128"/>
                <a:ea typeface="游ゴシック" panose="020B0400000000000000" pitchFamily="50" charset="-128"/>
              </a:rPr>
              <a:t>Garoon</a:t>
            </a:r>
            <a:r>
              <a:rPr lang="ja-JP" altLang="en-US">
                <a:latin typeface="游ゴシック" panose="020B0400000000000000" pitchFamily="50" charset="-128"/>
                <a:ea typeface="游ゴシック" panose="020B0400000000000000" pitchFamily="50" charset="-128"/>
              </a:rPr>
              <a:t>＋</a:t>
            </a:r>
            <a:r>
              <a:rPr lang="en-US" altLang="ja-JP" dirty="0">
                <a:latin typeface="游ゴシック" panose="020B0400000000000000" pitchFamily="50" charset="-128"/>
                <a:ea typeface="游ゴシック" panose="020B0400000000000000" pitchFamily="50" charset="-128"/>
              </a:rPr>
              <a:t>kintone</a:t>
            </a:r>
            <a:r>
              <a:rPr lang="ja-JP" altLang="en-US">
                <a:latin typeface="游ゴシック" panose="020B0400000000000000" pitchFamily="50" charset="-128"/>
                <a:ea typeface="游ゴシック" panose="020B0400000000000000" pitchFamily="50" charset="-128"/>
              </a:rPr>
              <a:t>で</a:t>
            </a:r>
            <a:r>
              <a:rPr lang="en-US" altLang="ja-JP" dirty="0">
                <a:latin typeface="游ゴシック" panose="020B0400000000000000" pitchFamily="50" charset="-128"/>
                <a:ea typeface="游ゴシック" panose="020B0400000000000000" pitchFamily="50" charset="-128"/>
              </a:rPr>
              <a:t>15</a:t>
            </a:r>
            <a:r>
              <a:rPr lang="ja-JP" altLang="en-US">
                <a:latin typeface="游ゴシック" panose="020B0400000000000000" pitchFamily="50" charset="-128"/>
                <a:ea typeface="游ゴシック" panose="020B0400000000000000" pitchFamily="50" charset="-128"/>
              </a:rPr>
              <a:t>年利用の</a:t>
            </a:r>
            <a:r>
              <a:rPr lang="en-US" altLang="ja-JP" dirty="0">
                <a:latin typeface="游ゴシック" panose="020B0400000000000000" pitchFamily="50" charset="-128"/>
                <a:ea typeface="游ゴシック" panose="020B0400000000000000" pitchFamily="50" charset="-128"/>
              </a:rPr>
              <a:t>Notes</a:t>
            </a:r>
            <a:r>
              <a:rPr lang="ja-JP" altLang="en-US">
                <a:latin typeface="游ゴシック" panose="020B0400000000000000" pitchFamily="50" charset="-128"/>
                <a:ea typeface="游ゴシック" panose="020B0400000000000000" pitchFamily="50" charset="-128"/>
              </a:rPr>
              <a:t>マイグレーションを実現</a:t>
            </a:r>
          </a:p>
        </p:txBody>
      </p:sp>
      <p:grpSp>
        <p:nvGrpSpPr>
          <p:cNvPr id="3" name="グループ化 2"/>
          <p:cNvGrpSpPr/>
          <p:nvPr/>
        </p:nvGrpSpPr>
        <p:grpSpPr>
          <a:xfrm>
            <a:off x="344792" y="1266604"/>
            <a:ext cx="4659256" cy="2223462"/>
            <a:chOff x="344792" y="1221600"/>
            <a:chExt cx="3526998" cy="2223462"/>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183465"/>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202062"/>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758263"/>
            <a:ext cx="3672408" cy="89767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bIns="45720" anchor="t"/>
          <a:lstStyle/>
          <a:p>
            <a:pPr>
              <a:spcBef>
                <a:spcPts val="0"/>
              </a:spcBef>
              <a:defRPr/>
            </a:pPr>
            <a:r>
              <a:rPr lang="ja-JP" altLang="en-US" sz="1050" b="1" dirty="0">
                <a:solidFill>
                  <a:srgbClr val="2B3142"/>
                </a:solidFill>
                <a:latin typeface="游ゴシック" panose="020B0400000000000000" pitchFamily="50" charset="-128"/>
                <a:ea typeface="游ゴシック" panose="020B0400000000000000" pitchFamily="50" charset="-128"/>
              </a:rPr>
              <a:t>ご利用状況</a:t>
            </a:r>
            <a:endParaRPr lang="en-US" altLang="ja-JP" sz="1050" b="1"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業種：製造業</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規模：約</a:t>
            </a:r>
            <a:r>
              <a:rPr lang="en-US" altLang="ja-JP" sz="1050" dirty="0">
                <a:solidFill>
                  <a:srgbClr val="2B3142"/>
                </a:solidFill>
                <a:latin typeface="游ゴシック" panose="020B0400000000000000" pitchFamily="50" charset="-128"/>
                <a:ea typeface="游ゴシック" panose="020B0400000000000000" pitchFamily="50" charset="-128"/>
              </a:rPr>
              <a:t>180</a:t>
            </a:r>
            <a:r>
              <a:rPr lang="ja-JP" altLang="en-US" sz="1050" dirty="0">
                <a:solidFill>
                  <a:srgbClr val="2B3142"/>
                </a:solidFill>
                <a:latin typeface="游ゴシック" panose="020B0400000000000000" pitchFamily="50" charset="-128"/>
                <a:ea typeface="游ゴシック" panose="020B0400000000000000" pitchFamily="50" charset="-128"/>
              </a:rPr>
              <a:t>ユーザー</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a:solidFill>
                  <a:srgbClr val="2B3142"/>
                </a:solidFill>
                <a:latin typeface="游ゴシック"/>
                <a:ea typeface="游ゴシック"/>
              </a:rPr>
              <a:t>・ 製品の形式：クラウド版Garoon</a:t>
            </a:r>
            <a:endParaRPr lang="en-US" altLang="ja-JP" sz="1050">
              <a:solidFill>
                <a:srgbClr val="2B3142"/>
              </a:solidFill>
              <a:latin typeface="游ゴシック"/>
              <a:ea typeface="游ゴシック"/>
            </a:endParaRPr>
          </a:p>
          <a:p>
            <a:pPr>
              <a:defRPr/>
            </a:pPr>
            <a:r>
              <a:rPr lang="ja-JP" altLang="en-US" sz="1050">
                <a:latin typeface="游ゴシック"/>
                <a:ea typeface="游ゴシック"/>
              </a:rPr>
              <a:t>（</a:t>
            </a:r>
            <a:r>
              <a:rPr lang="ja-JP" sz="1050" dirty="0">
                <a:ea typeface="+mn-lt"/>
                <a:cs typeface="+mn-lt"/>
                <a:hlinkClick r:id="rId3"/>
              </a:rPr>
              <a:t>https://garoon.cybozu.co.jp/mtcontents/cases/toyohi2/</a:t>
            </a:r>
            <a:r>
              <a:rPr lang="ja-JP" altLang="en-US" sz="1050">
                <a:latin typeface="游ゴシック"/>
                <a:ea typeface="游ゴシック"/>
              </a:rPr>
              <a:t>）</a:t>
            </a:r>
          </a:p>
        </p:txBody>
      </p:sp>
      <p:sp>
        <p:nvSpPr>
          <p:cNvPr id="13" name="正方形/長方形 12">
            <a:extLst>
              <a:ext uri="{FF2B5EF4-FFF2-40B4-BE49-F238E27FC236}">
                <a16:creationId xmlns:a16="http://schemas.microsoft.com/office/drawing/2014/main" id="{4DDE052E-B8BE-8A40-95FC-17C83D89AE40}"/>
              </a:ext>
            </a:extLst>
          </p:cNvPr>
          <p:cNvSpPr/>
          <p:nvPr/>
        </p:nvSpPr>
        <p:spPr>
          <a:xfrm>
            <a:off x="344792" y="1534823"/>
            <a:ext cx="4803272" cy="630942"/>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4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a:t>
            </a:r>
            <a:r>
              <a:rPr lang="en" altLang="ja-JP" sz="1100" i="0" dirty="0">
                <a:solidFill>
                  <a:srgbClr val="2B3142"/>
                </a:solidFill>
                <a:latin typeface="游ゴシック" panose="020B0400000000000000" pitchFamily="50" charset="-128"/>
                <a:ea typeface="游ゴシック" panose="020B0400000000000000" pitchFamily="50" charset="-128"/>
              </a:rPr>
              <a:t>Notes</a:t>
            </a:r>
            <a:r>
              <a:rPr lang="ja-JP" altLang="en-US" sz="1100" i="0">
                <a:solidFill>
                  <a:srgbClr val="2B3142"/>
                </a:solidFill>
                <a:latin typeface="游ゴシック" panose="020B0400000000000000" pitchFamily="50" charset="-128"/>
                <a:ea typeface="游ゴシック" panose="020B0400000000000000" pitchFamily="50" charset="-128"/>
              </a:rPr>
              <a:t>のレスポンス低下や障害発生で</a:t>
            </a:r>
            <a:r>
              <a:rPr lang="ja-JP" altLang="en-US" sz="1100" b="1" i="0">
                <a:solidFill>
                  <a:schemeClr val="accent4"/>
                </a:solidFill>
                <a:latin typeface="游ゴシック" panose="020B0400000000000000" pitchFamily="50" charset="-128"/>
                <a:ea typeface="游ゴシック" panose="020B0400000000000000" pitchFamily="50" charset="-128"/>
              </a:rPr>
              <a:t>業務が止まってしまう問題が頻発</a:t>
            </a:r>
          </a:p>
          <a:p>
            <a:pPr>
              <a:lnSpc>
                <a:spcPts val="14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a:t>
            </a:r>
            <a:r>
              <a:rPr lang="en-US" altLang="ja-JP" sz="1100" b="1" i="0" dirty="0">
                <a:solidFill>
                  <a:schemeClr val="accent4"/>
                </a:solidFill>
                <a:latin typeface="游ゴシック" panose="020B0400000000000000" pitchFamily="50" charset="-128"/>
                <a:ea typeface="游ゴシック" panose="020B0400000000000000" pitchFamily="50" charset="-128"/>
              </a:rPr>
              <a:t>1</a:t>
            </a:r>
            <a:r>
              <a:rPr lang="ja-JP" altLang="en-US" sz="1100" b="1" i="0">
                <a:solidFill>
                  <a:schemeClr val="accent4"/>
                </a:solidFill>
                <a:latin typeface="游ゴシック" panose="020B0400000000000000" pitchFamily="50" charset="-128"/>
                <a:ea typeface="游ゴシック" panose="020B0400000000000000" pitchFamily="50" charset="-128"/>
              </a:rPr>
              <a:t>人の管理者で対応</a:t>
            </a:r>
            <a:r>
              <a:rPr lang="ja-JP" altLang="en-US" sz="1100" i="0">
                <a:solidFill>
                  <a:srgbClr val="2B3142"/>
                </a:solidFill>
                <a:latin typeface="游ゴシック" panose="020B0400000000000000" pitchFamily="50" charset="-128"/>
                <a:ea typeface="游ゴシック" panose="020B0400000000000000" pitchFamily="50" charset="-128"/>
              </a:rPr>
              <a:t>していたため、トラブルが発生すると休日関係なく</a:t>
            </a:r>
            <a:endParaRPr lang="en-US" altLang="ja-JP" sz="1100" i="0" dirty="0">
              <a:solidFill>
                <a:srgbClr val="2B3142"/>
              </a:solidFill>
              <a:latin typeface="游ゴシック" panose="020B0400000000000000" pitchFamily="50" charset="-128"/>
              <a:ea typeface="游ゴシック" panose="020B0400000000000000" pitchFamily="50" charset="-128"/>
            </a:endParaRPr>
          </a:p>
          <a:p>
            <a:pPr>
              <a:lnSpc>
                <a:spcPts val="14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　対応を行う必要があった</a:t>
            </a:r>
            <a:endParaRPr lang="en-US" altLang="ja-JP" sz="1100" i="0" dirty="0">
              <a:solidFill>
                <a:srgbClr val="2B3142"/>
              </a:solidFill>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078F0C71-E29E-5A41-A604-523F0A0359A5}"/>
              </a:ext>
            </a:extLst>
          </p:cNvPr>
          <p:cNvSpPr/>
          <p:nvPr/>
        </p:nvSpPr>
        <p:spPr>
          <a:xfrm>
            <a:off x="344792" y="2519694"/>
            <a:ext cx="4659256" cy="644153"/>
          </a:xfrm>
          <a:prstGeom prst="rect">
            <a:avLst/>
          </a:prstGeom>
        </p:spPr>
        <p:txBody>
          <a:bodyPr wrap="square">
            <a:no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400"/>
              </a:lnSpc>
              <a:spcBef>
                <a:spcPts val="0"/>
              </a:spcBef>
              <a:defRPr/>
            </a:pPr>
            <a:r>
              <a:rPr lang="ja-JP" altLang="en-US" sz="1100" i="0">
                <a:latin typeface="游ゴシック" panose="020B0400000000000000" pitchFamily="50" charset="-128"/>
                <a:ea typeface="游ゴシック" panose="020B0400000000000000" pitchFamily="50" charset="-128"/>
              </a:rPr>
              <a:t>・災害時にも業務を継続できる</a:t>
            </a:r>
            <a:r>
              <a:rPr lang="ja-JP" altLang="en-US" sz="1100" b="1" i="0">
                <a:solidFill>
                  <a:schemeClr val="accent4"/>
                </a:solidFill>
                <a:latin typeface="游ゴシック" panose="020B0400000000000000" pitchFamily="50" charset="-128"/>
                <a:ea typeface="游ゴシック" panose="020B0400000000000000" pitchFamily="50" charset="-128"/>
              </a:rPr>
              <a:t>クラウドサービス</a:t>
            </a:r>
          </a:p>
          <a:p>
            <a:pPr>
              <a:lnSpc>
                <a:spcPts val="1400"/>
              </a:lnSpc>
              <a:spcBef>
                <a:spcPts val="0"/>
              </a:spcBef>
              <a:defRPr/>
            </a:pPr>
            <a:r>
              <a:rPr lang="ja-JP" altLang="en-US" sz="1100" i="0">
                <a:latin typeface="游ゴシック" panose="020B0400000000000000" pitchFamily="50" charset="-128"/>
                <a:ea typeface="游ゴシック" panose="020B0400000000000000" pitchFamily="50" charset="-128"/>
              </a:rPr>
              <a:t>・</a:t>
            </a:r>
            <a:r>
              <a:rPr lang="ja-JP" altLang="en-US" sz="1100" b="1" i="0">
                <a:solidFill>
                  <a:schemeClr val="accent4"/>
                </a:solidFill>
                <a:latin typeface="游ゴシック" panose="020B0400000000000000" pitchFamily="50" charset="-128"/>
                <a:ea typeface="游ゴシック" panose="020B0400000000000000" pitchFamily="50" charset="-128"/>
              </a:rPr>
              <a:t>業務アプリを簡単に構築</a:t>
            </a:r>
            <a:r>
              <a:rPr lang="ja-JP" altLang="en-US" sz="1100" i="0">
                <a:latin typeface="游ゴシック" panose="020B0400000000000000" pitchFamily="50" charset="-128"/>
                <a:ea typeface="游ゴシック" panose="020B0400000000000000" pitchFamily="50" charset="-128"/>
              </a:rPr>
              <a:t>できる</a:t>
            </a:r>
          </a:p>
          <a:p>
            <a:pPr>
              <a:lnSpc>
                <a:spcPts val="1400"/>
              </a:lnSpc>
              <a:spcBef>
                <a:spcPts val="0"/>
              </a:spcBef>
              <a:defRPr/>
            </a:pPr>
            <a:r>
              <a:rPr lang="ja-JP" altLang="en-US" sz="1100" i="0">
                <a:latin typeface="游ゴシック" panose="020B0400000000000000" pitchFamily="50" charset="-128"/>
                <a:ea typeface="游ゴシック" panose="020B0400000000000000" pitchFamily="50" charset="-128"/>
              </a:rPr>
              <a:t>・</a:t>
            </a:r>
            <a:r>
              <a:rPr lang="ja-JP" altLang="en-US" sz="1100" b="1" i="0">
                <a:solidFill>
                  <a:schemeClr val="accent4"/>
                </a:solidFill>
                <a:latin typeface="游ゴシック" panose="020B0400000000000000" pitchFamily="50" charset="-128"/>
                <a:ea typeface="游ゴシック" panose="020B0400000000000000" pitchFamily="50" charset="-128"/>
              </a:rPr>
              <a:t>使い勝手の面で経営層から好感触</a:t>
            </a:r>
            <a:r>
              <a:rPr lang="ja-JP" altLang="en-US" sz="1100" i="0">
                <a:latin typeface="游ゴシック" panose="020B0400000000000000" pitchFamily="50" charset="-128"/>
                <a:ea typeface="游ゴシック" panose="020B0400000000000000" pitchFamily="50" charset="-128"/>
              </a:rPr>
              <a:t>を得られた</a:t>
            </a:r>
            <a:endParaRPr lang="en-US" altLang="ja-JP" sz="1100" i="0" dirty="0">
              <a:solidFill>
                <a:srgbClr val="2B3142"/>
              </a:solidFill>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id="{55C3A006-9F73-D747-B06D-975AE457F8D3}"/>
              </a:ext>
            </a:extLst>
          </p:cNvPr>
          <p:cNvSpPr/>
          <p:nvPr/>
        </p:nvSpPr>
        <p:spPr>
          <a:xfrm>
            <a:off x="344792" y="3540492"/>
            <a:ext cx="4659256" cy="1169551"/>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4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a:t>
            </a:r>
            <a:r>
              <a:rPr lang="ja-JP" altLang="en-US" sz="1100" b="1" i="0">
                <a:solidFill>
                  <a:schemeClr val="accent4"/>
                </a:solidFill>
                <a:latin typeface="游ゴシック" panose="020B0400000000000000" pitchFamily="50" charset="-128"/>
                <a:ea typeface="游ゴシック" panose="020B0400000000000000" pitchFamily="50" charset="-128"/>
              </a:rPr>
              <a:t>運用管理は何もしなくてよく</a:t>
            </a:r>
            <a:r>
              <a:rPr lang="ja-JP" altLang="en-US" sz="1100" i="0">
                <a:solidFill>
                  <a:srgbClr val="2B3142"/>
                </a:solidFill>
                <a:latin typeface="游ゴシック" panose="020B0400000000000000" pitchFamily="50" charset="-128"/>
                <a:ea typeface="游ゴシック" panose="020B0400000000000000" pitchFamily="50" charset="-128"/>
              </a:rPr>
              <a:t>、すぐに引継ぎができるので</a:t>
            </a:r>
            <a:r>
              <a:rPr lang="ja-JP" altLang="en-US" sz="1100" b="1" i="0">
                <a:solidFill>
                  <a:schemeClr val="accent4"/>
                </a:solidFill>
                <a:latin typeface="游ゴシック" panose="020B0400000000000000" pitchFamily="50" charset="-128"/>
                <a:ea typeface="游ゴシック" panose="020B0400000000000000" pitchFamily="50" charset="-128"/>
              </a:rPr>
              <a:t>属人化を防</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400"/>
              </a:lnSpc>
              <a:spcBef>
                <a:spcPts val="0"/>
              </a:spcBef>
              <a:defRPr/>
            </a:pPr>
            <a:r>
              <a:rPr lang="ja-JP" altLang="en-US" sz="1100" b="1" i="0">
                <a:solidFill>
                  <a:schemeClr val="accent4"/>
                </a:solidFill>
                <a:latin typeface="游ゴシック" panose="020B0400000000000000" pitchFamily="50" charset="-128"/>
                <a:ea typeface="游ゴシック" panose="020B0400000000000000" pitchFamily="50" charset="-128"/>
              </a:rPr>
              <a:t>　げる</a:t>
            </a:r>
          </a:p>
          <a:p>
            <a:pPr>
              <a:lnSpc>
                <a:spcPts val="14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・アプリケージョンやレコード単位だけでなく、</a:t>
            </a:r>
            <a:r>
              <a:rPr lang="ja-JP" altLang="en-US" sz="1100" b="1" i="0">
                <a:solidFill>
                  <a:schemeClr val="accent4"/>
                </a:solidFill>
                <a:latin typeface="游ゴシック" panose="020B0400000000000000" pitchFamily="50" charset="-128"/>
                <a:ea typeface="游ゴシック" panose="020B0400000000000000" pitchFamily="50" charset="-128"/>
              </a:rPr>
              <a:t>フィールドに対してア</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400"/>
              </a:lnSpc>
              <a:spcBef>
                <a:spcPts val="0"/>
              </a:spcBef>
              <a:defRPr/>
            </a:pPr>
            <a:r>
              <a:rPr lang="ja-JP" altLang="en-US" sz="1100" b="1" i="0">
                <a:solidFill>
                  <a:schemeClr val="accent4"/>
                </a:solidFill>
                <a:latin typeface="游ゴシック" panose="020B0400000000000000" pitchFamily="50" charset="-128"/>
                <a:ea typeface="游ゴシック" panose="020B0400000000000000" pitchFamily="50" charset="-128"/>
              </a:rPr>
              <a:t>　クセス権を設定できる</a:t>
            </a:r>
            <a:r>
              <a:rPr lang="ja-JP" altLang="en-US" sz="1100" i="0">
                <a:solidFill>
                  <a:srgbClr val="2B3142"/>
                </a:solidFill>
                <a:latin typeface="游ゴシック" panose="020B0400000000000000" pitchFamily="50" charset="-128"/>
                <a:ea typeface="游ゴシック" panose="020B0400000000000000" pitchFamily="50" charset="-128"/>
              </a:rPr>
              <a:t>ので、操作ミス防げる</a:t>
            </a:r>
          </a:p>
          <a:p>
            <a:pPr>
              <a:lnSpc>
                <a:spcPts val="14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・全社導入で中国現地法人の日本社員、中国人社員も含めて</a:t>
            </a:r>
            <a:r>
              <a:rPr lang="ja-JP" altLang="en-US" sz="1100" b="1" i="0">
                <a:solidFill>
                  <a:schemeClr val="accent4"/>
                </a:solidFill>
                <a:latin typeface="游ゴシック" panose="020B0400000000000000" pitchFamily="50" charset="-128"/>
                <a:ea typeface="游ゴシック" panose="020B0400000000000000" pitchFamily="50" charset="-128"/>
              </a:rPr>
              <a:t>同じ土壌で</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400"/>
              </a:lnSpc>
              <a:spcBef>
                <a:spcPts val="0"/>
              </a:spcBef>
              <a:defRPr/>
            </a:pPr>
            <a:r>
              <a:rPr lang="ja-JP" altLang="en-US" sz="1100" b="1" i="0">
                <a:solidFill>
                  <a:schemeClr val="accent4"/>
                </a:solidFill>
                <a:latin typeface="游ゴシック" panose="020B0400000000000000" pitchFamily="50" charset="-128"/>
                <a:ea typeface="游ゴシック" panose="020B0400000000000000" pitchFamily="50" charset="-128"/>
              </a:rPr>
              <a:t>　の情報共有が可能に</a:t>
            </a:r>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0994" y="1911240"/>
            <a:ext cx="3508214" cy="691188"/>
          </a:xfrm>
          <a:prstGeom prst="rect">
            <a:avLst/>
          </a:prstGeom>
        </p:spPr>
      </p:pic>
    </p:spTree>
    <p:extLst>
      <p:ext uri="{BB962C8B-B14F-4D97-AF65-F5344CB8AC3E}">
        <p14:creationId xmlns:p14="http://schemas.microsoft.com/office/powerpoint/2010/main" val="149789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集合写真">
            <a:extLst>
              <a:ext uri="{FF2B5EF4-FFF2-40B4-BE49-F238E27FC236}">
                <a16:creationId xmlns:a16="http://schemas.microsoft.com/office/drawing/2014/main" id="{13C48F89-1536-5941-95F7-0B0A92BF7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994" y="1266604"/>
            <a:ext cx="3513720" cy="2340636"/>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188206"/>
            <a:ext cx="8229600" cy="648072"/>
          </a:xfrm>
        </p:spPr>
        <p:txBody>
          <a:bodyPr>
            <a:normAutofit/>
          </a:bodyPr>
          <a:lstStyle/>
          <a:p>
            <a:r>
              <a:rPr lang="ja-JP" altLang="en-US" sz="1500" spc="-75">
                <a:solidFill>
                  <a:srgbClr val="2B3142"/>
                </a:solidFill>
                <a:latin typeface="游ゴシック" panose="020B0400000000000000" pitchFamily="50" charset="-128"/>
                <a:ea typeface="游ゴシック" panose="020B0400000000000000" pitchFamily="50" charset="-128"/>
              </a:rPr>
              <a:t>コンビ株式会社様</a:t>
            </a:r>
            <a:br>
              <a:rPr lang="en-US" altLang="ja-JP" sz="1600" dirty="0">
                <a:solidFill>
                  <a:srgbClr val="2B3142"/>
                </a:solidFill>
                <a:latin typeface="游ゴシック" panose="020B0400000000000000" pitchFamily="50" charset="-128"/>
                <a:ea typeface="游ゴシック" panose="020B0400000000000000" pitchFamily="50" charset="-128"/>
              </a:rPr>
            </a:br>
            <a:r>
              <a:rPr lang="ja-JP" altLang="en-US" spc="-75">
                <a:solidFill>
                  <a:srgbClr val="2B3142"/>
                </a:solidFill>
                <a:latin typeface="游ゴシック" panose="020B0400000000000000" pitchFamily="50" charset="-128"/>
                <a:ea typeface="游ゴシック" panose="020B0400000000000000" pitchFamily="50" charset="-128"/>
              </a:rPr>
              <a:t>海外スタッフにも使える国際化を評価</a:t>
            </a:r>
            <a:endParaRPr lang="ja-JP" altLang="en-US">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44792" y="1266604"/>
            <a:ext cx="4659256" cy="2133325"/>
            <a:chOff x="344792" y="1221600"/>
            <a:chExt cx="3526998" cy="2133325"/>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15839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111925"/>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758263"/>
            <a:ext cx="3672408" cy="89767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bIns="45720" anchor="t"/>
          <a:lstStyle/>
          <a:p>
            <a:pPr>
              <a:spcBef>
                <a:spcPts val="0"/>
              </a:spcBef>
              <a:defRPr/>
            </a:pPr>
            <a:r>
              <a:rPr lang="ja-JP" altLang="en-US" sz="1050" b="1">
                <a:solidFill>
                  <a:srgbClr val="2B3142"/>
                </a:solidFill>
                <a:latin typeface="游ゴシック" panose="020B0400000000000000" pitchFamily="50" charset="-128"/>
                <a:ea typeface="游ゴシック" panose="020B0400000000000000" pitchFamily="50" charset="-128"/>
              </a:rPr>
              <a:t>ご利用状況</a:t>
            </a:r>
            <a:endParaRPr lang="en-US" altLang="ja-JP" sz="1050" b="1"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業種：製造業</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規模：約</a:t>
            </a:r>
            <a:r>
              <a:rPr lang="en-US" altLang="ja-JP" sz="1050" dirty="0">
                <a:solidFill>
                  <a:srgbClr val="2B3142"/>
                </a:solidFill>
                <a:latin typeface="游ゴシック" panose="020B0400000000000000" pitchFamily="50" charset="-128"/>
                <a:ea typeface="游ゴシック" panose="020B0400000000000000" pitchFamily="50" charset="-128"/>
              </a:rPr>
              <a:t>1,000</a:t>
            </a:r>
            <a:r>
              <a:rPr lang="ja-JP" altLang="en-US" sz="1050" dirty="0">
                <a:solidFill>
                  <a:srgbClr val="2B3142"/>
                </a:solidFill>
                <a:latin typeface="游ゴシック" panose="020B0400000000000000" pitchFamily="50" charset="-128"/>
                <a:ea typeface="游ゴシック" panose="020B0400000000000000" pitchFamily="50" charset="-128"/>
              </a:rPr>
              <a:t>ユーザー</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a:solidFill>
                  <a:srgbClr val="2B3142"/>
                </a:solidFill>
                <a:latin typeface="游ゴシック"/>
                <a:ea typeface="游ゴシック"/>
              </a:rPr>
              <a:t>・ 製品の形式：パッケージ版Garoon</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defRPr/>
            </a:pPr>
            <a:r>
              <a:rPr lang="ja-JP" altLang="en-US" sz="1050">
                <a:latin typeface="游ゴシック"/>
                <a:ea typeface="游ゴシック"/>
              </a:rPr>
              <a:t>（</a:t>
            </a:r>
            <a:r>
              <a:rPr lang="ja-JP" sz="1050" dirty="0">
                <a:ea typeface="+mn-lt"/>
                <a:cs typeface="+mn-lt"/>
                <a:hlinkClick r:id="rId4"/>
              </a:rPr>
              <a:t>https://garoon.cybozu.co.jp/mtcontents/cases/combi/</a:t>
            </a:r>
            <a:r>
              <a:rPr lang="ja-JP" altLang="en-US" sz="1050">
                <a:latin typeface="游ゴシック"/>
                <a:ea typeface="游ゴシック"/>
              </a:rPr>
              <a:t>）</a:t>
            </a:r>
          </a:p>
        </p:txBody>
      </p:sp>
      <p:grpSp>
        <p:nvGrpSpPr>
          <p:cNvPr id="2" name="グループ化 1"/>
          <p:cNvGrpSpPr/>
          <p:nvPr/>
        </p:nvGrpSpPr>
        <p:grpSpPr>
          <a:xfrm>
            <a:off x="344792" y="1563638"/>
            <a:ext cx="4659256" cy="3151534"/>
            <a:chOff x="1425371" y="1203960"/>
            <a:chExt cx="3740695" cy="3151534"/>
          </a:xfrm>
        </p:grpSpPr>
        <p:sp>
          <p:nvSpPr>
            <p:cNvPr id="17" name="正方形/長方形 16">
              <a:extLst>
                <a:ext uri="{FF2B5EF4-FFF2-40B4-BE49-F238E27FC236}">
                  <a16:creationId xmlns:a16="http://schemas.microsoft.com/office/drawing/2014/main" id="{4DDE052E-B8BE-8A40-95FC-17C83D89AE40}"/>
                </a:ext>
              </a:extLst>
            </p:cNvPr>
            <p:cNvSpPr/>
            <p:nvPr/>
          </p:nvSpPr>
          <p:spPr>
            <a:xfrm>
              <a:off x="1425372" y="1203960"/>
              <a:ext cx="3740694" cy="592470"/>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300"/>
                </a:lnSpc>
                <a:spcBef>
                  <a:spcPts val="0"/>
                </a:spcBef>
                <a:defRPr/>
              </a:pPr>
              <a:r>
                <a:rPr lang="ja-JP" altLang="en-US" sz="1100" i="0" dirty="0">
                  <a:solidFill>
                    <a:srgbClr val="2B3142"/>
                  </a:solidFill>
                  <a:latin typeface="游ゴシック" panose="020B0400000000000000" pitchFamily="50" charset="-128"/>
                  <a:ea typeface="游ゴシック" panose="020B0400000000000000" pitchFamily="50" charset="-128"/>
                </a:rPr>
                <a:t>・事業の成長、継続とともにワークフローの数が増加</a:t>
              </a:r>
            </a:p>
            <a:p>
              <a:pPr>
                <a:lnSpc>
                  <a:spcPts val="1300"/>
                </a:lnSpc>
                <a:spcBef>
                  <a:spcPts val="0"/>
                </a:spcBef>
                <a:defRPr/>
              </a:pPr>
              <a:r>
                <a:rPr lang="ja-JP" altLang="en-US" sz="1100" i="0" dirty="0">
                  <a:solidFill>
                    <a:srgbClr val="2B3142"/>
                  </a:solidFill>
                  <a:latin typeface="游ゴシック" panose="020B0400000000000000" pitchFamily="50" charset="-128"/>
                  <a:ea typeface="游ゴシック" panose="020B0400000000000000" pitchFamily="50" charset="-128"/>
                </a:rPr>
                <a:t>・サイボウズ</a:t>
              </a:r>
              <a:r>
                <a:rPr lang="en-US" altLang="ja-JP" sz="1100" i="0" dirty="0">
                  <a:solidFill>
                    <a:srgbClr val="2B3142"/>
                  </a:solidFill>
                  <a:latin typeface="游ゴシック" panose="020B0400000000000000" pitchFamily="50" charset="-128"/>
                  <a:ea typeface="游ゴシック" panose="020B0400000000000000" pitchFamily="50" charset="-128"/>
                </a:rPr>
                <a:t>Office</a:t>
              </a:r>
              <a:r>
                <a:rPr lang="ja-JP" altLang="en-US" sz="1100" i="0" dirty="0">
                  <a:solidFill>
                    <a:srgbClr val="2B3142"/>
                  </a:solidFill>
                  <a:latin typeface="游ゴシック" panose="020B0400000000000000" pitchFamily="50" charset="-128"/>
                  <a:ea typeface="游ゴシック" panose="020B0400000000000000" pitchFamily="50" charset="-128"/>
                </a:rPr>
                <a:t>では、</a:t>
              </a:r>
              <a:r>
                <a:rPr lang="ja-JP" altLang="en-US" sz="1100" b="1" i="0" dirty="0">
                  <a:solidFill>
                    <a:schemeClr val="accent4"/>
                  </a:solidFill>
                  <a:latin typeface="游ゴシック" panose="020B0400000000000000" pitchFamily="50" charset="-128"/>
                  <a:ea typeface="游ゴシック" panose="020B0400000000000000" pitchFamily="50" charset="-128"/>
                </a:rPr>
                <a:t>国際化対応、他製品との連携</a:t>
              </a:r>
              <a:r>
                <a:rPr lang="ja-JP" altLang="en-US" sz="1100" i="0" dirty="0">
                  <a:latin typeface="游ゴシック" panose="020B0400000000000000" pitchFamily="50" charset="-128"/>
                  <a:ea typeface="游ゴシック" panose="020B0400000000000000" pitchFamily="50" charset="-128"/>
                </a:rPr>
                <a:t>に機能不足感が</a:t>
              </a:r>
              <a:endParaRPr lang="en-US" altLang="ja-JP" sz="1100" i="0" dirty="0">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i="0" dirty="0">
                  <a:latin typeface="游ゴシック" panose="020B0400000000000000" pitchFamily="50" charset="-128"/>
                  <a:ea typeface="游ゴシック" panose="020B0400000000000000" pitchFamily="50" charset="-128"/>
                </a:rPr>
                <a:t>　あった</a:t>
              </a:r>
            </a:p>
          </p:txBody>
        </p:sp>
        <p:sp>
          <p:nvSpPr>
            <p:cNvPr id="21" name="正方形/長方形 20">
              <a:extLst>
                <a:ext uri="{FF2B5EF4-FFF2-40B4-BE49-F238E27FC236}">
                  <a16:creationId xmlns:a16="http://schemas.microsoft.com/office/drawing/2014/main" id="{078F0C71-E29E-5A41-A604-523F0A0359A5}"/>
                </a:ext>
              </a:extLst>
            </p:cNvPr>
            <p:cNvSpPr/>
            <p:nvPr/>
          </p:nvSpPr>
          <p:spPr>
            <a:xfrm>
              <a:off x="1425371" y="2134002"/>
              <a:ext cx="3740695" cy="663249"/>
            </a:xfrm>
            <a:prstGeom prst="rect">
              <a:avLst/>
            </a:prstGeom>
          </p:spPr>
          <p:txBody>
            <a:bodyPr wrap="square">
              <a:no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300"/>
                </a:lnSpc>
                <a:spcBef>
                  <a:spcPts val="0"/>
                </a:spcBef>
                <a:defRPr/>
              </a:pPr>
              <a:r>
                <a:rPr lang="ja-JP" altLang="en-US" sz="1100" i="0">
                  <a:latin typeface="游ゴシック" panose="020B0400000000000000" pitchFamily="50" charset="-128"/>
                  <a:ea typeface="游ゴシック" panose="020B0400000000000000" pitchFamily="50" charset="-128"/>
                </a:rPr>
                <a:t>・</a:t>
              </a:r>
              <a:r>
                <a:rPr lang="ja-JP" altLang="en-US" sz="1100" b="1" i="0">
                  <a:solidFill>
                    <a:schemeClr val="accent4"/>
                  </a:solidFill>
                  <a:latin typeface="游ゴシック" panose="020B0400000000000000" pitchFamily="50" charset="-128"/>
                  <a:ea typeface="游ゴシック" panose="020B0400000000000000" pitchFamily="50" charset="-128"/>
                </a:rPr>
                <a:t>日、英、中の</a:t>
              </a:r>
              <a:r>
                <a:rPr lang="en-US" altLang="ja-JP" sz="1100" b="1" i="0" dirty="0">
                  <a:solidFill>
                    <a:schemeClr val="accent4"/>
                  </a:solidFill>
                  <a:latin typeface="游ゴシック" panose="020B0400000000000000" pitchFamily="50" charset="-128"/>
                  <a:ea typeface="游ゴシック" panose="020B0400000000000000" pitchFamily="50" charset="-128"/>
                </a:rPr>
                <a:t>3</a:t>
              </a:r>
              <a:r>
                <a:rPr lang="ja-JP" altLang="en-US" sz="1100" b="1" i="0">
                  <a:solidFill>
                    <a:schemeClr val="accent4"/>
                  </a:solidFill>
                  <a:latin typeface="游ゴシック" panose="020B0400000000000000" pitchFamily="50" charset="-128"/>
                  <a:ea typeface="游ゴシック" panose="020B0400000000000000" pitchFamily="50" charset="-128"/>
                </a:rPr>
                <a:t>ヶ国タイムゾーン</a:t>
              </a:r>
              <a:r>
                <a:rPr lang="ja-JP" altLang="en-US" sz="1100" i="0">
                  <a:latin typeface="游ゴシック" panose="020B0400000000000000" pitchFamily="50" charset="-128"/>
                  <a:ea typeface="游ゴシック" panose="020B0400000000000000" pitchFamily="50" charset="-128"/>
                </a:rPr>
                <a:t>に対応</a:t>
              </a:r>
            </a:p>
            <a:p>
              <a:pPr>
                <a:lnSpc>
                  <a:spcPts val="1300"/>
                </a:lnSpc>
                <a:spcBef>
                  <a:spcPts val="0"/>
                </a:spcBef>
                <a:defRPr/>
              </a:pPr>
              <a:r>
                <a:rPr lang="ja-JP" altLang="en-US" sz="1100" i="0">
                  <a:latin typeface="游ゴシック" panose="020B0400000000000000" pitchFamily="50" charset="-128"/>
                  <a:ea typeface="游ゴシック" panose="020B0400000000000000" pitchFamily="50" charset="-128"/>
                </a:rPr>
                <a:t>・使い慣れたインターフェースの製品で、</a:t>
              </a:r>
              <a:r>
                <a:rPr lang="en" altLang="ja-JP" sz="1100" i="0" dirty="0">
                  <a:latin typeface="游ゴシック" panose="020B0400000000000000" pitchFamily="50" charset="-128"/>
                  <a:ea typeface="游ゴシック" panose="020B0400000000000000" pitchFamily="50" charset="-128"/>
                </a:rPr>
                <a:t>ERP</a:t>
              </a:r>
              <a:r>
                <a:rPr lang="ja-JP" altLang="en-US" sz="1100" i="0">
                  <a:latin typeface="游ゴシック" panose="020B0400000000000000" pitchFamily="50" charset="-128"/>
                  <a:ea typeface="游ゴシック" panose="020B0400000000000000" pitchFamily="50" charset="-128"/>
                </a:rPr>
                <a:t>システムとの連携ができ</a:t>
              </a:r>
              <a:endParaRPr lang="en-US" altLang="ja-JP" sz="1100" i="0" dirty="0">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i="0">
                  <a:latin typeface="游ゴシック" panose="020B0400000000000000" pitchFamily="50" charset="-128"/>
                  <a:ea typeface="游ゴシック" panose="020B0400000000000000" pitchFamily="50" charset="-128"/>
                </a:rPr>
                <a:t>　</a:t>
              </a:r>
              <a:r>
                <a:rPr lang="ja-JP" altLang="en-US" sz="1100" i="0" err="1">
                  <a:latin typeface="游ゴシック" panose="020B0400000000000000" pitchFamily="50" charset="-128"/>
                  <a:ea typeface="游ゴシック" panose="020B0400000000000000" pitchFamily="50" charset="-128"/>
                </a:rPr>
                <a:t>る</a:t>
              </a:r>
              <a:r>
                <a:rPr lang="ja-JP" altLang="en-US" sz="1100" i="0">
                  <a:latin typeface="游ゴシック" panose="020B0400000000000000" pitchFamily="50" charset="-128"/>
                  <a:ea typeface="游ゴシック" panose="020B0400000000000000" pitchFamily="50" charset="-128"/>
                </a:rPr>
                <a:t>点を評価</a:t>
              </a:r>
              <a:endParaRPr lang="en-US" altLang="ja-JP" sz="1100" i="0" dirty="0">
                <a:solidFill>
                  <a:srgbClr val="2B3142"/>
                </a:solidFill>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55C3A006-9F73-D747-B06D-975AE457F8D3}"/>
                </a:ext>
              </a:extLst>
            </p:cNvPr>
            <p:cNvSpPr/>
            <p:nvPr/>
          </p:nvSpPr>
          <p:spPr>
            <a:xfrm>
              <a:off x="1425472" y="3096175"/>
              <a:ext cx="3740594" cy="1259319"/>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3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・外出先からスマートフォンを使って、</a:t>
              </a:r>
              <a:r>
                <a:rPr lang="en" altLang="ja-JP" sz="1100" i="0" dirty="0">
                  <a:solidFill>
                    <a:srgbClr val="2B3142"/>
                  </a:solidFill>
                  <a:latin typeface="游ゴシック" panose="020B0400000000000000" pitchFamily="50" charset="-128"/>
                  <a:ea typeface="游ゴシック" panose="020B0400000000000000" pitchFamily="50" charset="-128"/>
                </a:rPr>
                <a:t>Garoon</a:t>
              </a:r>
              <a:r>
                <a:rPr lang="ja-JP" altLang="en-US" sz="1100" i="0">
                  <a:solidFill>
                    <a:srgbClr val="2B3142"/>
                  </a:solidFill>
                  <a:latin typeface="游ゴシック" panose="020B0400000000000000" pitchFamily="50" charset="-128"/>
                  <a:ea typeface="游ゴシック" panose="020B0400000000000000" pitchFamily="50" charset="-128"/>
                </a:rPr>
                <a:t>にアクセスできるので　</a:t>
              </a:r>
              <a:endParaRPr lang="en-US" altLang="ja-JP" sz="1100" i="0" dirty="0">
                <a:solidFill>
                  <a:srgbClr val="2B3142"/>
                </a:solidFill>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b="1" i="0">
                  <a:solidFill>
                    <a:srgbClr val="2B3142"/>
                  </a:solidFill>
                  <a:latin typeface="游ゴシック" panose="020B0400000000000000" pitchFamily="50" charset="-128"/>
                  <a:ea typeface="游ゴシック" panose="020B0400000000000000" pitchFamily="50" charset="-128"/>
                </a:rPr>
                <a:t>　</a:t>
              </a:r>
              <a:r>
                <a:rPr lang="ja-JP" altLang="en-US" sz="1100" b="1" i="0">
                  <a:solidFill>
                    <a:schemeClr val="accent4"/>
                  </a:solidFill>
                  <a:latin typeface="游ゴシック" panose="020B0400000000000000" pitchFamily="50" charset="-128"/>
                  <a:ea typeface="游ゴシック" panose="020B0400000000000000" pitchFamily="50" charset="-128"/>
                </a:rPr>
                <a:t>承認期限の迫った申請でも承認可能に</a:t>
              </a:r>
            </a:p>
            <a:p>
              <a:pPr>
                <a:lnSpc>
                  <a:spcPts val="13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・細かくアクセス権を設定で切るだけでなく、設定する権限を他部署に</a:t>
              </a:r>
              <a:endParaRPr lang="en-US" altLang="ja-JP" sz="1100" i="0" dirty="0">
                <a:solidFill>
                  <a:srgbClr val="2B3142"/>
                </a:solidFill>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　移譲が可能</a:t>
              </a:r>
              <a:endParaRPr lang="en-US" altLang="ja-JP" sz="1100" i="0" dirty="0">
                <a:solidFill>
                  <a:srgbClr val="2B3142"/>
                </a:solidFill>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b="1" i="0">
                  <a:solidFill>
                    <a:srgbClr val="2B3142"/>
                  </a:solidFill>
                  <a:latin typeface="游ゴシック" panose="020B0400000000000000" pitchFamily="50" charset="-128"/>
                  <a:ea typeface="游ゴシック" panose="020B0400000000000000" pitchFamily="50" charset="-128"/>
                </a:rPr>
                <a:t>　</a:t>
              </a:r>
              <a:r>
                <a:rPr lang="ja-JP" altLang="en-US" sz="1100" b="1" i="0">
                  <a:solidFill>
                    <a:schemeClr val="accent4"/>
                  </a:solidFill>
                  <a:latin typeface="游ゴシック" panose="020B0400000000000000" pitchFamily="50" charset="-128"/>
                  <a:ea typeface="游ゴシック" panose="020B0400000000000000" pitchFamily="50" charset="-128"/>
                </a:rPr>
                <a:t>部署間で発生していた業務のスリム化に成功</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・設定画面の</a:t>
              </a:r>
              <a:r>
                <a:rPr lang="en-US" altLang="ja-JP" sz="1100" i="0" dirty="0">
                  <a:solidFill>
                    <a:srgbClr val="2B3142"/>
                  </a:solidFill>
                  <a:latin typeface="游ゴシック" panose="020B0400000000000000" pitchFamily="50" charset="-128"/>
                  <a:ea typeface="游ゴシック" panose="020B0400000000000000" pitchFamily="50" charset="-128"/>
                </a:rPr>
                <a:t>GUI</a:t>
              </a:r>
              <a:r>
                <a:rPr lang="ja-JP" altLang="en-US" sz="1100" i="0">
                  <a:solidFill>
                    <a:srgbClr val="2B3142"/>
                  </a:solidFill>
                  <a:latin typeface="游ゴシック" panose="020B0400000000000000" pitchFamily="50" charset="-128"/>
                  <a:ea typeface="游ゴシック" panose="020B0400000000000000" pitchFamily="50" charset="-128"/>
                </a:rPr>
                <a:t>がわかりやすいので、</a:t>
              </a:r>
              <a:r>
                <a:rPr lang="en-US" altLang="ja-JP" sz="1100" b="1" i="0" dirty="0">
                  <a:solidFill>
                    <a:schemeClr val="accent4"/>
                  </a:solidFill>
                  <a:latin typeface="游ゴシック" panose="020B0400000000000000" pitchFamily="50" charset="-128"/>
                  <a:ea typeface="游ゴシック" panose="020B0400000000000000" pitchFamily="50" charset="-128"/>
                </a:rPr>
                <a:t>IT</a:t>
              </a:r>
              <a:r>
                <a:rPr lang="ja-JP" altLang="en-US" sz="1100" b="1" i="0">
                  <a:solidFill>
                    <a:schemeClr val="accent4"/>
                  </a:solidFill>
                  <a:latin typeface="游ゴシック" panose="020B0400000000000000" pitchFamily="50" charset="-128"/>
                  <a:ea typeface="游ゴシック" panose="020B0400000000000000" pitchFamily="50" charset="-128"/>
                </a:rPr>
                <a:t>部門の担当者でなくても管理</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300"/>
                </a:lnSpc>
                <a:spcBef>
                  <a:spcPts val="0"/>
                </a:spcBef>
                <a:defRPr/>
              </a:pPr>
              <a:r>
                <a:rPr lang="ja-JP" altLang="en-US" sz="1100" b="1" i="0">
                  <a:solidFill>
                    <a:schemeClr val="accent4"/>
                  </a:solidFill>
                  <a:latin typeface="游ゴシック" panose="020B0400000000000000" pitchFamily="50" charset="-128"/>
                  <a:ea typeface="游ゴシック" panose="020B0400000000000000" pitchFamily="50" charset="-128"/>
                </a:rPr>
                <a:t>　が可能</a:t>
              </a:r>
            </a:p>
          </p:txBody>
        </p:sp>
      </p:grpSp>
    </p:spTree>
    <p:extLst>
      <p:ext uri="{BB962C8B-B14F-4D97-AF65-F5344CB8AC3E}">
        <p14:creationId xmlns:p14="http://schemas.microsoft.com/office/powerpoint/2010/main" val="153523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9BB74E7-38BF-5497-3D82-28465DAE623B}"/>
              </a:ext>
            </a:extLst>
          </p:cNvPr>
          <p:cNvSpPr>
            <a:spLocks noGrp="1"/>
          </p:cNvSpPr>
          <p:nvPr>
            <p:ph type="body" sz="quarter" idx="10"/>
          </p:nvPr>
        </p:nvSpPr>
        <p:spPr>
          <a:xfrm>
            <a:off x="374854" y="854277"/>
            <a:ext cx="8424354" cy="3805705"/>
          </a:xfrm>
        </p:spPr>
        <p:txBody>
          <a:bodyPr vert="horz" lIns="91440" tIns="45720" rIns="91440" bIns="45720" rtlCol="0" anchor="t">
            <a:noAutofit/>
          </a:bodyPr>
          <a:lstStyle/>
          <a:p>
            <a:pPr marL="201930" indent="-201930"/>
            <a:r>
              <a:rPr lang="ja-JP" altLang="en-US" dirty="0">
                <a:latin typeface="游ゴシック" panose="020B0400000000000000" pitchFamily="50" charset="-128"/>
                <a:ea typeface="游ゴシック" panose="020B0400000000000000" pitchFamily="50" charset="-128"/>
              </a:rPr>
              <a:t>この文書内における掲載情報の二次利用においては、ご自身の判断と責任の下に行ってください。サイボウズ株式会社は、それらの情報をご利用になることにより発生したあらゆる商業的損害・損失を含め一切の直接的、間接的、特殊的、付随的または結果的損失、損害について責任を負いません。</a:t>
            </a:r>
            <a:endParaRPr lang="en-US" altLang="ja-JP" dirty="0">
              <a:latin typeface="游ゴシック" panose="020B0400000000000000" pitchFamily="50" charset="-128"/>
              <a:ea typeface="游ゴシック" panose="020B0400000000000000" pitchFamily="50" charset="-128"/>
            </a:endParaRPr>
          </a:p>
          <a:p>
            <a:pPr marL="201930" indent="-201930"/>
            <a:r>
              <a:rPr lang="ja-JP" altLang="en-US" dirty="0">
                <a:latin typeface="游ゴシック" panose="020B0400000000000000" pitchFamily="50" charset="-128"/>
                <a:ea typeface="游ゴシック" panose="020B0400000000000000" pitchFamily="50" charset="-128"/>
              </a:rPr>
              <a:t>本文書を一部引用して作成した文書には、次のような当社の著作権表示文を記載してください。</a:t>
            </a:r>
            <a:endParaRPr lang="en-US" altLang="ja-JP" dirty="0">
              <a:latin typeface="游ゴシック" panose="020B0400000000000000" pitchFamily="50" charset="-128"/>
              <a:ea typeface="游ゴシック" panose="020B0400000000000000" pitchFamily="50" charset="-128"/>
            </a:endParaRPr>
          </a:p>
          <a:p>
            <a:pPr marL="506730" lvl="1" indent="-163830"/>
            <a:r>
              <a:rPr lang="ja-JP" altLang="en-US" sz="1050">
                <a:latin typeface="游ゴシック"/>
                <a:ea typeface="游ゴシック"/>
              </a:rPr>
              <a:t>「この文書は、サイボウズ株式会社による</a:t>
            </a:r>
            <a:r>
              <a:rPr lang="en-US" altLang="ja-JP" sz="1050" dirty="0">
                <a:latin typeface="游ゴシック"/>
                <a:ea typeface="游ゴシック"/>
              </a:rPr>
              <a:t>『</a:t>
            </a:r>
            <a:r>
              <a:rPr lang="en-US" altLang="ja-JP" sz="1050" dirty="0" err="1">
                <a:latin typeface="游ゴシック"/>
                <a:ea typeface="游ゴシック"/>
              </a:rPr>
              <a:t>Garoon</a:t>
            </a:r>
            <a:r>
              <a:rPr lang="en-US" altLang="ja-JP" sz="1050" dirty="0">
                <a:latin typeface="游ゴシック"/>
                <a:ea typeface="游ゴシック"/>
              </a:rPr>
              <a:t> </a:t>
            </a:r>
            <a:r>
              <a:rPr lang="ja-JP" altLang="en-US" sz="1050">
                <a:latin typeface="游ゴシック"/>
                <a:ea typeface="游ゴシック"/>
              </a:rPr>
              <a:t>導入事例集 製造業</a:t>
            </a:r>
            <a:r>
              <a:rPr lang="en-US" altLang="ja-JP" sz="1050" dirty="0">
                <a:latin typeface="游ゴシック"/>
                <a:ea typeface="游ゴシック"/>
              </a:rPr>
              <a:t>』</a:t>
            </a:r>
            <a:r>
              <a:rPr lang="ja-JP" altLang="en-US" sz="1050">
                <a:latin typeface="游ゴシック"/>
                <a:ea typeface="游ゴシック"/>
              </a:rPr>
              <a:t>を一部引用しています。」</a:t>
            </a:r>
            <a:endParaRPr lang="en-US" altLang="ja-JP" sz="1050">
              <a:latin typeface="游ゴシック"/>
              <a:ea typeface="游ゴシック"/>
            </a:endParaRPr>
          </a:p>
          <a:p>
            <a:pPr marL="201930" indent="-201930"/>
            <a:r>
              <a:rPr lang="ja-JP" altLang="en-US" dirty="0">
                <a:latin typeface="游ゴシック" panose="020B0400000000000000" pitchFamily="50" charset="-128"/>
                <a:ea typeface="游ゴシック" panose="020B0400000000000000" pitchFamily="50" charset="-128"/>
              </a:rPr>
              <a:t>本ファイルに編集を加えて二次利用する場合には、次のように修正箇所と修正者を明記してください。</a:t>
            </a:r>
            <a:endParaRPr lang="en-US" altLang="ja-JP" dirty="0">
              <a:latin typeface="游ゴシック" panose="020B0400000000000000" pitchFamily="50" charset="-128"/>
              <a:ea typeface="游ゴシック" panose="020B0400000000000000" pitchFamily="50" charset="-128"/>
            </a:endParaRPr>
          </a:p>
          <a:p>
            <a:pPr marL="506730" lvl="1" indent="-163830"/>
            <a:r>
              <a:rPr lang="ja-JP" altLang="en-US" sz="1050" dirty="0">
                <a:latin typeface="游ゴシック" panose="020B0400000000000000" pitchFamily="50" charset="-128"/>
                <a:ea typeface="游ゴシック" panose="020B0400000000000000" pitchFamily="50" charset="-128"/>
              </a:rPr>
              <a:t>「本ファイルの（修正箇所）は、（修正者）が編集しました。」 </a:t>
            </a:r>
          </a:p>
        </p:txBody>
      </p:sp>
      <p:sp>
        <p:nvSpPr>
          <p:cNvPr id="8" name="タイトル 1">
            <a:extLst>
              <a:ext uri="{FF2B5EF4-FFF2-40B4-BE49-F238E27FC236}">
                <a16:creationId xmlns:a16="http://schemas.microsoft.com/office/drawing/2014/main" id="{98B380F4-5C61-E149-A57B-FFCF564E1B35}"/>
              </a:ext>
            </a:extLst>
          </p:cNvPr>
          <p:cNvSpPr>
            <a:spLocks noGrp="1" noChangeArrowheads="1"/>
          </p:cNvSpPr>
          <p:nvPr>
            <p:ph type="title"/>
          </p:nvPr>
        </p:nvSpPr>
        <p:spPr/>
        <p:txBody>
          <a:bodyPr/>
          <a:lstStyle/>
          <a:p>
            <a:r>
              <a:rPr lang="ja-JP" altLang="en-US"/>
              <a:t>本文書の取り扱いについて</a:t>
            </a:r>
          </a:p>
        </p:txBody>
      </p:sp>
    </p:spTree>
    <p:extLst>
      <p:ext uri="{BB962C8B-B14F-4D97-AF65-F5344CB8AC3E}">
        <p14:creationId xmlns:p14="http://schemas.microsoft.com/office/powerpoint/2010/main" val="32546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左から　小林氏　楠田氏　天野氏">
            <a:extLst>
              <a:ext uri="{FF2B5EF4-FFF2-40B4-BE49-F238E27FC236}">
                <a16:creationId xmlns:a16="http://schemas.microsoft.com/office/drawing/2014/main" id="{0729AC8E-5031-3A43-B04F-D6DE638650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994" y="1266605"/>
            <a:ext cx="3508214" cy="2336967"/>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11362"/>
            <a:ext cx="8229600" cy="648072"/>
          </a:xfrm>
        </p:spPr>
        <p:txBody>
          <a:bodyPr>
            <a:normAutofit fontScale="90000"/>
          </a:bodyPr>
          <a:lstStyle/>
          <a:p>
            <a:r>
              <a:rPr lang="ja-JP" altLang="en-US" sz="1700" spc="-75">
                <a:solidFill>
                  <a:srgbClr val="2B3142"/>
                </a:solidFill>
                <a:latin typeface="游ゴシック" panose="020B0400000000000000" pitchFamily="50" charset="-128"/>
                <a:ea typeface="游ゴシック" panose="020B0400000000000000" pitchFamily="50" charset="-128"/>
              </a:rPr>
              <a:t>株式会社</a:t>
            </a:r>
            <a:r>
              <a:rPr lang="en-US" altLang="ja-JP" sz="1700" spc="-75" dirty="0">
                <a:solidFill>
                  <a:srgbClr val="2B3142"/>
                </a:solidFill>
                <a:latin typeface="游ゴシック" panose="020B0400000000000000" pitchFamily="50" charset="-128"/>
                <a:ea typeface="游ゴシック" panose="020B0400000000000000" pitchFamily="50" charset="-128"/>
              </a:rPr>
              <a:t> </a:t>
            </a:r>
            <a:r>
              <a:rPr lang="ja-JP" altLang="en-US" sz="1700" spc="-75">
                <a:solidFill>
                  <a:srgbClr val="2B3142"/>
                </a:solidFill>
                <a:latin typeface="游ゴシック" panose="020B0400000000000000" pitchFamily="50" charset="-128"/>
                <a:ea typeface="游ゴシック" panose="020B0400000000000000" pitchFamily="50" charset="-128"/>
              </a:rPr>
              <a:t>明電舎様</a:t>
            </a:r>
            <a:br>
              <a:rPr lang="en-US" altLang="ja-JP" sz="1600" dirty="0">
                <a:solidFill>
                  <a:srgbClr val="2B3142"/>
                </a:solidFill>
                <a:latin typeface="游ゴシック" panose="020B0400000000000000" pitchFamily="50" charset="-128"/>
                <a:ea typeface="游ゴシック" panose="020B0400000000000000" pitchFamily="50" charset="-128"/>
              </a:rPr>
            </a:br>
            <a:r>
              <a:rPr lang="ja-JP" altLang="en-US" sz="2000">
                <a:latin typeface="游ゴシック" panose="020B0400000000000000" pitchFamily="50" charset="-128"/>
                <a:ea typeface="游ゴシック" panose="020B0400000000000000" pitchFamily="50" charset="-128"/>
              </a:rPr>
              <a:t>社員約</a:t>
            </a:r>
            <a:r>
              <a:rPr lang="en-US" altLang="ja-JP" sz="2000" dirty="0">
                <a:latin typeface="游ゴシック" panose="020B0400000000000000" pitchFamily="50" charset="-128"/>
                <a:ea typeface="游ゴシック" panose="020B0400000000000000" pitchFamily="50" charset="-128"/>
              </a:rPr>
              <a:t>8000</a:t>
            </a:r>
            <a:r>
              <a:rPr lang="ja-JP" altLang="en-US" sz="2000">
                <a:latin typeface="游ゴシック" panose="020B0400000000000000" pitchFamily="50" charset="-128"/>
                <a:ea typeface="游ゴシック" panose="020B0400000000000000" pitchFamily="50" charset="-128"/>
              </a:rPr>
              <a:t>人の集合知活用に向けた情報共有基盤構築へ</a:t>
            </a:r>
            <a:br>
              <a:rPr lang="en-US" altLang="ja-JP" sz="2000" dirty="0">
                <a:latin typeface="游ゴシック" panose="020B0400000000000000" pitchFamily="50" charset="-128"/>
                <a:ea typeface="游ゴシック" panose="020B0400000000000000" pitchFamily="50" charset="-128"/>
              </a:rPr>
            </a:br>
            <a:r>
              <a:rPr lang="ja-JP" altLang="en-US" sz="2000">
                <a:latin typeface="游ゴシック" panose="020B0400000000000000" pitchFamily="50" charset="-128"/>
                <a:ea typeface="游ゴシック" panose="020B0400000000000000" pitchFamily="50" charset="-128"/>
              </a:rPr>
              <a:t>グループウェア刷新のポイントはカスタマイズ性</a:t>
            </a: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659256" cy="708633"/>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6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a:t>
            </a:r>
            <a:r>
              <a:rPr lang="ja-JP" altLang="en-US" sz="1100">
                <a:latin typeface="游ゴシック" panose="020B0400000000000000" pitchFamily="50" charset="-128"/>
                <a:ea typeface="游ゴシック" panose="020B0400000000000000" pitchFamily="50" charset="-128"/>
              </a:rPr>
              <a:t>自社開発したグループウェアは、細かい改修を重ねるにつれて、</a:t>
            </a:r>
            <a:r>
              <a:rPr lang="ja-JP" altLang="en-US" sz="1100" b="1">
                <a:solidFill>
                  <a:schemeClr val="accent4"/>
                </a:solidFill>
                <a:latin typeface="游ゴシック" panose="020B0400000000000000" pitchFamily="50" charset="-128"/>
                <a:ea typeface="游ゴシック" panose="020B0400000000000000" pitchFamily="50" charset="-128"/>
              </a:rPr>
              <a:t>シス</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b="1">
                <a:solidFill>
                  <a:schemeClr val="accent4"/>
                </a:solidFill>
                <a:latin typeface="游ゴシック" panose="020B0400000000000000" pitchFamily="50" charset="-128"/>
                <a:ea typeface="游ゴシック" panose="020B0400000000000000" pitchFamily="50" charset="-128"/>
              </a:rPr>
              <a:t>　テムが複雑化</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・利用ルールや情報管理の統制を取るのが難しくなってきた</a:t>
            </a:r>
            <a:endParaRPr lang="en-US" altLang="ja-JP" sz="1100" dirty="0">
              <a:solidFill>
                <a:srgbClr val="2B3142"/>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・日本人向けに作られており、</a:t>
            </a:r>
            <a:r>
              <a:rPr lang="ja-JP" altLang="en-US" sz="1100" b="1">
                <a:solidFill>
                  <a:schemeClr val="accent4"/>
                </a:solidFill>
                <a:latin typeface="游ゴシック" panose="020B0400000000000000" pitchFamily="50" charset="-128"/>
                <a:ea typeface="游ゴシック" panose="020B0400000000000000" pitchFamily="50" charset="-128"/>
              </a:rPr>
              <a:t>海外の社員は利用できない</a:t>
            </a: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733427"/>
            <a:ext cx="4659256" cy="975005"/>
          </a:xfrm>
          <a:prstGeom prst="rect">
            <a:avLst/>
          </a:prstGeom>
        </p:spPr>
        <p:txBody>
          <a:bodyPr vert="horz" lIns="27000" tIns="54000" rIns="54000" bIns="54000" rtlCol="0" anchor="t">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600"/>
              </a:lnSpc>
              <a:spcBef>
                <a:spcPts val="0"/>
              </a:spcBef>
              <a:buNone/>
              <a:defRPr/>
            </a:pPr>
            <a:r>
              <a:rPr lang="ja-JP" altLang="en-US" sz="1100">
                <a:latin typeface="游ゴシック" panose="020B0400000000000000" pitchFamily="50" charset="-128"/>
                <a:ea typeface="游ゴシック" panose="020B0400000000000000" pitchFamily="50" charset="-128"/>
              </a:rPr>
              <a:t>・開発不要ですぐに使える</a:t>
            </a:r>
            <a:r>
              <a:rPr lang="ja-JP" altLang="en-US" sz="1100" b="1">
                <a:solidFill>
                  <a:schemeClr val="accent4"/>
                </a:solidFill>
                <a:latin typeface="游ゴシック" panose="020B0400000000000000" pitchFamily="50" charset="-128"/>
                <a:ea typeface="游ゴシック" panose="020B0400000000000000" pitchFamily="50" charset="-128"/>
              </a:rPr>
              <a:t>クラウド型のグループウェア</a:t>
            </a:r>
            <a:endParaRPr lang="en-US" altLang="ja-JP" sz="1100" dirty="0">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latin typeface="游ゴシック"/>
                <a:ea typeface="游ゴシック"/>
              </a:rPr>
              <a:t>・Microsoft </a:t>
            </a:r>
            <a:r>
              <a:rPr lang="en-US" altLang="ja-JP" sz="1100" dirty="0">
                <a:latin typeface="游ゴシック"/>
                <a:ea typeface="游ゴシック"/>
              </a:rPr>
              <a:t>365</a:t>
            </a:r>
            <a:r>
              <a:rPr lang="ja-JP" altLang="en-US" sz="1100">
                <a:latin typeface="游ゴシック"/>
                <a:ea typeface="游ゴシック"/>
              </a:rPr>
              <a:t>や 他システムとの</a:t>
            </a:r>
            <a:r>
              <a:rPr lang="ja-JP" altLang="en-US" sz="1100" b="1">
                <a:solidFill>
                  <a:schemeClr val="accent4"/>
                </a:solidFill>
                <a:latin typeface="游ゴシック"/>
                <a:ea typeface="游ゴシック"/>
              </a:rPr>
              <a:t>連携性が高い</a:t>
            </a:r>
            <a:endParaRPr lang="en-US" altLang="ja-JP" sz="1100" b="1" dirty="0">
              <a:solidFill>
                <a:schemeClr val="accent4"/>
              </a:solidFill>
              <a:latin typeface="游ゴシック"/>
              <a:ea typeface="游ゴシック"/>
            </a:endParaRPr>
          </a:p>
          <a:p>
            <a:pPr marL="0" indent="0">
              <a:lnSpc>
                <a:spcPts val="1600"/>
              </a:lnSpc>
              <a:spcBef>
                <a:spcPts val="0"/>
              </a:spcBef>
              <a:buNone/>
              <a:defRPr/>
            </a:pPr>
            <a:r>
              <a:rPr lang="ja-JP" altLang="en-US" sz="1100">
                <a:latin typeface="游ゴシック"/>
                <a:ea typeface="游ゴシック"/>
              </a:rPr>
              <a:t>・</a:t>
            </a:r>
            <a:r>
              <a:rPr lang="en-US" altLang="ja-JP" sz="1100" dirty="0">
                <a:latin typeface="游ゴシック"/>
                <a:ea typeface="游ゴシック"/>
              </a:rPr>
              <a:t> </a:t>
            </a:r>
            <a:r>
              <a:rPr lang="ja-JP" altLang="en-US" sz="1100">
                <a:latin typeface="游ゴシック"/>
                <a:ea typeface="游ゴシック"/>
              </a:rPr>
              <a:t>業務アプリ開発基盤である</a:t>
            </a:r>
            <a:r>
              <a:rPr lang="en-US" altLang="ja-JP" sz="1100" dirty="0">
                <a:latin typeface="游ゴシック"/>
                <a:ea typeface="游ゴシック"/>
              </a:rPr>
              <a:t> </a:t>
            </a:r>
            <a:r>
              <a:rPr lang="en-US" altLang="ja-JP" sz="1100" b="1" dirty="0" err="1">
                <a:solidFill>
                  <a:schemeClr val="accent4"/>
                </a:solidFill>
                <a:latin typeface="游ゴシック"/>
                <a:ea typeface="游ゴシック"/>
              </a:rPr>
              <a:t>kintone</a:t>
            </a:r>
            <a:r>
              <a:rPr lang="ja-JP" altLang="en-US" sz="1100" b="1">
                <a:solidFill>
                  <a:schemeClr val="accent4"/>
                </a:solidFill>
                <a:latin typeface="游ゴシック"/>
                <a:ea typeface="游ゴシック"/>
              </a:rPr>
              <a:t>も併せて利用できる</a:t>
            </a:r>
            <a:endParaRPr lang="en-US" altLang="ja-JP" sz="1100" b="1" dirty="0">
              <a:solidFill>
                <a:schemeClr val="accent4"/>
              </a:solidFill>
              <a:latin typeface="游ゴシック"/>
              <a:ea typeface="游ゴシック"/>
            </a:endParaRPr>
          </a:p>
          <a:p>
            <a:pPr marL="0" indent="0">
              <a:lnSpc>
                <a:spcPts val="1600"/>
              </a:lnSpc>
              <a:spcBef>
                <a:spcPts val="0"/>
              </a:spcBef>
              <a:buNone/>
              <a:defRPr/>
            </a:pPr>
            <a:r>
              <a:rPr lang="ja-JP" altLang="en-US" sz="1100">
                <a:latin typeface="游ゴシック" panose="020B0400000000000000" pitchFamily="50" charset="-128"/>
                <a:ea typeface="游ゴシック" panose="020B0400000000000000" pitchFamily="50" charset="-128"/>
              </a:rPr>
              <a:t>・すべての社内システムの入り口を</a:t>
            </a:r>
            <a:r>
              <a:rPr lang="ja-JP" altLang="en-US" sz="1100" b="1">
                <a:solidFill>
                  <a:schemeClr val="accent4"/>
                </a:solidFill>
                <a:latin typeface="游ゴシック" panose="020B0400000000000000" pitchFamily="50" charset="-128"/>
                <a:ea typeface="游ゴシック" panose="020B0400000000000000" pitchFamily="50" charset="-128"/>
              </a:rPr>
              <a:t>ポータルに集約できる</a:t>
            </a:r>
            <a:endParaRPr lang="en-US" altLang="ja-JP" sz="1100" b="1" dirty="0">
              <a:solidFill>
                <a:schemeClr val="accent4"/>
              </a:solidFill>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44792" y="1266604"/>
            <a:ext cx="4659256" cy="2694080"/>
            <a:chOff x="344792" y="1221600"/>
            <a:chExt cx="3526998" cy="2694080"/>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443669"/>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67268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977063"/>
            <a:ext cx="4659256" cy="646915"/>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600"/>
              </a:lnSpc>
              <a:spcBef>
                <a:spcPts val="0"/>
              </a:spcBef>
              <a:buNone/>
              <a:defRPr/>
            </a:pPr>
            <a:r>
              <a:rPr lang="ja-JP" altLang="en-US" sz="1100" kern="0">
                <a:latin typeface="游ゴシック" panose="020B0400000000000000" pitchFamily="50" charset="-128"/>
                <a:ea typeface="游ゴシック" panose="020B0400000000000000" pitchFamily="50" charset="-128"/>
              </a:rPr>
              <a:t>・</a:t>
            </a:r>
            <a:r>
              <a:rPr lang="ja-JP" altLang="en-US" sz="1100" b="1" kern="0">
                <a:solidFill>
                  <a:schemeClr val="accent4"/>
                </a:solidFill>
                <a:latin typeface="游ゴシック" panose="020B0400000000000000" pitchFamily="50" charset="-128"/>
                <a:ea typeface="游ゴシック" panose="020B0400000000000000" pitchFamily="50" charset="-128"/>
              </a:rPr>
              <a:t>全社システムの入り口</a:t>
            </a:r>
            <a:r>
              <a:rPr lang="ja-JP" altLang="en-US" sz="1100" kern="0">
                <a:latin typeface="游ゴシック" panose="020B0400000000000000" pitchFamily="50" charset="-128"/>
                <a:ea typeface="游ゴシック" panose="020B0400000000000000" pitchFamily="50" charset="-128"/>
              </a:rPr>
              <a:t>を</a:t>
            </a:r>
            <a:r>
              <a:rPr lang="en" altLang="ja-JP" sz="1100" kern="0" dirty="0">
                <a:latin typeface="游ゴシック" panose="020B0400000000000000" pitchFamily="50" charset="-128"/>
                <a:ea typeface="游ゴシック" panose="020B0400000000000000" pitchFamily="50" charset="-128"/>
              </a:rPr>
              <a:t>Garoon</a:t>
            </a:r>
            <a:r>
              <a:rPr lang="ja-JP" altLang="en-US" sz="1100" kern="0">
                <a:latin typeface="游ゴシック" panose="020B0400000000000000" pitchFamily="50" charset="-128"/>
                <a:ea typeface="游ゴシック" panose="020B0400000000000000" pitchFamily="50" charset="-128"/>
              </a:rPr>
              <a:t>に集約</a:t>
            </a:r>
            <a:endParaRPr lang="en-US" altLang="ja-JP" sz="1100" kern="0" dirty="0">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kern="0">
                <a:latin typeface="游ゴシック" panose="020B0400000000000000" pitchFamily="50" charset="-128"/>
                <a:ea typeface="游ゴシック" panose="020B0400000000000000" pitchFamily="50" charset="-128"/>
              </a:rPr>
              <a:t>・スケジュール機能でどの社員の状況も分かるので、</a:t>
            </a:r>
            <a:r>
              <a:rPr lang="ja-JP" altLang="en-US" sz="1100" b="1" kern="0">
                <a:solidFill>
                  <a:schemeClr val="accent4"/>
                </a:solidFill>
                <a:latin typeface="游ゴシック" panose="020B0400000000000000" pitchFamily="50" charset="-128"/>
                <a:ea typeface="游ゴシック" panose="020B0400000000000000" pitchFamily="50" charset="-128"/>
              </a:rPr>
              <a:t>予定調整がしや</a:t>
            </a:r>
            <a:r>
              <a:rPr lang="ja-JP" altLang="en-US" sz="1100" b="1" kern="0" err="1">
                <a:solidFill>
                  <a:schemeClr val="accent4"/>
                </a:solidFill>
                <a:latin typeface="游ゴシック" panose="020B0400000000000000" pitchFamily="50" charset="-128"/>
                <a:ea typeface="游ゴシック" panose="020B0400000000000000" pitchFamily="50" charset="-128"/>
              </a:rPr>
              <a:t>す</a:t>
            </a:r>
            <a:r>
              <a:rPr lang="ja-JP" altLang="en-US" sz="1100" b="1" kern="0">
                <a:solidFill>
                  <a:schemeClr val="accent4"/>
                </a:solidFill>
                <a:latin typeface="游ゴシック" panose="020B0400000000000000" pitchFamily="50" charset="-128"/>
                <a:ea typeface="游ゴシック" panose="020B0400000000000000" pitchFamily="50" charset="-128"/>
              </a:rPr>
              <a:t>　　</a:t>
            </a:r>
            <a:endParaRPr lang="en-US" altLang="ja-JP" sz="1100" b="1" kern="0"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b="1" kern="0">
                <a:solidFill>
                  <a:schemeClr val="accent4"/>
                </a:solidFill>
                <a:latin typeface="游ゴシック" panose="020B0400000000000000" pitchFamily="50" charset="-128"/>
                <a:ea typeface="游ゴシック" panose="020B0400000000000000" pitchFamily="50" charset="-128"/>
              </a:rPr>
              <a:t>　くなった</a:t>
            </a: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758263"/>
            <a:ext cx="3834153"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bIns="45720" anchor="t"/>
          <a:lstStyle/>
          <a:p>
            <a:pPr>
              <a:spcBef>
                <a:spcPts val="0"/>
              </a:spcBef>
              <a:defRPr/>
            </a:pPr>
            <a:r>
              <a:rPr lang="ja-JP" altLang="en-US" sz="1050" b="1" dirty="0">
                <a:solidFill>
                  <a:srgbClr val="2B3142"/>
                </a:solidFill>
                <a:latin typeface="Yu Gothic" panose="020B0400000000000000" pitchFamily="34" charset="-128"/>
                <a:ea typeface="Yu Gothic" panose="020B0400000000000000" pitchFamily="34" charset="-128"/>
              </a:rPr>
              <a:t>ご利用状況</a:t>
            </a:r>
            <a:endParaRPr lang="en-US" altLang="ja-JP" sz="1050" b="1" dirty="0">
              <a:solidFill>
                <a:srgbClr val="2B3142"/>
              </a:solidFill>
              <a:latin typeface="Yu Gothic" panose="020B0400000000000000" pitchFamily="34" charset="-128"/>
              <a:ea typeface="Yu Gothic" panose="020B0400000000000000" pitchFamily="34" charset="-128"/>
            </a:endParaRPr>
          </a:p>
          <a:p>
            <a:pPr>
              <a:spcBef>
                <a:spcPts val="0"/>
              </a:spcBef>
              <a:defRPr/>
            </a:pPr>
            <a:r>
              <a:rPr lang="ja-JP" altLang="en-US" sz="1050" dirty="0">
                <a:solidFill>
                  <a:srgbClr val="2B3142"/>
                </a:solidFill>
                <a:latin typeface="Yu Gothic" panose="020B0400000000000000" pitchFamily="34" charset="-128"/>
                <a:ea typeface="Yu Gothic" panose="020B0400000000000000" pitchFamily="34" charset="-128"/>
              </a:rPr>
              <a:t>・ 業種：製造業、電気機器</a:t>
            </a:r>
            <a:endParaRPr lang="en-US" altLang="ja-JP" sz="1050" dirty="0">
              <a:solidFill>
                <a:srgbClr val="2B3142"/>
              </a:solidFill>
              <a:latin typeface="Yu Gothic" panose="020B0400000000000000" pitchFamily="34" charset="-128"/>
              <a:ea typeface="Yu Gothic" panose="020B0400000000000000" pitchFamily="34" charset="-128"/>
            </a:endParaRPr>
          </a:p>
          <a:p>
            <a:pPr>
              <a:spcBef>
                <a:spcPts val="0"/>
              </a:spcBef>
              <a:defRPr/>
            </a:pPr>
            <a:r>
              <a:rPr lang="ja-JP" altLang="en-US" sz="1050" dirty="0">
                <a:solidFill>
                  <a:srgbClr val="2B3142"/>
                </a:solidFill>
                <a:latin typeface="Yu Gothic" panose="020B0400000000000000" pitchFamily="34" charset="-128"/>
                <a:ea typeface="Yu Gothic" panose="020B0400000000000000" pitchFamily="34" charset="-128"/>
              </a:rPr>
              <a:t>・ 規模：約</a:t>
            </a:r>
            <a:r>
              <a:rPr lang="en-US" altLang="ja-JP" sz="1050" dirty="0">
                <a:solidFill>
                  <a:srgbClr val="2B3142"/>
                </a:solidFill>
                <a:latin typeface="Yu Gothic" panose="020B0400000000000000" pitchFamily="34" charset="-128"/>
                <a:ea typeface="Yu Gothic" panose="020B0400000000000000" pitchFamily="34" charset="-128"/>
              </a:rPr>
              <a:t>8,000</a:t>
            </a:r>
            <a:r>
              <a:rPr lang="ja-JP" altLang="en-US" sz="1050" dirty="0">
                <a:solidFill>
                  <a:srgbClr val="2B3142"/>
                </a:solidFill>
                <a:latin typeface="Yu Gothic" panose="020B0400000000000000" pitchFamily="34" charset="-128"/>
                <a:ea typeface="Yu Gothic" panose="020B0400000000000000" pitchFamily="34" charset="-128"/>
              </a:rPr>
              <a:t>ユーザー</a:t>
            </a:r>
            <a:endParaRPr lang="en-US" altLang="ja-JP" sz="1050" dirty="0">
              <a:solidFill>
                <a:srgbClr val="2B3142"/>
              </a:solidFill>
              <a:latin typeface="Yu Gothic" panose="020B0400000000000000" pitchFamily="34" charset="-128"/>
              <a:ea typeface="Yu Gothic" panose="020B0400000000000000" pitchFamily="34" charset="-128"/>
            </a:endParaRPr>
          </a:p>
          <a:p>
            <a:pPr>
              <a:spcBef>
                <a:spcPts val="0"/>
              </a:spcBef>
              <a:defRPr/>
            </a:pPr>
            <a:r>
              <a:rPr lang="ja-JP" altLang="en-US" sz="1050">
                <a:solidFill>
                  <a:srgbClr val="2B3142"/>
                </a:solidFill>
                <a:latin typeface="Yu Gothic"/>
                <a:ea typeface="Yu Gothic"/>
              </a:rPr>
              <a:t>・ 製品の形式：クラウド版Garoon</a:t>
            </a:r>
            <a:endParaRPr lang="en-US" altLang="ja-JP" sz="1050">
              <a:solidFill>
                <a:srgbClr val="2B3142"/>
              </a:solidFill>
              <a:latin typeface="Yu Gothic"/>
              <a:ea typeface="Yu Gothic"/>
            </a:endParaRPr>
          </a:p>
          <a:p>
            <a:pPr>
              <a:spcBef>
                <a:spcPts val="0"/>
              </a:spcBef>
              <a:defRPr/>
            </a:pPr>
            <a:r>
              <a:rPr lang="ja-JP" altLang="en-US" sz="1050">
                <a:latin typeface="Yu Gothic"/>
                <a:ea typeface="Yu Gothic"/>
              </a:rPr>
              <a:t>（</a:t>
            </a:r>
            <a:r>
              <a:rPr lang="en-US" altLang="ja-JP" sz="1050" dirty="0">
                <a:ea typeface="+mn-lt"/>
                <a:cs typeface="+mn-lt"/>
                <a:hlinkClick r:id="rId4"/>
              </a:rPr>
              <a:t>https://garoon.cybozu.co.jp/mtcontents/cases/meidensha/</a:t>
            </a:r>
            <a:r>
              <a:rPr lang="ja-JP" altLang="en-US" sz="1050">
                <a:latin typeface="Yu Gothic"/>
                <a:ea typeface="Yu Gothic"/>
              </a:rPr>
              <a:t>）</a:t>
            </a:r>
          </a:p>
        </p:txBody>
      </p:sp>
    </p:spTree>
    <p:extLst>
      <p:ext uri="{BB962C8B-B14F-4D97-AF65-F5344CB8AC3E}">
        <p14:creationId xmlns:p14="http://schemas.microsoft.com/office/powerpoint/2010/main" val="176903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4C63B48-AE18-1A44-A275-F3F609176A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994" y="1266605"/>
            <a:ext cx="3508212" cy="2336967"/>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198101"/>
            <a:ext cx="8229600" cy="648072"/>
          </a:xfrm>
        </p:spPr>
        <p:txBody>
          <a:bodyPr>
            <a:normAutofit/>
          </a:bodyPr>
          <a:lstStyle/>
          <a:p>
            <a:r>
              <a:rPr lang="ja-JP" altLang="en-US" sz="1500" spc="-75">
                <a:solidFill>
                  <a:srgbClr val="2B3142"/>
                </a:solidFill>
                <a:latin typeface="游ゴシック" panose="020B0400000000000000" pitchFamily="50" charset="-128"/>
                <a:ea typeface="游ゴシック" panose="020B0400000000000000" pitchFamily="50" charset="-128"/>
              </a:rPr>
              <a:t>ネグロス電工株式会社様</a:t>
            </a:r>
            <a:br>
              <a:rPr lang="en-US" altLang="ja-JP" sz="1600" dirty="0">
                <a:solidFill>
                  <a:srgbClr val="2B3142"/>
                </a:solidFill>
                <a:latin typeface="游ゴシック" panose="020B0400000000000000" pitchFamily="50" charset="-128"/>
                <a:ea typeface="游ゴシック" panose="020B0400000000000000" pitchFamily="50" charset="-128"/>
              </a:rPr>
            </a:br>
            <a:r>
              <a:rPr lang="ja-JP" altLang="en-US" spc="-75">
                <a:latin typeface="游ゴシック" panose="020B0400000000000000" pitchFamily="50" charset="-128"/>
                <a:ea typeface="游ゴシック" panose="020B0400000000000000" pitchFamily="50" charset="-128"/>
              </a:rPr>
              <a:t>風通しの良い組織づくりに</a:t>
            </a:r>
            <a:r>
              <a:rPr lang="en-US" altLang="ja-JP" spc="-75" dirty="0">
                <a:latin typeface="游ゴシック" panose="020B0400000000000000" pitchFamily="50" charset="-128"/>
                <a:ea typeface="游ゴシック" panose="020B0400000000000000" pitchFamily="50" charset="-128"/>
              </a:rPr>
              <a:t>Garoon</a:t>
            </a:r>
            <a:r>
              <a:rPr lang="ja-JP" altLang="en-US" spc="-75">
                <a:latin typeface="游ゴシック" panose="020B0400000000000000" pitchFamily="50" charset="-128"/>
                <a:ea typeface="游ゴシック" panose="020B0400000000000000" pitchFamily="50" charset="-128"/>
              </a:rPr>
              <a:t>を活用</a:t>
            </a:r>
            <a:endParaRPr lang="ja-JP" altLang="en-US">
              <a:latin typeface="游ゴシック" panose="020B0400000000000000" pitchFamily="50" charset="-128"/>
              <a:ea typeface="游ゴシック" panose="020B0400000000000000" pitchFamily="50" charset="-128"/>
            </a:endParaRP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659256" cy="708633"/>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6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a:t>
            </a:r>
            <a:r>
              <a:rPr lang="ja-JP" altLang="en-US" sz="1100" b="1">
                <a:solidFill>
                  <a:srgbClr val="E58A01"/>
                </a:solidFill>
                <a:latin typeface="游ゴシック" panose="020B0400000000000000" pitchFamily="50" charset="-128"/>
                <a:ea typeface="游ゴシック" panose="020B0400000000000000" pitchFamily="50" charset="-128"/>
              </a:rPr>
              <a:t>社外アクセスができず</a:t>
            </a:r>
            <a:r>
              <a:rPr lang="ja-JP" altLang="en-US" sz="1100">
                <a:solidFill>
                  <a:srgbClr val="2B3142"/>
                </a:solidFill>
                <a:latin typeface="游ゴシック" panose="020B0400000000000000" pitchFamily="50" charset="-128"/>
                <a:ea typeface="游ゴシック" panose="020B0400000000000000" pitchFamily="50" charset="-128"/>
              </a:rPr>
              <a:t>、営業系の社員には使いづらかった</a:t>
            </a:r>
            <a:endParaRPr lang="en-US" altLang="ja-JP" sz="1100" dirty="0">
              <a:solidFill>
                <a:srgbClr val="2B3142"/>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・メンテナンス工数が掛かり、</a:t>
            </a:r>
            <a:r>
              <a:rPr lang="ja-JP" altLang="en-US" sz="1100" b="1">
                <a:solidFill>
                  <a:schemeClr val="accent4"/>
                </a:solidFill>
                <a:latin typeface="游ゴシック" panose="020B0400000000000000" pitchFamily="50" charset="-128"/>
                <a:ea typeface="游ゴシック" panose="020B0400000000000000" pitchFamily="50" charset="-128"/>
              </a:rPr>
              <a:t>管理コストが増えていた</a:t>
            </a:r>
            <a:r>
              <a:rPr lang="en-US" altLang="ja-JP" sz="1100" b="1" dirty="0">
                <a:solidFill>
                  <a:schemeClr val="accent4"/>
                </a:solidFill>
                <a:latin typeface="游ゴシック" panose="020B0400000000000000" pitchFamily="50" charset="-128"/>
                <a:ea typeface="游ゴシック" panose="020B0400000000000000" pitchFamily="50" charset="-128"/>
              </a:rPr>
              <a:t> </a:t>
            </a:r>
            <a:endParaRPr lang="ja-JP" altLang="en-US" sz="1100" b="1">
              <a:solidFill>
                <a:schemeClr val="accent4"/>
              </a:solidFill>
              <a:latin typeface="游ゴシック" panose="020B0400000000000000" pitchFamily="50" charset="-128"/>
              <a:ea typeface="游ゴシック" panose="020B0400000000000000" pitchFamily="50" charset="-128"/>
            </a:endParaRP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390661"/>
            <a:ext cx="4659256" cy="975005"/>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600"/>
              </a:lnSpc>
              <a:spcBef>
                <a:spcPts val="0"/>
              </a:spcBef>
              <a:buNone/>
              <a:defRPr/>
            </a:pPr>
            <a:r>
              <a:rPr lang="ja-JP" altLang="en-US" sz="1100">
                <a:latin typeface="游ゴシック" panose="020B0400000000000000" pitchFamily="50" charset="-128"/>
                <a:ea typeface="游ゴシック" panose="020B0400000000000000" pitchFamily="50" charset="-128"/>
              </a:rPr>
              <a:t>・クラウド型のシステムで、</a:t>
            </a:r>
            <a:r>
              <a:rPr lang="ja-JP" altLang="en-US" sz="1100" b="1">
                <a:solidFill>
                  <a:schemeClr val="accent4"/>
                </a:solidFill>
                <a:latin typeface="游ゴシック" panose="020B0400000000000000" pitchFamily="50" charset="-128"/>
                <a:ea typeface="游ゴシック" panose="020B0400000000000000" pitchFamily="50" charset="-128"/>
              </a:rPr>
              <a:t>社外アクセス</a:t>
            </a:r>
            <a:r>
              <a:rPr lang="ja-JP" altLang="en-US" sz="1100">
                <a:solidFill>
                  <a:schemeClr val="accent4"/>
                </a:solidFill>
                <a:latin typeface="游ゴシック" panose="020B0400000000000000" pitchFamily="50" charset="-128"/>
                <a:ea typeface="游ゴシック" panose="020B0400000000000000" pitchFamily="50" charset="-128"/>
              </a:rPr>
              <a:t>、</a:t>
            </a:r>
            <a:r>
              <a:rPr lang="ja-JP" altLang="en-US" sz="1100" b="1">
                <a:solidFill>
                  <a:schemeClr val="accent4"/>
                </a:solidFill>
                <a:latin typeface="游ゴシック" panose="020B0400000000000000" pitchFamily="50" charset="-128"/>
                <a:ea typeface="游ゴシック" panose="020B0400000000000000" pitchFamily="50" charset="-128"/>
              </a:rPr>
              <a:t>管理の手間を削減</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latin typeface="游ゴシック" panose="020B0400000000000000" pitchFamily="50" charset="-128"/>
                <a:ea typeface="游ゴシック" panose="020B0400000000000000" pitchFamily="50" charset="-128"/>
              </a:rPr>
              <a:t>・</a:t>
            </a:r>
            <a:r>
              <a:rPr lang="ja-JP" altLang="en-US" sz="1100" b="1">
                <a:solidFill>
                  <a:srgbClr val="E58A01"/>
                </a:solidFill>
                <a:latin typeface="游ゴシック" panose="020B0400000000000000" pitchFamily="50" charset="-128"/>
                <a:ea typeface="游ゴシック" panose="020B0400000000000000" pitchFamily="50" charset="-128"/>
              </a:rPr>
              <a:t>双方向のコミュニケーション</a:t>
            </a:r>
            <a:r>
              <a:rPr lang="ja-JP" altLang="en-US" sz="1100">
                <a:solidFill>
                  <a:srgbClr val="2B3142"/>
                </a:solidFill>
                <a:latin typeface="游ゴシック" panose="020B0400000000000000" pitchFamily="50" charset="-128"/>
                <a:ea typeface="游ゴシック" panose="020B0400000000000000" pitchFamily="50" charset="-128"/>
              </a:rPr>
              <a:t>が可能</a:t>
            </a:r>
            <a:endParaRPr lang="en-US" altLang="ja-JP" sz="1100" dirty="0">
              <a:solidFill>
                <a:srgbClr val="2B3142"/>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latin typeface="游ゴシック" panose="020B0400000000000000" pitchFamily="50" charset="-128"/>
                <a:ea typeface="游ゴシック" panose="020B0400000000000000" pitchFamily="50" charset="-128"/>
              </a:rPr>
              <a:t>・</a:t>
            </a:r>
            <a:r>
              <a:rPr lang="ja-JP" altLang="en-US" sz="1100" b="1">
                <a:solidFill>
                  <a:schemeClr val="accent4"/>
                </a:solidFill>
                <a:latin typeface="游ゴシック" panose="020B0400000000000000" pitchFamily="50" charset="-128"/>
                <a:ea typeface="游ゴシック" panose="020B0400000000000000" pitchFamily="50" charset="-128"/>
              </a:rPr>
              <a:t>操作性</a:t>
            </a:r>
            <a:r>
              <a:rPr lang="ja-JP" altLang="en-US" sz="1100">
                <a:solidFill>
                  <a:srgbClr val="2B3142"/>
                </a:solidFill>
                <a:latin typeface="游ゴシック" panose="020B0400000000000000" pitchFamily="50" charset="-128"/>
                <a:ea typeface="游ゴシック" panose="020B0400000000000000" pitchFamily="50" charset="-128"/>
              </a:rPr>
              <a:t>や</a:t>
            </a:r>
            <a:r>
              <a:rPr lang="ja-JP" altLang="en-US" sz="1100" b="1">
                <a:solidFill>
                  <a:schemeClr val="accent4"/>
                </a:solidFill>
                <a:latin typeface="游ゴシック" panose="020B0400000000000000" pitchFamily="50" charset="-128"/>
                <a:ea typeface="游ゴシック" panose="020B0400000000000000" pitchFamily="50" charset="-128"/>
              </a:rPr>
              <a:t>使い勝手の良さ</a:t>
            </a:r>
            <a:r>
              <a:rPr lang="ja-JP" altLang="en-US" sz="1100">
                <a:solidFill>
                  <a:srgbClr val="2B3142"/>
                </a:solidFill>
                <a:latin typeface="游ゴシック" panose="020B0400000000000000" pitchFamily="50" charset="-128"/>
                <a:ea typeface="游ゴシック" panose="020B0400000000000000" pitchFamily="50" charset="-128"/>
              </a:rPr>
              <a:t>、将来的な</a:t>
            </a:r>
            <a:r>
              <a:rPr lang="ja-JP" altLang="en-US" sz="1100" b="1">
                <a:solidFill>
                  <a:schemeClr val="accent4"/>
                </a:solidFill>
                <a:latin typeface="游ゴシック" panose="020B0400000000000000" pitchFamily="50" charset="-128"/>
                <a:ea typeface="游ゴシック" panose="020B0400000000000000" pitchFamily="50" charset="-128"/>
              </a:rPr>
              <a:t>拡張性</a:t>
            </a:r>
            <a:r>
              <a:rPr lang="ja-JP" altLang="en-US" sz="1100">
                <a:solidFill>
                  <a:srgbClr val="2B3142"/>
                </a:solidFill>
                <a:latin typeface="游ゴシック" panose="020B0400000000000000" pitchFamily="50" charset="-128"/>
                <a:ea typeface="游ゴシック" panose="020B0400000000000000" pitchFamily="50" charset="-128"/>
              </a:rPr>
              <a:t>を評価</a:t>
            </a:r>
            <a:endParaRPr lang="en-US" altLang="ja-JP" sz="1100" dirty="0">
              <a:solidFill>
                <a:srgbClr val="2B3142"/>
              </a:solidFill>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44792" y="1266604"/>
            <a:ext cx="4659256" cy="2179747"/>
            <a:chOff x="344792" y="1221600"/>
            <a:chExt cx="3526998" cy="2179747"/>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086278"/>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158347"/>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446351"/>
            <a:ext cx="4659256" cy="1285639"/>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6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・スペース、メッセージ活用で、社内のコミュニケーション</a:t>
            </a:r>
            <a:endParaRPr lang="en-US" altLang="ja-JP" sz="1100" dirty="0">
              <a:solidFill>
                <a:srgbClr val="2B3142"/>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　が活発になり、</a:t>
            </a:r>
            <a:r>
              <a:rPr lang="ja-JP" altLang="en-US" sz="1100" b="1">
                <a:solidFill>
                  <a:schemeClr val="accent4"/>
                </a:solidFill>
                <a:latin typeface="游ゴシック" panose="020B0400000000000000" pitchFamily="50" charset="-128"/>
                <a:ea typeface="游ゴシック" panose="020B0400000000000000" pitchFamily="50" charset="-128"/>
              </a:rPr>
              <a:t>会社の風通しが良くなった </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・セキュアアクセスを使用し、</a:t>
            </a:r>
            <a:r>
              <a:rPr lang="ja-JP" altLang="en-US" sz="1100" b="1">
                <a:solidFill>
                  <a:schemeClr val="accent4"/>
                </a:solidFill>
                <a:latin typeface="游ゴシック" panose="020B0400000000000000" pitchFamily="50" charset="-128"/>
                <a:ea typeface="游ゴシック" panose="020B0400000000000000" pitchFamily="50" charset="-128"/>
              </a:rPr>
              <a:t>社外アクセスが可能</a:t>
            </a:r>
            <a:r>
              <a:rPr lang="ja-JP" altLang="en-US" sz="1100">
                <a:solidFill>
                  <a:srgbClr val="2B3142"/>
                </a:solidFill>
                <a:latin typeface="游ゴシック" panose="020B0400000000000000" pitchFamily="50" charset="-128"/>
                <a:ea typeface="游ゴシック" panose="020B0400000000000000" pitchFamily="50" charset="-128"/>
              </a:rPr>
              <a:t>に</a:t>
            </a:r>
            <a:endParaRPr lang="en-US" altLang="ja-JP" sz="1100" dirty="0">
              <a:solidFill>
                <a:srgbClr val="2B3142"/>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・スケジュールが全員公開になり、</a:t>
            </a:r>
            <a:r>
              <a:rPr lang="ja-JP" altLang="en-US" sz="1100" b="1">
                <a:solidFill>
                  <a:schemeClr val="accent4"/>
                </a:solidFill>
                <a:latin typeface="游ゴシック" panose="020B0400000000000000" pitchFamily="50" charset="-128"/>
                <a:ea typeface="游ゴシック" panose="020B0400000000000000" pitchFamily="50" charset="-128"/>
              </a:rPr>
              <a:t>予定調整作業を効率化 </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・ポータルでの情報発信で、</a:t>
            </a:r>
            <a:r>
              <a:rPr lang="ja-JP" altLang="en-US" sz="1100" b="1">
                <a:solidFill>
                  <a:schemeClr val="accent4"/>
                </a:solidFill>
                <a:latin typeface="游ゴシック" panose="020B0400000000000000" pitchFamily="50" charset="-128"/>
                <a:ea typeface="游ゴシック" panose="020B0400000000000000" pitchFamily="50" charset="-128"/>
              </a:rPr>
              <a:t>若手社員の会社への理解が深まった</a:t>
            </a:r>
            <a:endParaRPr lang="ja-JP" altLang="en-US" sz="1100" b="1" kern="0">
              <a:solidFill>
                <a:schemeClr val="accent4"/>
              </a:solidFill>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758263"/>
            <a:ext cx="3672408"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bIns="45720" anchor="t"/>
          <a:lstStyle/>
          <a:p>
            <a:pPr>
              <a:spcBef>
                <a:spcPts val="0"/>
              </a:spcBef>
              <a:defRPr/>
            </a:pPr>
            <a:r>
              <a:rPr lang="ja-JP" altLang="en-US" sz="1050" b="1" dirty="0">
                <a:solidFill>
                  <a:srgbClr val="2B3142"/>
                </a:solidFill>
                <a:latin typeface="游ゴシック" panose="020B0400000000000000" pitchFamily="50" charset="-128"/>
                <a:ea typeface="游ゴシック" panose="020B0400000000000000" pitchFamily="50" charset="-128"/>
              </a:rPr>
              <a:t>ご利用状況</a:t>
            </a:r>
            <a:endParaRPr lang="en-US" altLang="ja-JP" sz="1050" b="1"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業種：製造業</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規模：約</a:t>
            </a:r>
            <a:r>
              <a:rPr lang="en-US" altLang="ja-JP" sz="1050" dirty="0">
                <a:solidFill>
                  <a:srgbClr val="2B3142"/>
                </a:solidFill>
                <a:latin typeface="游ゴシック" panose="020B0400000000000000" pitchFamily="50" charset="-128"/>
                <a:ea typeface="游ゴシック" panose="020B0400000000000000" pitchFamily="50" charset="-128"/>
              </a:rPr>
              <a:t>1,200</a:t>
            </a:r>
            <a:r>
              <a:rPr lang="ja-JP" altLang="en-US" sz="1050" dirty="0">
                <a:solidFill>
                  <a:srgbClr val="2B3142"/>
                </a:solidFill>
                <a:latin typeface="游ゴシック" panose="020B0400000000000000" pitchFamily="50" charset="-128"/>
                <a:ea typeface="游ゴシック" panose="020B0400000000000000" pitchFamily="50" charset="-128"/>
              </a:rPr>
              <a:t>ユーザー</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a:solidFill>
                  <a:srgbClr val="2B3142"/>
                </a:solidFill>
                <a:latin typeface="游ゴシック"/>
                <a:ea typeface="游ゴシック"/>
              </a:rPr>
              <a:t>・ 製品の形式：クラウド版Garoon</a:t>
            </a:r>
            <a:endParaRPr lang="en-US" altLang="ja-JP" sz="1050">
              <a:solidFill>
                <a:srgbClr val="2B3142"/>
              </a:solidFill>
              <a:latin typeface="游ゴシック"/>
              <a:ea typeface="游ゴシック"/>
            </a:endParaRPr>
          </a:p>
          <a:p>
            <a:pPr>
              <a:spcBef>
                <a:spcPts val="0"/>
              </a:spcBef>
              <a:defRPr/>
            </a:pPr>
            <a:r>
              <a:rPr lang="ja-JP" altLang="en-US" sz="1050">
                <a:latin typeface="游ゴシック"/>
                <a:ea typeface="游ゴシック"/>
              </a:rPr>
              <a:t>（</a:t>
            </a:r>
            <a:r>
              <a:rPr lang="ja-JP" sz="1050" dirty="0">
                <a:ea typeface="+mn-lt"/>
                <a:cs typeface="+mn-lt"/>
                <a:hlinkClick r:id="rId4"/>
              </a:rPr>
              <a:t>https://garoon.cybozu.co.jp/mtcontents/cases/negurosu/</a:t>
            </a:r>
            <a:r>
              <a:rPr lang="ja-JP" altLang="en-US" sz="1050">
                <a:latin typeface="游ゴシック"/>
                <a:ea typeface="游ゴシック"/>
              </a:rPr>
              <a:t>）</a:t>
            </a:r>
          </a:p>
        </p:txBody>
      </p:sp>
    </p:spTree>
    <p:extLst>
      <p:ext uri="{BB962C8B-B14F-4D97-AF65-F5344CB8AC3E}">
        <p14:creationId xmlns:p14="http://schemas.microsoft.com/office/powerpoint/2010/main" val="37266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09767"/>
            <a:ext cx="8229600" cy="648072"/>
          </a:xfrm>
        </p:spPr>
        <p:txBody>
          <a:bodyPr>
            <a:normAutofit fontScale="90000"/>
          </a:bodyPr>
          <a:lstStyle/>
          <a:p>
            <a:r>
              <a:rPr lang="ja-JP" altLang="en-US" sz="1700" spc="-75">
                <a:solidFill>
                  <a:srgbClr val="2B3142"/>
                </a:solidFill>
                <a:latin typeface="游ゴシック" panose="020B0400000000000000" pitchFamily="50" charset="-128"/>
                <a:ea typeface="游ゴシック" panose="020B0400000000000000" pitchFamily="50" charset="-128"/>
              </a:rPr>
              <a:t>サンコール 株式会社様</a:t>
            </a:r>
            <a:br>
              <a:rPr lang="en-US" altLang="ja-JP" sz="1600" dirty="0">
                <a:solidFill>
                  <a:srgbClr val="2B3142"/>
                </a:solidFill>
                <a:latin typeface="游ゴシック" panose="020B0400000000000000" pitchFamily="50" charset="-128"/>
                <a:ea typeface="游ゴシック" panose="020B0400000000000000" pitchFamily="50" charset="-128"/>
              </a:rPr>
            </a:br>
            <a:r>
              <a:rPr lang="en-US" altLang="ja-JP" sz="2000" dirty="0">
                <a:latin typeface="游ゴシック" panose="020B0400000000000000" pitchFamily="50" charset="-128"/>
                <a:ea typeface="游ゴシック" panose="020B0400000000000000" pitchFamily="50" charset="-128"/>
              </a:rPr>
              <a:t>N</a:t>
            </a:r>
            <a:r>
              <a:rPr lang="en" altLang="ja-JP" sz="2000" dirty="0">
                <a:latin typeface="游ゴシック" panose="020B0400000000000000" pitchFamily="50" charset="-128"/>
                <a:ea typeface="游ゴシック" panose="020B0400000000000000" pitchFamily="50" charset="-128"/>
              </a:rPr>
              <a:t>otes</a:t>
            </a:r>
            <a:r>
              <a:rPr lang="ja-JP" altLang="en-US" sz="2000">
                <a:latin typeface="游ゴシック" panose="020B0400000000000000" pitchFamily="50" charset="-128"/>
                <a:ea typeface="游ゴシック" panose="020B0400000000000000" pitchFamily="50" charset="-128"/>
              </a:rPr>
              <a:t>移行の最適解として選ばれた</a:t>
            </a:r>
            <a:r>
              <a:rPr lang="en" altLang="ja-JP" sz="2000" dirty="0">
                <a:latin typeface="游ゴシック" panose="020B0400000000000000" pitchFamily="50" charset="-128"/>
                <a:ea typeface="游ゴシック" panose="020B0400000000000000" pitchFamily="50" charset="-128"/>
              </a:rPr>
              <a:t>Garoon+kintone </a:t>
            </a:r>
            <a:br>
              <a:rPr lang="en" altLang="ja-JP" sz="2000" dirty="0">
                <a:latin typeface="游ゴシック" panose="020B0400000000000000" pitchFamily="50" charset="-128"/>
                <a:ea typeface="游ゴシック" panose="020B0400000000000000" pitchFamily="50" charset="-128"/>
              </a:rPr>
            </a:br>
            <a:r>
              <a:rPr lang="ja-JP" altLang="en-US" sz="2000">
                <a:latin typeface="游ゴシック" panose="020B0400000000000000" pitchFamily="50" charset="-128"/>
                <a:ea typeface="游ゴシック" panose="020B0400000000000000" pitchFamily="50" charset="-128"/>
              </a:rPr>
              <a:t>紙ベースの業務を刷新、保守の負担も軽減</a:t>
            </a: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659256" cy="708633"/>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600"/>
              </a:lnSpc>
              <a:spcBef>
                <a:spcPts val="0"/>
              </a:spcBef>
              <a:buNone/>
              <a:defRPr/>
            </a:pPr>
            <a:r>
              <a:rPr lang="ja-JP" altLang="en" sz="1100">
                <a:latin typeface="游ゴシック" panose="020B0400000000000000" pitchFamily="50" charset="-128"/>
                <a:ea typeface="游ゴシック" panose="020B0400000000000000" pitchFamily="50" charset="-128"/>
              </a:rPr>
              <a:t>・</a:t>
            </a:r>
            <a:r>
              <a:rPr lang="en" altLang="ja-JP" sz="1100" dirty="0">
                <a:latin typeface="游ゴシック" panose="020B0400000000000000" pitchFamily="50" charset="-128"/>
                <a:ea typeface="游ゴシック" panose="020B0400000000000000" pitchFamily="50" charset="-128"/>
              </a:rPr>
              <a:t>Notes</a:t>
            </a:r>
            <a:r>
              <a:rPr lang="ja-JP" altLang="en-US" sz="1100">
                <a:latin typeface="游ゴシック" panose="020B0400000000000000" pitchFamily="50" charset="-128"/>
                <a:ea typeface="游ゴシック" panose="020B0400000000000000" pitchFamily="50" charset="-128"/>
              </a:rPr>
              <a:t>は</a:t>
            </a:r>
            <a:r>
              <a:rPr lang="ja-JP" altLang="en-US" sz="1100" b="1">
                <a:solidFill>
                  <a:schemeClr val="accent4"/>
                </a:solidFill>
                <a:latin typeface="游ゴシック" panose="020B0400000000000000" pitchFamily="50" charset="-128"/>
                <a:ea typeface="游ゴシック" panose="020B0400000000000000" pitchFamily="50" charset="-128"/>
              </a:rPr>
              <a:t>メール以外使いこなせておらず</a:t>
            </a:r>
            <a:r>
              <a:rPr lang="ja-JP" altLang="en-US" sz="1100">
                <a:latin typeface="游ゴシック" panose="020B0400000000000000" pitchFamily="50" charset="-128"/>
                <a:ea typeface="游ゴシック" panose="020B0400000000000000" pitchFamily="50" charset="-128"/>
              </a:rPr>
              <a:t>、</a:t>
            </a:r>
            <a:r>
              <a:rPr lang="ja-JP" altLang="en-US" sz="1100" b="1">
                <a:solidFill>
                  <a:schemeClr val="accent4"/>
                </a:solidFill>
                <a:latin typeface="游ゴシック" panose="020B0400000000000000" pitchFamily="50" charset="-128"/>
                <a:ea typeface="游ゴシック" panose="020B0400000000000000" pitchFamily="50" charset="-128"/>
              </a:rPr>
              <a:t>　費用対効果が悪かった</a:t>
            </a:r>
            <a:endParaRPr lang="en-US" altLang="ja-JP" sz="1100" dirty="0">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latin typeface="游ゴシック" panose="020B0400000000000000" pitchFamily="50" charset="-128"/>
                <a:ea typeface="游ゴシック" panose="020B0400000000000000" pitchFamily="50" charset="-128"/>
              </a:rPr>
              <a:t>・</a:t>
            </a:r>
            <a:r>
              <a:rPr lang="en" altLang="ja-JP" sz="1100" dirty="0">
                <a:latin typeface="游ゴシック" panose="020B0400000000000000" pitchFamily="50" charset="-128"/>
                <a:ea typeface="游ゴシック" panose="020B0400000000000000" pitchFamily="50" charset="-128"/>
              </a:rPr>
              <a:t>Notes</a:t>
            </a:r>
            <a:r>
              <a:rPr lang="ja-JP" altLang="en-US" sz="1100">
                <a:latin typeface="游ゴシック" panose="020B0400000000000000" pitchFamily="50" charset="-128"/>
                <a:ea typeface="游ゴシック" panose="020B0400000000000000" pitchFamily="50" charset="-128"/>
              </a:rPr>
              <a:t>で</a:t>
            </a:r>
            <a:r>
              <a:rPr lang="en-US" altLang="ja-JP" sz="1100" dirty="0">
                <a:latin typeface="游ゴシック" panose="020B0400000000000000" pitchFamily="50" charset="-128"/>
                <a:ea typeface="游ゴシック" panose="020B0400000000000000" pitchFamily="50" charset="-128"/>
              </a:rPr>
              <a:t>3</a:t>
            </a:r>
            <a:r>
              <a:rPr lang="ja-JP" altLang="en-US" sz="1100" err="1">
                <a:latin typeface="游ゴシック" panose="020B0400000000000000" pitchFamily="50" charset="-128"/>
                <a:ea typeface="游ゴシック" panose="020B0400000000000000" pitchFamily="50" charset="-128"/>
              </a:rPr>
              <a:t>つほ</a:t>
            </a:r>
            <a:r>
              <a:rPr lang="ja-JP" altLang="en-US" sz="1100">
                <a:latin typeface="游ゴシック" panose="020B0400000000000000" pitchFamily="50" charset="-128"/>
                <a:ea typeface="游ゴシック" panose="020B0400000000000000" pitchFamily="50" charset="-128"/>
              </a:rPr>
              <a:t>どのワークフローを運用していたが、それ以外の</a:t>
            </a:r>
            <a:r>
              <a:rPr lang="ja-JP" altLang="en-US" sz="1100" b="1">
                <a:solidFill>
                  <a:schemeClr val="accent4"/>
                </a:solidFill>
                <a:latin typeface="游ゴシック" panose="020B0400000000000000" pitchFamily="50" charset="-128"/>
                <a:ea typeface="游ゴシック" panose="020B0400000000000000" pitchFamily="50" charset="-128"/>
              </a:rPr>
              <a:t>申請は</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b="1">
                <a:solidFill>
                  <a:schemeClr val="accent4"/>
                </a:solidFill>
                <a:latin typeface="游ゴシック" panose="020B0400000000000000" pitchFamily="50" charset="-128"/>
                <a:ea typeface="游ゴシック" panose="020B0400000000000000" pitchFamily="50" charset="-128"/>
              </a:rPr>
              <a:t>　紙で行っていた</a:t>
            </a: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601688"/>
            <a:ext cx="4659256" cy="975005"/>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600"/>
              </a:lnSpc>
              <a:spcBef>
                <a:spcPts val="0"/>
              </a:spcBef>
              <a:buNone/>
              <a:defRPr/>
            </a:pPr>
            <a:r>
              <a:rPr lang="ja-JP" altLang="en-US" sz="1100">
                <a:latin typeface="游ゴシック" panose="020B0400000000000000" pitchFamily="50" charset="-128"/>
                <a:ea typeface="游ゴシック" panose="020B0400000000000000" pitchFamily="50" charset="-128"/>
              </a:rPr>
              <a:t>・海外の拠点でも利用できる</a:t>
            </a:r>
            <a:r>
              <a:rPr lang="ja-JP" altLang="en-US" sz="1100" b="1">
                <a:solidFill>
                  <a:schemeClr val="accent4"/>
                </a:solidFill>
                <a:latin typeface="游ゴシック" panose="020B0400000000000000" pitchFamily="50" charset="-128"/>
                <a:ea typeface="游ゴシック" panose="020B0400000000000000" pitchFamily="50" charset="-128"/>
              </a:rPr>
              <a:t>（多言語対応） </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latin typeface="游ゴシック" panose="020B0400000000000000" pitchFamily="50" charset="-128"/>
                <a:ea typeface="游ゴシック" panose="020B0400000000000000" pitchFamily="50" charset="-128"/>
              </a:rPr>
              <a:t>・</a:t>
            </a:r>
            <a:r>
              <a:rPr lang="ja-JP" altLang="en-US" sz="1100" b="1">
                <a:solidFill>
                  <a:schemeClr val="accent4"/>
                </a:solidFill>
                <a:latin typeface="游ゴシック" panose="020B0400000000000000" pitchFamily="50" charset="-128"/>
                <a:ea typeface="游ゴシック" panose="020B0400000000000000" pitchFamily="50" charset="-128"/>
              </a:rPr>
              <a:t>クラウド</a:t>
            </a:r>
            <a:r>
              <a:rPr lang="ja-JP" altLang="en-US" sz="1100">
                <a:latin typeface="游ゴシック" panose="020B0400000000000000" pitchFamily="50" charset="-128"/>
                <a:ea typeface="游ゴシック" panose="020B0400000000000000" pitchFamily="50" charset="-128"/>
              </a:rPr>
              <a:t>で使うことができる </a:t>
            </a:r>
            <a:endParaRPr lang="en-US" altLang="ja-JP" sz="1100" dirty="0">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latin typeface="游ゴシック" panose="020B0400000000000000" pitchFamily="50" charset="-128"/>
                <a:ea typeface="游ゴシック" panose="020B0400000000000000" pitchFamily="50" charset="-128"/>
              </a:rPr>
              <a:t>・国産の</a:t>
            </a:r>
            <a:r>
              <a:rPr lang="en" altLang="ja-JP" sz="1100" dirty="0">
                <a:latin typeface="游ゴシック" panose="020B0400000000000000" pitchFamily="50" charset="-128"/>
                <a:ea typeface="游ゴシック" panose="020B0400000000000000" pitchFamily="50" charset="-128"/>
              </a:rPr>
              <a:t>Garoon</a:t>
            </a:r>
            <a:r>
              <a:rPr lang="ja-JP" altLang="en-US" sz="1100">
                <a:latin typeface="游ゴシック" panose="020B0400000000000000" pitchFamily="50" charset="-128"/>
                <a:ea typeface="游ゴシック" panose="020B0400000000000000" pitchFamily="50" charset="-128"/>
              </a:rPr>
              <a:t>であれば、</a:t>
            </a:r>
            <a:r>
              <a:rPr lang="ja-JP" altLang="en-US" sz="1100" b="1">
                <a:solidFill>
                  <a:schemeClr val="accent4"/>
                </a:solidFill>
                <a:latin typeface="游ゴシック" panose="020B0400000000000000" pitchFamily="50" charset="-128"/>
                <a:ea typeface="游ゴシック" panose="020B0400000000000000" pitchFamily="50" charset="-128"/>
              </a:rPr>
              <a:t>使い勝手の面でも現場に浸透</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b="1">
                <a:solidFill>
                  <a:schemeClr val="accent4"/>
                </a:solidFill>
                <a:latin typeface="游ゴシック" panose="020B0400000000000000" pitchFamily="50" charset="-128"/>
                <a:ea typeface="游ゴシック" panose="020B0400000000000000" pitchFamily="50" charset="-128"/>
              </a:rPr>
              <a:t>　しやすく</a:t>
            </a:r>
            <a:r>
              <a:rPr lang="ja-JP" altLang="en-US" sz="1100">
                <a:latin typeface="游ゴシック" panose="020B0400000000000000" pitchFamily="50" charset="-128"/>
                <a:ea typeface="游ゴシック" panose="020B0400000000000000" pitchFamily="50" charset="-128"/>
              </a:rPr>
              <a:t>、何がっても声を掛けやすい</a:t>
            </a:r>
            <a:endParaRPr lang="en-US" altLang="ja-JP" sz="1100" dirty="0">
              <a:solidFill>
                <a:srgbClr val="2B3142"/>
              </a:solidFill>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44792" y="1266604"/>
            <a:ext cx="4659256" cy="2545409"/>
            <a:chOff x="344792" y="1221600"/>
            <a:chExt cx="3526998" cy="2545409"/>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268584"/>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524009"/>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857861"/>
            <a:ext cx="4659256" cy="921477"/>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600"/>
              </a:lnSpc>
              <a:spcBef>
                <a:spcPts val="0"/>
              </a:spcBef>
              <a:buNone/>
              <a:defRPr/>
            </a:pPr>
            <a:r>
              <a:rPr lang="ja-JP" altLang="en" sz="1100">
                <a:latin typeface="游ゴシック" panose="020B0400000000000000" pitchFamily="50" charset="-128"/>
                <a:ea typeface="游ゴシック" panose="020B0400000000000000" pitchFamily="50" charset="-128"/>
              </a:rPr>
              <a:t>・</a:t>
            </a:r>
            <a:r>
              <a:rPr lang="en" altLang="ja-JP" sz="1100" dirty="0">
                <a:latin typeface="游ゴシック" panose="020B0400000000000000" pitchFamily="50" charset="-128"/>
                <a:ea typeface="游ゴシック" panose="020B0400000000000000" pitchFamily="50" charset="-128"/>
              </a:rPr>
              <a:t>Garoon</a:t>
            </a:r>
            <a:r>
              <a:rPr lang="ja-JP" altLang="en-US" sz="1100">
                <a:latin typeface="游ゴシック" panose="020B0400000000000000" pitchFamily="50" charset="-128"/>
                <a:ea typeface="游ゴシック" panose="020B0400000000000000" pitchFamily="50" charset="-128"/>
              </a:rPr>
              <a:t>と</a:t>
            </a:r>
            <a:r>
              <a:rPr lang="en" altLang="ja-JP" sz="1100" dirty="0">
                <a:latin typeface="游ゴシック" panose="020B0400000000000000" pitchFamily="50" charset="-128"/>
                <a:ea typeface="游ゴシック" panose="020B0400000000000000" pitchFamily="50" charset="-128"/>
              </a:rPr>
              <a:t>kintone</a:t>
            </a:r>
            <a:r>
              <a:rPr lang="ja-JP" altLang="en-US" sz="1100">
                <a:latin typeface="游ゴシック" panose="020B0400000000000000" pitchFamily="50" charset="-128"/>
                <a:ea typeface="游ゴシック" panose="020B0400000000000000" pitchFamily="50" charset="-128"/>
              </a:rPr>
              <a:t>で申請業務を行うことで、</a:t>
            </a:r>
            <a:r>
              <a:rPr lang="ja-JP" altLang="en-US" sz="1100" b="1">
                <a:solidFill>
                  <a:schemeClr val="accent4"/>
                </a:solidFill>
                <a:latin typeface="游ゴシック" panose="020B0400000000000000" pitchFamily="50" charset="-128"/>
                <a:ea typeface="游ゴシック" panose="020B0400000000000000" pitchFamily="50" charset="-128"/>
              </a:rPr>
              <a:t>紙ベースの業務を刷新 </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latin typeface="游ゴシック" panose="020B0400000000000000" pitchFamily="50" charset="-128"/>
                <a:ea typeface="游ゴシック" panose="020B0400000000000000" pitchFamily="50" charset="-128"/>
              </a:rPr>
              <a:t>・クラウド環境への移行で、</a:t>
            </a:r>
            <a:r>
              <a:rPr lang="ja-JP" altLang="en-US" sz="1100" b="1">
                <a:solidFill>
                  <a:schemeClr val="accent4"/>
                </a:solidFill>
                <a:latin typeface="游ゴシック" panose="020B0400000000000000" pitchFamily="50" charset="-128"/>
                <a:ea typeface="游ゴシック" panose="020B0400000000000000" pitchFamily="50" charset="-128"/>
              </a:rPr>
              <a:t>運用管理や保守メンテナンスの負担が軽減 </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a:latin typeface="游ゴシック" panose="020B0400000000000000" pitchFamily="50" charset="-128"/>
                <a:ea typeface="游ゴシック" panose="020B0400000000000000" pitchFamily="50" charset="-128"/>
              </a:rPr>
              <a:t>・同じ環境が社外でも利用できるため、使い勝手良い、</a:t>
            </a:r>
            <a:r>
              <a:rPr lang="ja-JP" altLang="en-US" sz="1100" b="1">
                <a:solidFill>
                  <a:schemeClr val="accent4"/>
                </a:solidFill>
                <a:latin typeface="游ゴシック" panose="020B0400000000000000" pitchFamily="50" charset="-128"/>
                <a:ea typeface="游ゴシック" panose="020B0400000000000000" pitchFamily="50" charset="-128"/>
              </a:rPr>
              <a:t>デバイスを選</a:t>
            </a:r>
            <a:r>
              <a:rPr lang="ja-JP" altLang="en-US" sz="1100" b="1" err="1">
                <a:solidFill>
                  <a:schemeClr val="accent4"/>
                </a:solidFill>
                <a:latin typeface="游ゴシック" panose="020B0400000000000000" pitchFamily="50" charset="-128"/>
                <a:ea typeface="游ゴシック" panose="020B0400000000000000" pitchFamily="50" charset="-128"/>
              </a:rPr>
              <a:t>ば</a:t>
            </a:r>
            <a:r>
              <a:rPr lang="ja-JP" altLang="en-US" sz="1100" b="1">
                <a:solidFill>
                  <a:schemeClr val="accent4"/>
                </a:solidFill>
                <a:latin typeface="游ゴシック" panose="020B0400000000000000" pitchFamily="50" charset="-128"/>
                <a:ea typeface="游ゴシック" panose="020B0400000000000000" pitchFamily="50" charset="-128"/>
              </a:rPr>
              <a:t>　</a:t>
            </a:r>
            <a:endParaRPr lang="en-US" altLang="ja-JP" sz="1100" b="1" dirty="0">
              <a:solidFill>
                <a:schemeClr val="accent4"/>
              </a:solidFill>
              <a:latin typeface="游ゴシック" panose="020B0400000000000000" pitchFamily="50" charset="-128"/>
              <a:ea typeface="游ゴシック" panose="020B0400000000000000" pitchFamily="50" charset="-128"/>
            </a:endParaRPr>
          </a:p>
          <a:p>
            <a:pPr marL="0" indent="0">
              <a:lnSpc>
                <a:spcPts val="1600"/>
              </a:lnSpc>
              <a:spcBef>
                <a:spcPts val="0"/>
              </a:spcBef>
              <a:buNone/>
              <a:defRPr/>
            </a:pPr>
            <a:r>
              <a:rPr lang="ja-JP" altLang="en-US" sz="1100" b="1">
                <a:solidFill>
                  <a:schemeClr val="accent4"/>
                </a:solidFill>
                <a:latin typeface="游ゴシック" panose="020B0400000000000000" pitchFamily="50" charset="-128"/>
                <a:ea typeface="游ゴシック" panose="020B0400000000000000" pitchFamily="50" charset="-128"/>
              </a:rPr>
              <a:t>　</a:t>
            </a:r>
            <a:r>
              <a:rPr lang="ja-JP" altLang="en-US" sz="1100" b="1" err="1">
                <a:solidFill>
                  <a:schemeClr val="accent4"/>
                </a:solidFill>
                <a:latin typeface="游ゴシック" panose="020B0400000000000000" pitchFamily="50" charset="-128"/>
                <a:ea typeface="游ゴシック" panose="020B0400000000000000" pitchFamily="50" charset="-128"/>
              </a:rPr>
              <a:t>ず</a:t>
            </a:r>
            <a:r>
              <a:rPr lang="ja-JP" altLang="en-US" sz="1100" b="1">
                <a:solidFill>
                  <a:schemeClr val="accent4"/>
                </a:solidFill>
                <a:latin typeface="游ゴシック" panose="020B0400000000000000" pitchFamily="50" charset="-128"/>
                <a:ea typeface="游ゴシック" panose="020B0400000000000000" pitchFamily="50" charset="-128"/>
              </a:rPr>
              <a:t>利用できる</a:t>
            </a:r>
            <a:endParaRPr lang="en-US" altLang="ja-JP" sz="1100" b="1" dirty="0">
              <a:solidFill>
                <a:schemeClr val="accent4"/>
              </a:solidFill>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758263"/>
            <a:ext cx="3672408" cy="1104319"/>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bIns="45720" anchor="t"/>
          <a:lstStyle/>
          <a:p>
            <a:pPr>
              <a:spcBef>
                <a:spcPts val="0"/>
              </a:spcBef>
              <a:defRPr/>
            </a:pPr>
            <a:r>
              <a:rPr lang="ja-JP" altLang="en-US" sz="1050" b="1" dirty="0">
                <a:solidFill>
                  <a:srgbClr val="2B3142"/>
                </a:solidFill>
                <a:latin typeface="游ゴシック" panose="020B0400000000000000" pitchFamily="50" charset="-128"/>
                <a:ea typeface="游ゴシック" panose="020B0400000000000000" pitchFamily="50" charset="-128"/>
              </a:rPr>
              <a:t>ご利用状況</a:t>
            </a:r>
            <a:endParaRPr lang="en-US" altLang="ja-JP" sz="1050" b="1"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業種：製造業</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規模：約</a:t>
            </a:r>
            <a:r>
              <a:rPr lang="en-US" altLang="ja-JP" sz="1050" dirty="0">
                <a:solidFill>
                  <a:srgbClr val="2B3142"/>
                </a:solidFill>
                <a:latin typeface="游ゴシック" panose="020B0400000000000000" pitchFamily="50" charset="-128"/>
                <a:ea typeface="游ゴシック" panose="020B0400000000000000" pitchFamily="50" charset="-128"/>
              </a:rPr>
              <a:t>730</a:t>
            </a:r>
            <a:r>
              <a:rPr lang="ja-JP" altLang="en-US" sz="1050" dirty="0">
                <a:solidFill>
                  <a:srgbClr val="2B3142"/>
                </a:solidFill>
                <a:latin typeface="游ゴシック" panose="020B0400000000000000" pitchFamily="50" charset="-128"/>
                <a:ea typeface="游ゴシック" panose="020B0400000000000000" pitchFamily="50" charset="-128"/>
              </a:rPr>
              <a:t>ユーザー</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a:solidFill>
                  <a:srgbClr val="2B3142"/>
                </a:solidFill>
                <a:latin typeface="游ゴシック"/>
                <a:ea typeface="游ゴシック"/>
              </a:rPr>
              <a:t>・ 製品の形式：クラウド版Garoon</a:t>
            </a:r>
            <a:endParaRPr lang="en-US" altLang="ja-JP" sz="1050">
              <a:solidFill>
                <a:srgbClr val="2B3142"/>
              </a:solidFill>
              <a:latin typeface="游ゴシック"/>
              <a:ea typeface="游ゴシック"/>
            </a:endParaRPr>
          </a:p>
          <a:p>
            <a:pPr>
              <a:spcBef>
                <a:spcPts val="0"/>
              </a:spcBef>
              <a:defRPr/>
            </a:pPr>
            <a:r>
              <a:rPr lang="ja-JP" altLang="en-US" sz="1050">
                <a:latin typeface="游ゴシック"/>
                <a:ea typeface="游ゴシック"/>
              </a:rPr>
              <a:t>（</a:t>
            </a:r>
            <a:r>
              <a:rPr lang="ja-JP" sz="1050" dirty="0">
                <a:ea typeface="+mn-lt"/>
                <a:cs typeface="+mn-lt"/>
                <a:hlinkClick r:id="rId3"/>
              </a:rPr>
              <a:t>https://garoon.cybozu.co.jp/mtcontents/cases/suncall/</a:t>
            </a:r>
            <a:r>
              <a:rPr lang="ja-JP" altLang="en-US" sz="1050">
                <a:latin typeface="游ゴシック"/>
                <a:ea typeface="游ゴシック"/>
              </a:rPr>
              <a:t>）</a:t>
            </a:r>
          </a:p>
        </p:txBody>
      </p:sp>
      <p:pic>
        <p:nvPicPr>
          <p:cNvPr id="15" name="Picture 4">
            <a:extLst>
              <a:ext uri="{FF2B5EF4-FFF2-40B4-BE49-F238E27FC236}">
                <a16:creationId xmlns:a16="http://schemas.microsoft.com/office/drawing/2014/main" id="{E42D1DD6-DDD6-CA4C-B527-739C09FBA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0994" y="1266605"/>
            <a:ext cx="3508212" cy="21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60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AABA0343-81F2-684D-B5C0-49C051DB6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994" y="1266604"/>
            <a:ext cx="3508214" cy="2475085"/>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11362"/>
            <a:ext cx="8229600" cy="648072"/>
          </a:xfrm>
        </p:spPr>
        <p:txBody>
          <a:bodyPr>
            <a:normAutofit fontScale="90000"/>
          </a:bodyPr>
          <a:lstStyle/>
          <a:p>
            <a:r>
              <a:rPr lang="ja-JP" altLang="en-US" sz="1700" spc="-75">
                <a:solidFill>
                  <a:srgbClr val="2B3142"/>
                </a:solidFill>
                <a:latin typeface="游ゴシック" panose="020B0400000000000000" pitchFamily="50" charset="-128"/>
                <a:ea typeface="游ゴシック" panose="020B0400000000000000" pitchFamily="50" charset="-128"/>
              </a:rPr>
              <a:t>日工株式会社様</a:t>
            </a:r>
            <a:br>
              <a:rPr lang="en-US" altLang="ja-JP" sz="1600" dirty="0">
                <a:solidFill>
                  <a:srgbClr val="2B3142"/>
                </a:solidFill>
                <a:latin typeface="游ゴシック" panose="020B0400000000000000" pitchFamily="50" charset="-128"/>
                <a:ea typeface="游ゴシック" panose="020B0400000000000000" pitchFamily="50" charset="-128"/>
              </a:rPr>
            </a:br>
            <a:r>
              <a:rPr lang="ja-JP" altLang="en-US" sz="2000">
                <a:latin typeface="游ゴシック" panose="020B0400000000000000" pitchFamily="50" charset="-128"/>
                <a:ea typeface="游ゴシック" panose="020B0400000000000000" pitchFamily="50" charset="-128"/>
              </a:rPr>
              <a:t>営業活動の効率化と部門横断の連携強化で</a:t>
            </a:r>
            <a:br>
              <a:rPr lang="en-US" altLang="ja-JP" sz="2000" dirty="0">
                <a:latin typeface="游ゴシック" panose="020B0400000000000000" pitchFamily="50" charset="-128"/>
                <a:ea typeface="游ゴシック" panose="020B0400000000000000" pitchFamily="50" charset="-128"/>
              </a:rPr>
            </a:br>
            <a:r>
              <a:rPr lang="ja-JP" altLang="en-US" sz="2000">
                <a:latin typeface="游ゴシック" panose="020B0400000000000000" pitchFamily="50" charset="-128"/>
                <a:ea typeface="游ゴシック" panose="020B0400000000000000" pitchFamily="50" charset="-128"/>
              </a:rPr>
              <a:t>お客様品質向上を実現した、 </a:t>
            </a:r>
            <a:r>
              <a:rPr lang="en-US" altLang="ja-JP" sz="2000" dirty="0">
                <a:latin typeface="游ゴシック" panose="020B0400000000000000" pitchFamily="50" charset="-128"/>
                <a:ea typeface="游ゴシック" panose="020B0400000000000000" pitchFamily="50" charset="-128"/>
              </a:rPr>
              <a:t>100</a:t>
            </a:r>
            <a:r>
              <a:rPr lang="ja-JP" altLang="en-US" sz="2000">
                <a:latin typeface="游ゴシック" panose="020B0400000000000000" pitchFamily="50" charset="-128"/>
                <a:ea typeface="游ゴシック" panose="020B0400000000000000" pitchFamily="50" charset="-128"/>
              </a:rPr>
              <a:t>年老舗企業のクラウド活用術</a:t>
            </a:r>
          </a:p>
        </p:txBody>
      </p:sp>
      <p:sp>
        <p:nvSpPr>
          <p:cNvPr id="19" name="テキスト プレースホルダー 1">
            <a:extLst>
              <a:ext uri="{FF2B5EF4-FFF2-40B4-BE49-F238E27FC236}">
                <a16:creationId xmlns:a16="http://schemas.microsoft.com/office/drawing/2014/main" id="{22889896-1E49-4080-B630-61E5CF8B223C}"/>
              </a:ext>
            </a:extLst>
          </p:cNvPr>
          <p:cNvSpPr txBox="1">
            <a:spLocks/>
          </p:cNvSpPr>
          <p:nvPr/>
        </p:nvSpPr>
        <p:spPr>
          <a:xfrm>
            <a:off x="344792" y="1544149"/>
            <a:ext cx="4700956" cy="977887"/>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・営業部門メンバーが</a:t>
            </a:r>
            <a:r>
              <a:rPr lang="ja-JP" altLang="en-US" sz="1100" b="1">
                <a:solidFill>
                  <a:srgbClr val="E58A01"/>
                </a:solidFill>
                <a:latin typeface="游ゴシック" panose="020B0400000000000000" pitchFamily="50" charset="-128"/>
                <a:ea typeface="游ゴシック" panose="020B0400000000000000" pitchFamily="50" charset="-128"/>
              </a:rPr>
              <a:t>効率的に業務を進めにくい状況 </a:t>
            </a:r>
          </a:p>
          <a:p>
            <a:pPr marL="0" indent="0">
              <a:lnSpc>
                <a:spcPts val="15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・稟議申請から決済まで</a:t>
            </a:r>
            <a:r>
              <a:rPr lang="en-US" altLang="ja-JP" sz="1100" dirty="0">
                <a:solidFill>
                  <a:srgbClr val="2B3142"/>
                </a:solidFill>
                <a:latin typeface="游ゴシック" panose="020B0400000000000000" pitchFamily="50" charset="-128"/>
                <a:ea typeface="游ゴシック" panose="020B0400000000000000" pitchFamily="50" charset="-128"/>
              </a:rPr>
              <a:t>30</a:t>
            </a:r>
            <a:r>
              <a:rPr lang="ja-JP" altLang="en-US" sz="1100">
                <a:solidFill>
                  <a:srgbClr val="2B3142"/>
                </a:solidFill>
                <a:latin typeface="游ゴシック" panose="020B0400000000000000" pitchFamily="50" charset="-128"/>
                <a:ea typeface="游ゴシック" panose="020B0400000000000000" pitchFamily="50" charset="-128"/>
              </a:rPr>
              <a:t>日かかるなど</a:t>
            </a:r>
            <a:r>
              <a:rPr lang="ja-JP" altLang="en-US" sz="1100" b="1">
                <a:solidFill>
                  <a:srgbClr val="E58A01"/>
                </a:solidFill>
                <a:latin typeface="游ゴシック" panose="020B0400000000000000" pitchFamily="50" charset="-128"/>
                <a:ea typeface="游ゴシック" panose="020B0400000000000000" pitchFamily="50" charset="-128"/>
              </a:rPr>
              <a:t>業務スピードが滞る </a:t>
            </a:r>
          </a:p>
          <a:p>
            <a:pPr marL="0" indent="0">
              <a:lnSpc>
                <a:spcPts val="15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・グループウェアの</a:t>
            </a:r>
            <a:r>
              <a:rPr lang="ja-JP" altLang="en-US" sz="1100" b="1">
                <a:solidFill>
                  <a:srgbClr val="E58A01"/>
                </a:solidFill>
                <a:latin typeface="游ゴシック" panose="020B0400000000000000" pitchFamily="50" charset="-128"/>
                <a:ea typeface="游ゴシック" panose="020B0400000000000000" pitchFamily="50" charset="-128"/>
              </a:rPr>
              <a:t>運用、メンテナンスの負担が大きい</a:t>
            </a:r>
          </a:p>
          <a:p>
            <a:pPr marL="0" indent="0">
              <a:lnSpc>
                <a:spcPts val="1500"/>
              </a:lnSpc>
              <a:spcBef>
                <a:spcPts val="0"/>
              </a:spcBef>
              <a:buNone/>
              <a:defRPr/>
            </a:pPr>
            <a:r>
              <a:rPr lang="ja-JP" altLang="en-US" sz="1100">
                <a:solidFill>
                  <a:srgbClr val="2B3142"/>
                </a:solidFill>
                <a:latin typeface="游ゴシック" panose="020B0400000000000000" pitchFamily="50" charset="-128"/>
                <a:ea typeface="游ゴシック" panose="020B0400000000000000" pitchFamily="50" charset="-128"/>
              </a:rPr>
              <a:t>・定期的なデータ削除業務が発生、　</a:t>
            </a:r>
            <a:r>
              <a:rPr lang="ja-JP" altLang="en-US" sz="1100" b="1">
                <a:solidFill>
                  <a:srgbClr val="E58A01"/>
                </a:solidFill>
                <a:latin typeface="游ゴシック" panose="020B0400000000000000" pitchFamily="50" charset="-128"/>
                <a:ea typeface="游ゴシック" panose="020B0400000000000000" pitchFamily="50" charset="-128"/>
              </a:rPr>
              <a:t>情報が集まらず社員の利用頻度低下</a:t>
            </a:r>
          </a:p>
        </p:txBody>
      </p:sp>
      <p:sp>
        <p:nvSpPr>
          <p:cNvPr id="23" name="テキスト プレースホルダー 1">
            <a:extLst>
              <a:ext uri="{FF2B5EF4-FFF2-40B4-BE49-F238E27FC236}">
                <a16:creationId xmlns:a16="http://schemas.microsoft.com/office/drawing/2014/main" id="{9B5F2EFC-64CF-4E14-9F30-2EFB5314A352}"/>
              </a:ext>
            </a:extLst>
          </p:cNvPr>
          <p:cNvSpPr txBox="1">
            <a:spLocks/>
          </p:cNvSpPr>
          <p:nvPr/>
        </p:nvSpPr>
        <p:spPr>
          <a:xfrm>
            <a:off x="344792" y="2737590"/>
            <a:ext cx="4659256" cy="505366"/>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spcBef>
                <a:spcPts val="0"/>
              </a:spcBef>
              <a:buNone/>
              <a:defRPr/>
            </a:pPr>
            <a:r>
              <a:rPr lang="ja-JP" altLang="en-US" sz="1100">
                <a:latin typeface="游ゴシック" panose="020B0400000000000000" pitchFamily="50" charset="-128"/>
                <a:ea typeface="游ゴシック" panose="020B0400000000000000" pitchFamily="50" charset="-128"/>
              </a:rPr>
              <a:t>・</a:t>
            </a:r>
            <a:r>
              <a:rPr lang="ja-JP" altLang="en-US" sz="1100" b="1">
                <a:solidFill>
                  <a:srgbClr val="E58A01"/>
                </a:solidFill>
                <a:latin typeface="游ゴシック" panose="020B0400000000000000" pitchFamily="50" charset="-128"/>
                <a:ea typeface="游ゴシック" panose="020B0400000000000000" pitchFamily="50" charset="-128"/>
              </a:rPr>
              <a:t>クラウド環境で利用できる</a:t>
            </a:r>
            <a:r>
              <a:rPr lang="ja-JP" altLang="en-US" sz="1100">
                <a:latin typeface="游ゴシック" panose="020B0400000000000000" pitchFamily="50" charset="-128"/>
                <a:ea typeface="游ゴシック" panose="020B0400000000000000" pitchFamily="50" charset="-128"/>
              </a:rPr>
              <a:t>グループウェア </a:t>
            </a:r>
          </a:p>
          <a:p>
            <a:pPr marL="0" indent="0">
              <a:lnSpc>
                <a:spcPts val="1500"/>
              </a:lnSpc>
              <a:spcBef>
                <a:spcPts val="0"/>
              </a:spcBef>
              <a:buNone/>
              <a:defRPr/>
            </a:pPr>
            <a:r>
              <a:rPr lang="ja-JP" altLang="en-US" sz="1100">
                <a:latin typeface="游ゴシック" panose="020B0400000000000000" pitchFamily="50" charset="-128"/>
                <a:ea typeface="游ゴシック" panose="020B0400000000000000" pitchFamily="50" charset="-128"/>
              </a:rPr>
              <a:t>・</a:t>
            </a:r>
            <a:r>
              <a:rPr lang="ja-JP" altLang="en-US" sz="1100" b="1">
                <a:solidFill>
                  <a:srgbClr val="E58A01"/>
                </a:solidFill>
                <a:latin typeface="游ゴシック" panose="020B0400000000000000" pitchFamily="50" charset="-128"/>
                <a:ea typeface="游ゴシック" panose="020B0400000000000000" pitchFamily="50" charset="-128"/>
              </a:rPr>
              <a:t>ユーザーにとって使いやすい</a:t>
            </a:r>
          </a:p>
        </p:txBody>
      </p:sp>
      <p:grpSp>
        <p:nvGrpSpPr>
          <p:cNvPr id="3" name="グループ化 2"/>
          <p:cNvGrpSpPr/>
          <p:nvPr/>
        </p:nvGrpSpPr>
        <p:grpSpPr>
          <a:xfrm>
            <a:off x="344792" y="1266604"/>
            <a:ext cx="4659256" cy="2249862"/>
            <a:chOff x="344792" y="1221600"/>
            <a:chExt cx="3526998" cy="2249862"/>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419076"/>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228462"/>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5" name="テキスト プレースホルダー 1">
            <a:extLst>
              <a:ext uri="{FF2B5EF4-FFF2-40B4-BE49-F238E27FC236}">
                <a16:creationId xmlns:a16="http://schemas.microsoft.com/office/drawing/2014/main" id="{4DE5C387-6F8A-4668-B230-31FD1419A10B}"/>
              </a:ext>
            </a:extLst>
          </p:cNvPr>
          <p:cNvSpPr txBox="1">
            <a:spLocks/>
          </p:cNvSpPr>
          <p:nvPr/>
        </p:nvSpPr>
        <p:spPr>
          <a:xfrm>
            <a:off x="344792" y="3546976"/>
            <a:ext cx="4659256" cy="1237535"/>
          </a:xfrm>
          <a:prstGeom prst="rect">
            <a:avLst/>
          </a:prstGeom>
        </p:spPr>
        <p:txBody>
          <a:bodyPr vert="horz" lIns="27000" tIns="54000" rIns="54000" bIns="54000" rtlCol="0">
            <a:noAutofit/>
          </a:bodyPr>
          <a:lstStyle>
            <a:lvl1pPr marL="269875" indent="-269875" algn="l" defTabSz="914400" rtl="0" eaLnBrk="1" latinLnBrk="0" hangingPunct="1">
              <a:lnSpc>
                <a:spcPct val="130000"/>
              </a:lnSpc>
              <a:spcBef>
                <a:spcPts val="1000"/>
              </a:spcBef>
              <a:buClr>
                <a:schemeClr val="accent2"/>
              </a:buClr>
              <a:buFont typeface="Wingdings" pitchFamily="2" charset="2"/>
              <a:buChar char="l"/>
              <a:tabLst/>
              <a:defRPr kumimoji="1" sz="1800" b="0" i="0" kern="1200">
                <a:solidFill>
                  <a:schemeClr val="tx1"/>
                </a:solidFill>
                <a:latin typeface="Yu Gothic Medium" panose="020B0400000000000000" pitchFamily="34" charset="-128"/>
                <a:ea typeface="Yu Gothic Medium" panose="020B0400000000000000" pitchFamily="34" charset="-128"/>
                <a:cs typeface="+mn-cs"/>
              </a:defRPr>
            </a:lvl1pPr>
            <a:lvl2pPr marL="676275" indent="-219075" algn="l" defTabSz="914400" rtl="0" eaLnBrk="1" latinLnBrk="0" hangingPunct="1">
              <a:lnSpc>
                <a:spcPct val="130000"/>
              </a:lnSpc>
              <a:spcBef>
                <a:spcPts val="500"/>
              </a:spcBef>
              <a:buClr>
                <a:schemeClr val="accent3"/>
              </a:buClr>
              <a:buFont typeface="Arial" panose="020B0604020202020204" pitchFamily="34" charset="0"/>
              <a:buChar char="•"/>
              <a:tabLst/>
              <a:defRPr kumimoji="1" sz="1400" b="0" i="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b="0" i="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0" i="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500"/>
              </a:lnSpc>
              <a:spcBef>
                <a:spcPts val="0"/>
              </a:spcBef>
              <a:buNone/>
              <a:defRPr/>
            </a:pPr>
            <a:r>
              <a:rPr lang="ja-JP" altLang="en-US" sz="1100" kern="0">
                <a:latin typeface="游ゴシック" panose="020B0400000000000000" pitchFamily="50" charset="-128"/>
                <a:ea typeface="游ゴシック" panose="020B0400000000000000" pitchFamily="50" charset="-128"/>
              </a:rPr>
              <a:t>・営業メンバーが外回り後に</a:t>
            </a:r>
            <a:r>
              <a:rPr lang="ja-JP" altLang="en-US" sz="1100" b="1" kern="0">
                <a:solidFill>
                  <a:srgbClr val="E58A01"/>
                </a:solidFill>
                <a:latin typeface="游ゴシック" panose="020B0400000000000000" pitchFamily="50" charset="-128"/>
                <a:ea typeface="游ゴシック" panose="020B0400000000000000" pitchFamily="50" charset="-128"/>
              </a:rPr>
              <a:t>帰社する頻度が減 </a:t>
            </a:r>
          </a:p>
          <a:p>
            <a:pPr marL="0" indent="0">
              <a:lnSpc>
                <a:spcPts val="1500"/>
              </a:lnSpc>
              <a:spcBef>
                <a:spcPts val="0"/>
              </a:spcBef>
              <a:buNone/>
              <a:defRPr/>
            </a:pPr>
            <a:r>
              <a:rPr lang="ja-JP" altLang="en-US" sz="1100" kern="0">
                <a:latin typeface="游ゴシック" panose="020B0400000000000000" pitchFamily="50" charset="-128"/>
                <a:ea typeface="游ゴシック" panose="020B0400000000000000" pitchFamily="50" charset="-128"/>
              </a:rPr>
              <a:t>・受注に必要な契約報告書の処理日数は、</a:t>
            </a:r>
            <a:r>
              <a:rPr lang="en-US" altLang="ja-JP" sz="1100" b="1" kern="0" dirty="0">
                <a:solidFill>
                  <a:srgbClr val="E58A01"/>
                </a:solidFill>
                <a:latin typeface="游ゴシック" panose="020B0400000000000000" pitchFamily="50" charset="-128"/>
                <a:ea typeface="游ゴシック" panose="020B0400000000000000" pitchFamily="50" charset="-128"/>
              </a:rPr>
              <a:t>30</a:t>
            </a:r>
            <a:r>
              <a:rPr lang="ja-JP" altLang="en-US" sz="1100" b="1" kern="0">
                <a:solidFill>
                  <a:srgbClr val="E58A01"/>
                </a:solidFill>
                <a:latin typeface="游ゴシック" panose="020B0400000000000000" pitchFamily="50" charset="-128"/>
                <a:ea typeface="游ゴシック" panose="020B0400000000000000" pitchFamily="50" charset="-128"/>
              </a:rPr>
              <a:t>日から</a:t>
            </a:r>
            <a:r>
              <a:rPr lang="en-US" altLang="ja-JP" sz="1100" b="1" kern="0" dirty="0">
                <a:solidFill>
                  <a:srgbClr val="E58A01"/>
                </a:solidFill>
                <a:latin typeface="游ゴシック" panose="020B0400000000000000" pitchFamily="50" charset="-128"/>
                <a:ea typeface="游ゴシック" panose="020B0400000000000000" pitchFamily="50" charset="-128"/>
              </a:rPr>
              <a:t>3</a:t>
            </a:r>
            <a:r>
              <a:rPr lang="ja-JP" altLang="en-US" sz="1100" b="1" kern="0">
                <a:solidFill>
                  <a:srgbClr val="E58A01"/>
                </a:solidFill>
                <a:latin typeface="游ゴシック" panose="020B0400000000000000" pitchFamily="50" charset="-128"/>
                <a:ea typeface="游ゴシック" panose="020B0400000000000000" pitchFamily="50" charset="-128"/>
              </a:rPr>
              <a:t>日に短縮</a:t>
            </a:r>
            <a:r>
              <a:rPr lang="ja-JP" altLang="en-US" sz="1100" kern="0">
                <a:latin typeface="游ゴシック" panose="020B0400000000000000" pitchFamily="50" charset="-128"/>
                <a:ea typeface="游ゴシック" panose="020B0400000000000000" pitchFamily="50" charset="-128"/>
              </a:rPr>
              <a:t>される例も</a:t>
            </a:r>
          </a:p>
          <a:p>
            <a:pPr marL="0" indent="0">
              <a:lnSpc>
                <a:spcPts val="1500"/>
              </a:lnSpc>
              <a:spcBef>
                <a:spcPts val="0"/>
              </a:spcBef>
              <a:buNone/>
              <a:defRPr/>
            </a:pPr>
            <a:r>
              <a:rPr lang="ja-JP" altLang="en-US" sz="1100" kern="0">
                <a:latin typeface="游ゴシック" panose="020B0400000000000000" pitchFamily="50" charset="-128"/>
                <a:ea typeface="游ゴシック" panose="020B0400000000000000" pitchFamily="50" charset="-128"/>
              </a:rPr>
              <a:t>・紙の利用も減り、</a:t>
            </a:r>
            <a:r>
              <a:rPr lang="ja-JP" altLang="en-US" sz="1100" b="1" kern="0">
                <a:solidFill>
                  <a:srgbClr val="E58A01"/>
                </a:solidFill>
                <a:latin typeface="游ゴシック" panose="020B0400000000000000" pitchFamily="50" charset="-128"/>
                <a:ea typeface="游ゴシック" panose="020B0400000000000000" pitchFamily="50" charset="-128"/>
              </a:rPr>
              <a:t>経費削減に </a:t>
            </a:r>
          </a:p>
          <a:p>
            <a:pPr marL="0" indent="0">
              <a:lnSpc>
                <a:spcPts val="1500"/>
              </a:lnSpc>
              <a:spcBef>
                <a:spcPts val="0"/>
              </a:spcBef>
              <a:buNone/>
              <a:defRPr/>
            </a:pPr>
            <a:r>
              <a:rPr lang="ja-JP" altLang="en-US" sz="1100" kern="0">
                <a:latin typeface="游ゴシック" panose="020B0400000000000000" pitchFamily="50" charset="-128"/>
                <a:ea typeface="游ゴシック" panose="020B0400000000000000" pitchFamily="50" charset="-128"/>
              </a:rPr>
              <a:t>・システムメンテナンスを</a:t>
            </a:r>
            <a:r>
              <a:rPr lang="en-US" altLang="ja-JP" sz="1100" b="1" kern="0" dirty="0">
                <a:solidFill>
                  <a:srgbClr val="E58A01"/>
                </a:solidFill>
                <a:latin typeface="游ゴシック" panose="020B0400000000000000" pitchFamily="50" charset="-128"/>
                <a:ea typeface="游ゴシック" panose="020B0400000000000000" pitchFamily="50" charset="-128"/>
              </a:rPr>
              <a:t>75</a:t>
            </a:r>
            <a:r>
              <a:rPr lang="ja-JP" altLang="en-US" sz="1100" b="1" kern="0">
                <a:solidFill>
                  <a:srgbClr val="E58A01"/>
                </a:solidFill>
                <a:latin typeface="游ゴシック" panose="020B0400000000000000" pitchFamily="50" charset="-128"/>
                <a:ea typeface="游ゴシック" panose="020B0400000000000000" pitchFamily="50" charset="-128"/>
              </a:rPr>
              <a:t>％削減 </a:t>
            </a:r>
          </a:p>
          <a:p>
            <a:pPr marL="0" indent="0">
              <a:lnSpc>
                <a:spcPts val="1500"/>
              </a:lnSpc>
              <a:spcBef>
                <a:spcPts val="0"/>
              </a:spcBef>
              <a:buNone/>
              <a:defRPr/>
            </a:pPr>
            <a:r>
              <a:rPr lang="ja-JP" altLang="en-US" sz="1100" kern="0">
                <a:latin typeface="游ゴシック" panose="020B0400000000000000" pitchFamily="50" charset="-128"/>
                <a:ea typeface="游ゴシック" panose="020B0400000000000000" pitchFamily="50" charset="-128"/>
              </a:rPr>
              <a:t>・プロジェクト単位でスペースを利用し、あらゆる情報を共有。</a:t>
            </a:r>
            <a:endParaRPr lang="en-US" altLang="ja-JP" sz="1100" kern="0" dirty="0">
              <a:latin typeface="游ゴシック" panose="020B0400000000000000" pitchFamily="50" charset="-128"/>
              <a:ea typeface="游ゴシック" panose="020B0400000000000000" pitchFamily="50" charset="-128"/>
            </a:endParaRPr>
          </a:p>
          <a:p>
            <a:pPr marL="0" indent="0">
              <a:lnSpc>
                <a:spcPts val="1500"/>
              </a:lnSpc>
              <a:spcBef>
                <a:spcPts val="0"/>
              </a:spcBef>
              <a:buNone/>
              <a:defRPr/>
            </a:pPr>
            <a:r>
              <a:rPr lang="ja-JP" altLang="en-US" sz="1100" kern="0">
                <a:latin typeface="游ゴシック" panose="020B0400000000000000" pitchFamily="50" charset="-128"/>
                <a:ea typeface="游ゴシック" panose="020B0400000000000000" pitchFamily="50" charset="-128"/>
              </a:rPr>
              <a:t>　組織を横断した協力体制で、</a:t>
            </a:r>
            <a:r>
              <a:rPr lang="ja-JP" altLang="en-US" sz="1100" b="1" kern="0">
                <a:solidFill>
                  <a:srgbClr val="E58A01"/>
                </a:solidFill>
                <a:latin typeface="游ゴシック" panose="020B0400000000000000" pitchFamily="50" charset="-128"/>
                <a:ea typeface="游ゴシック" panose="020B0400000000000000" pitchFamily="50" charset="-128"/>
              </a:rPr>
              <a:t>顧客満足度の向上</a:t>
            </a:r>
          </a:p>
        </p:txBody>
      </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758263"/>
            <a:ext cx="3672408" cy="89767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bIns="45720" anchor="t"/>
          <a:lstStyle/>
          <a:p>
            <a:pPr>
              <a:spcBef>
                <a:spcPts val="0"/>
              </a:spcBef>
              <a:defRPr/>
            </a:pPr>
            <a:r>
              <a:rPr lang="ja-JP" altLang="en-US" sz="1050" b="1" dirty="0">
                <a:solidFill>
                  <a:srgbClr val="2B3142"/>
                </a:solidFill>
                <a:latin typeface="游ゴシック" panose="020B0400000000000000" pitchFamily="50" charset="-128"/>
                <a:ea typeface="游ゴシック" panose="020B0400000000000000" pitchFamily="50" charset="-128"/>
              </a:rPr>
              <a:t>ご利用状況</a:t>
            </a:r>
            <a:endParaRPr lang="en-US" altLang="ja-JP" sz="1050" b="1"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業種：製造業</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規模：約</a:t>
            </a:r>
            <a:r>
              <a:rPr lang="en-US" altLang="ja-JP" sz="1050" dirty="0">
                <a:solidFill>
                  <a:srgbClr val="2B3142"/>
                </a:solidFill>
                <a:latin typeface="游ゴシック" panose="020B0400000000000000" pitchFamily="50" charset="-128"/>
                <a:ea typeface="游ゴシック" panose="020B0400000000000000" pitchFamily="50" charset="-128"/>
              </a:rPr>
              <a:t>700</a:t>
            </a:r>
            <a:r>
              <a:rPr lang="ja-JP" altLang="en-US" sz="1050" dirty="0">
                <a:solidFill>
                  <a:srgbClr val="2B3142"/>
                </a:solidFill>
                <a:latin typeface="游ゴシック" panose="020B0400000000000000" pitchFamily="50" charset="-128"/>
                <a:ea typeface="游ゴシック" panose="020B0400000000000000" pitchFamily="50" charset="-128"/>
              </a:rPr>
              <a:t>ユーザー</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a:solidFill>
                  <a:srgbClr val="2B3142"/>
                </a:solidFill>
                <a:latin typeface="游ゴシック"/>
                <a:ea typeface="游ゴシック"/>
              </a:rPr>
              <a:t>・ 製品の形式：クラウド版Garoon</a:t>
            </a:r>
            <a:endParaRPr lang="en-US" altLang="ja-JP" sz="1050">
              <a:solidFill>
                <a:srgbClr val="2B3142"/>
              </a:solidFill>
              <a:latin typeface="游ゴシック"/>
              <a:ea typeface="游ゴシック"/>
            </a:endParaRPr>
          </a:p>
          <a:p>
            <a:pPr>
              <a:spcBef>
                <a:spcPts val="0"/>
              </a:spcBef>
              <a:defRPr/>
            </a:pPr>
            <a:r>
              <a:rPr lang="ja-JP" altLang="en-US" sz="1050">
                <a:latin typeface="游ゴシック"/>
                <a:ea typeface="游ゴシック"/>
              </a:rPr>
              <a:t>（</a:t>
            </a:r>
            <a:r>
              <a:rPr lang="ja-JP" sz="1050" dirty="0">
                <a:ea typeface="+mn-lt"/>
                <a:cs typeface="+mn-lt"/>
                <a:hlinkClick r:id="rId4"/>
              </a:rPr>
              <a:t>https://garoon.cybozu.co.jp/mtcontents/cases/nikko/</a:t>
            </a:r>
            <a:r>
              <a:rPr lang="ja-JP" altLang="en-US" sz="1050">
                <a:latin typeface="游ゴシック"/>
                <a:ea typeface="游ゴシック"/>
              </a:rPr>
              <a:t>）</a:t>
            </a:r>
          </a:p>
        </p:txBody>
      </p:sp>
    </p:spTree>
    <p:extLst>
      <p:ext uri="{BB962C8B-B14F-4D97-AF65-F5344CB8AC3E}">
        <p14:creationId xmlns:p14="http://schemas.microsoft.com/office/powerpoint/2010/main" val="2316455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a:extLst>
              <a:ext uri="{FF2B5EF4-FFF2-40B4-BE49-F238E27FC236}">
                <a16:creationId xmlns:a16="http://schemas.microsoft.com/office/drawing/2014/main" id="{C9705C54-12E6-1B4E-B51C-4088D570B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994" y="1097664"/>
            <a:ext cx="3508214" cy="2673977"/>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187871"/>
            <a:ext cx="8229600" cy="648072"/>
          </a:xfrm>
        </p:spPr>
        <p:txBody>
          <a:bodyPr>
            <a:normAutofit/>
          </a:bodyPr>
          <a:lstStyle/>
          <a:p>
            <a:r>
              <a:rPr lang="ja-JP" altLang="en-US" sz="1500" spc="-75">
                <a:solidFill>
                  <a:srgbClr val="2B3142"/>
                </a:solidFill>
                <a:latin typeface="游ゴシック" panose="020B0400000000000000" pitchFamily="50" charset="-128"/>
                <a:ea typeface="游ゴシック" panose="020B0400000000000000" pitchFamily="50" charset="-128"/>
              </a:rPr>
              <a:t>ゼブラ株式会社様</a:t>
            </a:r>
            <a:br>
              <a:rPr lang="en-US" altLang="ja-JP" sz="2000" dirty="0">
                <a:solidFill>
                  <a:srgbClr val="2B3142"/>
                </a:solidFill>
                <a:latin typeface="游ゴシック" panose="020B0400000000000000" pitchFamily="50" charset="-128"/>
                <a:ea typeface="游ゴシック" panose="020B0400000000000000" pitchFamily="50" charset="-128"/>
              </a:rPr>
            </a:br>
            <a:r>
              <a:rPr lang="en-US" altLang="ja-JP" spc="-75" dirty="0">
                <a:solidFill>
                  <a:srgbClr val="2B3142"/>
                </a:solidFill>
                <a:latin typeface="游ゴシック" panose="020B0400000000000000" pitchFamily="50" charset="-128"/>
                <a:ea typeface="游ゴシック" panose="020B0400000000000000" pitchFamily="50" charset="-128"/>
              </a:rPr>
              <a:t>20</a:t>
            </a:r>
            <a:r>
              <a:rPr lang="ja-JP" altLang="en-US" spc="-75">
                <a:solidFill>
                  <a:srgbClr val="2B3142"/>
                </a:solidFill>
                <a:latin typeface="游ゴシック" panose="020B0400000000000000" pitchFamily="50" charset="-128"/>
                <a:ea typeface="游ゴシック" panose="020B0400000000000000" pitchFamily="50" charset="-128"/>
              </a:rPr>
              <a:t>年使った</a:t>
            </a:r>
            <a:r>
              <a:rPr lang="en-US" altLang="ja-JP" spc="-75" dirty="0">
                <a:solidFill>
                  <a:srgbClr val="2B3142"/>
                </a:solidFill>
                <a:latin typeface="游ゴシック" panose="020B0400000000000000" pitchFamily="50" charset="-128"/>
                <a:ea typeface="游ゴシック" panose="020B0400000000000000" pitchFamily="50" charset="-128"/>
              </a:rPr>
              <a:t>Notes</a:t>
            </a:r>
            <a:r>
              <a:rPr lang="ja-JP" altLang="en-US" spc="-75">
                <a:solidFill>
                  <a:srgbClr val="2B3142"/>
                </a:solidFill>
                <a:latin typeface="游ゴシック" panose="020B0400000000000000" pitchFamily="50" charset="-128"/>
                <a:ea typeface="游ゴシック" panose="020B0400000000000000" pitchFamily="50" charset="-128"/>
              </a:rPr>
              <a:t>のリプレイスに成功</a:t>
            </a:r>
            <a:endParaRPr lang="ja-JP" altLang="en-US">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44792" y="1266604"/>
            <a:ext cx="4659256" cy="2156176"/>
            <a:chOff x="344792" y="1221600"/>
            <a:chExt cx="3526998" cy="2156176"/>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275861"/>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134776"/>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758263"/>
            <a:ext cx="3672408" cy="89767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bIns="45720" anchor="t"/>
          <a:lstStyle/>
          <a:p>
            <a:pPr>
              <a:spcBef>
                <a:spcPts val="0"/>
              </a:spcBef>
              <a:defRPr/>
            </a:pPr>
            <a:r>
              <a:rPr lang="ja-JP" altLang="en-US" sz="1050" b="1">
                <a:solidFill>
                  <a:srgbClr val="2B3142"/>
                </a:solidFill>
                <a:latin typeface="游ゴシック" panose="020B0400000000000000" pitchFamily="50" charset="-128"/>
                <a:ea typeface="游ゴシック" panose="020B0400000000000000" pitchFamily="50" charset="-128"/>
              </a:rPr>
              <a:t>ご利用状況</a:t>
            </a:r>
            <a:endParaRPr lang="en-US" altLang="ja-JP" sz="1050" b="1"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a:solidFill>
                  <a:srgbClr val="2B3142"/>
                </a:solidFill>
                <a:latin typeface="游ゴシック" panose="020B0400000000000000" pitchFamily="50" charset="-128"/>
                <a:ea typeface="游ゴシック" panose="020B0400000000000000" pitchFamily="50" charset="-128"/>
              </a:rPr>
              <a:t>・ 業種：製造業</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a:solidFill>
                  <a:srgbClr val="2B3142"/>
                </a:solidFill>
                <a:latin typeface="游ゴシック" panose="020B0400000000000000" pitchFamily="50" charset="-128"/>
                <a:ea typeface="游ゴシック" panose="020B0400000000000000" pitchFamily="50" charset="-128"/>
              </a:rPr>
              <a:t>・ 規模：約</a:t>
            </a:r>
            <a:r>
              <a:rPr lang="en-US" altLang="ja-JP" sz="1050" dirty="0">
                <a:solidFill>
                  <a:srgbClr val="2B3142"/>
                </a:solidFill>
                <a:latin typeface="游ゴシック" panose="020B0400000000000000" pitchFamily="50" charset="-128"/>
                <a:ea typeface="游ゴシック" panose="020B0400000000000000" pitchFamily="50" charset="-128"/>
              </a:rPr>
              <a:t>700</a:t>
            </a:r>
            <a:r>
              <a:rPr lang="ja-JP" altLang="en-US" sz="1050">
                <a:solidFill>
                  <a:srgbClr val="2B3142"/>
                </a:solidFill>
                <a:latin typeface="游ゴシック" panose="020B0400000000000000" pitchFamily="50" charset="-128"/>
                <a:ea typeface="游ゴシック" panose="020B0400000000000000" pitchFamily="50" charset="-128"/>
              </a:rPr>
              <a:t>ユーザー</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a:solidFill>
                  <a:srgbClr val="2B3142"/>
                </a:solidFill>
                <a:latin typeface="游ゴシック"/>
                <a:ea typeface="游ゴシック"/>
              </a:rPr>
              <a:t>・ 製品の形式：クラウド版Garoon</a:t>
            </a:r>
            <a:endParaRPr lang="en-US" altLang="ja-JP" sz="1050" dirty="0">
              <a:solidFill>
                <a:srgbClr val="2B3142"/>
              </a:solidFill>
              <a:latin typeface="游ゴシック"/>
              <a:ea typeface="游ゴシック"/>
            </a:endParaRPr>
          </a:p>
          <a:p>
            <a:pPr>
              <a:spcBef>
                <a:spcPts val="0"/>
              </a:spcBef>
              <a:defRPr/>
            </a:pPr>
            <a:r>
              <a:rPr lang="ja-JP" altLang="en-US" sz="1050">
                <a:latin typeface="游ゴシック"/>
                <a:ea typeface="游ゴシック"/>
              </a:rPr>
              <a:t>（</a:t>
            </a:r>
            <a:r>
              <a:rPr lang="ja-JP" sz="1050" dirty="0">
                <a:ea typeface="+mn-lt"/>
                <a:cs typeface="+mn-lt"/>
                <a:hlinkClick r:id="rId4"/>
              </a:rPr>
              <a:t>https://garoon.cybozu.co.jp/mtcontents/cases/zebra/</a:t>
            </a:r>
            <a:r>
              <a:rPr lang="ja-JP" altLang="en-US" sz="1050">
                <a:latin typeface="游ゴシック"/>
                <a:ea typeface="游ゴシック"/>
              </a:rPr>
              <a:t>）</a:t>
            </a:r>
          </a:p>
        </p:txBody>
      </p:sp>
      <p:sp>
        <p:nvSpPr>
          <p:cNvPr id="17" name="正方形/長方形 16">
            <a:extLst>
              <a:ext uri="{FF2B5EF4-FFF2-40B4-BE49-F238E27FC236}">
                <a16:creationId xmlns:a16="http://schemas.microsoft.com/office/drawing/2014/main" id="{4DDE052E-B8BE-8A40-95FC-17C83D89AE40}"/>
              </a:ext>
            </a:extLst>
          </p:cNvPr>
          <p:cNvSpPr/>
          <p:nvPr/>
        </p:nvSpPr>
        <p:spPr>
          <a:xfrm>
            <a:off x="344792" y="1559922"/>
            <a:ext cx="4659256" cy="669414"/>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a:t>
            </a:r>
            <a:r>
              <a:rPr lang="ja-JP" altLang="en-US" sz="1100" i="0">
                <a:latin typeface="游ゴシック" panose="020B0400000000000000" pitchFamily="50" charset="-128"/>
                <a:ea typeface="游ゴシック" panose="020B0400000000000000" pitchFamily="50" charset="-128"/>
              </a:rPr>
              <a:t>サポートが切れているため、</a:t>
            </a:r>
            <a:r>
              <a:rPr lang="ja-JP" altLang="en-US" sz="1100" b="1" i="0">
                <a:solidFill>
                  <a:schemeClr val="accent4"/>
                </a:solidFill>
                <a:latin typeface="游ゴシック" panose="020B0400000000000000" pitchFamily="50" charset="-128"/>
                <a:ea typeface="游ゴシック" panose="020B0400000000000000" pitchFamily="50" charset="-128"/>
              </a:rPr>
              <a:t>問題発生時の対処ができない</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a:t>
            </a:r>
            <a:r>
              <a:rPr lang="en" altLang="ja-JP" sz="1100" i="0" dirty="0">
                <a:solidFill>
                  <a:srgbClr val="2B3142"/>
                </a:solidFill>
                <a:latin typeface="游ゴシック" panose="020B0400000000000000" pitchFamily="50" charset="-128"/>
                <a:ea typeface="游ゴシック" panose="020B0400000000000000" pitchFamily="50" charset="-128"/>
              </a:rPr>
              <a:t>PC</a:t>
            </a:r>
            <a:r>
              <a:rPr lang="ja-JP" altLang="en-US" sz="1100" i="0">
                <a:solidFill>
                  <a:srgbClr val="2B3142"/>
                </a:solidFill>
                <a:latin typeface="游ゴシック" panose="020B0400000000000000" pitchFamily="50" charset="-128"/>
                <a:ea typeface="游ゴシック" panose="020B0400000000000000" pitchFamily="50" charset="-128"/>
              </a:rPr>
              <a:t>以外の端末から</a:t>
            </a:r>
            <a:r>
              <a:rPr lang="ja-JP" altLang="en-US" sz="1100" b="1" i="0">
                <a:solidFill>
                  <a:schemeClr val="accent4"/>
                </a:solidFill>
                <a:latin typeface="游ゴシック" panose="020B0400000000000000" pitchFamily="50" charset="-128"/>
                <a:ea typeface="游ゴシック" panose="020B0400000000000000" pitchFamily="50" charset="-128"/>
              </a:rPr>
              <a:t>快適に利用できない</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a:t>
            </a:r>
            <a:r>
              <a:rPr lang="ja-JP" altLang="en-US" sz="1000" i="0">
                <a:solidFill>
                  <a:srgbClr val="2B3142"/>
                </a:solidFill>
                <a:latin typeface="游ゴシック" panose="020B0400000000000000" pitchFamily="50" charset="-128"/>
                <a:ea typeface="游ゴシック" panose="020B0400000000000000" pitchFamily="50" charset="-128"/>
              </a:rPr>
              <a:t>サーバーの老朽化とデータ容量増加に伴う</a:t>
            </a:r>
            <a:r>
              <a:rPr lang="ja-JP" altLang="en-US" sz="1000" b="1" i="0">
                <a:solidFill>
                  <a:schemeClr val="accent4"/>
                </a:solidFill>
                <a:latin typeface="游ゴシック" panose="020B0400000000000000" pitchFamily="50" charset="-128"/>
                <a:ea typeface="游ゴシック" panose="020B0400000000000000" pitchFamily="50" charset="-128"/>
              </a:rPr>
              <a:t>レスポンスの低下</a:t>
            </a:r>
            <a:r>
              <a:rPr lang="ja-JP" altLang="en-US" sz="1000" i="0">
                <a:solidFill>
                  <a:srgbClr val="2B3142"/>
                </a:solidFill>
                <a:latin typeface="游ゴシック" panose="020B0400000000000000" pitchFamily="50" charset="-128"/>
                <a:ea typeface="游ゴシック" panose="020B0400000000000000" pitchFamily="50" charset="-128"/>
              </a:rPr>
              <a:t>、</a:t>
            </a:r>
            <a:r>
              <a:rPr lang="ja-JP" altLang="en-US" sz="1000" b="1" i="0">
                <a:solidFill>
                  <a:schemeClr val="accent4"/>
                </a:solidFill>
                <a:latin typeface="游ゴシック" panose="020B0400000000000000" pitchFamily="50" charset="-128"/>
                <a:ea typeface="游ゴシック" panose="020B0400000000000000" pitchFamily="50" charset="-128"/>
              </a:rPr>
              <a:t>障害の多発</a:t>
            </a:r>
            <a:endParaRPr lang="en-US" altLang="ja-JP" sz="1000" b="1" i="0" dirty="0">
              <a:solidFill>
                <a:schemeClr val="accent4"/>
              </a:solidFill>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078F0C71-E29E-5A41-A604-523F0A0359A5}"/>
              </a:ext>
            </a:extLst>
          </p:cNvPr>
          <p:cNvSpPr/>
          <p:nvPr/>
        </p:nvSpPr>
        <p:spPr>
          <a:xfrm>
            <a:off x="344792" y="2611827"/>
            <a:ext cx="3553860" cy="519991"/>
          </a:xfrm>
          <a:prstGeom prst="rect">
            <a:avLst/>
          </a:prstGeom>
        </p:spPr>
        <p:txBody>
          <a:bodyPr wrap="square">
            <a:no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500"/>
              </a:lnSpc>
              <a:spcBef>
                <a:spcPts val="0"/>
              </a:spcBef>
              <a:defRPr/>
            </a:pPr>
            <a:r>
              <a:rPr lang="ja-JP" altLang="en-US" sz="1100" i="0">
                <a:latin typeface="游ゴシック" panose="020B0400000000000000" pitchFamily="50" charset="-128"/>
                <a:ea typeface="游ゴシック" panose="020B0400000000000000" pitchFamily="50" charset="-128"/>
              </a:rPr>
              <a:t>・</a:t>
            </a:r>
            <a:r>
              <a:rPr lang="ja-JP" altLang="en-US" sz="1100" b="1" i="0">
                <a:solidFill>
                  <a:schemeClr val="accent4"/>
                </a:solidFill>
                <a:latin typeface="游ゴシック" panose="020B0400000000000000" pitchFamily="50" charset="-128"/>
                <a:ea typeface="游ゴシック" panose="020B0400000000000000" pitchFamily="50" charset="-128"/>
              </a:rPr>
              <a:t>サポート体制、直感的な使いすさ</a:t>
            </a:r>
          </a:p>
          <a:p>
            <a:pPr>
              <a:lnSpc>
                <a:spcPts val="1500"/>
              </a:lnSpc>
              <a:spcBef>
                <a:spcPts val="0"/>
              </a:spcBef>
              <a:defRPr/>
            </a:pPr>
            <a:r>
              <a:rPr lang="ja-JP" altLang="en-US" sz="1100" i="0">
                <a:latin typeface="游ゴシック" panose="020B0400000000000000" pitchFamily="50" charset="-128"/>
                <a:ea typeface="游ゴシック" panose="020B0400000000000000" pitchFamily="50" charset="-128"/>
              </a:rPr>
              <a:t>・</a:t>
            </a:r>
            <a:r>
              <a:rPr lang="ja-JP" altLang="en-US" sz="1100" b="1" i="0">
                <a:solidFill>
                  <a:schemeClr val="accent4"/>
                </a:solidFill>
                <a:latin typeface="游ゴシック" panose="020B0400000000000000" pitchFamily="50" charset="-128"/>
                <a:ea typeface="游ゴシック" panose="020B0400000000000000" pitchFamily="50" charset="-128"/>
              </a:rPr>
              <a:t>業務改善アプリを自由に作れる</a:t>
            </a:r>
            <a:r>
              <a:rPr lang="en" altLang="ja-JP" sz="1100" b="1" i="0" dirty="0">
                <a:solidFill>
                  <a:schemeClr val="accent4"/>
                </a:solidFill>
                <a:latin typeface="游ゴシック" panose="020B0400000000000000" pitchFamily="50" charset="-128"/>
                <a:ea typeface="游ゴシック" panose="020B0400000000000000" pitchFamily="50" charset="-128"/>
              </a:rPr>
              <a:t>kintone</a:t>
            </a:r>
            <a:r>
              <a:rPr lang="ja-JP" altLang="en-US" sz="1100" i="0">
                <a:latin typeface="游ゴシック" panose="020B0400000000000000" pitchFamily="50" charset="-128"/>
                <a:ea typeface="游ゴシック" panose="020B0400000000000000" pitchFamily="50" charset="-128"/>
              </a:rPr>
              <a:t>がある</a:t>
            </a:r>
            <a:endParaRPr lang="en-US" altLang="ja-JP" sz="1100" i="0" dirty="0">
              <a:solidFill>
                <a:srgbClr val="2B3142"/>
              </a:solidFill>
              <a:latin typeface="游ゴシック" panose="020B0400000000000000" pitchFamily="50" charset="-128"/>
              <a:ea typeface="游ゴシック" panose="020B0400000000000000" pitchFamily="50" charset="-128"/>
            </a:endParaRPr>
          </a:p>
        </p:txBody>
      </p:sp>
      <p:sp>
        <p:nvSpPr>
          <p:cNvPr id="26" name="正方形/長方形 25">
            <a:extLst>
              <a:ext uri="{FF2B5EF4-FFF2-40B4-BE49-F238E27FC236}">
                <a16:creationId xmlns:a16="http://schemas.microsoft.com/office/drawing/2014/main" id="{55C3A006-9F73-D747-B06D-975AE457F8D3}"/>
              </a:ext>
            </a:extLst>
          </p:cNvPr>
          <p:cNvSpPr/>
          <p:nvPr/>
        </p:nvSpPr>
        <p:spPr>
          <a:xfrm>
            <a:off x="344792" y="3470742"/>
            <a:ext cx="4659256" cy="1246495"/>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・システムトラブルゼロで、</a:t>
            </a:r>
            <a:r>
              <a:rPr lang="ja-JP" altLang="en-US" sz="1100" b="1" i="0">
                <a:solidFill>
                  <a:schemeClr val="accent4"/>
                </a:solidFill>
                <a:latin typeface="游ゴシック" panose="020B0400000000000000" pitchFamily="50" charset="-128"/>
                <a:ea typeface="游ゴシック" panose="020B0400000000000000" pitchFamily="50" charset="-128"/>
              </a:rPr>
              <a:t>安定運用</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a:t>
            </a:r>
            <a:r>
              <a:rPr lang="ja-JP" altLang="en-US" sz="1100" b="1" i="0">
                <a:solidFill>
                  <a:schemeClr val="accent4"/>
                </a:solidFill>
                <a:latin typeface="游ゴシック" panose="020B0400000000000000" pitchFamily="50" charset="-128"/>
                <a:ea typeface="游ゴシック" panose="020B0400000000000000" pitchFamily="50" charset="-128"/>
              </a:rPr>
              <a:t>バージョンアップコストがゼロ</a:t>
            </a:r>
            <a:r>
              <a:rPr lang="ja-JP" altLang="en-US" sz="1100" i="0">
                <a:solidFill>
                  <a:srgbClr val="2B3142"/>
                </a:solidFill>
                <a:latin typeface="游ゴシック" panose="020B0400000000000000" pitchFamily="50" charset="-128"/>
                <a:ea typeface="游ゴシック" panose="020B0400000000000000" pitchFamily="50" charset="-128"/>
              </a:rPr>
              <a:t>に</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・社内の情報を公開、共有することで</a:t>
            </a:r>
            <a:r>
              <a:rPr lang="ja-JP" altLang="en-US" sz="1100" b="1" i="0">
                <a:solidFill>
                  <a:schemeClr val="accent4"/>
                </a:solidFill>
                <a:latin typeface="游ゴシック" panose="020B0400000000000000" pitchFamily="50" charset="-128"/>
                <a:ea typeface="游ゴシック" panose="020B0400000000000000" pitchFamily="50" charset="-128"/>
              </a:rPr>
              <a:t>業務効率向上</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・電話やメールで行っていた</a:t>
            </a:r>
            <a:r>
              <a:rPr lang="ja-JP" altLang="en-US" sz="1100" b="1" i="0">
                <a:solidFill>
                  <a:schemeClr val="accent4"/>
                </a:solidFill>
                <a:latin typeface="游ゴシック" panose="020B0400000000000000" pitchFamily="50" charset="-128"/>
                <a:ea typeface="游ゴシック" panose="020B0400000000000000" pitchFamily="50" charset="-128"/>
              </a:rPr>
              <a:t>予定調整が</a:t>
            </a:r>
            <a:r>
              <a:rPr lang="en" altLang="ja-JP" sz="1100" b="1" i="0" dirty="0">
                <a:solidFill>
                  <a:schemeClr val="accent4"/>
                </a:solidFill>
                <a:latin typeface="游ゴシック" panose="020B0400000000000000" pitchFamily="50" charset="-128"/>
                <a:ea typeface="游ゴシック" panose="020B0400000000000000" pitchFamily="50" charset="-128"/>
              </a:rPr>
              <a:t>Garoon</a:t>
            </a:r>
            <a:r>
              <a:rPr lang="ja-JP" altLang="en-US" sz="1100" b="1" i="0">
                <a:solidFill>
                  <a:schemeClr val="accent4"/>
                </a:solidFill>
                <a:latin typeface="游ゴシック" panose="020B0400000000000000" pitchFamily="50" charset="-128"/>
                <a:ea typeface="游ゴシック" panose="020B0400000000000000" pitchFamily="50" charset="-128"/>
              </a:rPr>
              <a:t>上で完結</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a:t>
            </a:r>
            <a:r>
              <a:rPr lang="en" altLang="ja-JP" sz="1100" b="1" i="0" dirty="0">
                <a:solidFill>
                  <a:schemeClr val="accent4"/>
                </a:solidFill>
                <a:latin typeface="游ゴシック" panose="020B0400000000000000" pitchFamily="50" charset="-128"/>
                <a:ea typeface="游ゴシック" panose="020B0400000000000000" pitchFamily="50" charset="-128"/>
              </a:rPr>
              <a:t>PC</a:t>
            </a:r>
            <a:r>
              <a:rPr lang="ja-JP" altLang="en-US" sz="1100" b="1" i="0">
                <a:solidFill>
                  <a:schemeClr val="accent4"/>
                </a:solidFill>
                <a:latin typeface="游ゴシック" panose="020B0400000000000000" pitchFamily="50" charset="-128"/>
                <a:ea typeface="游ゴシック" panose="020B0400000000000000" pitchFamily="50" charset="-128"/>
              </a:rPr>
              <a:t>以外の端末（スマホ、タブレット）でもスムーズに使用</a:t>
            </a:r>
            <a:r>
              <a:rPr lang="ja-JP" altLang="en-US" sz="1100" i="0">
                <a:solidFill>
                  <a:srgbClr val="2B3142"/>
                </a:solidFill>
                <a:latin typeface="游ゴシック" panose="020B0400000000000000" pitchFamily="50" charset="-128"/>
                <a:ea typeface="游ゴシック" panose="020B0400000000000000" pitchFamily="50" charset="-128"/>
              </a:rPr>
              <a:t>できるの　</a:t>
            </a:r>
            <a:endParaRPr lang="en-US" altLang="ja-JP" sz="1100" i="0" dirty="0">
              <a:solidFill>
                <a:srgbClr val="2B3142"/>
              </a:solidFill>
              <a:latin typeface="游ゴシック" panose="020B0400000000000000" pitchFamily="50" charset="-128"/>
              <a:ea typeface="游ゴシック" panose="020B0400000000000000" pitchFamily="50" charset="-128"/>
            </a:endParaRP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　で、営業用の</a:t>
            </a:r>
            <a:r>
              <a:rPr lang="en" altLang="ja-JP" sz="1100" i="0" dirty="0">
                <a:solidFill>
                  <a:srgbClr val="2B3142"/>
                </a:solidFill>
                <a:latin typeface="游ゴシック" panose="020B0400000000000000" pitchFamily="50" charset="-128"/>
                <a:ea typeface="游ゴシック" panose="020B0400000000000000" pitchFamily="50" charset="-128"/>
              </a:rPr>
              <a:t>iPad</a:t>
            </a:r>
            <a:r>
              <a:rPr lang="ja-JP" altLang="en-US" sz="1100" i="0">
                <a:solidFill>
                  <a:srgbClr val="2B3142"/>
                </a:solidFill>
                <a:latin typeface="游ゴシック" panose="020B0400000000000000" pitchFamily="50" charset="-128"/>
                <a:ea typeface="游ゴシック" panose="020B0400000000000000" pitchFamily="50" charset="-128"/>
              </a:rPr>
              <a:t>の活用進んだ</a:t>
            </a:r>
            <a:endParaRPr lang="ja-JP" altLang="en-US" sz="1100" b="1" i="0">
              <a:solidFill>
                <a:schemeClr val="accent4"/>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4111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7A1390EB-D681-7145-991B-BBC115896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0994" y="1266604"/>
            <a:ext cx="3508214" cy="2340636"/>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310575"/>
            <a:ext cx="8229600" cy="648072"/>
          </a:xfrm>
        </p:spPr>
        <p:txBody>
          <a:bodyPr>
            <a:normAutofit fontScale="90000"/>
          </a:bodyPr>
          <a:lstStyle/>
          <a:p>
            <a:r>
              <a:rPr lang="ja-JP" altLang="en-US" sz="1700" spc="-75">
                <a:solidFill>
                  <a:srgbClr val="2B3142"/>
                </a:solidFill>
                <a:latin typeface="游ゴシック" panose="020B0400000000000000" pitchFamily="50" charset="-128"/>
                <a:ea typeface="游ゴシック" panose="020B0400000000000000" pitchFamily="50" charset="-128"/>
              </a:rPr>
              <a:t>佐世保重工業株式会社様</a:t>
            </a:r>
            <a:br>
              <a:rPr lang="en-US" altLang="ja-JP" sz="1500" dirty="0">
                <a:solidFill>
                  <a:srgbClr val="2B3142"/>
                </a:solidFill>
                <a:latin typeface="游ゴシック" panose="020B0400000000000000" pitchFamily="50" charset="-128"/>
                <a:ea typeface="游ゴシック" panose="020B0400000000000000" pitchFamily="50" charset="-128"/>
              </a:rPr>
            </a:br>
            <a:r>
              <a:rPr lang="ja-JP" altLang="en-US" sz="2000">
                <a:latin typeface="游ゴシック" panose="020B0400000000000000" pitchFamily="50" charset="-128"/>
                <a:ea typeface="游ゴシック" panose="020B0400000000000000" pitchFamily="50" charset="-128"/>
              </a:rPr>
              <a:t>グループウェア</a:t>
            </a:r>
            <a:r>
              <a:rPr lang="en-US" altLang="ja-JP" sz="2000" dirty="0">
                <a:latin typeface="游ゴシック" panose="020B0400000000000000" pitchFamily="50" charset="-128"/>
                <a:ea typeface="游ゴシック" panose="020B0400000000000000" pitchFamily="50" charset="-128"/>
              </a:rPr>
              <a:t>8</a:t>
            </a:r>
            <a:r>
              <a:rPr lang="ja-JP" altLang="en-US" sz="2000">
                <a:latin typeface="游ゴシック" panose="020B0400000000000000" pitchFamily="50" charset="-128"/>
                <a:ea typeface="游ゴシック" panose="020B0400000000000000" pitchFamily="50" charset="-128"/>
              </a:rPr>
              <a:t>製品を比較検討し</a:t>
            </a:r>
            <a:r>
              <a:rPr lang="en" altLang="ja-JP" sz="2000" dirty="0">
                <a:latin typeface="游ゴシック" panose="020B0400000000000000" pitchFamily="50" charset="-128"/>
                <a:ea typeface="游ゴシック" panose="020B0400000000000000" pitchFamily="50" charset="-128"/>
              </a:rPr>
              <a:t>Garoon</a:t>
            </a:r>
            <a:r>
              <a:rPr lang="ja-JP" altLang="en-US" sz="2000">
                <a:latin typeface="游ゴシック" panose="020B0400000000000000" pitchFamily="50" charset="-128"/>
                <a:ea typeface="游ゴシック" panose="020B0400000000000000" pitchFamily="50" charset="-128"/>
              </a:rPr>
              <a:t>に決めたのは、</a:t>
            </a:r>
            <a:br>
              <a:rPr lang="en-US" altLang="ja-JP" sz="2000" dirty="0">
                <a:latin typeface="游ゴシック" panose="020B0400000000000000" pitchFamily="50" charset="-128"/>
                <a:ea typeface="游ゴシック" panose="020B0400000000000000" pitchFamily="50" charset="-128"/>
              </a:rPr>
            </a:br>
            <a:r>
              <a:rPr lang="ja-JP" altLang="en-US" sz="2000">
                <a:latin typeface="游ゴシック" panose="020B0400000000000000" pitchFamily="50" charset="-128"/>
                <a:ea typeface="游ゴシック" panose="020B0400000000000000" pitchFamily="50" charset="-128"/>
              </a:rPr>
              <a:t>社員が使いやすいことが必須要件だったから</a:t>
            </a:r>
          </a:p>
        </p:txBody>
      </p:sp>
      <p:grpSp>
        <p:nvGrpSpPr>
          <p:cNvPr id="3" name="グループ化 2"/>
          <p:cNvGrpSpPr/>
          <p:nvPr/>
        </p:nvGrpSpPr>
        <p:grpSpPr>
          <a:xfrm>
            <a:off x="344792" y="1266604"/>
            <a:ext cx="4659256" cy="2732422"/>
            <a:chOff x="344792" y="1221600"/>
            <a:chExt cx="3526998" cy="2732422"/>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454335"/>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711022"/>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758263"/>
            <a:ext cx="3672408" cy="89767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bIns="45720" anchor="t"/>
          <a:lstStyle/>
          <a:p>
            <a:pPr>
              <a:spcBef>
                <a:spcPts val="0"/>
              </a:spcBef>
              <a:defRPr/>
            </a:pPr>
            <a:r>
              <a:rPr lang="ja-JP" altLang="en-US" sz="1050" b="1" dirty="0">
                <a:solidFill>
                  <a:srgbClr val="2B3142"/>
                </a:solidFill>
                <a:latin typeface="游ゴシック" panose="020B0400000000000000" pitchFamily="50" charset="-128"/>
                <a:ea typeface="游ゴシック" panose="020B0400000000000000" pitchFamily="50" charset="-128"/>
              </a:rPr>
              <a:t>ご利用状況</a:t>
            </a:r>
            <a:endParaRPr lang="en-US" altLang="ja-JP" sz="1050" b="1"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業種：製造業</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規模：約</a:t>
            </a:r>
            <a:r>
              <a:rPr lang="en-US" altLang="ja-JP" sz="1050" dirty="0">
                <a:solidFill>
                  <a:srgbClr val="2B3142"/>
                </a:solidFill>
                <a:latin typeface="游ゴシック" panose="020B0400000000000000" pitchFamily="50" charset="-128"/>
                <a:ea typeface="游ゴシック" panose="020B0400000000000000" pitchFamily="50" charset="-128"/>
              </a:rPr>
              <a:t>800</a:t>
            </a:r>
            <a:r>
              <a:rPr lang="ja-JP" altLang="en-US" sz="1050" dirty="0">
                <a:solidFill>
                  <a:srgbClr val="2B3142"/>
                </a:solidFill>
                <a:latin typeface="游ゴシック" panose="020B0400000000000000" pitchFamily="50" charset="-128"/>
                <a:ea typeface="游ゴシック" panose="020B0400000000000000" pitchFamily="50" charset="-128"/>
              </a:rPr>
              <a:t>ユーザー</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a:solidFill>
                  <a:srgbClr val="2B3142"/>
                </a:solidFill>
                <a:latin typeface="游ゴシック"/>
                <a:ea typeface="游ゴシック"/>
              </a:rPr>
              <a:t>・ 製品の形式：パッケージ版Garoon</a:t>
            </a:r>
            <a:endParaRPr lang="en-US" altLang="ja-JP" sz="1050">
              <a:solidFill>
                <a:srgbClr val="2B3142"/>
              </a:solidFill>
              <a:latin typeface="游ゴシック"/>
              <a:ea typeface="游ゴシック"/>
            </a:endParaRPr>
          </a:p>
          <a:p>
            <a:pPr>
              <a:spcBef>
                <a:spcPts val="0"/>
              </a:spcBef>
              <a:defRPr/>
            </a:pPr>
            <a:r>
              <a:rPr lang="ja-JP" altLang="en-US" sz="1050">
                <a:latin typeface="游ゴシック"/>
                <a:ea typeface="游ゴシック"/>
              </a:rPr>
              <a:t>（</a:t>
            </a:r>
            <a:r>
              <a:rPr lang="ja-JP" sz="1050" dirty="0">
                <a:ea typeface="+mn-lt"/>
                <a:cs typeface="+mn-lt"/>
                <a:hlinkClick r:id="rId4"/>
              </a:rPr>
              <a:t>https://garoon.cybozu.co.jp/mtcontents/cases/ssk/</a:t>
            </a:r>
            <a:r>
              <a:rPr lang="ja-JP" altLang="en-US" sz="1050">
                <a:latin typeface="游ゴシック"/>
                <a:ea typeface="游ゴシック"/>
              </a:rPr>
              <a:t>）</a:t>
            </a:r>
          </a:p>
        </p:txBody>
      </p:sp>
      <p:sp>
        <p:nvSpPr>
          <p:cNvPr id="13" name="正方形/長方形 12">
            <a:extLst>
              <a:ext uri="{FF2B5EF4-FFF2-40B4-BE49-F238E27FC236}">
                <a16:creationId xmlns:a16="http://schemas.microsoft.com/office/drawing/2014/main" id="{4DDE052E-B8BE-8A40-95FC-17C83D89AE40}"/>
              </a:ext>
            </a:extLst>
          </p:cNvPr>
          <p:cNvSpPr/>
          <p:nvPr/>
        </p:nvSpPr>
        <p:spPr>
          <a:xfrm>
            <a:off x="344792" y="1536970"/>
            <a:ext cx="4659256" cy="861774"/>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・グループウェアを導入したが、</a:t>
            </a:r>
            <a:r>
              <a:rPr lang="ja-JP" altLang="en-US" sz="1100" b="1" i="0">
                <a:solidFill>
                  <a:schemeClr val="accent4"/>
                </a:solidFill>
                <a:latin typeface="游ゴシック" panose="020B0400000000000000" pitchFamily="50" charset="-128"/>
                <a:ea typeface="游ゴシック" panose="020B0400000000000000" pitchFamily="50" charset="-128"/>
              </a:rPr>
              <a:t>利用する機能や情報共有の相手はごく</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500"/>
              </a:lnSpc>
              <a:spcBef>
                <a:spcPts val="0"/>
              </a:spcBef>
              <a:defRPr/>
            </a:pPr>
            <a:r>
              <a:rPr lang="ja-JP" altLang="en-US" sz="1100" b="1" i="0">
                <a:solidFill>
                  <a:schemeClr val="accent4"/>
                </a:solidFill>
                <a:latin typeface="游ゴシック" panose="020B0400000000000000" pitchFamily="50" charset="-128"/>
                <a:ea typeface="游ゴシック" panose="020B0400000000000000" pitchFamily="50" charset="-128"/>
              </a:rPr>
              <a:t>　一部</a:t>
            </a:r>
            <a:r>
              <a:rPr lang="ja-JP" altLang="en-US" sz="1100" i="0">
                <a:solidFill>
                  <a:srgbClr val="2B3142"/>
                </a:solidFill>
                <a:latin typeface="游ゴシック" panose="020B0400000000000000" pitchFamily="50" charset="-128"/>
                <a:ea typeface="游ゴシック" panose="020B0400000000000000" pitchFamily="50" charset="-128"/>
              </a:rPr>
              <a:t>にとどまっていた</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a:t>
            </a:r>
            <a:r>
              <a:rPr lang="ja-JP" altLang="en-US" sz="1100" b="1" i="0">
                <a:solidFill>
                  <a:schemeClr val="accent4"/>
                </a:solidFill>
                <a:latin typeface="游ゴシック" panose="020B0400000000000000" pitchFamily="50" charset="-128"/>
                <a:ea typeface="游ゴシック" panose="020B0400000000000000" pitchFamily="50" charset="-128"/>
              </a:rPr>
              <a:t>直感的に使えておらず</a:t>
            </a:r>
            <a:r>
              <a:rPr lang="ja-JP" altLang="en-US" sz="1100" i="0">
                <a:solidFill>
                  <a:srgbClr val="2B3142"/>
                </a:solidFill>
                <a:latin typeface="游ゴシック" panose="020B0400000000000000" pitchFamily="50" charset="-128"/>
                <a:ea typeface="游ゴシック" panose="020B0400000000000000" pitchFamily="50" charset="-128"/>
              </a:rPr>
              <a:t>、使いこなせていなかった</a:t>
            </a:r>
            <a:endParaRPr lang="en-US" altLang="ja-JP" sz="1100" i="0" dirty="0">
              <a:solidFill>
                <a:srgbClr val="2B3142"/>
              </a:solidFill>
              <a:latin typeface="游ゴシック" panose="020B0400000000000000" pitchFamily="50" charset="-128"/>
              <a:ea typeface="游ゴシック" panose="020B0400000000000000" pitchFamily="50" charset="-128"/>
            </a:endParaRP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・グループウェアへの</a:t>
            </a:r>
            <a:r>
              <a:rPr lang="ja-JP" altLang="en-US" sz="1100" b="1" i="0">
                <a:solidFill>
                  <a:schemeClr val="accent4"/>
                </a:solidFill>
                <a:latin typeface="游ゴシック" panose="020B0400000000000000" pitchFamily="50" charset="-128"/>
                <a:ea typeface="游ゴシック" panose="020B0400000000000000" pitchFamily="50" charset="-128"/>
              </a:rPr>
              <a:t>ログインする人が減っていた</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p:txBody>
      </p:sp>
      <p:sp>
        <p:nvSpPr>
          <p:cNvPr id="15" name="正方形/長方形 14">
            <a:extLst>
              <a:ext uri="{FF2B5EF4-FFF2-40B4-BE49-F238E27FC236}">
                <a16:creationId xmlns:a16="http://schemas.microsoft.com/office/drawing/2014/main" id="{078F0C71-E29E-5A41-A604-523F0A0359A5}"/>
              </a:ext>
            </a:extLst>
          </p:cNvPr>
          <p:cNvSpPr/>
          <p:nvPr/>
        </p:nvSpPr>
        <p:spPr>
          <a:xfrm>
            <a:off x="344792" y="2797702"/>
            <a:ext cx="4659256" cy="960561"/>
          </a:xfrm>
          <a:prstGeom prst="rect">
            <a:avLst/>
          </a:prstGeom>
        </p:spPr>
        <p:txBody>
          <a:bodyPr wrap="square">
            <a:no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500"/>
              </a:lnSpc>
              <a:spcBef>
                <a:spcPts val="0"/>
              </a:spcBef>
              <a:defRPr/>
            </a:pPr>
            <a:r>
              <a:rPr lang="ja-JP" altLang="en-US" sz="1100" i="0">
                <a:latin typeface="游ゴシック" panose="020B0400000000000000" pitchFamily="50" charset="-128"/>
                <a:ea typeface="游ゴシック" panose="020B0400000000000000" pitchFamily="50" charset="-128"/>
              </a:rPr>
              <a:t>・マニュアルを見なくても大体の操作が分かるくらい</a:t>
            </a:r>
            <a:r>
              <a:rPr lang="ja-JP" altLang="en-US" sz="1100" b="1" i="0">
                <a:solidFill>
                  <a:schemeClr val="accent4"/>
                </a:solidFill>
                <a:latin typeface="游ゴシック" panose="020B0400000000000000" pitchFamily="50" charset="-128"/>
                <a:ea typeface="游ゴシック" panose="020B0400000000000000" pitchFamily="50" charset="-128"/>
              </a:rPr>
              <a:t>誰が使っても抵抗</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500"/>
              </a:lnSpc>
              <a:spcBef>
                <a:spcPts val="0"/>
              </a:spcBef>
              <a:defRPr/>
            </a:pPr>
            <a:r>
              <a:rPr lang="ja-JP" altLang="en-US" sz="1100" b="1" i="0">
                <a:solidFill>
                  <a:schemeClr val="accent4"/>
                </a:solidFill>
                <a:latin typeface="游ゴシック" panose="020B0400000000000000" pitchFamily="50" charset="-128"/>
                <a:ea typeface="游ゴシック" panose="020B0400000000000000" pitchFamily="50" charset="-128"/>
              </a:rPr>
              <a:t>　なく受け入れられる</a:t>
            </a:r>
            <a:r>
              <a:rPr lang="en" altLang="ja-JP" sz="1100" b="1" i="0" dirty="0">
                <a:solidFill>
                  <a:schemeClr val="accent4"/>
                </a:solidFill>
                <a:latin typeface="游ゴシック" panose="020B0400000000000000" pitchFamily="50" charset="-128"/>
                <a:ea typeface="游ゴシック" panose="020B0400000000000000" pitchFamily="50" charset="-128"/>
              </a:rPr>
              <a:t>UI</a:t>
            </a:r>
          </a:p>
          <a:p>
            <a:pPr>
              <a:lnSpc>
                <a:spcPts val="1500"/>
              </a:lnSpc>
              <a:spcBef>
                <a:spcPts val="0"/>
              </a:spcBef>
              <a:defRPr/>
            </a:pPr>
            <a:r>
              <a:rPr lang="ja-JP" altLang="en" sz="1100" i="0">
                <a:latin typeface="游ゴシック" panose="020B0400000000000000" pitchFamily="50" charset="-128"/>
                <a:ea typeface="游ゴシック" panose="020B0400000000000000" pitchFamily="50" charset="-128"/>
              </a:rPr>
              <a:t>・</a:t>
            </a:r>
            <a:r>
              <a:rPr lang="ja-JP" altLang="en-US" sz="1100" i="0">
                <a:latin typeface="游ゴシック" panose="020B0400000000000000" pitchFamily="50" charset="-128"/>
                <a:ea typeface="游ゴシック" panose="020B0400000000000000" pitchFamily="50" charset="-128"/>
              </a:rPr>
              <a:t>あるはずだけど探せない情報を探せる、</a:t>
            </a:r>
            <a:r>
              <a:rPr lang="ja-JP" altLang="en-US" sz="1100" b="1" i="0">
                <a:solidFill>
                  <a:schemeClr val="accent4"/>
                </a:solidFill>
                <a:latin typeface="游ゴシック" panose="020B0400000000000000" pitchFamily="50" charset="-128"/>
                <a:ea typeface="游ゴシック" panose="020B0400000000000000" pitchFamily="50" charset="-128"/>
              </a:rPr>
              <a:t>全文検索機能</a:t>
            </a:r>
          </a:p>
          <a:p>
            <a:pPr>
              <a:lnSpc>
                <a:spcPts val="1500"/>
              </a:lnSpc>
              <a:spcBef>
                <a:spcPts val="0"/>
              </a:spcBef>
              <a:defRPr/>
            </a:pPr>
            <a:r>
              <a:rPr lang="ja-JP" altLang="en-US" sz="1100" i="0">
                <a:latin typeface="游ゴシック" panose="020B0400000000000000" pitchFamily="50" charset="-128"/>
                <a:ea typeface="游ゴシック" panose="020B0400000000000000" pitchFamily="50" charset="-128"/>
              </a:rPr>
              <a:t>・個人の業務にフィットした、</a:t>
            </a:r>
            <a:r>
              <a:rPr lang="ja-JP" altLang="en-US" sz="1100" b="1" i="0">
                <a:solidFill>
                  <a:schemeClr val="accent4"/>
                </a:solidFill>
                <a:latin typeface="游ゴシック" panose="020B0400000000000000" pitchFamily="50" charset="-128"/>
                <a:ea typeface="游ゴシック" panose="020B0400000000000000" pitchFamily="50" charset="-128"/>
              </a:rPr>
              <a:t>自分自身のポータルを作成可能</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p:txBody>
      </p:sp>
      <p:sp>
        <p:nvSpPr>
          <p:cNvPr id="16" name="正方形/長方形 15">
            <a:extLst>
              <a:ext uri="{FF2B5EF4-FFF2-40B4-BE49-F238E27FC236}">
                <a16:creationId xmlns:a16="http://schemas.microsoft.com/office/drawing/2014/main" id="{55C3A006-9F73-D747-B06D-975AE457F8D3}"/>
              </a:ext>
            </a:extLst>
          </p:cNvPr>
          <p:cNvSpPr/>
          <p:nvPr/>
        </p:nvSpPr>
        <p:spPr>
          <a:xfrm>
            <a:off x="344792" y="4051366"/>
            <a:ext cx="4692657" cy="669414"/>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・グループウェアにログインすることで</a:t>
            </a:r>
            <a:r>
              <a:rPr lang="ja-JP" altLang="en-US" sz="1100" b="1" i="0">
                <a:solidFill>
                  <a:schemeClr val="accent4"/>
                </a:solidFill>
                <a:latin typeface="游ゴシック" panose="020B0400000000000000" pitchFamily="50" charset="-128"/>
                <a:ea typeface="游ゴシック" panose="020B0400000000000000" pitchFamily="50" charset="-128"/>
              </a:rPr>
              <a:t>すべての情報が集まるように</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・組織の事前設定機能で、</a:t>
            </a:r>
            <a:r>
              <a:rPr lang="ja-JP" altLang="en-US" sz="1100" b="1" i="0">
                <a:solidFill>
                  <a:schemeClr val="accent4"/>
                </a:solidFill>
                <a:latin typeface="游ゴシック" panose="020B0400000000000000" pitchFamily="50" charset="-128"/>
                <a:ea typeface="游ゴシック" panose="020B0400000000000000" pitchFamily="50" charset="-128"/>
              </a:rPr>
              <a:t>数時間掛かっていた作業が数分に</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・組織単位、ロール単位で権限を委譲でき、</a:t>
            </a:r>
            <a:r>
              <a:rPr lang="ja-JP" altLang="en-US" sz="1100" b="1" i="0">
                <a:solidFill>
                  <a:schemeClr val="accent4"/>
                </a:solidFill>
                <a:latin typeface="游ゴシック" panose="020B0400000000000000" pitchFamily="50" charset="-128"/>
                <a:ea typeface="游ゴシック" panose="020B0400000000000000" pitchFamily="50" charset="-128"/>
              </a:rPr>
              <a:t>管理工数低減</a:t>
            </a:r>
          </a:p>
        </p:txBody>
      </p:sp>
    </p:spTree>
    <p:extLst>
      <p:ext uri="{BB962C8B-B14F-4D97-AF65-F5344CB8AC3E}">
        <p14:creationId xmlns:p14="http://schemas.microsoft.com/office/powerpoint/2010/main" val="318052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a:extLst>
              <a:ext uri="{FF2B5EF4-FFF2-40B4-BE49-F238E27FC236}">
                <a16:creationId xmlns:a16="http://schemas.microsoft.com/office/drawing/2014/main" id="{323019C6-8829-604D-92F9-776D7433C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266604"/>
            <a:ext cx="3435120" cy="2506365"/>
          </a:xfrm>
          <a:prstGeom prst="rect">
            <a:avLst/>
          </a:prstGeom>
          <a:noFill/>
          <a:extLst>
            <a:ext uri="{909E8E84-426E-40DD-AFC4-6F175D3DCCD1}">
              <a14:hiddenFill xmlns:a14="http://schemas.microsoft.com/office/drawing/2010/main">
                <a:solidFill>
                  <a:srgbClr val="FFFFFF"/>
                </a:solidFill>
              </a14:hiddenFill>
            </a:ext>
          </a:extLst>
        </p:spPr>
      </p:pic>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20" y="188208"/>
            <a:ext cx="8229600" cy="648072"/>
          </a:xfrm>
        </p:spPr>
        <p:txBody>
          <a:bodyPr>
            <a:normAutofit/>
          </a:bodyPr>
          <a:lstStyle/>
          <a:p>
            <a:r>
              <a:rPr lang="ja-JP" altLang="en-US" sz="1500" spc="-75">
                <a:solidFill>
                  <a:srgbClr val="2B3142"/>
                </a:solidFill>
                <a:latin typeface="游ゴシック" panose="020B0400000000000000" pitchFamily="50" charset="-128"/>
                <a:ea typeface="游ゴシック" panose="020B0400000000000000" pitchFamily="50" charset="-128"/>
              </a:rPr>
              <a:t>白鶴酒造株式会社様</a:t>
            </a:r>
            <a:br>
              <a:rPr lang="en-US" altLang="ja-JP" sz="1600" dirty="0">
                <a:solidFill>
                  <a:srgbClr val="2B3142"/>
                </a:solidFill>
                <a:latin typeface="游ゴシック" panose="020B0400000000000000" pitchFamily="50" charset="-128"/>
                <a:ea typeface="游ゴシック" panose="020B0400000000000000" pitchFamily="50" charset="-128"/>
              </a:rPr>
            </a:br>
            <a:r>
              <a:rPr lang="ja-JP" altLang="en-US" spc="-75">
                <a:solidFill>
                  <a:srgbClr val="2B3142"/>
                </a:solidFill>
                <a:latin typeface="游ゴシック" panose="020B0400000000000000" pitchFamily="50" charset="-128"/>
                <a:ea typeface="游ゴシック" panose="020B0400000000000000" pitchFamily="50" charset="-128"/>
              </a:rPr>
              <a:t>モバイル活用で全社営業改革、大幅なコスト削減を達成</a:t>
            </a:r>
            <a:endParaRPr lang="ja-JP" altLang="en-US" sz="2000">
              <a:latin typeface="游ゴシック" panose="020B0400000000000000" pitchFamily="50" charset="-128"/>
              <a:ea typeface="游ゴシック" panose="020B0400000000000000" pitchFamily="50" charset="-128"/>
            </a:endParaRPr>
          </a:p>
        </p:txBody>
      </p:sp>
      <p:grpSp>
        <p:nvGrpSpPr>
          <p:cNvPr id="3" name="グループ化 2"/>
          <p:cNvGrpSpPr/>
          <p:nvPr/>
        </p:nvGrpSpPr>
        <p:grpSpPr>
          <a:xfrm>
            <a:off x="344792" y="1266604"/>
            <a:ext cx="4659256" cy="2210294"/>
            <a:chOff x="344792" y="1221600"/>
            <a:chExt cx="3526998" cy="2210294"/>
          </a:xfrm>
        </p:grpSpPr>
        <p:sp>
          <p:nvSpPr>
            <p:cNvPr id="18" name="正方形/長方形 17">
              <a:extLst>
                <a:ext uri="{FF2B5EF4-FFF2-40B4-BE49-F238E27FC236}">
                  <a16:creationId xmlns:a16="http://schemas.microsoft.com/office/drawing/2014/main" id="{64B14A20-288A-4CC6-B8F3-653395150F0C}"/>
                </a:ext>
              </a:extLst>
            </p:cNvPr>
            <p:cNvSpPr/>
            <p:nvPr/>
          </p:nvSpPr>
          <p:spPr bwMode="auto">
            <a:xfrm>
              <a:off x="344792" y="1221600"/>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導入前の課題</a:t>
              </a:r>
            </a:p>
          </p:txBody>
        </p:sp>
        <p:sp>
          <p:nvSpPr>
            <p:cNvPr id="20" name="正方形/長方形 19">
              <a:extLst>
                <a:ext uri="{FF2B5EF4-FFF2-40B4-BE49-F238E27FC236}">
                  <a16:creationId xmlns:a16="http://schemas.microsoft.com/office/drawing/2014/main" id="{06374E97-DC70-49C6-A7FD-255CE54B0070}"/>
                </a:ext>
              </a:extLst>
            </p:cNvPr>
            <p:cNvSpPr/>
            <p:nvPr/>
          </p:nvSpPr>
          <p:spPr bwMode="auto">
            <a:xfrm>
              <a:off x="344792" y="2379034"/>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導入の決め手</a:t>
              </a:r>
            </a:p>
          </p:txBody>
        </p:sp>
        <p:sp>
          <p:nvSpPr>
            <p:cNvPr id="24" name="正方形/長方形 23">
              <a:extLst>
                <a:ext uri="{FF2B5EF4-FFF2-40B4-BE49-F238E27FC236}">
                  <a16:creationId xmlns:a16="http://schemas.microsoft.com/office/drawing/2014/main" id="{E2C785F6-FA65-4D69-99C5-FBA86C48525E}"/>
                </a:ext>
              </a:extLst>
            </p:cNvPr>
            <p:cNvSpPr/>
            <p:nvPr/>
          </p:nvSpPr>
          <p:spPr bwMode="auto">
            <a:xfrm>
              <a:off x="344792" y="3188894"/>
              <a:ext cx="3526998" cy="243000"/>
            </a:xfrm>
            <a:prstGeom prst="rect">
              <a:avLst/>
            </a:prstGeom>
            <a:solidFill>
              <a:schemeClr val="accent2"/>
            </a:solidFill>
            <a:ln w="6350">
              <a:noFill/>
            </a:ln>
          </p:spPr>
          <p:style>
            <a:lnRef idx="2">
              <a:schemeClr val="accent2"/>
            </a:lnRef>
            <a:fillRef idx="1">
              <a:schemeClr val="lt1"/>
            </a:fillRef>
            <a:effectRef idx="0">
              <a:schemeClr val="accent2"/>
            </a:effectRef>
            <a:fontRef idx="minor">
              <a:schemeClr val="dk1"/>
            </a:fontRef>
          </p:style>
          <p:txBody>
            <a:bodyPr lIns="81000" anchor="ctr"/>
            <a:lstStyle/>
            <a:p>
              <a:pPr>
                <a:defRPr/>
              </a:pPr>
              <a:r>
                <a:rPr lang="ja-JP" altLang="en-US" sz="1050" b="1">
                  <a:solidFill>
                    <a:schemeClr val="bg1"/>
                  </a:solidFill>
                  <a:latin typeface="游ゴシック" panose="020B0400000000000000" pitchFamily="50" charset="-128"/>
                  <a:ea typeface="游ゴシック" panose="020B0400000000000000" pitchFamily="50" charset="-128"/>
                </a:rPr>
                <a:t>導入後の効果</a:t>
              </a:r>
            </a:p>
          </p:txBody>
        </p:sp>
      </p:grpSp>
      <p:sp>
        <p:nvSpPr>
          <p:cNvPr id="27" name="正方形/長方形 26">
            <a:extLst>
              <a:ext uri="{FF2B5EF4-FFF2-40B4-BE49-F238E27FC236}">
                <a16:creationId xmlns:a16="http://schemas.microsoft.com/office/drawing/2014/main" id="{AFF3D70A-038F-4140-811D-6FD2BC1C8979}"/>
              </a:ext>
            </a:extLst>
          </p:cNvPr>
          <p:cNvSpPr/>
          <p:nvPr/>
        </p:nvSpPr>
        <p:spPr bwMode="auto">
          <a:xfrm>
            <a:off x="5220072" y="3758263"/>
            <a:ext cx="3672408" cy="897677"/>
          </a:xfrm>
          <a:prstGeom prst="rect">
            <a:avLst/>
          </a:prstGeom>
          <a:noFill/>
          <a:ln w="6350">
            <a:noFill/>
          </a:ln>
        </p:spPr>
        <p:style>
          <a:lnRef idx="2">
            <a:schemeClr val="accent2"/>
          </a:lnRef>
          <a:fillRef idx="1">
            <a:schemeClr val="lt1"/>
          </a:fillRef>
          <a:effectRef idx="0">
            <a:schemeClr val="accent2"/>
          </a:effectRef>
          <a:fontRef idx="minor">
            <a:schemeClr val="dk1"/>
          </a:fontRef>
        </p:style>
        <p:txBody>
          <a:bodyPr lIns="108000" tIns="81000" rIns="108000" bIns="45720" anchor="t"/>
          <a:lstStyle/>
          <a:p>
            <a:pPr>
              <a:spcBef>
                <a:spcPts val="0"/>
              </a:spcBef>
              <a:defRPr/>
            </a:pPr>
            <a:r>
              <a:rPr lang="ja-JP" altLang="en-US" sz="1050" b="1" dirty="0">
                <a:solidFill>
                  <a:srgbClr val="2B3142"/>
                </a:solidFill>
                <a:latin typeface="游ゴシック" panose="020B0400000000000000" pitchFamily="50" charset="-128"/>
                <a:ea typeface="游ゴシック" panose="020B0400000000000000" pitchFamily="50" charset="-128"/>
              </a:rPr>
              <a:t>ご利用状況</a:t>
            </a:r>
            <a:endParaRPr lang="en-US" altLang="ja-JP" sz="1050" b="1"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業種：清酒の製造および販売</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dirty="0">
                <a:solidFill>
                  <a:srgbClr val="2B3142"/>
                </a:solidFill>
                <a:latin typeface="游ゴシック" panose="020B0400000000000000" pitchFamily="50" charset="-128"/>
                <a:ea typeface="游ゴシック" panose="020B0400000000000000" pitchFamily="50" charset="-128"/>
              </a:rPr>
              <a:t>・ 規模：約</a:t>
            </a:r>
            <a:r>
              <a:rPr lang="en-US" altLang="ja-JP" sz="1050" dirty="0">
                <a:solidFill>
                  <a:srgbClr val="2B3142"/>
                </a:solidFill>
                <a:latin typeface="游ゴシック" panose="020B0400000000000000" pitchFamily="50" charset="-128"/>
                <a:ea typeface="游ゴシック" panose="020B0400000000000000" pitchFamily="50" charset="-128"/>
              </a:rPr>
              <a:t>530</a:t>
            </a:r>
            <a:r>
              <a:rPr lang="ja-JP" altLang="en-US" sz="1050" dirty="0">
                <a:solidFill>
                  <a:srgbClr val="2B3142"/>
                </a:solidFill>
                <a:latin typeface="游ゴシック" panose="020B0400000000000000" pitchFamily="50" charset="-128"/>
                <a:ea typeface="游ゴシック" panose="020B0400000000000000" pitchFamily="50" charset="-128"/>
              </a:rPr>
              <a:t>ユーザー</a:t>
            </a:r>
            <a:endParaRPr lang="en-US" altLang="ja-JP" sz="1050" dirty="0">
              <a:solidFill>
                <a:srgbClr val="2B3142"/>
              </a:solidFill>
              <a:latin typeface="游ゴシック" panose="020B0400000000000000" pitchFamily="50" charset="-128"/>
              <a:ea typeface="游ゴシック" panose="020B0400000000000000" pitchFamily="50" charset="-128"/>
            </a:endParaRPr>
          </a:p>
          <a:p>
            <a:pPr>
              <a:spcBef>
                <a:spcPts val="0"/>
              </a:spcBef>
              <a:defRPr/>
            </a:pPr>
            <a:r>
              <a:rPr lang="ja-JP" altLang="en-US" sz="1050">
                <a:solidFill>
                  <a:srgbClr val="2B3142"/>
                </a:solidFill>
                <a:latin typeface="游ゴシック"/>
                <a:ea typeface="游ゴシック"/>
              </a:rPr>
              <a:t>・ 製品の形式：パッケージ版Garoon</a:t>
            </a:r>
            <a:endParaRPr lang="en-US" altLang="ja-JP" sz="1050">
              <a:solidFill>
                <a:srgbClr val="2B3142"/>
              </a:solidFill>
              <a:latin typeface="游ゴシック"/>
              <a:ea typeface="游ゴシック"/>
            </a:endParaRPr>
          </a:p>
          <a:p>
            <a:pPr>
              <a:spcBef>
                <a:spcPts val="0"/>
              </a:spcBef>
              <a:defRPr/>
            </a:pPr>
            <a:r>
              <a:rPr lang="ja-JP" altLang="en-US" sz="1050">
                <a:latin typeface="游ゴシック"/>
                <a:ea typeface="游ゴシック"/>
              </a:rPr>
              <a:t>（</a:t>
            </a:r>
            <a:r>
              <a:rPr lang="ja-JP" sz="1050" dirty="0">
                <a:ea typeface="+mn-lt"/>
                <a:cs typeface="+mn-lt"/>
                <a:hlinkClick r:id="rId4"/>
              </a:rPr>
              <a:t>https://garoon.cybozu.co.jp/mtcontents/cases/hakutsuru/</a:t>
            </a:r>
            <a:r>
              <a:rPr lang="ja-JP" altLang="en-US" sz="1050">
                <a:latin typeface="游ゴシック"/>
                <a:ea typeface="游ゴシック"/>
              </a:rPr>
              <a:t>）</a:t>
            </a:r>
          </a:p>
        </p:txBody>
      </p:sp>
      <p:sp>
        <p:nvSpPr>
          <p:cNvPr id="17" name="正方形/長方形 16">
            <a:extLst>
              <a:ext uri="{FF2B5EF4-FFF2-40B4-BE49-F238E27FC236}">
                <a16:creationId xmlns:a16="http://schemas.microsoft.com/office/drawing/2014/main" id="{4DDE052E-B8BE-8A40-95FC-17C83D89AE40}"/>
              </a:ext>
            </a:extLst>
          </p:cNvPr>
          <p:cNvSpPr/>
          <p:nvPr/>
        </p:nvSpPr>
        <p:spPr>
          <a:xfrm>
            <a:off x="344792" y="1535934"/>
            <a:ext cx="4659256" cy="861774"/>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・拠点間の</a:t>
            </a:r>
            <a:r>
              <a:rPr lang="ja-JP" altLang="en-US" sz="1100" b="1" i="0">
                <a:solidFill>
                  <a:schemeClr val="accent4"/>
                </a:solidFill>
                <a:latin typeface="游ゴシック" panose="020B0400000000000000" pitchFamily="50" charset="-128"/>
                <a:ea typeface="游ゴシック" panose="020B0400000000000000" pitchFamily="50" charset="-128"/>
              </a:rPr>
              <a:t>情報共有不足</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・営業メンバーは外出が多く、</a:t>
            </a:r>
            <a:r>
              <a:rPr lang="ja-JP" altLang="en-US" sz="1100" b="1" i="0">
                <a:solidFill>
                  <a:schemeClr val="accent4"/>
                </a:solidFill>
                <a:latin typeface="游ゴシック" panose="020B0400000000000000" pitchFamily="50" charset="-128"/>
                <a:ea typeface="游ゴシック" panose="020B0400000000000000" pitchFamily="50" charset="-128"/>
              </a:rPr>
              <a:t>やり取りは電話がメイン　</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　</a:t>
            </a:r>
            <a:r>
              <a:rPr lang="ja-JP" altLang="en-US" sz="1100" b="1" i="0">
                <a:solidFill>
                  <a:schemeClr val="accent4"/>
                </a:solidFill>
                <a:latin typeface="游ゴシック" panose="020B0400000000000000" pitchFamily="50" charset="-128"/>
                <a:ea typeface="游ゴシック" panose="020B0400000000000000" pitchFamily="50" charset="-128"/>
              </a:rPr>
              <a:t>日々の報告は出張から戻ってから</a:t>
            </a:r>
            <a:r>
              <a:rPr lang="ja-JP" altLang="en-US" sz="1100" i="0">
                <a:solidFill>
                  <a:srgbClr val="2B3142"/>
                </a:solidFill>
                <a:latin typeface="游ゴシック" panose="020B0400000000000000" pitchFamily="50" charset="-128"/>
                <a:ea typeface="游ゴシック" panose="020B0400000000000000" pitchFamily="50" charset="-128"/>
              </a:rPr>
              <a:t>の対応</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・拠点間</a:t>
            </a:r>
            <a:r>
              <a:rPr lang="ja-JP" altLang="en-US" sz="1100" b="1" i="0">
                <a:solidFill>
                  <a:schemeClr val="accent4"/>
                </a:solidFill>
                <a:latin typeface="游ゴシック" panose="020B0400000000000000" pitchFamily="50" charset="-128"/>
                <a:ea typeface="游ゴシック" panose="020B0400000000000000" pitchFamily="50" charset="-128"/>
              </a:rPr>
              <a:t>コミュニケーションが希薄</a:t>
            </a:r>
          </a:p>
        </p:txBody>
      </p:sp>
      <p:sp>
        <p:nvSpPr>
          <p:cNvPr id="21" name="正方形/長方形 20">
            <a:extLst>
              <a:ext uri="{FF2B5EF4-FFF2-40B4-BE49-F238E27FC236}">
                <a16:creationId xmlns:a16="http://schemas.microsoft.com/office/drawing/2014/main" id="{078F0C71-E29E-5A41-A604-523F0A0359A5}"/>
              </a:ext>
            </a:extLst>
          </p:cNvPr>
          <p:cNvSpPr/>
          <p:nvPr/>
        </p:nvSpPr>
        <p:spPr>
          <a:xfrm>
            <a:off x="344792" y="2716918"/>
            <a:ext cx="4659256" cy="450063"/>
          </a:xfrm>
          <a:prstGeom prst="rect">
            <a:avLst/>
          </a:prstGeom>
        </p:spPr>
        <p:txBody>
          <a:bodyPr wrap="square">
            <a:no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500"/>
              </a:lnSpc>
              <a:spcBef>
                <a:spcPts val="0"/>
              </a:spcBef>
              <a:defRPr/>
            </a:pPr>
            <a:r>
              <a:rPr lang="ja-JP" altLang="en-US" sz="1100" i="0">
                <a:latin typeface="游ゴシック" panose="020B0400000000000000" pitchFamily="50" charset="-128"/>
                <a:ea typeface="游ゴシック" panose="020B0400000000000000" pitchFamily="50" charset="-128"/>
              </a:rPr>
              <a:t>・機能性、</a:t>
            </a:r>
            <a:r>
              <a:rPr lang="ja-JP" altLang="en-US" sz="1100" b="1" i="0">
                <a:solidFill>
                  <a:schemeClr val="accent4"/>
                </a:solidFill>
                <a:latin typeface="游ゴシック" panose="020B0400000000000000" pitchFamily="50" charset="-128"/>
                <a:ea typeface="游ゴシック" panose="020B0400000000000000" pitchFamily="50" charset="-128"/>
              </a:rPr>
              <a:t>全社への啓蒙のしやすさ</a:t>
            </a:r>
          </a:p>
          <a:p>
            <a:pPr>
              <a:lnSpc>
                <a:spcPts val="1500"/>
              </a:lnSpc>
              <a:spcBef>
                <a:spcPts val="0"/>
              </a:spcBef>
              <a:defRPr/>
            </a:pPr>
            <a:r>
              <a:rPr lang="ja-JP" altLang="en-US" sz="1100" i="0">
                <a:latin typeface="游ゴシック" panose="020B0400000000000000" pitchFamily="50" charset="-128"/>
                <a:ea typeface="游ゴシック" panose="020B0400000000000000" pitchFamily="50" charset="-128"/>
              </a:rPr>
              <a:t>・</a:t>
            </a:r>
            <a:r>
              <a:rPr lang="en" altLang="ja-JP" sz="1100" b="1" i="0" dirty="0">
                <a:solidFill>
                  <a:schemeClr val="accent4"/>
                </a:solidFill>
                <a:latin typeface="游ゴシック" panose="020B0400000000000000" pitchFamily="50" charset="-128"/>
                <a:ea typeface="游ゴシック" panose="020B0400000000000000" pitchFamily="50" charset="-128"/>
              </a:rPr>
              <a:t>UI</a:t>
            </a:r>
            <a:r>
              <a:rPr lang="ja-JP" altLang="en-US" sz="1100" b="1" i="0">
                <a:solidFill>
                  <a:schemeClr val="accent4"/>
                </a:solidFill>
                <a:latin typeface="游ゴシック" panose="020B0400000000000000" pitchFamily="50" charset="-128"/>
                <a:ea typeface="游ゴシック" panose="020B0400000000000000" pitchFamily="50" charset="-128"/>
              </a:rPr>
              <a:t>が親しみやすい</a:t>
            </a:r>
            <a:r>
              <a:rPr lang="ja-JP" altLang="en-US" sz="1100" i="0">
                <a:latin typeface="游ゴシック" panose="020B0400000000000000" pitchFamily="50" charset="-128"/>
                <a:ea typeface="游ゴシック" panose="020B0400000000000000" pitchFamily="50" charset="-128"/>
              </a:rPr>
              <a:t>点を評価</a:t>
            </a:r>
            <a:endParaRPr lang="en-US" altLang="ja-JP" sz="1100" i="0" dirty="0">
              <a:latin typeface="游ゴシック" panose="020B0400000000000000" pitchFamily="50" charset="-128"/>
              <a:ea typeface="游ゴシック" panose="020B0400000000000000" pitchFamily="50" charset="-128"/>
            </a:endParaRPr>
          </a:p>
        </p:txBody>
      </p:sp>
      <p:sp>
        <p:nvSpPr>
          <p:cNvPr id="22" name="正方形/長方形 21">
            <a:extLst>
              <a:ext uri="{FF2B5EF4-FFF2-40B4-BE49-F238E27FC236}">
                <a16:creationId xmlns:a16="http://schemas.microsoft.com/office/drawing/2014/main" id="{55C3A006-9F73-D747-B06D-975AE457F8D3}"/>
              </a:ext>
            </a:extLst>
          </p:cNvPr>
          <p:cNvSpPr/>
          <p:nvPr/>
        </p:nvSpPr>
        <p:spPr>
          <a:xfrm>
            <a:off x="344792" y="3519211"/>
            <a:ext cx="4659256" cy="1246495"/>
          </a:xfrm>
          <a:prstGeom prst="rect">
            <a:avLst/>
          </a:prstGeom>
        </p:spPr>
        <p:txBody>
          <a:bodyPr wrap="square">
            <a:spAutoFit/>
          </a:bodyPr>
          <a:lstStyle>
            <a:defPPr>
              <a:defRPr lang="ja-JP"/>
            </a:defPPr>
            <a:lvl1pPr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i="1" kern="1200">
                <a:solidFill>
                  <a:schemeClr val="tx1"/>
                </a:solidFill>
                <a:latin typeface="Arial" panose="020B0604020202020204" pitchFamily="34" charset="0"/>
                <a:ea typeface="ＭＳ Ｐゴシック" panose="020B0600070205080204" pitchFamily="50" charset="-128"/>
                <a:cs typeface="+mn-cs"/>
              </a:defRPr>
            </a:lvl9pPr>
          </a:lstStyle>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・営業メンバーはオフィスに戻らなくても業務の確認、営業日報が書け</a:t>
            </a:r>
            <a:endParaRPr lang="en-US" altLang="ja-JP" sz="1100" i="0" dirty="0">
              <a:solidFill>
                <a:srgbClr val="2B3142"/>
              </a:solidFill>
              <a:latin typeface="游ゴシック" panose="020B0400000000000000" pitchFamily="50" charset="-128"/>
              <a:ea typeface="游ゴシック" panose="020B0400000000000000" pitchFamily="50" charset="-128"/>
            </a:endParaRP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　</a:t>
            </a:r>
            <a:r>
              <a:rPr lang="ja-JP" altLang="en-US" sz="1100" i="0" err="1">
                <a:solidFill>
                  <a:srgbClr val="2B3142"/>
                </a:solidFill>
                <a:latin typeface="游ゴシック" panose="020B0400000000000000" pitchFamily="50" charset="-128"/>
                <a:ea typeface="游ゴシック" panose="020B0400000000000000" pitchFamily="50" charset="-128"/>
              </a:rPr>
              <a:t>るように</a:t>
            </a:r>
            <a:r>
              <a:rPr lang="ja-JP" altLang="en-US" sz="1100" i="0">
                <a:solidFill>
                  <a:srgbClr val="2B3142"/>
                </a:solidFill>
                <a:latin typeface="游ゴシック" panose="020B0400000000000000" pitchFamily="50" charset="-128"/>
                <a:ea typeface="游ゴシック" panose="020B0400000000000000" pitchFamily="50" charset="-128"/>
              </a:rPr>
              <a:t>なり、</a:t>
            </a:r>
            <a:r>
              <a:rPr lang="ja-JP" altLang="en-US" sz="1100" b="1" i="0">
                <a:solidFill>
                  <a:schemeClr val="accent4"/>
                </a:solidFill>
                <a:latin typeface="游ゴシック" panose="020B0400000000000000" pitchFamily="50" charset="-128"/>
                <a:ea typeface="游ゴシック" panose="020B0400000000000000" pitchFamily="50" charset="-128"/>
              </a:rPr>
              <a:t>残業時間の削減に</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・紙に記載していた情報が</a:t>
            </a:r>
            <a:r>
              <a:rPr lang="en" altLang="ja-JP" sz="1100" i="0" dirty="0">
                <a:solidFill>
                  <a:srgbClr val="2B3142"/>
                </a:solidFill>
                <a:latin typeface="游ゴシック" panose="020B0400000000000000" pitchFamily="50" charset="-128"/>
                <a:ea typeface="游ゴシック" panose="020B0400000000000000" pitchFamily="50" charset="-128"/>
              </a:rPr>
              <a:t>Web</a:t>
            </a:r>
            <a:r>
              <a:rPr lang="ja-JP" altLang="en-US" sz="1100" i="0">
                <a:solidFill>
                  <a:srgbClr val="2B3142"/>
                </a:solidFill>
                <a:latin typeface="游ゴシック" panose="020B0400000000000000" pitchFamily="50" charset="-128"/>
                <a:ea typeface="游ゴシック" panose="020B0400000000000000" pitchFamily="50" charset="-128"/>
              </a:rPr>
              <a:t>上に蓄積されるので、</a:t>
            </a:r>
            <a:r>
              <a:rPr lang="ja-JP" altLang="en-US" sz="1100" b="1" i="0">
                <a:solidFill>
                  <a:schemeClr val="accent4"/>
                </a:solidFill>
                <a:latin typeface="游ゴシック" panose="020B0400000000000000" pitchFamily="50" charset="-128"/>
                <a:ea typeface="游ゴシック" panose="020B0400000000000000" pitchFamily="50" charset="-128"/>
              </a:rPr>
              <a:t>他支店の活動共</a:t>
            </a:r>
            <a:endParaRPr lang="en-US" altLang="ja-JP" sz="1100" b="1" i="0" dirty="0">
              <a:solidFill>
                <a:schemeClr val="accent4"/>
              </a:solidFill>
              <a:latin typeface="游ゴシック" panose="020B0400000000000000" pitchFamily="50" charset="-128"/>
              <a:ea typeface="游ゴシック" panose="020B0400000000000000" pitchFamily="50" charset="-128"/>
            </a:endParaRPr>
          </a:p>
          <a:p>
            <a:pPr>
              <a:lnSpc>
                <a:spcPts val="1500"/>
              </a:lnSpc>
              <a:spcBef>
                <a:spcPts val="0"/>
              </a:spcBef>
              <a:defRPr/>
            </a:pPr>
            <a:r>
              <a:rPr lang="ja-JP" altLang="en-US" sz="1100" b="1" i="0">
                <a:solidFill>
                  <a:schemeClr val="accent4"/>
                </a:solidFill>
                <a:latin typeface="游ゴシック" panose="020B0400000000000000" pitchFamily="50" charset="-128"/>
                <a:ea typeface="游ゴシック" panose="020B0400000000000000" pitchFamily="50" charset="-128"/>
              </a:rPr>
              <a:t>　有の可能に</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・営業日報の検索で</a:t>
            </a:r>
            <a:r>
              <a:rPr lang="ja-JP" altLang="en-US" sz="1100" b="1" i="0">
                <a:solidFill>
                  <a:schemeClr val="accent4"/>
                </a:solidFill>
                <a:latin typeface="游ゴシック" panose="020B0400000000000000" pitchFamily="50" charset="-128"/>
                <a:ea typeface="游ゴシック" panose="020B0400000000000000" pitchFamily="50" charset="-128"/>
              </a:rPr>
              <a:t>成功事例の横展開に成功</a:t>
            </a:r>
          </a:p>
          <a:p>
            <a:pPr>
              <a:lnSpc>
                <a:spcPts val="1500"/>
              </a:lnSpc>
              <a:spcBef>
                <a:spcPts val="0"/>
              </a:spcBef>
              <a:defRPr/>
            </a:pPr>
            <a:r>
              <a:rPr lang="ja-JP" altLang="en-US" sz="1100" i="0">
                <a:solidFill>
                  <a:srgbClr val="2B3142"/>
                </a:solidFill>
                <a:latin typeface="游ゴシック" panose="020B0400000000000000" pitchFamily="50" charset="-128"/>
                <a:ea typeface="游ゴシック" panose="020B0400000000000000" pitchFamily="50" charset="-128"/>
              </a:rPr>
              <a:t>・組織の事前設定機能で、</a:t>
            </a:r>
            <a:r>
              <a:rPr lang="ja-JP" altLang="en-US" sz="1100" b="1" i="0">
                <a:solidFill>
                  <a:schemeClr val="accent4"/>
                </a:solidFill>
                <a:latin typeface="游ゴシック" panose="020B0400000000000000" pitchFamily="50" charset="-128"/>
                <a:ea typeface="游ゴシック" panose="020B0400000000000000" pitchFamily="50" charset="-128"/>
              </a:rPr>
              <a:t>人事異動時の設定を大幅に削減</a:t>
            </a:r>
          </a:p>
        </p:txBody>
      </p:sp>
    </p:spTree>
    <p:extLst>
      <p:ext uri="{BB962C8B-B14F-4D97-AF65-F5344CB8AC3E}">
        <p14:creationId xmlns:p14="http://schemas.microsoft.com/office/powerpoint/2010/main" val="4068788237"/>
      </p:ext>
    </p:extLst>
  </p:cSld>
  <p:clrMapOvr>
    <a:masterClrMapping/>
  </p:clrMapOvr>
</p:sld>
</file>

<file path=ppt/theme/theme1.xml><?xml version="1.0" encoding="utf-8"?>
<a:theme xmlns:a="http://schemas.openxmlformats.org/drawingml/2006/main" name="Office テーマ">
  <a:themeElements>
    <a:clrScheme name="Garoon">
      <a:dk1>
        <a:srgbClr val="2A3042"/>
      </a:dk1>
      <a:lt1>
        <a:srgbClr val="FFFFFF"/>
      </a:lt1>
      <a:dk2>
        <a:srgbClr val="888E99"/>
      </a:dk2>
      <a:lt2>
        <a:srgbClr val="E1E8F7"/>
      </a:lt2>
      <a:accent1>
        <a:srgbClr val="01ADA4"/>
      </a:accent1>
      <a:accent2>
        <a:srgbClr val="003399"/>
      </a:accent2>
      <a:accent3>
        <a:srgbClr val="4669BD"/>
      </a:accent3>
      <a:accent4>
        <a:srgbClr val="E58A01"/>
      </a:accent4>
      <a:accent5>
        <a:srgbClr val="FFFFFF"/>
      </a:accent5>
      <a:accent6>
        <a:srgbClr val="FFFFFF"/>
      </a:accent6>
      <a:hlink>
        <a:srgbClr val="003398"/>
      </a:hlink>
      <a:folHlink>
        <a:srgbClr val="CC7A0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28575">
          <a:solidFill>
            <a:schemeClr val="accent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D5D71ABE783949B40357C361FCE056" ma:contentTypeVersion="17" ma:contentTypeDescription="Create a new document." ma:contentTypeScope="" ma:versionID="386c5b13c960d1fac8334a9885862976">
  <xsd:schema xmlns:xsd="http://www.w3.org/2001/XMLSchema" xmlns:xs="http://www.w3.org/2001/XMLSchema" xmlns:p="http://schemas.microsoft.com/office/2006/metadata/properties" xmlns:ns2="b7962461-ccd8-41ad-8c3d-1d273c3b9a30" xmlns:ns3="66d6f715-0918-4768-b5c8-5477660a2c58" targetNamespace="http://schemas.microsoft.com/office/2006/metadata/properties" ma:root="true" ma:fieldsID="5abc95b9152d61de4240a70630ca715c" ns2:_="" ns3:_="">
    <xsd:import namespace="b7962461-ccd8-41ad-8c3d-1d273c3b9a30"/>
    <xsd:import namespace="66d6f715-0918-4768-b5c8-5477660a2c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62461-ccd8-41ad-8c3d-1d273c3b9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bdcab18-55d9-42bf-8076-a1233306741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d6f715-0918-4768-b5c8-5477660a2c5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a299a4-5ccf-48b8-acf3-e8fece9ffbe6}" ma:internalName="TaxCatchAll" ma:showField="CatchAllData" ma:web="66d6f715-0918-4768-b5c8-5477660a2c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7962461-ccd8-41ad-8c3d-1d273c3b9a30">
      <Terms xmlns="http://schemas.microsoft.com/office/infopath/2007/PartnerControls"/>
    </lcf76f155ced4ddcb4097134ff3c332f>
    <TaxCatchAll xmlns="66d6f715-0918-4768-b5c8-5477660a2c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FD64A8-FF84-4122-9EE4-5EB2974FF4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962461-ccd8-41ad-8c3d-1d273c3b9a30"/>
    <ds:schemaRef ds:uri="66d6f715-0918-4768-b5c8-5477660a2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6D414E-B4DA-4276-9762-0C042CB98CC4}">
  <ds:schemaRefs>
    <ds:schemaRef ds:uri="http://schemas.microsoft.com/office/2006/documentManagement/types"/>
    <ds:schemaRef ds:uri="http://www.w3.org/XML/1998/namespace"/>
    <ds:schemaRef ds:uri="http://purl.org/dc/dcmitype/"/>
    <ds:schemaRef ds:uri="b7962461-ccd8-41ad-8c3d-1d273c3b9a30"/>
    <ds:schemaRef ds:uri="http://schemas.microsoft.com/office/2006/metadata/properties"/>
    <ds:schemaRef ds:uri="http://purl.org/dc/terms/"/>
    <ds:schemaRef ds:uri="http://schemas.openxmlformats.org/package/2006/metadata/core-properties"/>
    <ds:schemaRef ds:uri="66d6f715-0918-4768-b5c8-5477660a2c58"/>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DC5B22A9-860D-42E3-91B8-D359A98D92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24183</TotalTime>
  <Words>2207</Words>
  <Application>Microsoft Macintosh PowerPoint</Application>
  <PresentationFormat>画面に合わせる (16:9)</PresentationFormat>
  <Paragraphs>224</Paragraphs>
  <Slides>12</Slides>
  <Notes>10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12</vt:i4>
      </vt:variant>
    </vt:vector>
  </HeadingPairs>
  <TitlesOfParts>
    <vt:vector size="21" baseType="lpstr">
      <vt:lpstr>Meiryo</vt:lpstr>
      <vt:lpstr>Yu Gothic</vt:lpstr>
      <vt:lpstr>Yu Gothic</vt:lpstr>
      <vt:lpstr>Yu Gothic Medium</vt:lpstr>
      <vt:lpstr>Arial</vt:lpstr>
      <vt:lpstr>Calibri</vt:lpstr>
      <vt:lpstr>Calibri Light</vt:lpstr>
      <vt:lpstr>Wingdings</vt:lpstr>
      <vt:lpstr>Office テーマ</vt:lpstr>
      <vt:lpstr>Garoon 導入事例集 製造業</vt:lpstr>
      <vt:lpstr>本文書の取り扱いについて</vt:lpstr>
      <vt:lpstr>株式会社 明電舎様 社員約8000人の集合知活用に向けた情報共有基盤構築へ グループウェア刷新のポイントはカスタマイズ性</vt:lpstr>
      <vt:lpstr>ネグロス電工株式会社様 風通しの良い組織づくりにGaroonを活用</vt:lpstr>
      <vt:lpstr>サンコール 株式会社様 Notes移行の最適解として選ばれたGaroon+kintone  紙ベースの業務を刷新、保守の負担も軽減</vt:lpstr>
      <vt:lpstr>日工株式会社様 営業活動の効率化と部門横断の連携強化で お客様品質向上を実現した、 100年老舗企業のクラウド活用術</vt:lpstr>
      <vt:lpstr>ゼブラ株式会社様 20年使ったNotesのリプレイスに成功</vt:lpstr>
      <vt:lpstr>佐世保重工業株式会社様 グループウェア8製品を比較検討しGaroonに決めたのは、 社員が使いやすいことが必須要件だったから</vt:lpstr>
      <vt:lpstr>白鶴酒造株式会社様 モバイル活用で全社営業改革、大幅なコスト削減を達成</vt:lpstr>
      <vt:lpstr>中野製薬株式会社様 14年使ったNotesのリプレイスに成功 ～モバイル活用とコスト削減を実現～</vt:lpstr>
      <vt:lpstr>東洋ハイテック株式会社様 Garoon＋kintoneで15年利用のNotesマイグレーションを実現</vt:lpstr>
      <vt:lpstr>コンビ株式会社様 海外スタッフにも使える国際化を評価</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拓海</dc:creator>
  <cp:lastModifiedBy>yuko yamamoto</cp:lastModifiedBy>
  <cp:revision>738</cp:revision>
  <dcterms:created xsi:type="dcterms:W3CDTF">2020-08-15T06:43:27Z</dcterms:created>
  <dcterms:modified xsi:type="dcterms:W3CDTF">2023-11-27T07:21:15Z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0x0101005FD5D71ABE783949B40357C361FCE056</vt:lpwstr>
  </property>
  <property fmtid="{D5CDD505-2E9C-101B-9397-08002B2CF9AE}" pid="3" name="MediaServiceImageTags">
    <vt:lpwstr/>
  </property>
</Properties>
</file>