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Lst>
  <p:notesMasterIdLst>
    <p:notesMasterId r:id="rId65"/>
  </p:notesMasterIdLst>
  <p:handoutMasterIdLst>
    <p:handoutMasterId r:id="rId66"/>
  </p:handoutMasterIdLst>
  <p:sldIdLst>
    <p:sldId id="526" r:id="rId5"/>
    <p:sldId id="778" r:id="rId6"/>
    <p:sldId id="794" r:id="rId7"/>
    <p:sldId id="796" r:id="rId8"/>
    <p:sldId id="572" r:id="rId9"/>
    <p:sldId id="674" r:id="rId10"/>
    <p:sldId id="795" r:id="rId11"/>
    <p:sldId id="675" r:id="rId12"/>
    <p:sldId id="676" r:id="rId13"/>
    <p:sldId id="677" r:id="rId14"/>
    <p:sldId id="678" r:id="rId15"/>
    <p:sldId id="800" r:id="rId16"/>
    <p:sldId id="764" r:id="rId17"/>
    <p:sldId id="679" r:id="rId18"/>
    <p:sldId id="680" r:id="rId19"/>
    <p:sldId id="681" r:id="rId20"/>
    <p:sldId id="682" r:id="rId21"/>
    <p:sldId id="683" r:id="rId22"/>
    <p:sldId id="736" r:id="rId23"/>
    <p:sldId id="773" r:id="rId24"/>
    <p:sldId id="685" r:id="rId25"/>
    <p:sldId id="687" r:id="rId26"/>
    <p:sldId id="793" r:id="rId27"/>
    <p:sldId id="689" r:id="rId28"/>
    <p:sldId id="691" r:id="rId29"/>
    <p:sldId id="692" r:id="rId30"/>
    <p:sldId id="693" r:id="rId31"/>
    <p:sldId id="765" r:id="rId32"/>
    <p:sldId id="705" r:id="rId33"/>
    <p:sldId id="776" r:id="rId34"/>
    <p:sldId id="777" r:id="rId35"/>
    <p:sldId id="784" r:id="rId36"/>
    <p:sldId id="798" r:id="rId37"/>
    <p:sldId id="797" r:id="rId38"/>
    <p:sldId id="741" r:id="rId39"/>
    <p:sldId id="742" r:id="rId40"/>
    <p:sldId id="743" r:id="rId41"/>
    <p:sldId id="744" r:id="rId42"/>
    <p:sldId id="746" r:id="rId43"/>
    <p:sldId id="748" r:id="rId44"/>
    <p:sldId id="749" r:id="rId45"/>
    <p:sldId id="750" r:id="rId46"/>
    <p:sldId id="751" r:id="rId47"/>
    <p:sldId id="752" r:id="rId48"/>
    <p:sldId id="753" r:id="rId49"/>
    <p:sldId id="754" r:id="rId50"/>
    <p:sldId id="755" r:id="rId51"/>
    <p:sldId id="738" r:id="rId52"/>
    <p:sldId id="792" r:id="rId53"/>
    <p:sldId id="788" r:id="rId54"/>
    <p:sldId id="801" r:id="rId55"/>
    <p:sldId id="766" r:id="rId56"/>
    <p:sldId id="757" r:id="rId57"/>
    <p:sldId id="758" r:id="rId58"/>
    <p:sldId id="767" r:id="rId59"/>
    <p:sldId id="772" r:id="rId60"/>
    <p:sldId id="762" r:id="rId61"/>
    <p:sldId id="760" r:id="rId62"/>
    <p:sldId id="761" r:id="rId63"/>
    <p:sldId id="799" r:id="rId64"/>
  </p:sldIdLst>
  <p:sldSz cx="12192000" cy="6858000"/>
  <p:notesSz cx="6735763" cy="9866313"/>
  <p:defaultTex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992D4"/>
    <a:srgbClr val="6CA3CF"/>
    <a:srgbClr val="F8F8F8"/>
    <a:srgbClr val="004080"/>
    <a:srgbClr val="FF6600"/>
    <a:srgbClr val="A9D18E"/>
    <a:srgbClr val="B2B2B2"/>
    <a:srgbClr val="33CCCC"/>
    <a:srgbClr val="DE8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EE3D5-EB79-2DA3-7588-238F5817048A}" v="24" dt="2023-11-21T00:56:52.476"/>
    <p1510:client id="{433D816B-9AC9-6EA9-C338-D5128ED686A9}" v="2" dt="2023-11-21T01:29:38.983"/>
    <p1510:client id="{5BB84D91-DFE4-428B-84FB-D58057461399}" v="14" dt="2023-11-21T01:07:44.408"/>
    <p1510:client id="{E65AB680-C0DA-DFFA-4F31-5FD0D656E096}" v="75" dt="2023-11-21T01:28:05.16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30" autoAdjust="0"/>
    <p:restoredTop sz="95267" autoAdjust="0"/>
  </p:normalViewPr>
  <p:slideViewPr>
    <p:cSldViewPr snapToGrid="0" showGuides="1">
      <p:cViewPr varScale="1">
        <p:scale>
          <a:sx n="75" d="100"/>
          <a:sy n="75" d="100"/>
        </p:scale>
        <p:origin x="461" y="53"/>
      </p:cViewPr>
      <p:guideLst>
        <p:guide orient="horz" pos="2137"/>
        <p:guide pos="3840"/>
      </p:guideLst>
    </p:cSldViewPr>
  </p:slideViewPr>
  <p:outlineViewPr>
    <p:cViewPr>
      <p:scale>
        <a:sx n="33" d="100"/>
        <a:sy n="33" d="100"/>
      </p:scale>
      <p:origin x="0" y="-51336"/>
    </p:cViewPr>
  </p:outlineViewPr>
  <p:notesTextViewPr>
    <p:cViewPr>
      <p:scale>
        <a:sx n="1" d="1"/>
        <a:sy n="1" d="1"/>
      </p:scale>
      <p:origin x="0" y="0"/>
    </p:cViewPr>
  </p:notesTextViewPr>
  <p:sorterViewPr>
    <p:cViewPr>
      <p:scale>
        <a:sx n="100" d="100"/>
        <a:sy n="100" d="100"/>
      </p:scale>
      <p:origin x="0" y="-8323"/>
    </p:cViewPr>
  </p:sorterViewPr>
  <p:notesViewPr>
    <p:cSldViewPr snapToGrid="0" showGuides="1">
      <p:cViewPr varScale="1">
        <p:scale>
          <a:sx n="71" d="100"/>
          <a:sy n="71" d="100"/>
        </p:scale>
        <p:origin x="-4240" y="-10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7" name="Rectangle 3"/>
          <p:cNvSpPr>
            <a:spLocks noGrp="1" noChangeArrowheads="1"/>
          </p:cNvSpPr>
          <p:nvPr>
            <p:ph type="dt" sz="quarter" idx="1"/>
          </p:nvPr>
        </p:nvSpPr>
        <p:spPr bwMode="auto">
          <a:xfrm>
            <a:off x="3814763" y="1"/>
            <a:ext cx="2919412"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6148" name="Rectangle 4"/>
          <p:cNvSpPr>
            <a:spLocks noGrp="1" noChangeArrowheads="1"/>
          </p:cNvSpPr>
          <p:nvPr>
            <p:ph type="ftr" sz="quarter" idx="2"/>
          </p:nvPr>
        </p:nvSpPr>
        <p:spPr bwMode="auto">
          <a:xfrm>
            <a:off x="1" y="9371013"/>
            <a:ext cx="2919413"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9" name="Rectangle 5"/>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FCE9C08A-2D7C-4E12-AE23-A4466AFF234E}" type="slidenum">
              <a:rPr lang="en-US" altLang="ja-JP"/>
              <a:pPr>
                <a:defRPr/>
              </a:pPr>
              <a:t>‹#›</a:t>
            </a:fld>
            <a:endParaRPr lang="en-US" altLang="ja-JP"/>
          </a:p>
        </p:txBody>
      </p:sp>
    </p:spTree>
    <p:extLst>
      <p:ext uri="{BB962C8B-B14F-4D97-AF65-F5344CB8AC3E}">
        <p14:creationId xmlns:p14="http://schemas.microsoft.com/office/powerpoint/2010/main" val="3663747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3" name="Rectangle 3"/>
          <p:cNvSpPr>
            <a:spLocks noGrp="1" noChangeArrowheads="1"/>
          </p:cNvSpPr>
          <p:nvPr>
            <p:ph type="dt" idx="1"/>
          </p:nvPr>
        </p:nvSpPr>
        <p:spPr bwMode="auto">
          <a:xfrm>
            <a:off x="3814763" y="1"/>
            <a:ext cx="2919412" cy="493713"/>
          </a:xfrm>
          <a:prstGeom prst="rect">
            <a:avLst/>
          </a:prstGeom>
          <a:noFill/>
          <a:ln>
            <a:noFill/>
          </a:ln>
          <a:effectLst/>
        </p:spPr>
        <p:txBody>
          <a:bodyPr vert="horz" wrap="square" lIns="91434" tIns="45717" rIns="91434" bIns="45717"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1741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3101" y="4686300"/>
            <a:ext cx="5389563" cy="4440238"/>
          </a:xfrm>
          <a:prstGeom prst="rect">
            <a:avLst/>
          </a:prstGeom>
          <a:noFill/>
          <a:ln>
            <a:noFill/>
          </a:ln>
          <a:effectLst/>
        </p:spPr>
        <p:txBody>
          <a:bodyPr vert="horz" wrap="square" lIns="91434" tIns="45717" rIns="91434"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371013"/>
            <a:ext cx="2919413"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1434" tIns="45717" rIns="91434" bIns="45717"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C2D6E351-A66A-4269-80D8-41B3FD3293C2}" type="slidenum">
              <a:rPr lang="en-US" altLang="ja-JP"/>
              <a:pPr>
                <a:defRPr/>
              </a:pPr>
              <a:t>‹#›</a:t>
            </a:fld>
            <a:endParaRPr lang="en-US" altLang="ja-JP"/>
          </a:p>
        </p:txBody>
      </p:sp>
    </p:spTree>
    <p:extLst>
      <p:ext uri="{BB962C8B-B14F-4D97-AF65-F5344CB8AC3E}">
        <p14:creationId xmlns:p14="http://schemas.microsoft.com/office/powerpoint/2010/main" val="26763264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defTabSz="906463">
              <a:defRPr kumimoji="1" i="1">
                <a:solidFill>
                  <a:schemeClr val="tx1"/>
                </a:solidFill>
                <a:latin typeface="Arial" panose="020B0604020202020204" pitchFamily="34" charset="0"/>
                <a:ea typeface="ＭＳ Ｐゴシック" panose="020B0600070205080204" pitchFamily="50" charset="-128"/>
              </a:defRPr>
            </a:lvl1pPr>
            <a:lvl2pPr marL="742950" indent="-285750" defTabSz="906463">
              <a:defRPr kumimoji="1" i="1">
                <a:solidFill>
                  <a:schemeClr val="tx1"/>
                </a:solidFill>
                <a:latin typeface="Arial" panose="020B0604020202020204" pitchFamily="34" charset="0"/>
                <a:ea typeface="ＭＳ Ｐゴシック" panose="020B0600070205080204" pitchFamily="50" charset="-128"/>
              </a:defRPr>
            </a:lvl2pPr>
            <a:lvl3pPr marL="1143000" indent="-228600" defTabSz="906463">
              <a:defRPr kumimoji="1" i="1">
                <a:solidFill>
                  <a:schemeClr val="tx1"/>
                </a:solidFill>
                <a:latin typeface="Arial" panose="020B0604020202020204" pitchFamily="34" charset="0"/>
                <a:ea typeface="ＭＳ Ｐゴシック" panose="020B0600070205080204" pitchFamily="50" charset="-128"/>
              </a:defRPr>
            </a:lvl3pPr>
            <a:lvl4pPr marL="1600200" indent="-228600" defTabSz="906463">
              <a:defRPr kumimoji="1" i="1">
                <a:solidFill>
                  <a:schemeClr val="tx1"/>
                </a:solidFill>
                <a:latin typeface="Arial" panose="020B0604020202020204" pitchFamily="34" charset="0"/>
                <a:ea typeface="ＭＳ Ｐゴシック" panose="020B0600070205080204" pitchFamily="50" charset="-128"/>
              </a:defRPr>
            </a:lvl4pPr>
            <a:lvl5pPr marL="2057400" indent="-228600" defTabSz="906463">
              <a:defRPr kumimoji="1" i="1">
                <a:solidFill>
                  <a:schemeClr val="tx1"/>
                </a:solidFill>
                <a:latin typeface="Arial" panose="020B0604020202020204" pitchFamily="34" charset="0"/>
                <a:ea typeface="ＭＳ Ｐゴシック" panose="020B0600070205080204" pitchFamily="50" charset="-128"/>
              </a:defRPr>
            </a:lvl5pPr>
            <a:lvl6pPr marL="25146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90646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A9A0F295-E928-44E9-B944-C02A72C7EC27}" type="slidenum">
              <a:rPr lang="en-US" altLang="ja-JP" sz="1100" i="0">
                <a:ea typeface="メイリオ" panose="020B0604030504040204" pitchFamily="50" charset="-128"/>
                <a:cs typeface="メイリオ" panose="020B0604030504040204" pitchFamily="50" charset="-128"/>
              </a:rPr>
              <a:pPr algn="r"/>
              <a:t>8</a:t>
            </a:fld>
            <a:endParaRPr lang="en-US" altLang="ja-JP" sz="1100" i="0">
              <a:ea typeface="メイリオ" panose="020B0604030504040204" pitchFamily="50" charset="-128"/>
              <a:cs typeface="メイリオ" panose="020B0604030504040204" pitchFamily="50" charset="-128"/>
            </a:endParaRPr>
          </a:p>
        </p:txBody>
      </p:sp>
      <p:sp>
        <p:nvSpPr>
          <p:cNvPr id="26627" name="Rectangle 2"/>
          <p:cNvSpPr>
            <a:spLocks noGrp="1" noRot="1" noChangeAspect="1" noChangeArrowheads="1" noTextEdit="1"/>
          </p:cNvSpPr>
          <p:nvPr>
            <p:ph type="sldImg"/>
          </p:nvPr>
        </p:nvSpPr>
        <p:spPr>
          <a:xfrm>
            <a:off x="79375" y="739775"/>
            <a:ext cx="6577013" cy="3700463"/>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15160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3CB7FF3D-2DE7-4482-B83D-E7FFAB0D26EA}" type="slidenum">
              <a:rPr lang="en-US" altLang="ja-JP" sz="1100" i="0">
                <a:ea typeface="メイリオ" panose="020B0604030504040204" pitchFamily="50" charset="-128"/>
              </a:rPr>
              <a:pPr/>
              <a:t>26</a:t>
            </a:fld>
            <a:endParaRPr lang="en-US" altLang="ja-JP" sz="1100" i="0">
              <a:ea typeface="メイリオ" panose="020B0604030504040204" pitchFamily="50" charset="-128"/>
            </a:endParaRPr>
          </a:p>
        </p:txBody>
      </p:sp>
      <p:sp>
        <p:nvSpPr>
          <p:cNvPr id="53251" name="Rectangle 2"/>
          <p:cNvSpPr>
            <a:spLocks noGrp="1" noRot="1" noChangeAspect="1" noChangeArrowheads="1" noTextEdit="1"/>
          </p:cNvSpPr>
          <p:nvPr>
            <p:ph type="sldImg"/>
          </p:nvPr>
        </p:nvSpPr>
        <p:spPr>
          <a:xfrm>
            <a:off x="79375" y="739775"/>
            <a:ext cx="6577013" cy="3700463"/>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28853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a:xfrm>
            <a:off x="79375" y="739775"/>
            <a:ext cx="6577013" cy="3700463"/>
          </a:xfrm>
          <a:ln/>
        </p:spPr>
      </p:sp>
      <p:sp>
        <p:nvSpPr>
          <p:cNvPr id="563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3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E07CFD6C-93C1-4989-84FE-8B444D25516B}" type="slidenum">
              <a:rPr lang="en-US" altLang="ja-JP" i="0" smtClean="0">
                <a:ea typeface="メイリオ" panose="020B0604030504040204" pitchFamily="50" charset="-128"/>
              </a:rPr>
              <a:pPr/>
              <a:t>28</a:t>
            </a:fld>
            <a:endParaRPr lang="en-US" altLang="ja-JP" i="0">
              <a:ea typeface="メイリオ" panose="020B0604030504040204" pitchFamily="50" charset="-128"/>
            </a:endParaRPr>
          </a:p>
        </p:txBody>
      </p:sp>
    </p:spTree>
    <p:extLst>
      <p:ext uri="{BB962C8B-B14F-4D97-AF65-F5344CB8AC3E}">
        <p14:creationId xmlns:p14="http://schemas.microsoft.com/office/powerpoint/2010/main" val="12127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xfrm>
            <a:off x="79375" y="739775"/>
            <a:ext cx="6577013" cy="3700463"/>
          </a:xfrm>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49D56979-E5FB-4F8D-B412-89784D425C0B}" type="slidenum">
              <a:rPr lang="en-US" altLang="ja-JP" i="0" smtClean="0">
                <a:ea typeface="メイリオ" panose="020B0604030504040204" pitchFamily="50" charset="-128"/>
              </a:rPr>
              <a:pPr/>
              <a:t>38</a:t>
            </a:fld>
            <a:endParaRPr lang="en-US" altLang="ja-JP" i="0">
              <a:ea typeface="メイリオ" panose="020B0604030504040204" pitchFamily="50" charset="-128"/>
            </a:endParaRPr>
          </a:p>
        </p:txBody>
      </p:sp>
    </p:spTree>
    <p:extLst>
      <p:ext uri="{BB962C8B-B14F-4D97-AF65-F5344CB8AC3E}">
        <p14:creationId xmlns:p14="http://schemas.microsoft.com/office/powerpoint/2010/main" val="91046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673D0ED1-202A-45FD-A9E5-AFDDDE9261BF}" type="slidenum">
              <a:rPr lang="en-US" altLang="ja-JP" sz="1200">
                <a:ea typeface="メイリオ" panose="020B0604030504040204" pitchFamily="50" charset="-128"/>
                <a:cs typeface="メイリオ" panose="020B0604030504040204" pitchFamily="50" charset="-128"/>
              </a:rPr>
              <a:pPr algn="r"/>
              <a:t>40</a:t>
            </a:fld>
            <a:endParaRPr lang="en-US" altLang="ja-JP" sz="1200">
              <a:ea typeface="メイリオ" panose="020B0604030504040204" pitchFamily="50" charset="-128"/>
              <a:cs typeface="メイリオ" panose="020B0604030504040204" pitchFamily="50" charset="-128"/>
            </a:endParaRPr>
          </a:p>
        </p:txBody>
      </p:sp>
      <p:sp>
        <p:nvSpPr>
          <p:cNvPr id="69635" name="Rectangle 2"/>
          <p:cNvSpPr>
            <a:spLocks noGrp="1" noRot="1" noChangeAspect="1" noChangeArrowheads="1" noTextEdit="1"/>
          </p:cNvSpPr>
          <p:nvPr>
            <p:ph type="sldImg"/>
          </p:nvPr>
        </p:nvSpPr>
        <p:spPr>
          <a:xfrm>
            <a:off x="79375" y="739775"/>
            <a:ext cx="6577013" cy="3700463"/>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58772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a:fld id="{AF56D4B1-5409-42C6-8546-0D4BC9B2062F}" type="slidenum">
              <a:rPr lang="en-US" altLang="ja-JP" sz="1200">
                <a:ea typeface="メイリオ" panose="020B0604030504040204" pitchFamily="50" charset="-128"/>
                <a:cs typeface="メイリオ" panose="020B0604030504040204" pitchFamily="50" charset="-128"/>
              </a:rPr>
              <a:pPr algn="r"/>
              <a:t>41</a:t>
            </a:fld>
            <a:endParaRPr lang="en-US" altLang="ja-JP" sz="1200">
              <a:ea typeface="メイリオ" panose="020B0604030504040204" pitchFamily="50" charset="-128"/>
              <a:cs typeface="メイリオ" panose="020B0604030504040204" pitchFamily="50" charset="-128"/>
            </a:endParaRPr>
          </a:p>
        </p:txBody>
      </p:sp>
      <p:sp>
        <p:nvSpPr>
          <p:cNvPr id="71683" name="Rectangle 2"/>
          <p:cNvSpPr>
            <a:spLocks noGrp="1" noRot="1" noChangeAspect="1" noChangeArrowheads="1" noTextEdit="1"/>
          </p:cNvSpPr>
          <p:nvPr>
            <p:ph type="sldImg"/>
          </p:nvPr>
        </p:nvSpPr>
        <p:spPr>
          <a:xfrm>
            <a:off x="79375" y="739775"/>
            <a:ext cx="6577013" cy="3700463"/>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57323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7DBC3A5E-153E-45B4-B006-8AAE1CD60878}" type="slidenum">
              <a:rPr lang="en-US" altLang="ja-JP" sz="1100" i="0">
                <a:ea typeface="メイリオ" panose="020B0604030504040204" pitchFamily="50" charset="-128"/>
              </a:rPr>
              <a:pPr/>
              <a:t>42</a:t>
            </a:fld>
            <a:endParaRPr lang="en-US" altLang="ja-JP" sz="1100" i="0">
              <a:ea typeface="メイリオ" panose="020B0604030504040204" pitchFamily="50" charset="-128"/>
            </a:endParaRPr>
          </a:p>
        </p:txBody>
      </p:sp>
      <p:sp>
        <p:nvSpPr>
          <p:cNvPr id="73731" name="Rectangle 2"/>
          <p:cNvSpPr>
            <a:spLocks noGrp="1" noRot="1" noChangeAspect="1" noChangeArrowheads="1" noTextEdit="1"/>
          </p:cNvSpPr>
          <p:nvPr>
            <p:ph type="sldImg"/>
          </p:nvPr>
        </p:nvSpPr>
        <p:spPr>
          <a:xfrm>
            <a:off x="79375" y="739775"/>
            <a:ext cx="6577013" cy="3700463"/>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05185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xfrm>
            <a:off x="79375" y="739775"/>
            <a:ext cx="6577013" cy="3700463"/>
          </a:xfrm>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9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55610A61-D412-4792-9A12-F56172CB19A7}" type="slidenum">
              <a:rPr lang="en-US" altLang="ja-JP" i="0" smtClean="0">
                <a:ea typeface="メイリオ" panose="020B0604030504040204" pitchFamily="50" charset="-128"/>
              </a:rPr>
              <a:pPr/>
              <a:t>53</a:t>
            </a:fld>
            <a:endParaRPr lang="en-US" altLang="ja-JP" i="0">
              <a:ea typeface="メイリオ" panose="020B0604030504040204" pitchFamily="50" charset="-128"/>
            </a:endParaRPr>
          </a:p>
        </p:txBody>
      </p:sp>
    </p:spTree>
    <p:extLst>
      <p:ext uri="{BB962C8B-B14F-4D97-AF65-F5344CB8AC3E}">
        <p14:creationId xmlns:p14="http://schemas.microsoft.com/office/powerpoint/2010/main" val="274643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xfrm>
            <a:off x="79375" y="739775"/>
            <a:ext cx="6577013" cy="3700463"/>
          </a:xfrm>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011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894" indent="-285728">
              <a:defRPr kumimoji="1" i="1">
                <a:solidFill>
                  <a:schemeClr val="tx1"/>
                </a:solidFill>
                <a:latin typeface="Arial" panose="020B0604020202020204" pitchFamily="34" charset="0"/>
                <a:ea typeface="ＭＳ Ｐゴシック" panose="020B0600070205080204" pitchFamily="50" charset="-128"/>
              </a:defRPr>
            </a:lvl2pPr>
            <a:lvl3pPr marL="1142913" indent="-228583">
              <a:defRPr kumimoji="1" i="1">
                <a:solidFill>
                  <a:schemeClr val="tx1"/>
                </a:solidFill>
                <a:latin typeface="Arial" panose="020B0604020202020204" pitchFamily="34" charset="0"/>
                <a:ea typeface="ＭＳ Ｐゴシック" panose="020B0600070205080204" pitchFamily="50" charset="-128"/>
              </a:defRPr>
            </a:lvl3pPr>
            <a:lvl4pPr marL="1600079" indent="-228583">
              <a:defRPr kumimoji="1" i="1">
                <a:solidFill>
                  <a:schemeClr val="tx1"/>
                </a:solidFill>
                <a:latin typeface="Arial" panose="020B0604020202020204" pitchFamily="34" charset="0"/>
                <a:ea typeface="ＭＳ Ｐゴシック" panose="020B0600070205080204" pitchFamily="50" charset="-128"/>
              </a:defRPr>
            </a:lvl4pPr>
            <a:lvl5pPr marL="2057244" indent="-228583">
              <a:defRPr kumimoji="1" 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BBFC4C5A-DA45-4EE4-900B-2FC827815B2B}" type="slidenum">
              <a:rPr lang="en-US" altLang="ja-JP" i="0" smtClean="0">
                <a:ea typeface="メイリオ" panose="020B0604030504040204" pitchFamily="50" charset="-128"/>
              </a:rPr>
              <a:pPr/>
              <a:t>58</a:t>
            </a:fld>
            <a:endParaRPr lang="en-US" altLang="ja-JP" i="0">
              <a:ea typeface="メイリオ" panose="020B0604030504040204" pitchFamily="50" charset="-128"/>
            </a:endParaRPr>
          </a:p>
        </p:txBody>
      </p:sp>
    </p:spTree>
    <p:extLst>
      <p:ext uri="{BB962C8B-B14F-4D97-AF65-F5344CB8AC3E}">
        <p14:creationId xmlns:p14="http://schemas.microsoft.com/office/powerpoint/2010/main" val="323292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960688D8-0873-4AC8-BB33-785526408E2E}" type="slidenum">
              <a:rPr lang="en-US" altLang="ja-JP" sz="1100" i="0">
                <a:ea typeface="メイリオ" panose="020B0604030504040204" pitchFamily="50" charset="-128"/>
              </a:rPr>
              <a:pPr/>
              <a:t>59</a:t>
            </a:fld>
            <a:endParaRPr lang="en-US" altLang="ja-JP" sz="1100" i="0">
              <a:ea typeface="メイリオ" panose="020B0604030504040204" pitchFamily="50" charset="-128"/>
            </a:endParaRPr>
          </a:p>
        </p:txBody>
      </p:sp>
      <p:sp>
        <p:nvSpPr>
          <p:cNvPr id="92163" name="Rectangle 2"/>
          <p:cNvSpPr>
            <a:spLocks noGrp="1" noRot="1" noChangeAspect="1" noChangeArrowheads="1" noTextEdit="1"/>
          </p:cNvSpPr>
          <p:nvPr>
            <p:ph type="sldImg"/>
          </p:nvPr>
        </p:nvSpPr>
        <p:spPr>
          <a:xfrm>
            <a:off x="79375" y="739775"/>
            <a:ext cx="6577013" cy="3700463"/>
          </a:xfrm>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02968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D01ABD66-9871-44E8-B01E-D0C89E4B1320}" type="slidenum">
              <a:rPr lang="en-US" altLang="ja-JP" sz="1100" i="0">
                <a:ea typeface="メイリオ" panose="020B0604030504040204" pitchFamily="50" charset="-128"/>
              </a:rPr>
              <a:pPr/>
              <a:t>9</a:t>
            </a:fld>
            <a:endParaRPr lang="en-US" altLang="ja-JP" sz="1100" i="0">
              <a:ea typeface="メイリオ" panose="020B0604030504040204" pitchFamily="50" charset="-128"/>
            </a:endParaRPr>
          </a:p>
        </p:txBody>
      </p:sp>
      <p:sp>
        <p:nvSpPr>
          <p:cNvPr id="28675" name="Rectangle 2"/>
          <p:cNvSpPr>
            <a:spLocks noGrp="1" noRot="1" noChangeAspect="1" noChangeArrowheads="1" noTextEdit="1"/>
          </p:cNvSpPr>
          <p:nvPr>
            <p:ph type="sldImg"/>
          </p:nvPr>
        </p:nvSpPr>
        <p:spPr>
          <a:xfrm>
            <a:off x="79375" y="739775"/>
            <a:ext cx="6577013" cy="3700463"/>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30073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3A8246AB-DA4A-4F30-B64B-7307BDDF0090}" type="slidenum">
              <a:rPr lang="en-US" altLang="ja-JP" sz="1100" i="0">
                <a:ea typeface="メイリオ" panose="020B0604030504040204" pitchFamily="50" charset="-128"/>
              </a:rPr>
              <a:pPr/>
              <a:t>10</a:t>
            </a:fld>
            <a:endParaRPr lang="en-US" altLang="ja-JP" sz="1100" i="0">
              <a:ea typeface="メイリオ" panose="020B0604030504040204" pitchFamily="50" charset="-128"/>
            </a:endParaRPr>
          </a:p>
        </p:txBody>
      </p:sp>
      <p:sp>
        <p:nvSpPr>
          <p:cNvPr id="30723" name="Rectangle 2"/>
          <p:cNvSpPr>
            <a:spLocks noGrp="1" noRot="1" noChangeAspect="1" noChangeArrowheads="1" noTextEdit="1"/>
          </p:cNvSpPr>
          <p:nvPr>
            <p:ph type="sldImg"/>
          </p:nvPr>
        </p:nvSpPr>
        <p:spPr>
          <a:xfrm>
            <a:off x="79375" y="739775"/>
            <a:ext cx="6577013" cy="3700463"/>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51947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2CD0A42-BC00-4F4C-A7F0-B83C4770A2D2}" type="slidenum">
              <a:rPr lang="en-US" altLang="ja-JP" sz="1100" i="0">
                <a:ea typeface="メイリオ" panose="020B0604030504040204" pitchFamily="50" charset="-128"/>
              </a:rPr>
              <a:pPr/>
              <a:t>11</a:t>
            </a:fld>
            <a:endParaRPr lang="en-US" altLang="ja-JP" sz="1100" i="0">
              <a:ea typeface="メイリオ" panose="020B0604030504040204" pitchFamily="50" charset="-128"/>
            </a:endParaRPr>
          </a:p>
        </p:txBody>
      </p:sp>
      <p:sp>
        <p:nvSpPr>
          <p:cNvPr id="32771" name="Rectangle 2"/>
          <p:cNvSpPr>
            <a:spLocks noGrp="1" noRot="1" noChangeAspect="1" noChangeArrowheads="1" noTextEdit="1"/>
          </p:cNvSpPr>
          <p:nvPr>
            <p:ph type="sldImg"/>
          </p:nvPr>
        </p:nvSpPr>
        <p:spPr>
          <a:xfrm>
            <a:off x="79375" y="739775"/>
            <a:ext cx="6577013" cy="3700463"/>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22792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2CD0A42-BC00-4F4C-A7F0-B83C4770A2D2}" type="slidenum">
              <a:rPr lang="en-US" altLang="ja-JP" sz="1100" i="0">
                <a:ea typeface="メイリオ" panose="020B0604030504040204" pitchFamily="50" charset="-128"/>
              </a:rPr>
              <a:pPr/>
              <a:t>12</a:t>
            </a:fld>
            <a:endParaRPr lang="en-US" altLang="ja-JP" sz="1100" i="0">
              <a:ea typeface="メイリオ" panose="020B0604030504040204" pitchFamily="50" charset="-128"/>
            </a:endParaRPr>
          </a:p>
        </p:txBody>
      </p:sp>
      <p:sp>
        <p:nvSpPr>
          <p:cNvPr id="32771" name="Rectangle 2"/>
          <p:cNvSpPr>
            <a:spLocks noGrp="1" noRot="1" noChangeAspect="1" noChangeArrowheads="1" noTextEdit="1"/>
          </p:cNvSpPr>
          <p:nvPr>
            <p:ph type="sldImg"/>
          </p:nvPr>
        </p:nvSpPr>
        <p:spPr>
          <a:xfrm>
            <a:off x="79375" y="739775"/>
            <a:ext cx="6577013" cy="3700463"/>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09923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41991BB1-0AD4-4F79-ABBF-F41FAB71DE64}" type="slidenum">
              <a:rPr lang="en-US" altLang="ja-JP" sz="1100" i="0">
                <a:ea typeface="メイリオ" panose="020B0604030504040204" pitchFamily="50" charset="-128"/>
              </a:rPr>
              <a:pPr/>
              <a:t>14</a:t>
            </a:fld>
            <a:endParaRPr lang="en-US" altLang="ja-JP" sz="1100" i="0">
              <a:ea typeface="メイリオ" panose="020B0604030504040204" pitchFamily="50" charset="-128"/>
            </a:endParaRPr>
          </a:p>
        </p:txBody>
      </p:sp>
      <p:sp>
        <p:nvSpPr>
          <p:cNvPr id="35843" name="Rectangle 2"/>
          <p:cNvSpPr>
            <a:spLocks noGrp="1" noRot="1" noChangeAspect="1" noChangeArrowheads="1" noTextEdit="1"/>
          </p:cNvSpPr>
          <p:nvPr>
            <p:ph type="sldImg"/>
          </p:nvPr>
        </p:nvSpPr>
        <p:spPr>
          <a:xfrm>
            <a:off x="79375" y="739775"/>
            <a:ext cx="6577013" cy="3700463"/>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06280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09AAAB17-DE91-4709-AF38-ED2C28143AE7}" type="slidenum">
              <a:rPr lang="en-US" altLang="ja-JP" sz="1100" i="0">
                <a:ea typeface="メイリオ" panose="020B0604030504040204" pitchFamily="50" charset="-128"/>
              </a:rPr>
              <a:pPr/>
              <a:t>17</a:t>
            </a:fld>
            <a:endParaRPr lang="en-US" altLang="ja-JP" sz="1100" i="0">
              <a:ea typeface="メイリオ" panose="020B0604030504040204" pitchFamily="50" charset="-128"/>
            </a:endParaRPr>
          </a:p>
        </p:txBody>
      </p:sp>
      <p:sp>
        <p:nvSpPr>
          <p:cNvPr id="39939" name="Rectangle 2"/>
          <p:cNvSpPr>
            <a:spLocks noGrp="1" noRot="1" noChangeAspect="1" noChangeArrowheads="1" noTextEdit="1"/>
          </p:cNvSpPr>
          <p:nvPr>
            <p:ph type="sldImg"/>
          </p:nvPr>
        </p:nvSpPr>
        <p:spPr>
          <a:xfrm>
            <a:off x="79375" y="739775"/>
            <a:ext cx="6577013" cy="3700463"/>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7713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C972F88E-CDFD-4DCF-80E7-EACFD8C1EF68}" type="slidenum">
              <a:rPr lang="en-US" altLang="ja-JP" sz="1100" i="0">
                <a:ea typeface="メイリオ" panose="020B0604030504040204" pitchFamily="50" charset="-128"/>
              </a:rPr>
              <a:pPr/>
              <a:t>21</a:t>
            </a:fld>
            <a:endParaRPr lang="en-US" altLang="ja-JP" sz="1100" i="0">
              <a:ea typeface="メイリオ" panose="020B0604030504040204" pitchFamily="50" charset="-128"/>
            </a:endParaRPr>
          </a:p>
        </p:txBody>
      </p:sp>
      <p:sp>
        <p:nvSpPr>
          <p:cNvPr id="47107" name="Rectangle 2"/>
          <p:cNvSpPr>
            <a:spLocks noGrp="1" noRot="1" noChangeAspect="1" noChangeArrowheads="1" noTextEdit="1"/>
          </p:cNvSpPr>
          <p:nvPr>
            <p:ph type="sldImg"/>
          </p:nvPr>
        </p:nvSpPr>
        <p:spPr>
          <a:xfrm>
            <a:off x="79375" y="739775"/>
            <a:ext cx="6577013" cy="3700463"/>
          </a:xfrm>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42677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94">
              <a:defRPr kumimoji="1" i="1">
                <a:solidFill>
                  <a:schemeClr val="tx1"/>
                </a:solidFill>
                <a:latin typeface="Arial" panose="020B0604020202020204" pitchFamily="34" charset="0"/>
                <a:ea typeface="ＭＳ Ｐゴシック" panose="020B0600070205080204" pitchFamily="50" charset="-128"/>
              </a:defRPr>
            </a:lvl1pPr>
            <a:lvl2pPr marL="742894" indent="-285728" defTabSz="906394">
              <a:defRPr kumimoji="1" i="1">
                <a:solidFill>
                  <a:schemeClr val="tx1"/>
                </a:solidFill>
                <a:latin typeface="Arial" panose="020B0604020202020204" pitchFamily="34" charset="0"/>
                <a:ea typeface="ＭＳ Ｐゴシック" panose="020B0600070205080204" pitchFamily="50" charset="-128"/>
              </a:defRPr>
            </a:lvl2pPr>
            <a:lvl3pPr marL="1142913" indent="-228583" defTabSz="906394">
              <a:defRPr kumimoji="1" i="1">
                <a:solidFill>
                  <a:schemeClr val="tx1"/>
                </a:solidFill>
                <a:latin typeface="Arial" panose="020B0604020202020204" pitchFamily="34" charset="0"/>
                <a:ea typeface="ＭＳ Ｐゴシック" panose="020B0600070205080204" pitchFamily="50" charset="-128"/>
              </a:defRPr>
            </a:lvl3pPr>
            <a:lvl4pPr marL="1600079" indent="-228583" defTabSz="906394">
              <a:defRPr kumimoji="1" i="1">
                <a:solidFill>
                  <a:schemeClr val="tx1"/>
                </a:solidFill>
                <a:latin typeface="Arial" panose="020B0604020202020204" pitchFamily="34" charset="0"/>
                <a:ea typeface="ＭＳ Ｐゴシック" panose="020B0600070205080204" pitchFamily="50" charset="-128"/>
              </a:defRPr>
            </a:lvl4pPr>
            <a:lvl5pPr marL="2057244" indent="-228583" defTabSz="906394">
              <a:defRPr kumimoji="1" i="1">
                <a:solidFill>
                  <a:schemeClr val="tx1"/>
                </a:solidFill>
                <a:latin typeface="Arial" panose="020B0604020202020204" pitchFamily="34" charset="0"/>
                <a:ea typeface="ＭＳ Ｐゴシック" panose="020B0600070205080204" pitchFamily="50" charset="-128"/>
              </a:defRPr>
            </a:lvl5pPr>
            <a:lvl6pPr marL="251441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575"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8740"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5906" indent="-228583" defTabSz="906394"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661A52BF-249E-4324-8135-B444D1D0E941}" type="slidenum">
              <a:rPr lang="en-US" altLang="ja-JP" sz="1100" i="0">
                <a:ea typeface="メイリオ" panose="020B0604030504040204" pitchFamily="50" charset="-128"/>
              </a:rPr>
              <a:pPr/>
              <a:t>25</a:t>
            </a:fld>
            <a:endParaRPr lang="en-US" altLang="ja-JP" sz="1100" i="0">
              <a:ea typeface="メイリオ" panose="020B0604030504040204" pitchFamily="50" charset="-128"/>
            </a:endParaRPr>
          </a:p>
        </p:txBody>
      </p:sp>
      <p:sp>
        <p:nvSpPr>
          <p:cNvPr id="51203" name="Rectangle 2"/>
          <p:cNvSpPr>
            <a:spLocks noGrp="1" noRot="1" noChangeAspect="1" noChangeArrowheads="1" noTextEdit="1"/>
          </p:cNvSpPr>
          <p:nvPr>
            <p:ph type="sldImg"/>
          </p:nvPr>
        </p:nvSpPr>
        <p:spPr>
          <a:xfrm>
            <a:off x="79375" y="739775"/>
            <a:ext cx="6577013" cy="3700463"/>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5778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616201"/>
            <a:ext cx="10363200" cy="898525"/>
          </a:xfrm>
        </p:spPr>
        <p:txBody>
          <a:bodyPr/>
          <a:lstStyle>
            <a:lvl1pPr algn="ctr">
              <a:defRPr sz="2500">
                <a:latin typeface="メイリオ" pitchFamily="50" charset="-128"/>
                <a:ea typeface="メイリオ" pitchFamily="50" charset="-128"/>
              </a:defRPr>
            </a:lvl1pPr>
          </a:lstStyle>
          <a:p>
            <a:pPr lvl="0"/>
            <a:r>
              <a:rPr lang="ja-JP" altLang="en-US" noProof="0" dirty="0"/>
              <a:t>マスター タイトルの書式設定</a:t>
            </a:r>
          </a:p>
        </p:txBody>
      </p:sp>
      <p:sp>
        <p:nvSpPr>
          <p:cNvPr id="3075" name="Rectangle 3"/>
          <p:cNvSpPr>
            <a:spLocks noGrp="1" noChangeArrowheads="1"/>
          </p:cNvSpPr>
          <p:nvPr>
            <p:ph type="subTitle" idx="1"/>
          </p:nvPr>
        </p:nvSpPr>
        <p:spPr>
          <a:xfrm>
            <a:off x="1828800" y="3571875"/>
            <a:ext cx="8534400" cy="714375"/>
          </a:xfrm>
        </p:spPr>
        <p:txBody>
          <a:bodyPr/>
          <a:lstStyle>
            <a:lvl1pPr marL="0" indent="0" algn="ctr">
              <a:buFont typeface="Arial" charset="0"/>
              <a:buNone/>
              <a:defRPr sz="2000">
                <a:ea typeface="メイリオ" pitchFamily="50" charset="-128"/>
              </a:defRPr>
            </a:lvl1pPr>
          </a:lstStyle>
          <a:p>
            <a:pPr lvl="0"/>
            <a:r>
              <a:rPr lang="ja-JP" altLang="en-US" noProof="0" dirty="0"/>
              <a:t>マスター サブタイトルの書式設定</a:t>
            </a:r>
          </a:p>
        </p:txBody>
      </p:sp>
      <p:sp>
        <p:nvSpPr>
          <p:cNvPr id="6" name="Rectangle 5"/>
          <p:cNvSpPr>
            <a:spLocks noGrp="1" noChangeArrowheads="1"/>
          </p:cNvSpPr>
          <p:nvPr>
            <p:ph type="ftr" sz="quarter" idx="10"/>
          </p:nvPr>
        </p:nvSpPr>
        <p:spPr>
          <a:xfrm>
            <a:off x="4165600" y="6281738"/>
            <a:ext cx="3860800" cy="196850"/>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sk-SK" altLang="ja-JP" b="0" i="0">
                <a:effectLst/>
              </a:defRPr>
            </a:lvl1pPr>
          </a:lstStyle>
          <a:p>
            <a:pPr>
              <a:defRPr/>
            </a:pPr>
            <a:r>
              <a:rPr lang="en-US" altLang="ja-JP" dirty="0"/>
              <a:t>Copyright </a:t>
            </a:r>
            <a:r>
              <a:rPr lang="en-US" altLang="ja-JP" dirty="0" err="1"/>
              <a:t>Cybozu</a:t>
            </a:r>
            <a:endParaRPr lang="en-US" altLang="ja-JP" dirty="0"/>
          </a:p>
        </p:txBody>
      </p:sp>
      <p:pic>
        <p:nvPicPr>
          <p:cNvPr id="7" name="図 10" descr="gr.jpg">
            <a:extLst>
              <a:ext uri="{FF2B5EF4-FFF2-40B4-BE49-F238E27FC236}">
                <a16:creationId xmlns:a16="http://schemas.microsoft.com/office/drawing/2014/main" id="{8E9CC8A4-E706-446C-A218-DB72617F16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96811" y="635000"/>
            <a:ext cx="16764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1">
            <a:extLst>
              <a:ext uri="{FF2B5EF4-FFF2-40B4-BE49-F238E27FC236}">
                <a16:creationId xmlns:a16="http://schemas.microsoft.com/office/drawing/2014/main" id="{087BA207-98A3-4E94-B0C8-3FB183722E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9888848" y="193751"/>
            <a:ext cx="1981200"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atin typeface="メイリオ" pitchFamily="50" charset="-128"/>
                <a:ea typeface="メイリオ" pitchFamily="50" charset="-128"/>
              </a:defRPr>
            </a:lvl1pPr>
          </a:lstStyle>
          <a:p>
            <a:r>
              <a:rPr lang="ja-JP" altLang="en-US"/>
              <a:t>マスター タイトルの書式設定</a:t>
            </a:r>
            <a:endParaRPr lang="ja-JP" altLang="en-US" dirty="0"/>
          </a:p>
        </p:txBody>
      </p:sp>
      <p:sp>
        <p:nvSpPr>
          <p:cNvPr id="6" name="Rectangle 3"/>
          <p:cNvSpPr>
            <a:spLocks noGrp="1" noChangeArrowheads="1"/>
          </p:cNvSpPr>
          <p:nvPr>
            <p:ph idx="12"/>
          </p:nvPr>
        </p:nvSpPr>
        <p:spPr bwMode="auto">
          <a:xfrm>
            <a:off x="388800" y="936000"/>
            <a:ext cx="11401544" cy="5563369"/>
          </a:xfrm>
          <a:prstGeom prst="rect">
            <a:avLst/>
          </a:prstGeom>
          <a:noFill/>
          <a:ln>
            <a:noFill/>
          </a:ln>
          <a:extLst>
            <a:ext uri="{909E8E84-426E-40dd-AFC4-6F175D3DCCD1}"/>
            <a:ext uri="{91240B29-F687-4f45-9708-019B960494DF}"/>
          </a:extLst>
        </p:spPr>
        <p:txBody>
          <a:bodyPr/>
          <a:lstStyle>
            <a:lvl1pPr>
              <a:defRPr sz="2000"/>
            </a:lvl1pPr>
            <a:lvl2pPr>
              <a:defRPr sz="1800"/>
            </a:lvl2pPr>
            <a:lvl3pPr>
              <a:defRPr sz="1600"/>
            </a:lvl3pPr>
          </a:lstStyle>
          <a:p>
            <a:pPr lvl="0"/>
            <a:endParaRPr lang="ja-JP" altLang="en-US" noProof="0" dirty="0"/>
          </a:p>
        </p:txBody>
      </p:sp>
      <p:sp>
        <p:nvSpPr>
          <p:cNvPr id="4" name="Rectangle 9"/>
          <p:cNvSpPr>
            <a:spLocks noGrp="1" noChangeArrowheads="1"/>
          </p:cNvSpPr>
          <p:nvPr>
            <p:ph type="ftr" sz="quarter" idx="13"/>
          </p:nvPr>
        </p:nvSpPr>
        <p:spPr>
          <a:ln/>
        </p:spPr>
        <p:txBody>
          <a:bodyPr/>
          <a:lstStyle>
            <a:lvl1pPr>
              <a:defRPr/>
            </a:lvl1pPr>
          </a:lstStyle>
          <a:p>
            <a:pPr>
              <a:defRPr/>
            </a:pPr>
            <a:r>
              <a:rPr lang="en-US" altLang="ja-JP" dirty="0"/>
              <a:t>Copyright </a:t>
            </a:r>
            <a:r>
              <a:rPr lang="en-US" altLang="ja-JP" dirty="0" err="1"/>
              <a:t>Cybozu</a:t>
            </a:r>
            <a:endParaRPr lang="en-US" altLang="ja-JP" dirty="0"/>
          </a:p>
        </p:txBody>
      </p:sp>
      <p:sp>
        <p:nvSpPr>
          <p:cNvPr id="5" name="Rectangle 10"/>
          <p:cNvSpPr>
            <a:spLocks noGrp="1" noChangeArrowheads="1"/>
          </p:cNvSpPr>
          <p:nvPr>
            <p:ph type="sldNum" sz="quarter" idx="14"/>
          </p:nvPr>
        </p:nvSpPr>
        <p:spPr>
          <a:ln/>
        </p:spPr>
        <p:txBody>
          <a:bodyPr/>
          <a:lstStyle>
            <a:lvl1pPr>
              <a:defRPr/>
            </a:lvl1pPr>
          </a:lstStyle>
          <a:p>
            <a:pPr>
              <a:defRPr/>
            </a:pPr>
            <a:fld id="{50616D47-2323-4AB9-96DF-69D4BCBEB779}" type="slidenum">
              <a:rPr lang="en-US" altLang="ja-JP"/>
              <a:pPr>
                <a:defRPr/>
              </a:pPr>
              <a:t>‹#›</a:t>
            </a:fld>
            <a:endParaRPr lang="en-US" altLang="ja-JP"/>
          </a:p>
        </p:txBody>
      </p:sp>
    </p:spTree>
    <p:extLst>
      <p:ext uri="{BB962C8B-B14F-4D97-AF65-F5344CB8AC3E}">
        <p14:creationId xmlns:p14="http://schemas.microsoft.com/office/powerpoint/2010/main" val="17354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45941" y="3531631"/>
            <a:ext cx="10363200" cy="1362075"/>
          </a:xfrm>
        </p:spPr>
        <p:txBody>
          <a:bodyPr anchor="t"/>
          <a:lstStyle>
            <a:lvl1pPr algn="l">
              <a:defRPr sz="4000" b="1" cap="all">
                <a:latin typeface="メイリオ" pitchFamily="50" charset="-128"/>
                <a:ea typeface="メイリオ" pitchFamily="50" charset="-128"/>
              </a:defRPr>
            </a:lvl1pPr>
          </a:lstStyle>
          <a:p>
            <a:r>
              <a:rPr lang="ja-JP" altLang="en-US" dirty="0"/>
              <a:t>マスター タイトルの書式設定</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ja-JP" dirty="0"/>
              <a:t>Copyright </a:t>
            </a:r>
            <a:r>
              <a:rPr lang="en-US" altLang="ja-JP" dirty="0" err="1"/>
              <a:t>Cybozu</a:t>
            </a:r>
            <a:endParaRPr lang="en-US" altLang="ja-JP" dirty="0"/>
          </a:p>
        </p:txBody>
      </p:sp>
      <p:sp>
        <p:nvSpPr>
          <p:cNvPr id="5" name="Rectangle 10"/>
          <p:cNvSpPr>
            <a:spLocks noGrp="1" noChangeArrowheads="1"/>
          </p:cNvSpPr>
          <p:nvPr>
            <p:ph type="sldNum" sz="quarter" idx="11"/>
          </p:nvPr>
        </p:nvSpPr>
        <p:spPr>
          <a:ln/>
        </p:spPr>
        <p:txBody>
          <a:bodyPr/>
          <a:lstStyle>
            <a:lvl1pPr>
              <a:defRPr/>
            </a:lvl1pPr>
          </a:lstStyle>
          <a:p>
            <a:pPr>
              <a:defRPr/>
            </a:pPr>
            <a:fld id="{D4B96264-25CB-412D-B24E-965B4219AD44}" type="slidenum">
              <a:rPr lang="en-US" altLang="ja-JP"/>
              <a:pPr>
                <a:defRPr/>
              </a:pPr>
              <a:t>‹#›</a:t>
            </a:fld>
            <a:endParaRPr lang="en-US" altLang="ja-JP"/>
          </a:p>
        </p:txBody>
      </p:sp>
    </p:spTree>
    <p:extLst>
      <p:ext uri="{BB962C8B-B14F-4D97-AF65-F5344CB8AC3E}">
        <p14:creationId xmlns:p14="http://schemas.microsoft.com/office/powerpoint/2010/main" val="381139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87352" y="936000"/>
            <a:ext cx="5607049" cy="5495925"/>
          </a:xfrm>
        </p:spPr>
        <p:txBody>
          <a:bodyPr/>
          <a:lstStyle>
            <a:lvl1pPr>
              <a:defRPr sz="26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6197600" y="936000"/>
            <a:ext cx="5607051" cy="5486399"/>
          </a:xfrm>
        </p:spPr>
        <p:txBody>
          <a:bodyPr/>
          <a:lstStyle>
            <a:lvl1pPr>
              <a:defRPr sz="26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ja-JP" dirty="0"/>
              <a:t>Copyright </a:t>
            </a:r>
            <a:r>
              <a:rPr lang="en-US" altLang="ja-JP" dirty="0" err="1"/>
              <a:t>Cybozu</a:t>
            </a:r>
            <a:endParaRPr lang="en-US" altLang="ja-JP" dirty="0"/>
          </a:p>
        </p:txBody>
      </p:sp>
      <p:sp>
        <p:nvSpPr>
          <p:cNvPr id="6" name="Rectangle 10"/>
          <p:cNvSpPr>
            <a:spLocks noGrp="1" noChangeArrowheads="1"/>
          </p:cNvSpPr>
          <p:nvPr>
            <p:ph type="sldNum" sz="quarter" idx="11"/>
          </p:nvPr>
        </p:nvSpPr>
        <p:spPr>
          <a:ln/>
        </p:spPr>
        <p:txBody>
          <a:bodyPr/>
          <a:lstStyle>
            <a:lvl1pPr>
              <a:defRPr/>
            </a:lvl1pPr>
          </a:lstStyle>
          <a:p>
            <a:pPr>
              <a:defRPr/>
            </a:pPr>
            <a:fld id="{DD7F65FE-279B-4BB6-AF3B-98D03D737DD1}" type="slidenum">
              <a:rPr lang="en-US" altLang="ja-JP"/>
              <a:pPr>
                <a:defRPr/>
              </a:pPr>
              <a:t>‹#›</a:t>
            </a:fld>
            <a:endParaRPr lang="en-US" altLang="ja-JP"/>
          </a:p>
        </p:txBody>
      </p:sp>
    </p:spTree>
    <p:extLst>
      <p:ext uri="{BB962C8B-B14F-4D97-AF65-F5344CB8AC3E}">
        <p14:creationId xmlns:p14="http://schemas.microsoft.com/office/powerpoint/2010/main" val="21414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87351" y="360363"/>
            <a:ext cx="10972800" cy="457200"/>
          </a:xfrm>
        </p:spPr>
        <p:txBody>
          <a:bodyPr/>
          <a:lstStyle>
            <a:lvl1pPr>
              <a:defRPr>
                <a:latin typeface="メイリオ" pitchFamily="50" charset="-128"/>
                <a:ea typeface="メイリオ" pitchFamily="50" charset="-128"/>
              </a:defRPr>
            </a:lvl1pPr>
          </a:lstStyle>
          <a:p>
            <a:r>
              <a:rPr lang="ja-JP" altLang="en-US" dirty="0"/>
              <a:t>マスター タイトルの書式設定</a:t>
            </a:r>
          </a:p>
        </p:txBody>
      </p:sp>
      <p:sp>
        <p:nvSpPr>
          <p:cNvPr id="3" name="Rectangle 9"/>
          <p:cNvSpPr>
            <a:spLocks noGrp="1" noChangeArrowheads="1"/>
          </p:cNvSpPr>
          <p:nvPr>
            <p:ph type="ftr" sz="quarter" idx="10"/>
          </p:nvPr>
        </p:nvSpPr>
        <p:spPr>
          <a:ln/>
        </p:spPr>
        <p:txBody>
          <a:bodyPr/>
          <a:lstStyle>
            <a:lvl1pPr>
              <a:defRPr/>
            </a:lvl1pPr>
          </a:lstStyle>
          <a:p>
            <a:pPr>
              <a:defRPr/>
            </a:pPr>
            <a:r>
              <a:rPr lang="en-US" altLang="ja-JP" dirty="0"/>
              <a:t>Copyright </a:t>
            </a:r>
            <a:r>
              <a:rPr lang="en-US" altLang="ja-JP" dirty="0" err="1"/>
              <a:t>Cybozu</a:t>
            </a:r>
            <a:endParaRPr lang="en-US" altLang="ja-JP" dirty="0"/>
          </a:p>
        </p:txBody>
      </p:sp>
      <p:sp>
        <p:nvSpPr>
          <p:cNvPr id="4" name="Rectangle 10"/>
          <p:cNvSpPr>
            <a:spLocks noGrp="1" noChangeArrowheads="1"/>
          </p:cNvSpPr>
          <p:nvPr>
            <p:ph type="sldNum" sz="quarter" idx="11"/>
          </p:nvPr>
        </p:nvSpPr>
        <p:spPr>
          <a:ln/>
        </p:spPr>
        <p:txBody>
          <a:bodyPr/>
          <a:lstStyle>
            <a:lvl1pPr>
              <a:defRPr/>
            </a:lvl1pPr>
          </a:lstStyle>
          <a:p>
            <a:pPr>
              <a:defRPr/>
            </a:pPr>
            <a:fld id="{A04714E4-9325-4A02-8EDF-EC49D1E4B975}" type="slidenum">
              <a:rPr lang="en-US" altLang="ja-JP"/>
              <a:pPr>
                <a:defRPr/>
              </a:pPr>
              <a:t>‹#›</a:t>
            </a:fld>
            <a:endParaRPr lang="en-US" altLang="ja-JP"/>
          </a:p>
        </p:txBody>
      </p:sp>
    </p:spTree>
    <p:extLst>
      <p:ext uri="{BB962C8B-B14F-4D97-AF65-F5344CB8AC3E}">
        <p14:creationId xmlns:p14="http://schemas.microsoft.com/office/powerpoint/2010/main" val="316033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7351" y="936000"/>
            <a:ext cx="114173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033" name="Rectangle 9"/>
          <p:cNvSpPr>
            <a:spLocks noGrp="1" noChangeArrowheads="1"/>
          </p:cNvSpPr>
          <p:nvPr>
            <p:ph type="ftr" sz="quarter" idx="3"/>
          </p:nvPr>
        </p:nvSpPr>
        <p:spPr bwMode="auto">
          <a:xfrm>
            <a:off x="4165600" y="6527800"/>
            <a:ext cx="38608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marR="0" indent="0" algn="ctr" defTabSz="914400" rtl="0" eaLnBrk="1" fontAlgn="ctr" latinLnBrk="0" hangingPunct="1">
              <a:lnSpc>
                <a:spcPct val="100000"/>
              </a:lnSpc>
              <a:spcBef>
                <a:spcPct val="0"/>
              </a:spcBef>
              <a:spcAft>
                <a:spcPct val="0"/>
              </a:spcAft>
              <a:buClrTx/>
              <a:buSzTx/>
              <a:buFontTx/>
              <a:buNone/>
              <a:tabLst/>
              <a:defRPr lang="sk-SK" altLang="ja-JP" sz="1000" b="0" i="0">
                <a:solidFill>
                  <a:srgbClr val="004080"/>
                </a:solidFill>
                <a:effectLst/>
                <a:latin typeface="+mn-ea"/>
                <a:ea typeface="+mn-ea"/>
              </a:defRPr>
            </a:lvl1pPr>
          </a:lstStyle>
          <a:p>
            <a:pPr>
              <a:defRPr/>
            </a:pPr>
            <a:r>
              <a:rPr lang="en-US" dirty="0"/>
              <a:t>Copyright </a:t>
            </a:r>
            <a:r>
              <a:rPr lang="en-US" dirty="0" err="1"/>
              <a:t>Cybozu</a:t>
            </a:r>
            <a:endParaRPr lang="en-US" dirty="0"/>
          </a:p>
        </p:txBody>
      </p:sp>
      <p:sp>
        <p:nvSpPr>
          <p:cNvPr id="1034" name="Rectangle 10"/>
          <p:cNvSpPr>
            <a:spLocks noGrp="1" noChangeArrowheads="1"/>
          </p:cNvSpPr>
          <p:nvPr>
            <p:ph type="sldNum" sz="quarter" idx="4"/>
          </p:nvPr>
        </p:nvSpPr>
        <p:spPr bwMode="auto">
          <a:xfrm>
            <a:off x="8976784" y="6527800"/>
            <a:ext cx="28448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i="0">
                <a:solidFill>
                  <a:srgbClr val="00408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77EF73A5-E561-45EE-A7D6-127B5DDCAF73}" type="slidenum">
              <a:rPr lang="en-US" altLang="ja-JP"/>
              <a:pPr>
                <a:defRPr/>
              </a:pPr>
              <a:t>‹#›</a:t>
            </a:fld>
            <a:endParaRPr lang="en-US" altLang="ja-JP"/>
          </a:p>
        </p:txBody>
      </p:sp>
      <p:sp>
        <p:nvSpPr>
          <p:cNvPr id="1029" name="Line 21"/>
          <p:cNvSpPr>
            <a:spLocks noChangeShapeType="1"/>
          </p:cNvSpPr>
          <p:nvPr/>
        </p:nvSpPr>
        <p:spPr bwMode="auto">
          <a:xfrm>
            <a:off x="334434" y="6516688"/>
            <a:ext cx="11523133" cy="0"/>
          </a:xfrm>
          <a:prstGeom prst="line">
            <a:avLst/>
          </a:prstGeom>
          <a:noFill/>
          <a:ln w="12700">
            <a:solidFill>
              <a:srgbClr val="004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0" name="Rectangle 26"/>
          <p:cNvSpPr>
            <a:spLocks noGrp="1" noChangeArrowheads="1"/>
          </p:cNvSpPr>
          <p:nvPr>
            <p:ph type="title"/>
          </p:nvPr>
        </p:nvSpPr>
        <p:spPr bwMode="auto">
          <a:xfrm>
            <a:off x="387351" y="360363"/>
            <a:ext cx="1097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1" name="AutoShape 29" descr="https://remote2tst.cybozu.co.jp/scripts/cbdb/db.exe?page=DBDownload&amp;did=1506&amp;rid=157&amp;fid=6&amp;ct=1&amp;fileext=.png"/>
          <p:cNvSpPr>
            <a:spLocks noChangeAspect="1" noChangeArrowheads="1"/>
          </p:cNvSpPr>
          <p:nvPr/>
        </p:nvSpPr>
        <p:spPr bwMode="auto">
          <a:xfrm>
            <a:off x="84667" y="-136525"/>
            <a:ext cx="406400" cy="304800"/>
          </a:xfrm>
          <a:prstGeom prst="rect">
            <a:avLst/>
          </a:prstGeom>
          <a:noFill/>
          <a:ln>
            <a:noFill/>
          </a:ln>
          <a:extLst>
            <a:ext uri="{909E8E84-426E-40dd-AFC4-6F175D3DCCD1}"/>
            <a:ext uri="{91240B29-F687-4f45-9708-019B960494DF}"/>
          </a:extLst>
        </p:spPr>
        <p:txBody>
          <a:bodyPr/>
          <a:lstStyle>
            <a:lvl1pPr>
              <a:defRPr kumimoji="1" sz="2400" i="1">
                <a:solidFill>
                  <a:schemeClr val="tx1"/>
                </a:solidFill>
                <a:latin typeface="Arial" pitchFamily="34" charset="0"/>
                <a:ea typeface="ＭＳ Ｐゴシック" pitchFamily="50" charset="-128"/>
              </a:defRPr>
            </a:lvl1pPr>
            <a:lvl2pPr marL="742950" indent="-285750">
              <a:defRPr kumimoji="1" sz="2400" i="1">
                <a:solidFill>
                  <a:schemeClr val="tx1"/>
                </a:solidFill>
                <a:latin typeface="Arial" pitchFamily="34" charset="0"/>
                <a:ea typeface="ＭＳ Ｐゴシック" pitchFamily="50" charset="-128"/>
              </a:defRPr>
            </a:lvl2pPr>
            <a:lvl3pPr marL="1143000" indent="-228600">
              <a:defRPr kumimoji="1" sz="2400" i="1">
                <a:solidFill>
                  <a:schemeClr val="tx1"/>
                </a:solidFill>
                <a:latin typeface="Arial" pitchFamily="34" charset="0"/>
                <a:ea typeface="ＭＳ Ｐゴシック" pitchFamily="50" charset="-128"/>
              </a:defRPr>
            </a:lvl3pPr>
            <a:lvl4pPr marL="1600200" indent="-228600">
              <a:defRPr kumimoji="1" sz="2400" i="1">
                <a:solidFill>
                  <a:schemeClr val="tx1"/>
                </a:solidFill>
                <a:latin typeface="Arial" pitchFamily="34" charset="0"/>
                <a:ea typeface="ＭＳ Ｐゴシック" pitchFamily="50" charset="-128"/>
              </a:defRPr>
            </a:lvl4pPr>
            <a:lvl5pPr marL="2057400" indent="-228600">
              <a:defRPr kumimoji="1" sz="2400" 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i="1">
                <a:solidFill>
                  <a:schemeClr val="tx1"/>
                </a:solidFill>
                <a:latin typeface="Arial" pitchFamily="34" charset="0"/>
                <a:ea typeface="ＭＳ Ｐゴシック" pitchFamily="50" charset="-128"/>
              </a:defRPr>
            </a:lvl9pPr>
          </a:lstStyle>
          <a:p>
            <a:pPr algn="ctr" eaLnBrk="1" hangingPunct="1">
              <a:defRPr/>
            </a:pPr>
            <a:endParaRPr lang="ja-JP" altLang="en-US" sz="1800">
              <a:ea typeface="メイリオ" pitchFamily="50" charset="-128"/>
              <a:cs typeface="メイリオ" pitchFamily="50" charset="-128"/>
            </a:endParaRPr>
          </a:p>
        </p:txBody>
      </p:sp>
      <p:sp>
        <p:nvSpPr>
          <p:cNvPr id="1032" name="Line 21"/>
          <p:cNvSpPr>
            <a:spLocks noChangeShapeType="1"/>
          </p:cNvSpPr>
          <p:nvPr userDrawn="1"/>
        </p:nvSpPr>
        <p:spPr bwMode="auto">
          <a:xfrm flipV="1">
            <a:off x="372533" y="820738"/>
            <a:ext cx="11423651" cy="0"/>
          </a:xfrm>
          <a:prstGeom prst="line">
            <a:avLst/>
          </a:prstGeom>
          <a:noFill/>
          <a:ln w="28575">
            <a:solidFill>
              <a:srgbClr val="00408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 name="図 10" descr="gr.jpg">
            <a:extLst>
              <a:ext uri="{FF2B5EF4-FFF2-40B4-BE49-F238E27FC236}">
                <a16:creationId xmlns:a16="http://schemas.microsoft.com/office/drawing/2014/main" id="{45437C6F-2213-4574-A43A-78884A53CD8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50606" y="441363"/>
            <a:ext cx="16764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1">
            <a:extLst>
              <a:ext uri="{FF2B5EF4-FFF2-40B4-BE49-F238E27FC236}">
                <a16:creationId xmlns:a16="http://schemas.microsoft.com/office/drawing/2014/main" id="{23C056EF-B4D7-47BF-8E80-7DBEE98A663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942643" y="114"/>
            <a:ext cx="1981200"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4" r:id="rId1"/>
    <p:sldLayoutId id="2147484449" r:id="rId2"/>
    <p:sldLayoutId id="2147484450" r:id="rId3"/>
    <p:sldLayoutId id="2147484451" r:id="rId4"/>
    <p:sldLayoutId id="2147484453" r:id="rId5"/>
  </p:sldLayoutIdLst>
  <p:hf hdr="0" dt="0"/>
  <p:txStyles>
    <p:titleStyle>
      <a:lvl1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p:titleStyle>
    <p:body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9.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of10/ja/" TargetMode="External"/><Relationship Id="rId2" Type="http://schemas.openxmlformats.org/officeDocument/2006/relationships/hyperlink" Target="https://jp.cybozu.help/g6/j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ybozu.co.jp/logotypes/other-tradema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garoon.cybozu.co.jp/mtcontents/support/package/update/garoon5-211115.html" TargetMode="Externa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9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5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29.xml"/><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2.png"/><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gif"/><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hyperlink" Target="https://cybozu.dev/ja/garoon/docs/js-api/list/" TargetMode="External"/><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hyperlink" Target="https://garoon.cybozu.co.jp/function/expand/search/?garoontype=package&amp;expansion=customiz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hyperlink" Target="https://jp.cybozu.help/g6/ja/admin/system/customize/note.html#admin_system_customize_note_01&#8203;" TargetMode="Externa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hyperlink" Target="https://cs.cybozu.co.jp/2023/010582.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9.png"/><Relationship Id="rId4" Type="http://schemas.openxmlformats.org/officeDocument/2006/relationships/image" Target="../media/image134.png"/></Relationships>
</file>

<file path=ppt/slides/_rels/slide59.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hyperlink" Target="https://partner.cybozu.co.j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garoon.cybozu.co.jp/" TargetMode="External"/><Relationship Id="rId5" Type="http://schemas.openxmlformats.org/officeDocument/2006/relationships/image" Target="../media/image137.png"/><Relationship Id="rId4" Type="http://schemas.openxmlformats.org/officeDocument/2006/relationships/hyperlink" Target="https://office.cybozu.co.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ctrTitle"/>
          </p:nvPr>
        </p:nvSpPr>
        <p:spPr>
          <a:xfrm>
            <a:off x="1052052" y="1962615"/>
            <a:ext cx="10225548" cy="1895698"/>
          </a:xfrm>
        </p:spPr>
        <p:txBody>
          <a:bodyPr>
            <a:noAutofit/>
          </a:bodyPr>
          <a:lstStyle/>
          <a:p>
            <a:pPr algn="l"/>
            <a:r>
              <a:rPr lang="ja-JP" altLang="en-US" sz="4000" b="1" dirty="0">
                <a:latin typeface="メイリオ"/>
                <a:ea typeface="メイリオ"/>
              </a:rPr>
              <a:t>パッケージ版</a:t>
            </a:r>
            <a:br>
              <a:rPr lang="en-US" altLang="ja-JP" sz="4000" b="1" dirty="0"/>
            </a:br>
            <a:r>
              <a:rPr lang="ja-JP" altLang="en-US" sz="4000" b="1" dirty="0">
                <a:latin typeface="メイリオ"/>
                <a:ea typeface="メイリオ"/>
              </a:rPr>
              <a:t>サイボウズ </a:t>
            </a:r>
            <a:r>
              <a:rPr lang="en-US" altLang="ja-JP" sz="4000" b="1" dirty="0">
                <a:latin typeface="メイリオ"/>
                <a:ea typeface="メイリオ"/>
              </a:rPr>
              <a:t>Office / </a:t>
            </a:r>
            <a:r>
              <a:rPr lang="en-US" altLang="ja-JP" sz="4000" b="1" dirty="0" err="1">
                <a:latin typeface="メイリオ"/>
                <a:ea typeface="メイリオ"/>
              </a:rPr>
              <a:t>Garoon</a:t>
            </a:r>
            <a:r>
              <a:rPr lang="en-US" altLang="ja-JP" sz="4000" b="1" dirty="0">
                <a:latin typeface="メイリオ"/>
                <a:ea typeface="メイリオ"/>
              </a:rPr>
              <a:t> </a:t>
            </a:r>
            <a:br>
              <a:rPr lang="ja-JP" altLang="en-US" sz="4000" b="1" dirty="0"/>
            </a:br>
            <a:r>
              <a:rPr lang="ja-JP" altLang="en-US" sz="4000" b="1">
                <a:latin typeface="メイリオ"/>
                <a:ea typeface="メイリオ"/>
              </a:rPr>
              <a:t>比較資料</a:t>
            </a:r>
          </a:p>
        </p:txBody>
      </p:sp>
      <p:sp>
        <p:nvSpPr>
          <p:cNvPr id="19459" name="サブタイトル 2"/>
          <p:cNvSpPr>
            <a:spLocks noGrp="1"/>
          </p:cNvSpPr>
          <p:nvPr>
            <p:ph type="subTitle" idx="1"/>
          </p:nvPr>
        </p:nvSpPr>
        <p:spPr>
          <a:xfrm>
            <a:off x="1052052" y="4181475"/>
            <a:ext cx="8534400" cy="714375"/>
          </a:xfrm>
        </p:spPr>
        <p:txBody>
          <a:bodyPr>
            <a:normAutofit fontScale="70000" lnSpcReduction="20000"/>
          </a:bodyPr>
          <a:lstStyle/>
          <a:p>
            <a:pPr algn="l">
              <a:buFont typeface="Arial" panose="020B0604020202020204" pitchFamily="34" charset="0"/>
              <a:buNone/>
            </a:pPr>
            <a:r>
              <a:rPr lang="en-US" altLang="ja-JP" dirty="0">
                <a:latin typeface="メイリオ"/>
                <a:ea typeface="メイリオ"/>
              </a:rPr>
              <a:t>2023</a:t>
            </a:r>
            <a:r>
              <a:rPr lang="ja-JP" altLang="en-US">
                <a:latin typeface="メイリオ"/>
                <a:ea typeface="メイリオ"/>
              </a:rPr>
              <a:t>年</a:t>
            </a:r>
            <a:r>
              <a:rPr lang="en-US" altLang="ja-JP" dirty="0">
                <a:latin typeface="メイリオ"/>
                <a:ea typeface="メイリオ"/>
              </a:rPr>
              <a:t>11</a:t>
            </a:r>
            <a:r>
              <a:rPr lang="ja-JP" altLang="en-US">
                <a:latin typeface="メイリオ"/>
                <a:ea typeface="メイリオ"/>
              </a:rPr>
              <a:t>月22日</a:t>
            </a:r>
            <a:endParaRPr lang="en-US" altLang="ja-JP">
              <a:latin typeface="メイリオ"/>
              <a:ea typeface="メイリオ"/>
            </a:endParaRPr>
          </a:p>
          <a:p>
            <a:pPr algn="l">
              <a:buFont typeface="Arial" panose="020B0604020202020204" pitchFamily="34" charset="0"/>
              <a:buNone/>
            </a:pPr>
            <a:r>
              <a:rPr lang="ja-JP" altLang="en-US" dirty="0">
                <a:latin typeface="メイリオ" panose="020B0604030504040204" pitchFamily="50" charset="-128"/>
              </a:rPr>
              <a:t>サイボウズ株式会社</a:t>
            </a:r>
          </a:p>
          <a:p>
            <a:pPr>
              <a:buFont typeface="Arial" panose="020B0604020202020204" pitchFamily="34" charset="0"/>
              <a:buNone/>
            </a:pPr>
            <a:endParaRPr lang="ja-JP" altLang="en-US" dirty="0"/>
          </a:p>
        </p:txBody>
      </p:sp>
      <p:cxnSp>
        <p:nvCxnSpPr>
          <p:cNvPr id="19461" name="直線コネクタ 7">
            <a:extLst>
              <a:ext uri="{C183D7F6-B498-43B3-948B-1728B52AA6E4}">
                <adec:decorative xmlns:adec="http://schemas.microsoft.com/office/drawing/2017/decorative" val="1"/>
              </a:ext>
            </a:extLst>
          </p:cNvPr>
          <p:cNvCxnSpPr>
            <a:cxnSpLocks noChangeShapeType="1"/>
          </p:cNvCxnSpPr>
          <p:nvPr/>
        </p:nvCxnSpPr>
        <p:spPr bwMode="auto">
          <a:xfrm flipV="1">
            <a:off x="674370" y="3946526"/>
            <a:ext cx="10843260" cy="1"/>
          </a:xfrm>
          <a:prstGeom prst="line">
            <a:avLst/>
          </a:prstGeom>
          <a:noFill/>
          <a:ln w="12700">
            <a:solidFill>
              <a:srgbClr val="1C46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023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E07580DD-8186-49EC-A1C7-1377CE31CA8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4514" y="4522875"/>
            <a:ext cx="2814297" cy="1908000"/>
          </a:xfrm>
          <a:prstGeom prst="rect">
            <a:avLst/>
          </a:prstGeom>
          <a:ln>
            <a:solidFill>
              <a:schemeClr val="bg1">
                <a:lumMod val="75000"/>
              </a:schemeClr>
            </a:solidFill>
          </a:ln>
        </p:spPr>
      </p:pic>
      <p:pic>
        <p:nvPicPr>
          <p:cNvPr id="33" name="図 32">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4513" y="2068514"/>
            <a:ext cx="3776662" cy="2371725"/>
          </a:xfrm>
          <a:prstGeom prst="rect">
            <a:avLst/>
          </a:prstGeom>
          <a:solidFill>
            <a:srgbClr val="2AA9B1"/>
          </a:solidFill>
          <a:ln w="3175">
            <a:solidFill>
              <a:schemeClr val="bg1">
                <a:lumMod val="85000"/>
              </a:schemeClr>
            </a:solidFill>
          </a:ln>
          <a:effectLst/>
        </p:spPr>
      </p:pic>
      <p:sp>
        <p:nvSpPr>
          <p:cNvPr id="29700"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-2-</a:t>
            </a:r>
            <a:endParaRPr lang="ja-JP" altLang="en-US" dirty="0"/>
          </a:p>
        </p:txBody>
      </p:sp>
      <p:pic>
        <p:nvPicPr>
          <p:cNvPr id="29" name="図 2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38739" y="4887914"/>
            <a:ext cx="2638425" cy="1425575"/>
          </a:xfrm>
          <a:prstGeom prst="rect">
            <a:avLst/>
          </a:prstGeom>
          <a:noFill/>
          <a:ln w="9525">
            <a:solidFill>
              <a:schemeClr val="bg1">
                <a:lumMod val="85000"/>
              </a:schemeClr>
            </a:solidFill>
            <a:miter lim="800000"/>
            <a:headEnd/>
            <a:tailEnd/>
          </a:ln>
          <a:effectLst/>
          <a:extLst>
            <a:ext uri="{909E8E84-426E-40dd-AFC4-6F175D3DCCD1}"/>
          </a:extLst>
        </p:spPr>
      </p:pic>
      <p:pic>
        <p:nvPicPr>
          <p:cNvPr id="29703" name="図 20">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1797187" y="1336590"/>
            <a:ext cx="1165302"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a:extLst>
              <a:ext uri="{C183D7F6-B498-43B3-948B-1728B52AA6E4}">
                <adec:decorative xmlns:adec="http://schemas.microsoft.com/office/drawing/2017/decorative" val="1"/>
              </a:ext>
            </a:extLst>
          </p:cNvPr>
          <p:cNvSpPr/>
          <p:nvPr/>
        </p:nvSpPr>
        <p:spPr bwMode="auto">
          <a:xfrm>
            <a:off x="1916907" y="5518238"/>
            <a:ext cx="1521619" cy="65722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9706" name="コンテンツ プレースホルダー 1"/>
          <p:cNvSpPr>
            <a:spLocks noGrp="1"/>
          </p:cNvSpPr>
          <p:nvPr>
            <p:ph idx="12"/>
          </p:nvPr>
        </p:nvSpPr>
        <p:spPr>
          <a:xfrm>
            <a:off x="388800" y="888849"/>
            <a:ext cx="10006013" cy="527050"/>
          </a:xfrm>
        </p:spPr>
        <p:txBody>
          <a:bodyPr/>
          <a:lstStyle/>
          <a:p>
            <a:r>
              <a:rPr lang="ja-JP" altLang="en-US" dirty="0"/>
              <a:t>スケジュール・設備予約</a:t>
            </a:r>
          </a:p>
          <a:p>
            <a:endParaRPr lang="ja-JP" altLang="en-US" dirty="0"/>
          </a:p>
        </p:txBody>
      </p:sp>
      <p:sp>
        <p:nvSpPr>
          <p:cNvPr id="21" name="正方形/長方形 20">
            <a:extLst>
              <a:ext uri="{C183D7F6-B498-43B3-948B-1728B52AA6E4}">
                <adec:decorative xmlns:adec="http://schemas.microsoft.com/office/drawing/2017/decorative" val="1"/>
              </a:ext>
            </a:extLst>
          </p:cNvPr>
          <p:cNvSpPr/>
          <p:nvPr/>
        </p:nvSpPr>
        <p:spPr bwMode="auto">
          <a:xfrm>
            <a:off x="2251076" y="2917825"/>
            <a:ext cx="1503363" cy="10874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pic>
        <p:nvPicPr>
          <p:cNvPr id="22" name="図 21">
            <a:extLs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69"/>
          <a:stretch/>
        </p:blipFill>
        <p:spPr>
          <a:xfrm>
            <a:off x="6111875" y="2084388"/>
            <a:ext cx="3468688" cy="1841500"/>
          </a:xfrm>
          <a:prstGeom prst="rect">
            <a:avLst/>
          </a:prstGeom>
          <a:ln>
            <a:solidFill>
              <a:schemeClr val="bg1">
                <a:lumMod val="85000"/>
              </a:schemeClr>
            </a:solidFill>
          </a:ln>
        </p:spPr>
      </p:pic>
      <p:pic>
        <p:nvPicPr>
          <p:cNvPr id="23" name="図 22">
            <a:extLs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3"/>
          <a:stretch/>
        </p:blipFill>
        <p:spPr>
          <a:xfrm>
            <a:off x="6602414" y="2851151"/>
            <a:ext cx="1571625" cy="1673225"/>
          </a:xfrm>
          <a:prstGeom prst="rect">
            <a:avLst/>
          </a:prstGeom>
          <a:ln>
            <a:solidFill>
              <a:schemeClr val="bg1">
                <a:lumMod val="85000"/>
              </a:schemeClr>
            </a:solidFill>
          </a:ln>
        </p:spPr>
      </p:pic>
      <p:pic>
        <p:nvPicPr>
          <p:cNvPr id="29710" name="図 1">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59764" y="3557588"/>
            <a:ext cx="2314575" cy="27813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 name="角丸四角形 24"/>
          <p:cNvSpPr/>
          <p:nvPr/>
        </p:nvSpPr>
        <p:spPr bwMode="auto">
          <a:xfrm>
            <a:off x="3789363" y="2166938"/>
            <a:ext cx="2216150" cy="8636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スケジュール一覧から直接、簡易画面での予定登録ができます</a:t>
            </a:r>
            <a:r>
              <a:rPr lang="ja-JP" altLang="en-US" sz="1100" i="0" dirty="0">
                <a:solidFill>
                  <a:srgbClr val="414141"/>
                </a:solidFill>
                <a:latin typeface="+mn-ea"/>
                <a:sym typeface="Gill Sans Light" pitchFamily="1" charset="0"/>
              </a:rPr>
              <a:t>。</a:t>
            </a:r>
          </a:p>
        </p:txBody>
      </p:sp>
      <p:cxnSp>
        <p:nvCxnSpPr>
          <p:cNvPr id="28" name="直線コネクタ 27">
            <a:extLst>
              <a:ext uri="{C183D7F6-B498-43B3-948B-1728B52AA6E4}">
                <adec:decorative xmlns:adec="http://schemas.microsoft.com/office/drawing/2017/decorative" val="1"/>
              </a:ext>
            </a:extLst>
          </p:cNvPr>
          <p:cNvCxnSpPr/>
          <p:nvPr/>
        </p:nvCxnSpPr>
        <p:spPr bwMode="auto">
          <a:xfrm flipH="1">
            <a:off x="3751263" y="3046413"/>
            <a:ext cx="463550" cy="2921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3111500" y="4375150"/>
            <a:ext cx="1968500" cy="10604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メイリオ" panose="020B0604030504040204" pitchFamily="50" charset="-128"/>
                <a:cs typeface="メイリオ" panose="020B0604030504040204" pitchFamily="50" charset="-128"/>
                <a:sym typeface="Gill Sans Light" charset="0"/>
              </a:rPr>
              <a:t>コメント入力で細かくスケジュールを調整したり、事前打ち合わせできます</a:t>
            </a:r>
            <a:r>
              <a:rPr lang="ja-JP" altLang="en-US" sz="1100" i="0" dirty="0">
                <a:solidFill>
                  <a:srgbClr val="414141"/>
                </a:solidFill>
                <a:latin typeface="メイリオ" panose="020B0604030504040204" pitchFamily="50" charset="-128"/>
                <a:cs typeface="メイリオ" panose="020B0604030504040204" pitchFamily="50" charset="-128"/>
                <a:sym typeface="Gill Sans Light" charset="0"/>
              </a:rPr>
              <a:t>。</a:t>
            </a:r>
          </a:p>
        </p:txBody>
      </p:sp>
      <p:cxnSp>
        <p:nvCxnSpPr>
          <p:cNvPr id="32" name="直線コネクタ 31">
            <a:extLst>
              <a:ext uri="{C183D7F6-B498-43B3-948B-1728B52AA6E4}">
                <adec:decorative xmlns:adec="http://schemas.microsoft.com/office/drawing/2017/decorative" val="1"/>
              </a:ext>
            </a:extLst>
          </p:cNvPr>
          <p:cNvCxnSpPr>
            <a:cxnSpLocks/>
            <a:endCxn id="19" idx="3"/>
          </p:cNvCxnSpPr>
          <p:nvPr/>
        </p:nvCxnSpPr>
        <p:spPr bwMode="auto">
          <a:xfrm flipH="1">
            <a:off x="3438525" y="5441950"/>
            <a:ext cx="265114" cy="4049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3" name="角丸四角形 42"/>
          <p:cNvSpPr/>
          <p:nvPr/>
        </p:nvSpPr>
        <p:spPr bwMode="auto">
          <a:xfrm>
            <a:off x="7566025" y="2238375"/>
            <a:ext cx="2827338" cy="59848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t>スケジュールの変更をドラッグアンドドロップでできます。</a:t>
            </a:r>
            <a:endParaRPr lang="ja-JP" altLang="en-US" sz="1400" i="0" dirty="0">
              <a:latin typeface="+mn-ea"/>
              <a:cs typeface="メイリオ" pitchFamily="50" charset="-128"/>
            </a:endParaRPr>
          </a:p>
        </p:txBody>
      </p:sp>
      <p:sp>
        <p:nvSpPr>
          <p:cNvPr id="38" name="角丸四角形 37"/>
          <p:cNvSpPr/>
          <p:nvPr/>
        </p:nvSpPr>
        <p:spPr bwMode="auto">
          <a:xfrm>
            <a:off x="5681663" y="4627564"/>
            <a:ext cx="2216150" cy="59848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メンバー、会議室の空き時間の確認。</a:t>
            </a:r>
            <a:endParaRPr lang="en-US" altLang="ja-JP" sz="1400" i="0" dirty="0">
              <a:solidFill>
                <a:srgbClr val="414141"/>
              </a:solidFill>
              <a:latin typeface="+mn-ea"/>
              <a:sym typeface="Gill Sans Light" pitchFamily="1" charset="0"/>
            </a:endParaRPr>
          </a:p>
        </p:txBody>
      </p:sp>
      <p:sp>
        <p:nvSpPr>
          <p:cNvPr id="40" name="角丸四角形 39"/>
          <p:cNvSpPr/>
          <p:nvPr/>
        </p:nvSpPr>
        <p:spPr bwMode="auto">
          <a:xfrm>
            <a:off x="8053388" y="4346576"/>
            <a:ext cx="2527300" cy="105251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簡単マウス操作で時間、メンバー、会議室を選択し予定登録！ファイルの添付もできます。</a:t>
            </a:r>
          </a:p>
        </p:txBody>
      </p:sp>
      <p:sp>
        <p:nvSpPr>
          <p:cNvPr id="42" name="正方形/長方形 41">
            <a:extLst>
              <a:ext uri="{C183D7F6-B498-43B3-948B-1728B52AA6E4}">
                <adec:decorative xmlns:adec="http://schemas.microsoft.com/office/drawing/2017/decorative" val="1"/>
              </a:ext>
            </a:extLst>
          </p:cNvPr>
          <p:cNvSpPr/>
          <p:nvPr/>
        </p:nvSpPr>
        <p:spPr bwMode="auto">
          <a:xfrm>
            <a:off x="8210551" y="5646738"/>
            <a:ext cx="862013" cy="29051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1" name="直線コネクタ 40">
            <a:extLst>
              <a:ext uri="{C183D7F6-B498-43B3-948B-1728B52AA6E4}">
                <adec:decorative xmlns:adec="http://schemas.microsoft.com/office/drawing/2017/decorative" val="1"/>
              </a:ext>
            </a:extLst>
          </p:cNvPr>
          <p:cNvCxnSpPr>
            <a:cxnSpLocks/>
            <a:stCxn id="40" idx="2"/>
            <a:endCxn id="42" idx="3"/>
          </p:cNvCxnSpPr>
          <p:nvPr/>
        </p:nvCxnSpPr>
        <p:spPr bwMode="auto">
          <a:xfrm flipH="1">
            <a:off x="9072564" y="5399088"/>
            <a:ext cx="244475" cy="392906"/>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9722"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10</a:t>
            </a:fld>
            <a:endParaRPr lang="en-US" altLang="ja-JP"/>
          </a:p>
        </p:txBody>
      </p:sp>
      <p:pic>
        <p:nvPicPr>
          <p:cNvPr id="30" name="図 29">
            <a:extLst>
              <a:ext uri="{FF2B5EF4-FFF2-40B4-BE49-F238E27FC236}">
                <a16:creationId xmlns:a16="http://schemas.microsoft.com/office/drawing/2014/main" id="{C5AE2E08-7200-FF42-8FCE-47754E5BE4D4}"/>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00" y="1458911"/>
            <a:ext cx="2275674" cy="630187"/>
          </a:xfrm>
          <a:prstGeom prst="rect">
            <a:avLst/>
          </a:prstGeom>
        </p:spPr>
      </p:pic>
      <p:sp>
        <p:nvSpPr>
          <p:cNvPr id="34" name="正方形/長方形 33">
            <a:extLst>
              <a:ext uri="{FF2B5EF4-FFF2-40B4-BE49-F238E27FC236}">
                <a16:creationId xmlns:a16="http://schemas.microsoft.com/office/drawing/2014/main" id="{51525316-53E4-403C-AE73-BDA2ADF0E420}"/>
              </a:ext>
              <a:ext uri="{C183D7F6-B498-43B3-948B-1728B52AA6E4}">
                <adec:decorative xmlns:adec="http://schemas.microsoft.com/office/drawing/2017/decorative" val="1"/>
              </a:ext>
            </a:extLst>
          </p:cNvPr>
          <p:cNvSpPr/>
          <p:nvPr/>
        </p:nvSpPr>
        <p:spPr bwMode="auto">
          <a:xfrm>
            <a:off x="7112794" y="3953192"/>
            <a:ext cx="862013" cy="29051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36" name="正方形/長方形 35">
            <a:extLst>
              <a:ext uri="{FF2B5EF4-FFF2-40B4-BE49-F238E27FC236}">
                <a16:creationId xmlns:a16="http://schemas.microsoft.com/office/drawing/2014/main" id="{5473D753-BC79-4F9D-860A-969893538CF2}"/>
              </a:ext>
              <a:ext uri="{C183D7F6-B498-43B3-948B-1728B52AA6E4}">
                <adec:decorative xmlns:adec="http://schemas.microsoft.com/office/drawing/2017/decorative" val="1"/>
              </a:ext>
            </a:extLst>
          </p:cNvPr>
          <p:cNvSpPr/>
          <p:nvPr/>
        </p:nvSpPr>
        <p:spPr bwMode="auto">
          <a:xfrm>
            <a:off x="6827839" y="5466557"/>
            <a:ext cx="250825" cy="70890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39" name="直線コネクタ 38">
            <a:extLst>
              <a:ext uri="{C183D7F6-B498-43B3-948B-1728B52AA6E4}">
                <adec:decorative xmlns:adec="http://schemas.microsoft.com/office/drawing/2017/decorative" val="1"/>
              </a:ext>
            </a:extLst>
          </p:cNvPr>
          <p:cNvCxnSpPr>
            <a:cxnSpLocks/>
            <a:endCxn id="36" idx="0"/>
          </p:cNvCxnSpPr>
          <p:nvPr/>
        </p:nvCxnSpPr>
        <p:spPr bwMode="auto">
          <a:xfrm>
            <a:off x="6596063" y="5229226"/>
            <a:ext cx="357188" cy="237331"/>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44" name="直線コネクタ 43">
            <a:extLst>
              <a:ext uri="{C183D7F6-B498-43B3-948B-1728B52AA6E4}">
                <adec:decorative xmlns:adec="http://schemas.microsoft.com/office/drawing/2017/decorative" val="1"/>
              </a:ext>
            </a:extLst>
          </p:cNvPr>
          <p:cNvCxnSpPr>
            <a:cxnSpLocks/>
          </p:cNvCxnSpPr>
          <p:nvPr/>
        </p:nvCxnSpPr>
        <p:spPr bwMode="auto">
          <a:xfrm flipH="1">
            <a:off x="7831933" y="2836863"/>
            <a:ext cx="954881" cy="1103312"/>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B9F9098-EB7A-C24A-8623-63112DA3920B}"/>
              </a:ext>
            </a:extLst>
          </p:cNvPr>
          <p:cNvPicPr>
            <a:picLocks noChangeAspect="1"/>
          </p:cNvPicPr>
          <p:nvPr/>
        </p:nvPicPr>
        <p:blipFill rotWithShape="1">
          <a:blip r:embed="rId3"/>
          <a:srcRect b="11141"/>
          <a:stretch/>
        </p:blipFill>
        <p:spPr>
          <a:xfrm>
            <a:off x="1288891" y="2169306"/>
            <a:ext cx="4107814" cy="1577820"/>
          </a:xfrm>
          <a:prstGeom prst="rect">
            <a:avLst/>
          </a:prstGeom>
          <a:ln>
            <a:solidFill>
              <a:schemeClr val="bg1">
                <a:lumMod val="75000"/>
              </a:schemeClr>
            </a:solidFill>
          </a:ln>
        </p:spPr>
      </p:pic>
      <p:sp>
        <p:nvSpPr>
          <p:cNvPr id="31751"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-3-</a:t>
            </a:r>
            <a:endParaRPr lang="ja-JP" altLang="en-US" dirty="0"/>
          </a:p>
        </p:txBody>
      </p:sp>
      <p:pic>
        <p:nvPicPr>
          <p:cNvPr id="32" name="図 3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432" y="2043211"/>
            <a:ext cx="3743325" cy="2152650"/>
          </a:xfrm>
          <a:prstGeom prst="rect">
            <a:avLst/>
          </a:prstGeom>
          <a:ln>
            <a:solidFill>
              <a:schemeClr val="bg1">
                <a:lumMod val="85000"/>
              </a:schemeClr>
            </a:solidFill>
          </a:ln>
        </p:spPr>
      </p:pic>
      <p:sp>
        <p:nvSpPr>
          <p:cNvPr id="30" name="角丸四角形 29"/>
          <p:cNvSpPr/>
          <p:nvPr/>
        </p:nvSpPr>
        <p:spPr bwMode="auto">
          <a:xfrm>
            <a:off x="4058443" y="1791001"/>
            <a:ext cx="2345529" cy="58056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mn-ea"/>
                <a:sym typeface="Gill Sans Light" pitchFamily="1" charset="0"/>
              </a:rPr>
              <a:t>最新情報から未読のメッセージを確認します。</a:t>
            </a:r>
            <a:endParaRPr lang="ja-JP" altLang="en-US" sz="1400" i="0" dirty="0">
              <a:solidFill>
                <a:srgbClr val="414141"/>
              </a:solidFill>
              <a:latin typeface="+mn-ea"/>
              <a:sym typeface="Gill Sans Light" pitchFamily="1" charset="0"/>
            </a:endParaRPr>
          </a:p>
        </p:txBody>
      </p:sp>
      <p:pic>
        <p:nvPicPr>
          <p:cNvPr id="42" name="図 41">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68369" y="4331858"/>
            <a:ext cx="3675062" cy="1050925"/>
          </a:xfrm>
          <a:prstGeom prst="rect">
            <a:avLst/>
          </a:prstGeom>
          <a:noFill/>
          <a:ln w="9525">
            <a:solidFill>
              <a:schemeClr val="bg1">
                <a:lumMod val="85000"/>
              </a:schemeClr>
            </a:solidFill>
            <a:miter lim="800000"/>
            <a:headEnd/>
            <a:tailEnd/>
          </a:ln>
          <a:effectLst/>
          <a:extLst>
            <a:ext uri="{909E8E84-426E-40dd-AFC4-6F175D3DCCD1}"/>
          </a:extLst>
        </p:spPr>
      </p:pic>
      <p:sp>
        <p:nvSpPr>
          <p:cNvPr id="51" name="角丸四角形 50"/>
          <p:cNvSpPr/>
          <p:nvPr/>
        </p:nvSpPr>
        <p:spPr bwMode="auto">
          <a:xfrm>
            <a:off x="8152606" y="2416275"/>
            <a:ext cx="2452688" cy="796925"/>
          </a:xfrm>
          <a:prstGeom prst="roundRect">
            <a:avLst>
              <a:gd name="adj" fmla="val 10179"/>
            </a:avLst>
          </a:prstGeom>
          <a:solidFill>
            <a:schemeClr val="bg1"/>
          </a:solidFill>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rgbClr val="414141"/>
                </a:solidFill>
                <a:latin typeface="+mn-ea"/>
                <a:sym typeface="Gill Sans Light" pitchFamily="1" charset="0"/>
              </a:rPr>
              <a:t>電子会議室機能</a:t>
            </a:r>
            <a:br>
              <a:rPr lang="ja-JP" altLang="en-US" sz="1400" b="1" i="0" dirty="0">
                <a:solidFill>
                  <a:srgbClr val="414141"/>
                </a:solidFill>
                <a:latin typeface="+mn-ea"/>
                <a:sym typeface="Gill Sans Light" pitchFamily="1" charset="0"/>
              </a:rPr>
            </a:br>
            <a:r>
              <a:rPr lang="ja-JP" altLang="en-US" sz="1400" i="0" dirty="0">
                <a:solidFill>
                  <a:srgbClr val="414141"/>
                </a:solidFill>
                <a:latin typeface="+mn-ea"/>
                <a:sym typeface="Gill Sans Light" pitchFamily="1" charset="0"/>
              </a:rPr>
              <a:t>コメント入力をして、グループ間で意見交換。</a:t>
            </a:r>
          </a:p>
        </p:txBody>
      </p:sp>
      <p:sp>
        <p:nvSpPr>
          <p:cNvPr id="40" name="角丸四角形 39"/>
          <p:cNvSpPr/>
          <p:nvPr/>
        </p:nvSpPr>
        <p:spPr bwMode="auto">
          <a:xfrm>
            <a:off x="8505032" y="5249961"/>
            <a:ext cx="2246313" cy="10731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rgbClr val="414141"/>
                </a:solidFill>
                <a:latin typeface="+mn-ea"/>
                <a:sym typeface="Gill Sans Light" pitchFamily="1" charset="0"/>
              </a:rPr>
              <a:t>閲覧確認機能</a:t>
            </a:r>
          </a:p>
          <a:p>
            <a:pPr>
              <a:defRPr/>
            </a:pPr>
            <a:r>
              <a:rPr lang="ja-JP" altLang="en-US" sz="1400" i="0" dirty="0">
                <a:solidFill>
                  <a:srgbClr val="414141"/>
                </a:solidFill>
                <a:latin typeface="+mn-ea"/>
                <a:sym typeface="Gill Sans Light" pitchFamily="1" charset="0"/>
              </a:rPr>
              <a:t>宛先のユーザーがメッセージを閲覧したかどうかを確認できます。</a:t>
            </a:r>
          </a:p>
        </p:txBody>
      </p:sp>
      <p:sp>
        <p:nvSpPr>
          <p:cNvPr id="53" name="正方形/長方形 52">
            <a:extLst>
              <a:ext uri="{C183D7F6-B498-43B3-948B-1728B52AA6E4}">
                <adec:decorative xmlns:adec="http://schemas.microsoft.com/office/drawing/2017/decorative" val="1"/>
              </a:ext>
            </a:extLst>
          </p:cNvPr>
          <p:cNvSpPr/>
          <p:nvPr/>
        </p:nvSpPr>
        <p:spPr bwMode="auto">
          <a:xfrm>
            <a:off x="6619081" y="3410050"/>
            <a:ext cx="2497138" cy="56832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52" name="直線コネクタ 51">
            <a:extLst>
              <a:ext uri="{C183D7F6-B498-43B3-948B-1728B52AA6E4}">
                <adec:decorative xmlns:adec="http://schemas.microsoft.com/office/drawing/2017/decorative" val="1"/>
              </a:ext>
            </a:extLst>
          </p:cNvPr>
          <p:cNvCxnSpPr>
            <a:cxnSpLocks/>
          </p:cNvCxnSpPr>
          <p:nvPr/>
        </p:nvCxnSpPr>
        <p:spPr bwMode="auto">
          <a:xfrm flipH="1">
            <a:off x="8871007" y="3232249"/>
            <a:ext cx="275374" cy="1778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77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11</a:t>
            </a:fld>
            <a:endParaRPr lang="en-US" altLang="ja-JP" dirty="0"/>
          </a:p>
        </p:txBody>
      </p:sp>
      <p:sp>
        <p:nvSpPr>
          <p:cNvPr id="33" name="正方形/長方形 32">
            <a:extLst>
              <a:ext uri="{FF2B5EF4-FFF2-40B4-BE49-F238E27FC236}">
                <a16:creationId xmlns:a16="http://schemas.microsoft.com/office/drawing/2014/main" id="{AE18A0B1-3336-4207-89C9-8313FEF48620}"/>
              </a:ext>
              <a:ext uri="{C183D7F6-B498-43B3-948B-1728B52AA6E4}">
                <adec:decorative xmlns:adec="http://schemas.microsoft.com/office/drawing/2017/decorative" val="1"/>
              </a:ext>
            </a:extLst>
          </p:cNvPr>
          <p:cNvSpPr/>
          <p:nvPr/>
        </p:nvSpPr>
        <p:spPr bwMode="auto">
          <a:xfrm>
            <a:off x="1288891" y="2842970"/>
            <a:ext cx="4291947" cy="54617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4" name="直線コネクタ 43">
            <a:extLst>
              <a:ext uri="{FF2B5EF4-FFF2-40B4-BE49-F238E27FC236}">
                <a16:creationId xmlns:a16="http://schemas.microsoft.com/office/drawing/2014/main" id="{CE76BE40-76C2-4DEA-BED5-349A2F0412BE}"/>
              </a:ext>
              <a:ext uri="{C183D7F6-B498-43B3-948B-1728B52AA6E4}">
                <adec:decorative xmlns:adec="http://schemas.microsoft.com/office/drawing/2017/decorative" val="1"/>
              </a:ext>
            </a:extLst>
          </p:cNvPr>
          <p:cNvCxnSpPr>
            <a:cxnSpLocks/>
            <a:stCxn id="30" idx="2"/>
          </p:cNvCxnSpPr>
          <p:nvPr/>
        </p:nvCxnSpPr>
        <p:spPr bwMode="auto">
          <a:xfrm flipH="1">
            <a:off x="5166519" y="2371561"/>
            <a:ext cx="64689" cy="46188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8E00EE5E-4912-4709-AD37-C28BD425B623}"/>
              </a:ext>
              <a:ext uri="{C183D7F6-B498-43B3-948B-1728B52AA6E4}">
                <adec:decorative xmlns:adec="http://schemas.microsoft.com/office/drawing/2017/decorative" val="1"/>
              </a:ext>
            </a:extLst>
          </p:cNvPr>
          <p:cNvSpPr/>
          <p:nvPr/>
        </p:nvSpPr>
        <p:spPr bwMode="auto">
          <a:xfrm>
            <a:off x="7243366" y="4783236"/>
            <a:ext cx="2688431" cy="1476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8" name="直線コネクタ 47">
            <a:extLst>
              <a:ext uri="{C183D7F6-B498-43B3-948B-1728B52AA6E4}">
                <adec:decorative xmlns:adec="http://schemas.microsoft.com/office/drawing/2017/decorative" val="1"/>
              </a:ext>
            </a:extLst>
          </p:cNvPr>
          <p:cNvCxnSpPr>
            <a:cxnSpLocks/>
            <a:stCxn id="40" idx="0"/>
          </p:cNvCxnSpPr>
          <p:nvPr/>
        </p:nvCxnSpPr>
        <p:spPr bwMode="auto">
          <a:xfrm flipH="1" flipV="1">
            <a:off x="9310688" y="4930875"/>
            <a:ext cx="317501" cy="3190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 name="コンテンツ プレースホルダー 2">
            <a:extLst>
              <a:ext uri="{FF2B5EF4-FFF2-40B4-BE49-F238E27FC236}">
                <a16:creationId xmlns:a16="http://schemas.microsoft.com/office/drawing/2014/main" id="{70A41093-AD69-7BA2-3D35-79538A4CC894}"/>
              </a:ext>
            </a:extLst>
          </p:cNvPr>
          <p:cNvSpPr>
            <a:spLocks noGrp="1"/>
          </p:cNvSpPr>
          <p:nvPr>
            <p:ph idx="12"/>
          </p:nvPr>
        </p:nvSpPr>
        <p:spPr>
          <a:xfrm>
            <a:off x="388800" y="936000"/>
            <a:ext cx="3485211" cy="483369"/>
          </a:xfrm>
        </p:spPr>
        <p:txBody>
          <a:bodyPr/>
          <a:lstStyle/>
          <a:p>
            <a:r>
              <a:rPr kumimoji="1" lang="ja-JP" altLang="en-US" dirty="0"/>
              <a:t>メッセージ</a:t>
            </a:r>
          </a:p>
        </p:txBody>
      </p:sp>
      <p:pic>
        <p:nvPicPr>
          <p:cNvPr id="15" name="図 14">
            <a:extLst>
              <a:ext uri="{FF2B5EF4-FFF2-40B4-BE49-F238E27FC236}">
                <a16:creationId xmlns:a16="http://schemas.microsoft.com/office/drawing/2014/main" id="{9072F3A5-49FC-B152-1119-B9FEED584ED3}"/>
              </a:ext>
            </a:extLst>
          </p:cNvPr>
          <p:cNvPicPr>
            <a:picLocks noChangeAspect="1"/>
          </p:cNvPicPr>
          <p:nvPr/>
        </p:nvPicPr>
        <p:blipFill>
          <a:blip r:embed="rId6"/>
          <a:stretch>
            <a:fillRect/>
          </a:stretch>
        </p:blipFill>
        <p:spPr>
          <a:xfrm>
            <a:off x="662315" y="5372200"/>
            <a:ext cx="2844801" cy="839402"/>
          </a:xfrm>
          <a:prstGeom prst="rect">
            <a:avLst/>
          </a:prstGeom>
        </p:spPr>
      </p:pic>
      <p:pic>
        <p:nvPicPr>
          <p:cNvPr id="16" name="図 15">
            <a:extLst>
              <a:ext uri="{FF2B5EF4-FFF2-40B4-BE49-F238E27FC236}">
                <a16:creationId xmlns:a16="http://schemas.microsoft.com/office/drawing/2014/main" id="{10EBA1B7-993A-B3C5-C93B-1F7143676A8D}"/>
              </a:ext>
            </a:extLst>
          </p:cNvPr>
          <p:cNvPicPr>
            <a:picLocks noChangeAspect="1"/>
          </p:cNvPicPr>
          <p:nvPr/>
        </p:nvPicPr>
        <p:blipFill>
          <a:blip r:embed="rId7"/>
          <a:stretch>
            <a:fillRect/>
          </a:stretch>
        </p:blipFill>
        <p:spPr>
          <a:xfrm>
            <a:off x="662315" y="3488442"/>
            <a:ext cx="2844801" cy="1906074"/>
          </a:xfrm>
          <a:prstGeom prst="rect">
            <a:avLst/>
          </a:prstGeom>
        </p:spPr>
      </p:pic>
      <p:sp>
        <p:nvSpPr>
          <p:cNvPr id="17" name="正方形/長方形 16">
            <a:extLst>
              <a:ext uri="{FF2B5EF4-FFF2-40B4-BE49-F238E27FC236}">
                <a16:creationId xmlns:a16="http://schemas.microsoft.com/office/drawing/2014/main" id="{E6175ED8-7197-C3B7-C9CC-D388EA38F420}"/>
              </a:ext>
              <a:ext uri="{C183D7F6-B498-43B3-948B-1728B52AA6E4}">
                <adec:decorative xmlns:adec="http://schemas.microsoft.com/office/drawing/2017/decorative" val="1"/>
              </a:ext>
            </a:extLst>
          </p:cNvPr>
          <p:cNvSpPr/>
          <p:nvPr/>
        </p:nvSpPr>
        <p:spPr bwMode="auto">
          <a:xfrm>
            <a:off x="663988" y="4589464"/>
            <a:ext cx="2868131" cy="80505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8" name="角丸四角形 29">
            <a:extLst>
              <a:ext uri="{FF2B5EF4-FFF2-40B4-BE49-F238E27FC236}">
                <a16:creationId xmlns:a16="http://schemas.microsoft.com/office/drawing/2014/main" id="{7C7219C4-65CC-93E2-381D-7DF7CD798B69}"/>
              </a:ext>
            </a:extLst>
          </p:cNvPr>
          <p:cNvSpPr/>
          <p:nvPr/>
        </p:nvSpPr>
        <p:spPr bwMode="auto">
          <a:xfrm>
            <a:off x="3774682" y="4321275"/>
            <a:ext cx="2178446" cy="131935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メッセージの作成時に「アンケートを作成する」をクリックするとアンケートを設置できます。</a:t>
            </a:r>
          </a:p>
        </p:txBody>
      </p:sp>
      <p:cxnSp>
        <p:nvCxnSpPr>
          <p:cNvPr id="19" name="直線コネクタ 18">
            <a:extLst>
              <a:ext uri="{FF2B5EF4-FFF2-40B4-BE49-F238E27FC236}">
                <a16:creationId xmlns:a16="http://schemas.microsoft.com/office/drawing/2014/main" id="{4A6D9F6E-39CF-BDEB-CC13-7AB27488EDC2}"/>
              </a:ext>
              <a:ext uri="{C183D7F6-B498-43B3-948B-1728B52AA6E4}">
                <adec:decorative xmlns:adec="http://schemas.microsoft.com/office/drawing/2017/decorative" val="1"/>
              </a:ext>
            </a:extLst>
          </p:cNvPr>
          <p:cNvCxnSpPr>
            <a:cxnSpLocks/>
            <a:stCxn id="18" idx="1"/>
            <a:endCxn id="17" idx="3"/>
          </p:cNvCxnSpPr>
          <p:nvPr/>
        </p:nvCxnSpPr>
        <p:spPr bwMode="auto">
          <a:xfrm flipH="1">
            <a:off x="3532119" y="4980953"/>
            <a:ext cx="242563" cy="1103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4" name="図 20">
            <a:extLst>
              <a:ext uri="{FF2B5EF4-FFF2-40B4-BE49-F238E27FC236}">
                <a16:creationId xmlns:a16="http://schemas.microsoft.com/office/drawing/2014/main" id="{2AF7C659-F982-D4CB-BD23-81DCE06FFFF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1288891" y="1420616"/>
            <a:ext cx="1165302"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D3439997-21A6-BFDD-2888-3A0B155B713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19081" y="1361044"/>
            <a:ext cx="2275674" cy="630187"/>
          </a:xfrm>
          <a:prstGeom prst="rect">
            <a:avLst/>
          </a:prstGeom>
        </p:spPr>
      </p:pic>
      <p:sp>
        <p:nvSpPr>
          <p:cNvPr id="8" name="テキスト ボックス 7">
            <a:extLst>
              <a:ext uri="{FF2B5EF4-FFF2-40B4-BE49-F238E27FC236}">
                <a16:creationId xmlns:a16="http://schemas.microsoft.com/office/drawing/2014/main" id="{1A54500F-5784-7E02-7566-11B7E29509B5}"/>
              </a:ext>
            </a:extLst>
          </p:cNvPr>
          <p:cNvSpPr txBox="1"/>
          <p:nvPr/>
        </p:nvSpPr>
        <p:spPr>
          <a:xfrm>
            <a:off x="1041120" y="1025294"/>
            <a:ext cx="6096000" cy="338554"/>
          </a:xfrm>
          <a:prstGeom prst="rect">
            <a:avLst/>
          </a:prstGeom>
          <a:noFill/>
        </p:spPr>
        <p:txBody>
          <a:bodyPr wrap="square">
            <a:spAutoFit/>
          </a:bodyPr>
          <a:lstStyle/>
          <a:p>
            <a:pPr algn="ctr">
              <a:spcBef>
                <a:spcPct val="20000"/>
              </a:spcBef>
              <a:buClr>
                <a:schemeClr val="folHlink"/>
              </a:buClr>
              <a:buFont typeface="Wingdings" panose="05000000000000000000" pitchFamily="2" charset="2"/>
              <a:buNone/>
            </a:pPr>
            <a:r>
              <a:rPr lang="ja-JP" altLang="en-US" sz="1600" i="0" dirty="0">
                <a:solidFill>
                  <a:srgbClr val="333333"/>
                </a:solidFill>
                <a:latin typeface="HGP創英角ｺﾞｼｯｸUB"/>
                <a:ea typeface="メイリオ"/>
                <a:cs typeface="メイリオ" panose="020B0604030504040204" pitchFamily="50" charset="-128"/>
              </a:rPr>
              <a:t>連絡と意見交換が確実・手軽に</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D1A5A05-A128-2E42-8E20-A0F55E227A3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715" y="3721027"/>
            <a:ext cx="4591050" cy="1363662"/>
          </a:xfrm>
          <a:prstGeom prst="rect">
            <a:avLst/>
          </a:prstGeom>
          <a:ln>
            <a:noFill/>
          </a:ln>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9532BDC8-D768-A527-DD95-BCD473E9EDD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717" y="2168181"/>
            <a:ext cx="4975075" cy="1473398"/>
          </a:xfrm>
          <a:prstGeom prst="rect">
            <a:avLst/>
          </a:prstGeom>
          <a:ln>
            <a:noFill/>
          </a:ln>
          <a:effectLst>
            <a:outerShdw blurRad="50800" dist="38100" dir="2700000" algn="tl" rotWithShape="0">
              <a:prstClr val="black">
                <a:alpha val="40000"/>
              </a:prstClr>
            </a:outerShdw>
          </a:effectLst>
        </p:spPr>
      </p:pic>
      <p:sp>
        <p:nvSpPr>
          <p:cNvPr id="31751"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-4-</a:t>
            </a:r>
            <a:endParaRPr lang="ja-JP" altLang="en-US" dirty="0"/>
          </a:p>
        </p:txBody>
      </p:sp>
      <p:pic>
        <p:nvPicPr>
          <p:cNvPr id="41" name="図 40">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665" y="2001839"/>
            <a:ext cx="3743325" cy="2574925"/>
          </a:xfrm>
          <a:prstGeom prst="rect">
            <a:avLst/>
          </a:prstGeom>
          <a:ln>
            <a:solidFill>
              <a:schemeClr val="bg1">
                <a:lumMod val="85000"/>
              </a:schemeClr>
            </a:solidFill>
          </a:ln>
          <a:effectLst/>
        </p:spPr>
      </p:pic>
      <p:pic>
        <p:nvPicPr>
          <p:cNvPr id="43" name="図 42">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0501" y="3781425"/>
            <a:ext cx="2711450" cy="1538288"/>
          </a:xfrm>
          <a:prstGeom prst="rect">
            <a:avLst/>
          </a:prstGeom>
          <a:ln>
            <a:solidFill>
              <a:schemeClr val="bg1">
                <a:lumMod val="85000"/>
              </a:schemeClr>
            </a:solidFill>
          </a:ln>
          <a:effectLst/>
        </p:spPr>
      </p:pic>
      <p:sp>
        <p:nvSpPr>
          <p:cNvPr id="31749" name="Oval 115">
            <a:extLst>
              <a:ext uri="{C183D7F6-B498-43B3-948B-1728B52AA6E4}">
                <adec:decorative xmlns:adec="http://schemas.microsoft.com/office/drawing/2017/decorative" val="1"/>
              </a:ext>
            </a:extLst>
          </p:cNvPr>
          <p:cNvSpPr>
            <a:spLocks noChangeArrowheads="1"/>
          </p:cNvSpPr>
          <p:nvPr/>
        </p:nvSpPr>
        <p:spPr bwMode="auto">
          <a:xfrm>
            <a:off x="1320801" y="4999039"/>
            <a:ext cx="1276350" cy="1279525"/>
          </a:xfrm>
          <a:prstGeom prst="ellipse">
            <a:avLst/>
          </a:prstGeom>
          <a:solidFill>
            <a:schemeClr val="bg1"/>
          </a:solidFill>
          <a:ln w="9525">
            <a:solidFill>
              <a:srgbClr val="DE8831"/>
            </a:solidFill>
            <a:round/>
            <a:headEnd/>
            <a:tailEnd/>
          </a:ln>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a:ea typeface="メイリオ" panose="020B0604030504040204" pitchFamily="50" charset="-128"/>
              <a:cs typeface="メイリオ" panose="020B0604030504040204" pitchFamily="50" charset="-128"/>
            </a:endParaRPr>
          </a:p>
        </p:txBody>
      </p:sp>
      <p:sp>
        <p:nvSpPr>
          <p:cNvPr id="31752" name="コンテンツ プレースホルダー 3"/>
          <p:cNvSpPr>
            <a:spLocks noGrp="1"/>
          </p:cNvSpPr>
          <p:nvPr>
            <p:ph idx="12"/>
          </p:nvPr>
        </p:nvSpPr>
        <p:spPr>
          <a:xfrm>
            <a:off x="387352" y="888849"/>
            <a:ext cx="9867900" cy="981075"/>
          </a:xfrm>
        </p:spPr>
        <p:txBody>
          <a:bodyPr/>
          <a:lstStyle/>
          <a:p>
            <a:pPr eaLnBrk="1" hangingPunct="1"/>
            <a:r>
              <a:rPr lang="ja-JP" altLang="en-US" dirty="0"/>
              <a:t>電話メモ</a:t>
            </a:r>
          </a:p>
        </p:txBody>
      </p:sp>
      <p:sp>
        <p:nvSpPr>
          <p:cNvPr id="31754" name="Rectangle 10"/>
          <p:cNvSpPr>
            <a:spLocks noChangeArrowheads="1"/>
          </p:cNvSpPr>
          <p:nvPr/>
        </p:nvSpPr>
        <p:spPr bwMode="auto">
          <a:xfrm>
            <a:off x="2206133" y="992133"/>
            <a:ext cx="4921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600" i="0" dirty="0">
                <a:solidFill>
                  <a:srgbClr val="333333"/>
                </a:solidFill>
                <a:ea typeface="メイリオ" panose="020B0604030504040204" pitchFamily="50" charset="-128"/>
                <a:cs typeface="メイリオ" panose="020B0604030504040204" pitchFamily="50" charset="-128"/>
              </a:rPr>
              <a:t>大事な情報は、いち早く本人へお届け</a:t>
            </a:r>
          </a:p>
        </p:txBody>
      </p:sp>
      <p:sp>
        <p:nvSpPr>
          <p:cNvPr id="30" name="角丸四角形 29"/>
          <p:cNvSpPr/>
          <p:nvPr/>
        </p:nvSpPr>
        <p:spPr bwMode="auto">
          <a:xfrm>
            <a:off x="3260726" y="1942380"/>
            <a:ext cx="2216150" cy="6381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不在中の人宛に入った電話の用件を登録。</a:t>
            </a:r>
          </a:p>
        </p:txBody>
      </p:sp>
      <p:sp>
        <p:nvSpPr>
          <p:cNvPr id="35" name="角丸四角形 34"/>
          <p:cNvSpPr/>
          <p:nvPr/>
        </p:nvSpPr>
        <p:spPr bwMode="auto">
          <a:xfrm>
            <a:off x="3021015" y="3286125"/>
            <a:ext cx="2420937" cy="4064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最新情報に通知されます。</a:t>
            </a:r>
          </a:p>
        </p:txBody>
      </p:sp>
      <p:sp>
        <p:nvSpPr>
          <p:cNvPr id="38" name="角丸四角形 37"/>
          <p:cNvSpPr/>
          <p:nvPr/>
        </p:nvSpPr>
        <p:spPr bwMode="auto">
          <a:xfrm>
            <a:off x="2728915" y="5030788"/>
            <a:ext cx="2420937" cy="6604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携帯電話に伝言内容を即時送信できます。</a:t>
            </a:r>
            <a:r>
              <a:rPr lang="en-US" altLang="ja-JP" sz="1100" i="0" dirty="0">
                <a:solidFill>
                  <a:srgbClr val="414141"/>
                </a:solidFill>
                <a:latin typeface="+mn-ea"/>
                <a:sym typeface="Gill Sans Light" pitchFamily="1" charset="0"/>
              </a:rPr>
              <a:t>※</a:t>
            </a:r>
            <a:endParaRPr lang="ja-JP" altLang="en-US" sz="1100" i="0" dirty="0">
              <a:solidFill>
                <a:srgbClr val="414141"/>
              </a:solidFill>
              <a:latin typeface="+mn-ea"/>
              <a:sym typeface="Gill Sans Light" pitchFamily="1" charset="0"/>
            </a:endParaRPr>
          </a:p>
        </p:txBody>
      </p:sp>
      <p:sp>
        <p:nvSpPr>
          <p:cNvPr id="31756" name="Rectangle 116"/>
          <p:cNvSpPr>
            <a:spLocks noChangeArrowheads="1"/>
          </p:cNvSpPr>
          <p:nvPr/>
        </p:nvSpPr>
        <p:spPr bwMode="auto">
          <a:xfrm>
            <a:off x="3180065" y="6257789"/>
            <a:ext cx="297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i="0" dirty="0">
                <a:ea typeface="メイリオ" panose="020B0604030504040204" pitchFamily="50" charset="-128"/>
                <a:cs typeface="メイリオ" panose="020B0604030504040204" pitchFamily="50" charset="-128"/>
              </a:rPr>
              <a:t>※</a:t>
            </a:r>
            <a:r>
              <a:rPr lang="ja-JP" altLang="en-US" sz="1000" i="0" dirty="0">
                <a:ea typeface="メイリオ" panose="020B0604030504040204" pitchFamily="50" charset="-128"/>
                <a:cs typeface="メイリオ" panose="020B0604030504040204" pitchFamily="50" charset="-128"/>
              </a:rPr>
              <a:t>メールサーバーとメールアカウントが必要です。</a:t>
            </a:r>
          </a:p>
        </p:txBody>
      </p:sp>
      <p:sp>
        <p:nvSpPr>
          <p:cNvPr id="37" name="正方形/長方形 36">
            <a:extLst>
              <a:ext uri="{C183D7F6-B498-43B3-948B-1728B52AA6E4}">
                <adec:decorative xmlns:adec="http://schemas.microsoft.com/office/drawing/2017/decorative" val="1"/>
              </a:ext>
            </a:extLst>
          </p:cNvPr>
          <p:cNvSpPr/>
          <p:nvPr/>
        </p:nvSpPr>
        <p:spPr bwMode="auto">
          <a:xfrm>
            <a:off x="2752727" y="4678363"/>
            <a:ext cx="2689225" cy="22066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4" name="下矢印 3">
            <a:extLst>
              <a:ext uri="{C183D7F6-B498-43B3-948B-1728B52AA6E4}">
                <adec:decorative xmlns:adec="http://schemas.microsoft.com/office/drawing/2017/decorative" val="1"/>
              </a:ext>
            </a:extLst>
          </p:cNvPr>
          <p:cNvSpPr/>
          <p:nvPr/>
        </p:nvSpPr>
        <p:spPr bwMode="auto">
          <a:xfrm rot="3096124">
            <a:off x="2180433" y="4733132"/>
            <a:ext cx="430212" cy="511175"/>
          </a:xfrm>
          <a:prstGeom prst="downArrow">
            <a:avLst/>
          </a:prstGeom>
          <a:solidFill>
            <a:schemeClr val="accent6"/>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cxnSp>
        <p:nvCxnSpPr>
          <p:cNvPr id="39" name="直線コネクタ 38">
            <a:extLst>
              <a:ext uri="{C183D7F6-B498-43B3-948B-1728B52AA6E4}">
                <adec:decorative xmlns:adec="http://schemas.microsoft.com/office/drawing/2017/decorative" val="1"/>
              </a:ext>
            </a:extLst>
          </p:cNvPr>
          <p:cNvCxnSpPr/>
          <p:nvPr/>
        </p:nvCxnSpPr>
        <p:spPr bwMode="auto">
          <a:xfrm flipH="1">
            <a:off x="2433640" y="5700713"/>
            <a:ext cx="465137" cy="2921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1" name="角丸四角形 50"/>
          <p:cNvSpPr/>
          <p:nvPr/>
        </p:nvSpPr>
        <p:spPr bwMode="auto">
          <a:xfrm>
            <a:off x="8692953" y="1462955"/>
            <a:ext cx="2452688" cy="1408779"/>
          </a:xfrm>
          <a:prstGeom prst="roundRect">
            <a:avLst>
              <a:gd name="adj" fmla="val 10179"/>
            </a:avLst>
          </a:prstGeom>
          <a:solidFill>
            <a:schemeClr val="bg1"/>
          </a:solidFill>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mn-ea"/>
                <a:sym typeface="Gill Sans Light" pitchFamily="1" charset="0"/>
              </a:rPr>
              <a:t>自分宛に登録された電話メモを一覧で確認できます。確認が完了したら、確認ボタンを押してステータスを変更できます。</a:t>
            </a:r>
            <a:endParaRPr lang="ja-JP" altLang="en-US" sz="1400" i="0" dirty="0">
              <a:solidFill>
                <a:srgbClr val="414141"/>
              </a:solidFill>
              <a:latin typeface="+mn-ea"/>
              <a:sym typeface="Gill Sans Light" pitchFamily="1" charset="0"/>
            </a:endParaRPr>
          </a:p>
        </p:txBody>
      </p:sp>
      <p:sp>
        <p:nvSpPr>
          <p:cNvPr id="40" name="角丸四角形 39"/>
          <p:cNvSpPr/>
          <p:nvPr/>
        </p:nvSpPr>
        <p:spPr bwMode="auto">
          <a:xfrm>
            <a:off x="6255355" y="5212702"/>
            <a:ext cx="2505276" cy="123931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rgbClr val="414141"/>
                </a:solidFill>
                <a:latin typeface="+mn-ea"/>
                <a:sym typeface="Gill Sans Light" pitchFamily="1" charset="0"/>
              </a:rPr>
              <a:t>電話が掛かってきたユーザーの在席状況を確認出来ます。ユーザーが不在であることを確認してから、電話メモを登録できます。</a:t>
            </a:r>
            <a:endParaRPr lang="ja-JP" altLang="en-US" sz="1400" i="0" dirty="0">
              <a:solidFill>
                <a:srgbClr val="414141"/>
              </a:solidFill>
              <a:latin typeface="+mn-ea"/>
              <a:sym typeface="Gill Sans Light" pitchFamily="1" charset="0"/>
            </a:endParaRPr>
          </a:p>
        </p:txBody>
      </p:sp>
      <p:sp>
        <p:nvSpPr>
          <p:cNvPr id="53" name="正方形/長方形 52">
            <a:extLst>
              <a:ext uri="{C183D7F6-B498-43B3-948B-1728B52AA6E4}">
                <adec:decorative xmlns:adec="http://schemas.microsoft.com/office/drawing/2017/decorative" val="1"/>
              </a:ext>
            </a:extLst>
          </p:cNvPr>
          <p:cNvSpPr/>
          <p:nvPr/>
        </p:nvSpPr>
        <p:spPr bwMode="auto">
          <a:xfrm>
            <a:off x="7243366" y="3011581"/>
            <a:ext cx="719535" cy="58143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52" name="直線コネクタ 51">
            <a:extLst>
              <a:ext uri="{C183D7F6-B498-43B3-948B-1728B52AA6E4}">
                <adec:decorative xmlns:adec="http://schemas.microsoft.com/office/drawing/2017/decorative" val="1"/>
              </a:ext>
            </a:extLst>
          </p:cNvPr>
          <p:cNvCxnSpPr>
            <a:cxnSpLocks/>
          </p:cNvCxnSpPr>
          <p:nvPr/>
        </p:nvCxnSpPr>
        <p:spPr bwMode="auto">
          <a:xfrm flipH="1">
            <a:off x="7978346" y="2506761"/>
            <a:ext cx="714607" cy="46504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77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12</a:t>
            </a:fld>
            <a:endParaRPr lang="en-US" altLang="ja-JP" dirty="0"/>
          </a:p>
        </p:txBody>
      </p:sp>
      <p:pic>
        <p:nvPicPr>
          <p:cNvPr id="45" name="図 45">
            <a:extLst>
              <a:ext uri="{FF2B5EF4-FFF2-40B4-BE49-F238E27FC236}">
                <a16:creationId xmlns:a16="http://schemas.microsoft.com/office/drawing/2014/main" id="{883F5601-24A4-4422-B494-FCDF588279A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12890" y="5124450"/>
            <a:ext cx="9350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a:extLst>
              <a:ext uri="{FF2B5EF4-FFF2-40B4-BE49-F238E27FC236}">
                <a16:creationId xmlns:a16="http://schemas.microsoft.com/office/drawing/2014/main" id="{AE18A0B1-3336-4207-89C9-8313FEF48620}"/>
              </a:ext>
              <a:ext uri="{C183D7F6-B498-43B3-948B-1728B52AA6E4}">
                <adec:decorative xmlns:adec="http://schemas.microsoft.com/office/drawing/2017/decorative" val="1"/>
              </a:ext>
            </a:extLst>
          </p:cNvPr>
          <p:cNvSpPr/>
          <p:nvPr/>
        </p:nvSpPr>
        <p:spPr bwMode="auto">
          <a:xfrm>
            <a:off x="1331897" y="2730501"/>
            <a:ext cx="2976153" cy="48260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4" name="直線コネクタ 43">
            <a:extLst>
              <a:ext uri="{FF2B5EF4-FFF2-40B4-BE49-F238E27FC236}">
                <a16:creationId xmlns:a16="http://schemas.microsoft.com/office/drawing/2014/main" id="{CE76BE40-76C2-4DEA-BED5-349A2F0412BE}"/>
              </a:ext>
              <a:ext uri="{C183D7F6-B498-43B3-948B-1728B52AA6E4}">
                <adec:decorative xmlns:adec="http://schemas.microsoft.com/office/drawing/2017/decorative" val="1"/>
              </a:ext>
            </a:extLst>
          </p:cNvPr>
          <p:cNvCxnSpPr>
            <a:cxnSpLocks/>
            <a:stCxn id="30" idx="2"/>
            <a:endCxn id="33" idx="3"/>
          </p:cNvCxnSpPr>
          <p:nvPr/>
        </p:nvCxnSpPr>
        <p:spPr bwMode="auto">
          <a:xfrm flipH="1">
            <a:off x="4308049" y="2580555"/>
            <a:ext cx="60752" cy="39124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6" name="正方形/長方形 45">
            <a:extLst>
              <a:ext uri="{FF2B5EF4-FFF2-40B4-BE49-F238E27FC236}">
                <a16:creationId xmlns:a16="http://schemas.microsoft.com/office/drawing/2014/main" id="{0CD906F8-56EF-41A8-8F9F-B923AA5A2436}"/>
              </a:ext>
              <a:ext uri="{C183D7F6-B498-43B3-948B-1728B52AA6E4}">
                <adec:decorative xmlns:adec="http://schemas.microsoft.com/office/drawing/2017/decorative" val="1"/>
              </a:ext>
            </a:extLst>
          </p:cNvPr>
          <p:cNvSpPr/>
          <p:nvPr/>
        </p:nvSpPr>
        <p:spPr bwMode="auto">
          <a:xfrm>
            <a:off x="2753520" y="3789363"/>
            <a:ext cx="2688431" cy="1476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7" name="直線コネクタ 46">
            <a:extLst>
              <a:ext uri="{FF2B5EF4-FFF2-40B4-BE49-F238E27FC236}">
                <a16:creationId xmlns:a16="http://schemas.microsoft.com/office/drawing/2014/main" id="{4724EEF6-F82E-468A-89A0-AC26318DA62A}"/>
              </a:ext>
              <a:ext uri="{C183D7F6-B498-43B3-948B-1728B52AA6E4}">
                <adec:decorative xmlns:adec="http://schemas.microsoft.com/office/drawing/2017/decorative" val="1"/>
              </a:ext>
            </a:extLst>
          </p:cNvPr>
          <p:cNvCxnSpPr>
            <a:cxnSpLocks/>
            <a:endCxn id="46" idx="0"/>
          </p:cNvCxnSpPr>
          <p:nvPr/>
        </p:nvCxnSpPr>
        <p:spPr bwMode="auto">
          <a:xfrm flipH="1">
            <a:off x="4097735" y="3711201"/>
            <a:ext cx="115238" cy="7816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8E00EE5E-4912-4709-AD37-C28BD425B623}"/>
              </a:ext>
              <a:ext uri="{C183D7F6-B498-43B3-948B-1728B52AA6E4}">
                <adec:decorative xmlns:adec="http://schemas.microsoft.com/office/drawing/2017/decorative" val="1"/>
              </a:ext>
            </a:extLst>
          </p:cNvPr>
          <p:cNvSpPr/>
          <p:nvPr/>
        </p:nvSpPr>
        <p:spPr bwMode="auto">
          <a:xfrm>
            <a:off x="6408717" y="4210892"/>
            <a:ext cx="1617684" cy="87379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8" name="直線コネクタ 47">
            <a:extLst>
              <a:ext uri="{C183D7F6-B498-43B3-948B-1728B52AA6E4}">
                <adec:decorative xmlns:adec="http://schemas.microsoft.com/office/drawing/2017/decorative" val="1"/>
              </a:ext>
            </a:extLst>
          </p:cNvPr>
          <p:cNvCxnSpPr>
            <a:cxnSpLocks/>
          </p:cNvCxnSpPr>
          <p:nvPr/>
        </p:nvCxnSpPr>
        <p:spPr bwMode="auto">
          <a:xfrm flipH="1" flipV="1">
            <a:off x="8129588" y="4871244"/>
            <a:ext cx="253977" cy="34145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11" name="図 10">
            <a:extLst>
              <a:ext uri="{FF2B5EF4-FFF2-40B4-BE49-F238E27FC236}">
                <a16:creationId xmlns:a16="http://schemas.microsoft.com/office/drawing/2014/main" id="{90F2C915-EF61-6B85-0D49-1A5C87CDA01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83565" y="3379822"/>
            <a:ext cx="3571875" cy="1511300"/>
          </a:xfrm>
          <a:prstGeom prst="rect">
            <a:avLst/>
          </a:prstGeom>
          <a:ln>
            <a:noFill/>
          </a:ln>
          <a:effectLst>
            <a:outerShdw blurRad="50800" dist="38100" dir="2700000" algn="tl" rotWithShape="0">
              <a:prstClr val="black">
                <a:alpha val="40000"/>
              </a:prstClr>
            </a:outerShdw>
          </a:effectLst>
        </p:spPr>
      </p:pic>
      <p:sp>
        <p:nvSpPr>
          <p:cNvPr id="12" name="角丸四角形 39">
            <a:extLst>
              <a:ext uri="{FF2B5EF4-FFF2-40B4-BE49-F238E27FC236}">
                <a16:creationId xmlns:a16="http://schemas.microsoft.com/office/drawing/2014/main" id="{F362BBAF-3D39-199D-00B9-4D6344F102E4}"/>
              </a:ext>
            </a:extLst>
          </p:cNvPr>
          <p:cNvSpPr/>
          <p:nvPr/>
        </p:nvSpPr>
        <p:spPr bwMode="auto">
          <a:xfrm>
            <a:off x="9148761" y="4912070"/>
            <a:ext cx="2844800" cy="1504429"/>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「メール転送」を設定すると、自分宛の電話メモの内容を、メールで受け取れます。携帯電話のメールアドレスなどに転送して、外出先で内容を確認できます。</a:t>
            </a:r>
            <a:r>
              <a:rPr lang="en-US" altLang="ja-JP" sz="1400" i="0" dirty="0">
                <a:solidFill>
                  <a:srgbClr val="414141"/>
                </a:solidFill>
                <a:latin typeface="+mn-ea"/>
                <a:sym typeface="Gill Sans Light" pitchFamily="1" charset="0"/>
              </a:rPr>
              <a:t>※</a:t>
            </a:r>
            <a:endParaRPr lang="ja-JP" altLang="en-US" sz="1400" i="0" dirty="0">
              <a:solidFill>
                <a:srgbClr val="414141"/>
              </a:solidFill>
              <a:latin typeface="+mn-ea"/>
              <a:sym typeface="Gill Sans Light" pitchFamily="1" charset="0"/>
            </a:endParaRPr>
          </a:p>
        </p:txBody>
      </p:sp>
      <p:cxnSp>
        <p:nvCxnSpPr>
          <p:cNvPr id="13" name="直線コネクタ 12">
            <a:extLst>
              <a:ext uri="{FF2B5EF4-FFF2-40B4-BE49-F238E27FC236}">
                <a16:creationId xmlns:a16="http://schemas.microsoft.com/office/drawing/2014/main" id="{FE339D65-48B1-2799-DBCD-16DE2E2C6FF5}"/>
              </a:ext>
              <a:ext uri="{C183D7F6-B498-43B3-948B-1728B52AA6E4}">
                <adec:decorative xmlns:adec="http://schemas.microsoft.com/office/drawing/2017/decorative" val="1"/>
              </a:ext>
            </a:extLst>
          </p:cNvPr>
          <p:cNvCxnSpPr>
            <a:cxnSpLocks/>
          </p:cNvCxnSpPr>
          <p:nvPr/>
        </p:nvCxnSpPr>
        <p:spPr bwMode="auto">
          <a:xfrm flipH="1" flipV="1">
            <a:off x="11095946" y="4543464"/>
            <a:ext cx="253977" cy="34145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14" name="正方形/長方形 13">
            <a:extLst>
              <a:ext uri="{FF2B5EF4-FFF2-40B4-BE49-F238E27FC236}">
                <a16:creationId xmlns:a16="http://schemas.microsoft.com/office/drawing/2014/main" id="{F284761F-887A-4996-BA3C-1382BFEEB6DD}"/>
              </a:ext>
              <a:ext uri="{C183D7F6-B498-43B3-948B-1728B52AA6E4}">
                <adec:decorative xmlns:adec="http://schemas.microsoft.com/office/drawing/2017/decorative" val="1"/>
              </a:ext>
            </a:extLst>
          </p:cNvPr>
          <p:cNvSpPr/>
          <p:nvPr/>
        </p:nvSpPr>
        <p:spPr bwMode="auto">
          <a:xfrm>
            <a:off x="8382158" y="3356537"/>
            <a:ext cx="3571875" cy="154248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pic>
        <p:nvPicPr>
          <p:cNvPr id="5" name="図 20">
            <a:extLst>
              <a:ext uri="{FF2B5EF4-FFF2-40B4-BE49-F238E27FC236}">
                <a16:creationId xmlns:a16="http://schemas.microsoft.com/office/drawing/2014/main" id="{EF1A12DD-8B0F-24A9-49FB-BC0CE719A679}"/>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1109665" y="1384053"/>
            <a:ext cx="1165302"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A885AE24-BF53-F08F-124D-9B75EEDBE1C2}"/>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70156" y="1409981"/>
            <a:ext cx="2275674" cy="630187"/>
          </a:xfrm>
          <a:prstGeom prst="rect">
            <a:avLst/>
          </a:prstGeom>
        </p:spPr>
      </p:pic>
    </p:spTree>
    <p:extLst>
      <p:ext uri="{BB962C8B-B14F-4D97-AF65-F5344CB8AC3E}">
        <p14:creationId xmlns:p14="http://schemas.microsoft.com/office/powerpoint/2010/main" val="61287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-5-</a:t>
            </a:r>
            <a:endParaRPr lang="ja-JP" altLang="en-US" dirty="0"/>
          </a:p>
        </p:txBody>
      </p:sp>
      <p:pic>
        <p:nvPicPr>
          <p:cNvPr id="3" name="図 2">
            <a:extLst>
              <a:ext uri="{FF2B5EF4-FFF2-40B4-BE49-F238E27FC236}">
                <a16:creationId xmlns:a16="http://schemas.microsoft.com/office/drawing/2014/main" id="{97BE93C4-19D6-4B3D-85DB-4D4742B0EF4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0588" y="5452050"/>
            <a:ext cx="2515336" cy="1044000"/>
          </a:xfrm>
          <a:prstGeom prst="rect">
            <a:avLst/>
          </a:prstGeom>
          <a:ln>
            <a:solidFill>
              <a:schemeClr val="bg1">
                <a:lumMod val="85000"/>
              </a:schemeClr>
            </a:solidFill>
          </a:ln>
        </p:spPr>
      </p:pic>
      <p:sp>
        <p:nvSpPr>
          <p:cNvPr id="33795" name="コンテンツ プレースホルダー 2"/>
          <p:cNvSpPr>
            <a:spLocks noGrp="1"/>
          </p:cNvSpPr>
          <p:nvPr>
            <p:ph idx="12"/>
          </p:nvPr>
        </p:nvSpPr>
        <p:spPr>
          <a:xfrm>
            <a:off x="387351" y="888849"/>
            <a:ext cx="10006013" cy="574675"/>
          </a:xfrm>
        </p:spPr>
        <p:txBody>
          <a:bodyPr/>
          <a:lstStyle/>
          <a:p>
            <a:r>
              <a:rPr lang="ja-JP" altLang="en-US" dirty="0"/>
              <a:t>リアクション機能</a:t>
            </a:r>
            <a:endParaRPr lang="en-US" altLang="ja-JP" dirty="0"/>
          </a:p>
          <a:p>
            <a:endParaRPr lang="ja-JP" altLang="en-US" dirty="0"/>
          </a:p>
        </p:txBody>
      </p:sp>
      <p:sp>
        <p:nvSpPr>
          <p:cNvPr id="33816" name="Rectangle 10"/>
          <p:cNvSpPr>
            <a:spLocks noChangeArrowheads="1"/>
          </p:cNvSpPr>
          <p:nvPr/>
        </p:nvSpPr>
        <p:spPr bwMode="auto">
          <a:xfrm>
            <a:off x="2903538" y="1009466"/>
            <a:ext cx="4051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600" i="0" dirty="0">
                <a:solidFill>
                  <a:srgbClr val="333333"/>
                </a:solidFill>
                <a:ea typeface="メイリオ" panose="020B0604030504040204" pitchFamily="50" charset="-128"/>
                <a:cs typeface="メイリオ" panose="020B0604030504040204" pitchFamily="50" charset="-128"/>
              </a:rPr>
              <a:t>インタラクティブなやりとりを支援</a:t>
            </a:r>
          </a:p>
        </p:txBody>
      </p:sp>
      <p:pic>
        <p:nvPicPr>
          <p:cNvPr id="6" name="図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0526" y="4926013"/>
            <a:ext cx="3635375" cy="1009650"/>
          </a:xfrm>
          <a:prstGeom prst="rect">
            <a:avLst/>
          </a:prstGeom>
          <a:ln>
            <a:solidFill>
              <a:schemeClr val="bg1">
                <a:lumMod val="85000"/>
              </a:schemeClr>
            </a:solidFill>
          </a:ln>
          <a:effectLst/>
        </p:spPr>
      </p:pic>
      <p:pic>
        <p:nvPicPr>
          <p:cNvPr id="8" name="Picture 34" descr="リアクション機能"/>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1313" y="2046289"/>
            <a:ext cx="4222750" cy="207803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 name="角丸四角形 11"/>
          <p:cNvSpPr/>
          <p:nvPr/>
        </p:nvSpPr>
        <p:spPr bwMode="auto">
          <a:xfrm>
            <a:off x="4387850" y="1963738"/>
            <a:ext cx="2476500" cy="17073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スケジュール、掲示板、メッセージ、報告書、プロジェクト掲示、カスタムアプリのコメントに「いいね！」や「確認しました」などのリアクション機能が付けられます。</a:t>
            </a:r>
          </a:p>
        </p:txBody>
      </p:sp>
      <p:sp>
        <p:nvSpPr>
          <p:cNvPr id="9" name="テキスト ボックス 8"/>
          <p:cNvSpPr txBox="1"/>
          <p:nvPr/>
        </p:nvSpPr>
        <p:spPr>
          <a:xfrm>
            <a:off x="1781176" y="6242050"/>
            <a:ext cx="3821113" cy="254000"/>
          </a:xfrm>
          <a:prstGeom prst="rect">
            <a:avLst/>
          </a:prstGeom>
          <a:noFill/>
        </p:spPr>
        <p:txBody>
          <a:bodyPr wrap="none">
            <a:spAutoFit/>
          </a:bodyPr>
          <a:lstStyle/>
          <a:p>
            <a:pPr>
              <a:defRPr/>
            </a:pPr>
            <a:r>
              <a:rPr lang="en-US" altLang="ja-JP" sz="1050" i="0" dirty="0">
                <a:latin typeface="+mn-ea"/>
                <a:ea typeface="+mn-ea"/>
              </a:rPr>
              <a:t>※</a:t>
            </a:r>
            <a:r>
              <a:rPr lang="ja-JP" altLang="en-US" sz="1050" i="0" dirty="0">
                <a:latin typeface="+mn-ea"/>
                <a:ea typeface="+mn-ea"/>
              </a:rPr>
              <a:t>システム設定画面でリアクションの初期値を設定できます</a:t>
            </a:r>
          </a:p>
        </p:txBody>
      </p:sp>
      <p:pic>
        <p:nvPicPr>
          <p:cNvPr id="7" name="Picture 33">
            <a:extLs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2644" y="3756419"/>
            <a:ext cx="4325937" cy="1084263"/>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3800" name="図 2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1614642" y="1368425"/>
            <a:ext cx="107499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C183D7F6-B498-43B3-948B-1728B52AA6E4}">
                <adec:decorative xmlns:adec="http://schemas.microsoft.com/office/drawing/2017/decorative" val="1"/>
              </a:ext>
            </a:extLst>
          </p:cNvPr>
          <p:cNvSpPr/>
          <p:nvPr/>
        </p:nvSpPr>
        <p:spPr bwMode="auto">
          <a:xfrm>
            <a:off x="1908176" y="4951413"/>
            <a:ext cx="1298575" cy="95885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611314" y="3816350"/>
            <a:ext cx="714375" cy="34925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pic>
        <p:nvPicPr>
          <p:cNvPr id="33809" name="図 2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026276" y="2046288"/>
            <a:ext cx="3135313" cy="1820862"/>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21" name="角丸四角形 20"/>
          <p:cNvSpPr/>
          <p:nvPr/>
        </p:nvSpPr>
        <p:spPr bwMode="auto">
          <a:xfrm>
            <a:off x="6954837" y="4030663"/>
            <a:ext cx="4256398" cy="13525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latin typeface="メイリオ" pitchFamily="50" charset="-128"/>
                <a:cs typeface="メイリオ" pitchFamily="50" charset="-128"/>
              </a:rPr>
              <a:t>スケジュール、掲示板、メッセージ、スペースの本文や</a:t>
            </a:r>
            <a:r>
              <a:rPr lang="ja-JP" altLang="en-US" sz="1400" dirty="0"/>
              <a:t>書き込みに対して、リアクション機能をつけることができます。</a:t>
            </a:r>
            <a:r>
              <a:rPr lang="ja-JP" altLang="en-US" sz="1400" dirty="0">
                <a:latin typeface="メイリオ" pitchFamily="50" charset="-128"/>
                <a:cs typeface="メイリオ" pitchFamily="50" charset="-128"/>
              </a:rPr>
              <a:t>表示する文言は、「いいね！」「了解です」「確認しました」など任意に設定することができます。</a:t>
            </a:r>
            <a:endParaRPr lang="ja-JP" altLang="en-US" sz="1400" dirty="0">
              <a:solidFill>
                <a:srgbClr val="414141"/>
              </a:solidFill>
              <a:sym typeface="Gill Sans Light" pitchFamily="1" charset="0"/>
            </a:endParaRPr>
          </a:p>
        </p:txBody>
      </p:sp>
      <p:sp>
        <p:nvSpPr>
          <p:cNvPr id="17" name="角丸四角形 16"/>
          <p:cNvSpPr/>
          <p:nvPr/>
        </p:nvSpPr>
        <p:spPr bwMode="auto">
          <a:xfrm>
            <a:off x="4064000" y="5116514"/>
            <a:ext cx="2554288" cy="10890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トップページの最新情報や固定ヘッダーで自分のコメントに付いたリアクションを見ることができます。</a:t>
            </a:r>
          </a:p>
        </p:txBody>
      </p:sp>
      <p:sp>
        <p:nvSpPr>
          <p:cNvPr id="16" name="正方形/長方形 15">
            <a:extLst>
              <a:ext uri="{C183D7F6-B498-43B3-948B-1728B52AA6E4}">
                <adec:decorative xmlns:adec="http://schemas.microsoft.com/office/drawing/2017/decorative" val="1"/>
              </a:ext>
            </a:extLst>
          </p:cNvPr>
          <p:cNvSpPr/>
          <p:nvPr/>
        </p:nvSpPr>
        <p:spPr bwMode="auto">
          <a:xfrm>
            <a:off x="5175250" y="3943351"/>
            <a:ext cx="1543050" cy="93186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5" name="正方形/長方形 24">
            <a:extLst>
              <a:ext uri="{C183D7F6-B498-43B3-948B-1728B52AA6E4}">
                <adec:decorative xmlns:adec="http://schemas.microsoft.com/office/drawing/2017/decorative" val="1"/>
              </a:ext>
            </a:extLst>
          </p:cNvPr>
          <p:cNvSpPr/>
          <p:nvPr/>
        </p:nvSpPr>
        <p:spPr bwMode="auto">
          <a:xfrm>
            <a:off x="8008939" y="3105150"/>
            <a:ext cx="1366837" cy="6810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7" name="正方形/長方形 26">
            <a:extLst>
              <a:ext uri="{C183D7F6-B498-43B3-948B-1728B52AA6E4}">
                <adec:decorative xmlns:adec="http://schemas.microsoft.com/office/drawing/2017/decorative" val="1"/>
              </a:ext>
            </a:extLst>
          </p:cNvPr>
          <p:cNvSpPr/>
          <p:nvPr/>
        </p:nvSpPr>
        <p:spPr bwMode="auto">
          <a:xfrm>
            <a:off x="7245748" y="5750719"/>
            <a:ext cx="2510177" cy="708026"/>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28" name="直線コネクタ 27">
            <a:extLst>
              <a:ext uri="{C183D7F6-B498-43B3-948B-1728B52AA6E4}">
                <adec:decorative xmlns:adec="http://schemas.microsoft.com/office/drawing/2017/decorative" val="1"/>
              </a:ext>
            </a:extLst>
          </p:cNvPr>
          <p:cNvCxnSpPr>
            <a:cxnSpLocks/>
            <a:stCxn id="17" idx="3"/>
            <a:endCxn id="3" idx="1"/>
          </p:cNvCxnSpPr>
          <p:nvPr/>
        </p:nvCxnSpPr>
        <p:spPr bwMode="auto">
          <a:xfrm>
            <a:off x="6618288" y="5661026"/>
            <a:ext cx="622300" cy="31302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C183D7F6-B498-43B3-948B-1728B52AA6E4}">
                <adec:decorative xmlns:adec="http://schemas.microsoft.com/office/drawing/2017/decorative" val="1"/>
              </a:ext>
            </a:extLst>
          </p:cNvPr>
          <p:cNvCxnSpPr>
            <a:cxnSpLocks/>
          </p:cNvCxnSpPr>
          <p:nvPr/>
        </p:nvCxnSpPr>
        <p:spPr bwMode="auto">
          <a:xfrm flipH="1" flipV="1">
            <a:off x="8961749" y="3759200"/>
            <a:ext cx="148915" cy="27146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3817" name="フッター プレースホルダー 37">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13</a:t>
            </a:fld>
            <a:endParaRPr lang="en-US" altLang="ja-JP" dirty="0"/>
          </a:p>
        </p:txBody>
      </p:sp>
      <p:pic>
        <p:nvPicPr>
          <p:cNvPr id="29" name="図 28">
            <a:extLst>
              <a:ext uri="{FF2B5EF4-FFF2-40B4-BE49-F238E27FC236}">
                <a16:creationId xmlns:a16="http://schemas.microsoft.com/office/drawing/2014/main" id="{6808A34F-BBF0-0E40-8688-DAD8756420F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26276" y="1433053"/>
            <a:ext cx="2076326" cy="574983"/>
          </a:xfrm>
          <a:prstGeom prst="rect">
            <a:avLst/>
          </a:prstGeom>
        </p:spPr>
      </p:pic>
      <p:cxnSp>
        <p:nvCxnSpPr>
          <p:cNvPr id="13" name="直線コネクタ 12">
            <a:extLst>
              <a:ext uri="{C183D7F6-B498-43B3-948B-1728B52AA6E4}">
                <adec:decorative xmlns:adec="http://schemas.microsoft.com/office/drawing/2017/decorative" val="1"/>
              </a:ext>
            </a:extLst>
          </p:cNvPr>
          <p:cNvCxnSpPr>
            <a:cxnSpLocks/>
            <a:endCxn id="15" idx="3"/>
          </p:cNvCxnSpPr>
          <p:nvPr/>
        </p:nvCxnSpPr>
        <p:spPr bwMode="auto">
          <a:xfrm flipH="1">
            <a:off x="2325688" y="2597151"/>
            <a:ext cx="2062164" cy="139382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C183D7F6-B498-43B3-948B-1728B52AA6E4}">
                <adec:decorative xmlns:adec="http://schemas.microsoft.com/office/drawing/2017/decorative" val="1"/>
              </a:ext>
            </a:extLst>
          </p:cNvPr>
          <p:cNvCxnSpPr>
            <a:cxnSpLocks/>
          </p:cNvCxnSpPr>
          <p:nvPr/>
        </p:nvCxnSpPr>
        <p:spPr bwMode="auto">
          <a:xfrm flipH="1" flipV="1">
            <a:off x="5703889" y="4906964"/>
            <a:ext cx="1" cy="209551"/>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32" name="直線コネクタ 31">
            <a:extLst>
              <a:ext uri="{FF2B5EF4-FFF2-40B4-BE49-F238E27FC236}">
                <a16:creationId xmlns:a16="http://schemas.microsoft.com/office/drawing/2014/main" id="{75970C36-EAB3-4911-8A17-B734F1F2041E}"/>
              </a:ext>
              <a:ext uri="{C183D7F6-B498-43B3-948B-1728B52AA6E4}">
                <adec:decorative xmlns:adec="http://schemas.microsoft.com/office/drawing/2017/decorative" val="1"/>
              </a:ext>
            </a:extLst>
          </p:cNvPr>
          <p:cNvCxnSpPr>
            <a:cxnSpLocks/>
            <a:stCxn id="12" idx="1"/>
          </p:cNvCxnSpPr>
          <p:nvPr/>
        </p:nvCxnSpPr>
        <p:spPr bwMode="auto">
          <a:xfrm flipH="1">
            <a:off x="2662238" y="2817413"/>
            <a:ext cx="1725612" cy="2108599"/>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05539" y="4408489"/>
            <a:ext cx="2668587" cy="1951037"/>
          </a:xfrm>
          <a:prstGeom prst="rect">
            <a:avLst/>
          </a:prstGeom>
          <a:noFill/>
          <a:ln w="9525">
            <a:solidFill>
              <a:schemeClr val="bg1">
                <a:lumMod val="85000"/>
              </a:schemeClr>
            </a:solidFill>
            <a:miter lim="800000"/>
            <a:headEnd/>
            <a:tailEnd/>
          </a:ln>
          <a:effectLst/>
          <a:extLst>
            <a:ext uri="{909E8E84-426E-40dd-AFC4-6F175D3DCCD1}"/>
          </a:extLst>
        </p:spPr>
      </p:pic>
      <p:pic>
        <p:nvPicPr>
          <p:cNvPr id="27" name="図 26">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6750" y="2008188"/>
            <a:ext cx="2801938" cy="2944812"/>
          </a:xfrm>
          <a:prstGeom prst="rect">
            <a:avLst/>
          </a:prstGeom>
          <a:ln>
            <a:solidFill>
              <a:schemeClr val="bg1">
                <a:lumMod val="85000"/>
              </a:schemeClr>
            </a:solidFill>
          </a:ln>
          <a:effectLst/>
        </p:spPr>
      </p:pic>
      <p:pic>
        <p:nvPicPr>
          <p:cNvPr id="29" name="図 2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0864" y="4749800"/>
            <a:ext cx="2746375" cy="117633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7" name="図 36">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2564" y="4359275"/>
            <a:ext cx="2516187" cy="330200"/>
          </a:xfrm>
          <a:prstGeom prst="rect">
            <a:avLst/>
          </a:prstGeom>
          <a:ln w="19050">
            <a:solidFill>
              <a:schemeClr val="accent6"/>
            </a:solidFill>
          </a:ln>
        </p:spPr>
      </p:pic>
      <p:pic>
        <p:nvPicPr>
          <p:cNvPr id="41" name="図 40">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99189" y="2008188"/>
            <a:ext cx="3717925" cy="1954212"/>
          </a:xfrm>
          <a:prstGeom prst="rect">
            <a:avLst/>
          </a:prstGeom>
          <a:noFill/>
          <a:ln w="9525">
            <a:solidFill>
              <a:schemeClr val="bg1">
                <a:lumMod val="85000"/>
              </a:schemeClr>
            </a:solidFill>
            <a:miter lim="800000"/>
            <a:headEnd/>
            <a:tailEnd/>
          </a:ln>
          <a:effectLst/>
          <a:extLst>
            <a:ext uri="{909E8E84-426E-40dd-AFC4-6F175D3DCCD1}"/>
          </a:extLst>
        </p:spPr>
      </p:pic>
      <p:sp>
        <p:nvSpPr>
          <p:cNvPr id="34823"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-6-</a:t>
            </a:r>
            <a:endParaRPr lang="ja-JP" altLang="en-US" dirty="0"/>
          </a:p>
        </p:txBody>
      </p:sp>
      <p:sp>
        <p:nvSpPr>
          <p:cNvPr id="34824" name="コンテンツ プレースホルダー 2"/>
          <p:cNvSpPr>
            <a:spLocks noGrp="1"/>
          </p:cNvSpPr>
          <p:nvPr>
            <p:ph idx="12"/>
          </p:nvPr>
        </p:nvSpPr>
        <p:spPr>
          <a:xfrm>
            <a:off x="387351" y="888849"/>
            <a:ext cx="10006013" cy="944562"/>
          </a:xfrm>
        </p:spPr>
        <p:txBody>
          <a:bodyPr/>
          <a:lstStyle/>
          <a:p>
            <a:pPr eaLnBrk="1" hangingPunct="1"/>
            <a:r>
              <a:rPr lang="ja-JP" altLang="en-US" dirty="0"/>
              <a:t>ワークフロー</a:t>
            </a:r>
          </a:p>
        </p:txBody>
      </p:sp>
      <p:sp>
        <p:nvSpPr>
          <p:cNvPr id="34825" name="Rectangle 13"/>
          <p:cNvSpPr>
            <a:spLocks noChangeArrowheads="1"/>
          </p:cNvSpPr>
          <p:nvPr/>
        </p:nvSpPr>
        <p:spPr bwMode="auto">
          <a:xfrm>
            <a:off x="2503170" y="964863"/>
            <a:ext cx="5239069" cy="34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600" dirty="0">
                <a:solidFill>
                  <a:srgbClr val="333333"/>
                </a:solidFill>
                <a:ea typeface="メイリオ" panose="020B0604030504040204" pitchFamily="50" charset="-128"/>
                <a:cs typeface="メイリオ" panose="020B0604030504040204" pitchFamily="50" charset="-128"/>
              </a:rPr>
              <a:t>日常的な各種申請書を電子化</a:t>
            </a:r>
            <a:endParaRPr lang="ja-JP" altLang="en-US" sz="1600" dirty="0">
              <a:solidFill>
                <a:srgbClr val="333333"/>
              </a:solidFill>
              <a:latin typeface="HGP創英角ｺﾞｼｯｸUB" panose="020B0900000000000000" pitchFamily="50" charset="-128"/>
              <a:ea typeface="メイリオ" panose="020B0604030504040204" pitchFamily="50" charset="-128"/>
              <a:cs typeface="メイリオ" panose="020B0604030504040204" pitchFamily="50" charset="-128"/>
            </a:endParaRPr>
          </a:p>
        </p:txBody>
      </p:sp>
      <p:pic>
        <p:nvPicPr>
          <p:cNvPr id="34828" name="図 23" descr="サイボウズOffice(オフィス)">
            <a:extLs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1936750" y="1361126"/>
            <a:ext cx="1108502" cy="6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24"/>
          <p:cNvSpPr/>
          <p:nvPr/>
        </p:nvSpPr>
        <p:spPr bwMode="auto">
          <a:xfrm>
            <a:off x="3460751" y="2128838"/>
            <a:ext cx="2422525" cy="6667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フォームにあわせて入力するだけで簡単作成！</a:t>
            </a:r>
          </a:p>
        </p:txBody>
      </p:sp>
      <p:cxnSp>
        <p:nvCxnSpPr>
          <p:cNvPr id="26" name="直線コネクタ 25">
            <a:extLst>
              <a:ext uri="{C183D7F6-B498-43B3-948B-1728B52AA6E4}">
                <adec:decorative xmlns:adec="http://schemas.microsoft.com/office/drawing/2017/decorative" val="1"/>
              </a:ext>
            </a:extLst>
          </p:cNvPr>
          <p:cNvCxnSpPr/>
          <p:nvPr/>
        </p:nvCxnSpPr>
        <p:spPr bwMode="auto">
          <a:xfrm flipH="1">
            <a:off x="4008438" y="2811464"/>
            <a:ext cx="463550" cy="2936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8" name="正方形/長方形 27">
            <a:extLst>
              <a:ext uri="{C183D7F6-B498-43B3-948B-1728B52AA6E4}">
                <adec:decorative xmlns:adec="http://schemas.microsoft.com/office/drawing/2017/decorative" val="1"/>
              </a:ext>
            </a:extLst>
          </p:cNvPr>
          <p:cNvSpPr/>
          <p:nvPr/>
        </p:nvSpPr>
        <p:spPr bwMode="auto">
          <a:xfrm>
            <a:off x="3065464" y="4954588"/>
            <a:ext cx="2884487" cy="64135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38" name="角丸四角形 37"/>
          <p:cNvSpPr/>
          <p:nvPr/>
        </p:nvSpPr>
        <p:spPr bwMode="auto">
          <a:xfrm>
            <a:off x="4405313" y="3451225"/>
            <a:ext cx="1668462" cy="6667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申請者への差し戻しも可能！</a:t>
            </a:r>
          </a:p>
        </p:txBody>
      </p:sp>
      <p:cxnSp>
        <p:nvCxnSpPr>
          <p:cNvPr id="40" name="直線コネクタ 39">
            <a:extLst>
              <a:ext uri="{C183D7F6-B498-43B3-948B-1728B52AA6E4}">
                <adec:decorative xmlns:adec="http://schemas.microsoft.com/office/drawing/2017/decorative" val="1"/>
              </a:ext>
            </a:extLst>
          </p:cNvPr>
          <p:cNvCxnSpPr>
            <a:cxnSpLocks/>
            <a:endCxn id="37" idx="3"/>
          </p:cNvCxnSpPr>
          <p:nvPr/>
        </p:nvCxnSpPr>
        <p:spPr bwMode="auto">
          <a:xfrm flipH="1">
            <a:off x="5238750" y="4133851"/>
            <a:ext cx="176214" cy="39052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3" name="角丸四角形 42"/>
          <p:cNvSpPr/>
          <p:nvPr/>
        </p:nvSpPr>
        <p:spPr bwMode="auto">
          <a:xfrm>
            <a:off x="1944688" y="5724525"/>
            <a:ext cx="2252662" cy="6667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自分宛の申請が届くと最新情報に通知。</a:t>
            </a:r>
          </a:p>
        </p:txBody>
      </p:sp>
      <p:pic>
        <p:nvPicPr>
          <p:cNvPr id="31" name="図 30" descr="Garoon(ガルーン)">
            <a:extLst>
              <a:ext uri="{FF2B5EF4-FFF2-40B4-BE49-F238E27FC236}">
                <a16:creationId xmlns:a16="http://schemas.microsoft.com/office/drawing/2014/main" id="{D4D4A53B-8F29-8A49-A9D5-09A92A808B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80138" y="1275980"/>
            <a:ext cx="2275674" cy="630187"/>
          </a:xfrm>
          <a:prstGeom prst="rect">
            <a:avLst/>
          </a:prstGeom>
        </p:spPr>
      </p:pic>
      <p:cxnSp>
        <p:nvCxnSpPr>
          <p:cNvPr id="44" name="直線コネクタ 43">
            <a:extLst>
              <a:ext uri="{C183D7F6-B498-43B3-948B-1728B52AA6E4}">
                <adec:decorative xmlns:adec="http://schemas.microsoft.com/office/drawing/2017/decorative" val="1"/>
              </a:ext>
            </a:extLst>
          </p:cNvPr>
          <p:cNvCxnSpPr>
            <a:cxnSpLocks/>
          </p:cNvCxnSpPr>
          <p:nvPr/>
        </p:nvCxnSpPr>
        <p:spPr bwMode="auto">
          <a:xfrm flipV="1">
            <a:off x="3846513" y="5595939"/>
            <a:ext cx="558800" cy="12382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2">
            <a:extLs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78931" y="2719576"/>
            <a:ext cx="2177739" cy="1735779"/>
          </a:xfrm>
          <a:prstGeom prst="rect">
            <a:avLst/>
          </a:prstGeom>
        </p:spPr>
      </p:pic>
      <p:sp>
        <p:nvSpPr>
          <p:cNvPr id="46" name="角丸四角形 45"/>
          <p:cNvSpPr/>
          <p:nvPr/>
        </p:nvSpPr>
        <p:spPr bwMode="auto">
          <a:xfrm>
            <a:off x="7754144" y="1835531"/>
            <a:ext cx="2889250" cy="8096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メイリオ" panose="020B0604030504040204" pitchFamily="50" charset="-128"/>
                <a:cs typeface="メイリオ" panose="020B0604030504040204" pitchFamily="50" charset="-128"/>
                <a:sym typeface="Gill Sans Light" charset="0"/>
              </a:rPr>
              <a:t>交通費申請時に、電車運賃を調べて申請フォーム内に取り込むことができます。</a:t>
            </a:r>
          </a:p>
        </p:txBody>
      </p:sp>
      <p:sp>
        <p:nvSpPr>
          <p:cNvPr id="48" name="正方形/長方形 47">
            <a:extLst>
              <a:ext uri="{C183D7F6-B498-43B3-948B-1728B52AA6E4}">
                <adec:decorative xmlns:adec="http://schemas.microsoft.com/office/drawing/2017/decorative" val="1"/>
              </a:ext>
            </a:extLst>
          </p:cNvPr>
          <p:cNvSpPr/>
          <p:nvPr/>
        </p:nvSpPr>
        <p:spPr bwMode="auto">
          <a:xfrm>
            <a:off x="6180138" y="4394200"/>
            <a:ext cx="1363662" cy="177165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49" name="角丸四角形 48"/>
          <p:cNvSpPr/>
          <p:nvPr/>
        </p:nvSpPr>
        <p:spPr bwMode="auto">
          <a:xfrm>
            <a:off x="7742239" y="4424364"/>
            <a:ext cx="2651125" cy="8286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メイリオ" panose="020B0604030504040204" pitchFamily="50" charset="-128"/>
                <a:cs typeface="メイリオ" panose="020B0604030504040204" pitchFamily="50" charset="-128"/>
                <a:sym typeface="Gill Sans Light" charset="0"/>
              </a:rPr>
              <a:t>申請経路の初期値が設定できるので、作成時に毎回経路を指定する必要がありません。</a:t>
            </a:r>
          </a:p>
        </p:txBody>
      </p:sp>
      <p:cxnSp>
        <p:nvCxnSpPr>
          <p:cNvPr id="50" name="直線コネクタ 49">
            <a:extLst>
              <a:ext uri="{C183D7F6-B498-43B3-948B-1728B52AA6E4}">
                <adec:decorative xmlns:adec="http://schemas.microsoft.com/office/drawing/2017/decorative" val="1"/>
              </a:ext>
            </a:extLst>
          </p:cNvPr>
          <p:cNvCxnSpPr>
            <a:cxnSpLocks/>
          </p:cNvCxnSpPr>
          <p:nvPr/>
        </p:nvCxnSpPr>
        <p:spPr bwMode="auto">
          <a:xfrm flipH="1">
            <a:off x="7543801" y="5264150"/>
            <a:ext cx="765175" cy="33178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4843"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14</a:t>
            </a:fld>
            <a:endParaRPr lang="en-US" altLang="ja-JP"/>
          </a:p>
        </p:txBody>
      </p:sp>
      <p:sp>
        <p:nvSpPr>
          <p:cNvPr id="32" name="正方形/長方形 31">
            <a:extLst>
              <a:ext uri="{FF2B5EF4-FFF2-40B4-BE49-F238E27FC236}">
                <a16:creationId xmlns:a16="http://schemas.microsoft.com/office/drawing/2014/main" id="{CB6F5A2A-1107-44E3-99B3-923F38C00995}"/>
              </a:ext>
              <a:ext uri="{C183D7F6-B498-43B3-948B-1728B52AA6E4}">
                <adec:decorative xmlns:adec="http://schemas.microsoft.com/office/drawing/2017/decorative" val="1"/>
              </a:ext>
            </a:extLst>
          </p:cNvPr>
          <p:cNvSpPr/>
          <p:nvPr/>
        </p:nvSpPr>
        <p:spPr bwMode="auto">
          <a:xfrm>
            <a:off x="8009719" y="2715420"/>
            <a:ext cx="2144087" cy="48459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47" name="直線コネクタ 46">
            <a:extLst>
              <a:ext uri="{C183D7F6-B498-43B3-948B-1728B52AA6E4}">
                <adec:decorative xmlns:adec="http://schemas.microsoft.com/office/drawing/2017/decorative" val="1"/>
              </a:ext>
            </a:extLst>
          </p:cNvPr>
          <p:cNvCxnSpPr>
            <a:cxnSpLocks/>
            <a:endCxn id="32" idx="1"/>
          </p:cNvCxnSpPr>
          <p:nvPr/>
        </p:nvCxnSpPr>
        <p:spPr bwMode="auto">
          <a:xfrm>
            <a:off x="7926388" y="2645155"/>
            <a:ext cx="83331" cy="31256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pPr eaLnBrk="1" hangingPunct="1"/>
            <a:r>
              <a:rPr lang="ja-JP" altLang="en-US" dirty="0"/>
              <a:t>（補足）</a:t>
            </a:r>
            <a:r>
              <a:rPr lang="ja-JP" altLang="en-US" sz="2000" dirty="0"/>
              <a:t>「</a:t>
            </a:r>
            <a:r>
              <a:rPr lang="en-US" altLang="ja-JP" sz="2000" dirty="0" err="1"/>
              <a:t>Garoon</a:t>
            </a:r>
            <a:r>
              <a:rPr lang="ja-JP" altLang="en-US" sz="2000" dirty="0"/>
              <a:t>」にしかないワークフローの機能</a:t>
            </a:r>
          </a:p>
        </p:txBody>
      </p:sp>
      <p:sp>
        <p:nvSpPr>
          <p:cNvPr id="15" name="正方形/長方形 14"/>
          <p:cNvSpPr/>
          <p:nvPr/>
        </p:nvSpPr>
        <p:spPr>
          <a:xfrm>
            <a:off x="2120900" y="1967707"/>
            <a:ext cx="1981200" cy="5762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代理申請・</a:t>
            </a:r>
            <a:endParaRPr lang="en-US" altLang="ja-JP" sz="1600" i="0" dirty="0">
              <a:solidFill>
                <a:prstClr val="white"/>
              </a:solidFill>
              <a:latin typeface="+mn-ea"/>
              <a:cs typeface="メイリオ" pitchFamily="50" charset="-128"/>
              <a:sym typeface="Gill Sans Light" pitchFamily="1" charset="0"/>
            </a:endParaRPr>
          </a:p>
          <a:p>
            <a:pPr algn="ctr" eaLnBrk="1" hangingPunct="1">
              <a:defRPr/>
            </a:pPr>
            <a:r>
              <a:rPr lang="ja-JP" altLang="en-US" sz="1600" i="0" dirty="0">
                <a:solidFill>
                  <a:prstClr val="white"/>
                </a:solidFill>
                <a:latin typeface="+mn-ea"/>
                <a:cs typeface="メイリオ" pitchFamily="50" charset="-128"/>
                <a:sym typeface="Gill Sans Light" pitchFamily="1" charset="0"/>
              </a:rPr>
              <a:t>代理承認機能</a:t>
            </a:r>
          </a:p>
        </p:txBody>
      </p:sp>
      <p:sp>
        <p:nvSpPr>
          <p:cNvPr id="36867" name="テキスト ボックス 11"/>
          <p:cNvSpPr txBox="1">
            <a:spLocks noChangeArrowheads="1"/>
          </p:cNvSpPr>
          <p:nvPr/>
        </p:nvSpPr>
        <p:spPr bwMode="auto">
          <a:xfrm>
            <a:off x="4102101" y="1131889"/>
            <a:ext cx="633975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400" i="0" dirty="0">
                <a:latin typeface="メイリオ" panose="020B0604030504040204" pitchFamily="50" charset="-128"/>
                <a:ea typeface="メイリオ" panose="020B0604030504040204" pitchFamily="50" charset="-128"/>
                <a:cs typeface="メイリオ" panose="020B0604030504040204" pitchFamily="50" charset="-128"/>
              </a:rPr>
              <a:t>出張や長期休暇の時に、承認経路を変更しなくても、申請が滞らないように代理人が処理することができます。</a:t>
            </a:r>
          </a:p>
        </p:txBody>
      </p:sp>
      <p:sp>
        <p:nvSpPr>
          <p:cNvPr id="16" name="正方形/長方形 15"/>
          <p:cNvSpPr/>
          <p:nvPr/>
        </p:nvSpPr>
        <p:spPr>
          <a:xfrm>
            <a:off x="2120900" y="4796631"/>
            <a:ext cx="1981200" cy="5762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経路設定・</a:t>
            </a:r>
            <a:endParaRPr lang="en-US" altLang="ja-JP" sz="1600" i="0" dirty="0">
              <a:solidFill>
                <a:prstClr val="white"/>
              </a:solidFill>
              <a:latin typeface="+mn-ea"/>
              <a:cs typeface="メイリオ" pitchFamily="50" charset="-128"/>
              <a:sym typeface="Gill Sans Light" pitchFamily="1" charset="0"/>
            </a:endParaRPr>
          </a:p>
          <a:p>
            <a:pPr algn="ctr" eaLnBrk="1" hangingPunct="1">
              <a:defRPr/>
            </a:pPr>
            <a:r>
              <a:rPr lang="ja-JP" altLang="en-US" sz="1600" i="0" dirty="0">
                <a:solidFill>
                  <a:prstClr val="white"/>
                </a:solidFill>
                <a:latin typeface="+mn-ea"/>
                <a:cs typeface="メイリオ" pitchFamily="50" charset="-128"/>
                <a:sym typeface="Gill Sans Light" pitchFamily="1" charset="0"/>
              </a:rPr>
              <a:t>経路の自動分岐</a:t>
            </a:r>
          </a:p>
        </p:txBody>
      </p:sp>
      <p:sp>
        <p:nvSpPr>
          <p:cNvPr id="36868" name="テキスト ボックス 12"/>
          <p:cNvSpPr txBox="1">
            <a:spLocks noChangeArrowheads="1"/>
          </p:cNvSpPr>
          <p:nvPr/>
        </p:nvSpPr>
        <p:spPr bwMode="auto">
          <a:xfrm>
            <a:off x="4151312" y="3694114"/>
            <a:ext cx="629054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400" i="0" dirty="0">
                <a:latin typeface="メイリオ" panose="020B0604030504040204" pitchFamily="50" charset="-128"/>
                <a:ea typeface="メイリオ" panose="020B0604030504040204" pitchFamily="50" charset="-128"/>
                <a:cs typeface="メイリオ" panose="020B0604030504040204" pitchFamily="50" charset="-128"/>
              </a:rPr>
              <a:t>ロール単位で承認経路を設定できるため、人事異動があっても自動的に所属部署の上長が設定されます。また、条件によって経路を自動的に変更できるため、経路設定に迷うことがありません。</a:t>
            </a:r>
          </a:p>
        </p:txBody>
      </p:sp>
      <p:pic>
        <p:nvPicPr>
          <p:cNvPr id="5" name="図 4">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7038" y="1668464"/>
            <a:ext cx="4902200" cy="1641475"/>
          </a:xfrm>
          <a:prstGeom prst="rect">
            <a:avLst/>
          </a:prstGeom>
          <a:noFill/>
          <a:ln w="9525">
            <a:solidFill>
              <a:schemeClr val="bg1">
                <a:lumMod val="85000"/>
              </a:schemeClr>
            </a:solidFill>
            <a:miter lim="800000"/>
            <a:headEnd/>
            <a:tailEnd/>
          </a:ln>
          <a:effectLst/>
          <a:extLst>
            <a:ext uri="{909E8E84-426E-40dd-AFC4-6F175D3DCCD1}"/>
          </a:extLst>
        </p:spPr>
      </p:pic>
      <p:pic>
        <p:nvPicPr>
          <p:cNvPr id="12" name="図 11">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bwMode="auto">
          <a:xfrm>
            <a:off x="4248151" y="4440238"/>
            <a:ext cx="4854575" cy="1865312"/>
          </a:xfrm>
          <a:prstGeom prst="rect">
            <a:avLst/>
          </a:prstGeom>
          <a:noFill/>
          <a:ln w="9525">
            <a:solidFill>
              <a:schemeClr val="bg1">
                <a:lumMod val="85000"/>
              </a:schemeClr>
            </a:solidFill>
            <a:miter lim="800000"/>
            <a:headEnd/>
            <a:tailEnd/>
          </a:ln>
          <a:effectLst/>
          <a:extLst>
            <a:ext uri="{909E8E84-426E-40dd-AFC4-6F175D3DCCD1}"/>
          </a:extLst>
        </p:spPr>
      </p:pic>
      <p:sp>
        <p:nvSpPr>
          <p:cNvPr id="36873"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15</a:t>
            </a:fld>
            <a:endParaRPr lang="en-US" altLang="ja-JP"/>
          </a:p>
        </p:txBody>
      </p:sp>
      <p:pic>
        <p:nvPicPr>
          <p:cNvPr id="3" name="図 2" descr="Garoon(ガルーン)">
            <a:extLst>
              <a:ext uri="{FF2B5EF4-FFF2-40B4-BE49-F238E27FC236}">
                <a16:creationId xmlns:a16="http://schemas.microsoft.com/office/drawing/2014/main" id="{EF0C8C0F-172D-A281-BBE4-2B17452BC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305" y="1038277"/>
            <a:ext cx="2275674" cy="63018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5105F7D-5EBA-4877-A6A1-97EA3B5A7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14513" y="4773750"/>
            <a:ext cx="4506063" cy="1692000"/>
          </a:xfrm>
          <a:prstGeom prst="rect">
            <a:avLst/>
          </a:prstGeom>
        </p:spPr>
      </p:pic>
      <p:pic>
        <p:nvPicPr>
          <p:cNvPr id="6" name="図 5">
            <a:extLst>
              <a:ext uri="{FF2B5EF4-FFF2-40B4-BE49-F238E27FC236}">
                <a16:creationId xmlns:a16="http://schemas.microsoft.com/office/drawing/2014/main" id="{3217FA57-7851-4153-88C6-B96441A9BE3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4513" y="2472555"/>
            <a:ext cx="6397194" cy="1692000"/>
          </a:xfrm>
          <a:prstGeom prst="rect">
            <a:avLst/>
          </a:prstGeom>
        </p:spPr>
      </p:pic>
      <p:sp>
        <p:nvSpPr>
          <p:cNvPr id="37891" name="タイトル 2"/>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-7-</a:t>
            </a:r>
            <a:endParaRPr lang="ja-JP" altLang="en-US" dirty="0"/>
          </a:p>
        </p:txBody>
      </p:sp>
      <p:sp>
        <p:nvSpPr>
          <p:cNvPr id="37892" name="コンテンツ プレースホルダー 3"/>
          <p:cNvSpPr>
            <a:spLocks noGrp="1"/>
          </p:cNvSpPr>
          <p:nvPr>
            <p:ph idx="12"/>
          </p:nvPr>
        </p:nvSpPr>
        <p:spPr>
          <a:xfrm>
            <a:off x="387351" y="900000"/>
            <a:ext cx="10006013" cy="1100137"/>
          </a:xfrm>
        </p:spPr>
        <p:txBody>
          <a:bodyPr/>
          <a:lstStyle/>
          <a:p>
            <a:pPr eaLnBrk="1" hangingPunct="1">
              <a:lnSpc>
                <a:spcPct val="120000"/>
              </a:lnSpc>
            </a:pPr>
            <a:r>
              <a:rPr lang="ja-JP" altLang="en-US" dirty="0"/>
              <a:t>ファイルの一括アップロード・一括ダウンロード機能</a:t>
            </a:r>
          </a:p>
          <a:p>
            <a:pPr marL="361950" lvl="1" indent="0" eaLnBrk="1" hangingPunct="1">
              <a:lnSpc>
                <a:spcPct val="120000"/>
              </a:lnSpc>
              <a:buNone/>
            </a:pPr>
            <a:r>
              <a:rPr lang="ja-JP" altLang="en-US" sz="1600" dirty="0"/>
              <a:t>ファイルを一括アップロード。ダウンロードはまとめて</a:t>
            </a:r>
            <a:r>
              <a:rPr lang="en-US" altLang="ja-JP" sz="1600" dirty="0"/>
              <a:t>zip</a:t>
            </a:r>
            <a:r>
              <a:rPr lang="ja-JP" altLang="en-US" sz="1600" dirty="0"/>
              <a:t>ファイルに圧縮します。</a:t>
            </a:r>
          </a:p>
        </p:txBody>
      </p:sp>
      <p:sp>
        <p:nvSpPr>
          <p:cNvPr id="37894" name="テキスト ボックス 25">
            <a:extLst>
              <a:ext uri="{C183D7F6-B498-43B3-948B-1728B52AA6E4}">
                <adec:decorative xmlns:adec="http://schemas.microsoft.com/office/drawing/2017/decorative" val="1"/>
              </a:ext>
            </a:extLst>
          </p:cNvPr>
          <p:cNvSpPr txBox="1">
            <a:spLocks noChangeArrowheads="1"/>
          </p:cNvSpPr>
          <p:nvPr/>
        </p:nvSpPr>
        <p:spPr bwMode="auto">
          <a:xfrm>
            <a:off x="7660211" y="5994172"/>
            <a:ext cx="3068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左の画面は</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Microsoft Edge</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、および </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Firefox</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Chrome</a:t>
            </a:r>
            <a:r>
              <a:rPr lang="ja-JP" altLang="en-US" sz="900" i="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Safari</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での「</a:t>
            </a:r>
            <a:r>
              <a:rPr lang="en-US" altLang="ja-JP" sz="900" i="0" dirty="0" err="1">
                <a:latin typeface="メイリオ" panose="020B0604030504040204" pitchFamily="50" charset="-128"/>
                <a:ea typeface="メイリオ" panose="020B0604030504040204" pitchFamily="50" charset="-128"/>
                <a:cs typeface="メイリオ" panose="020B0604030504040204" pitchFamily="50" charset="-128"/>
              </a:rPr>
              <a:t>Garoon</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」の操作となります。</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98649" y="4935450"/>
            <a:ext cx="1877554" cy="1332000"/>
          </a:xfrm>
          <a:prstGeom prst="rect">
            <a:avLst/>
          </a:prstGeom>
          <a:noFill/>
          <a:ln w="9525">
            <a:solidFill>
              <a:schemeClr val="bg1">
                <a:lumMod val="75000"/>
              </a:schemeClr>
            </a:solidFill>
            <a:miter lim="800000"/>
            <a:headEnd/>
            <a:tailEnd/>
          </a:ln>
          <a:effectLst/>
          <a:extLst>
            <a:ext uri="{909E8E84-426E-40dd-AFC4-6F175D3DCCD1}"/>
          </a:extLst>
        </p:spPr>
      </p:pic>
      <p:pic>
        <p:nvPicPr>
          <p:cNvPr id="15" name="図 14">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4938" y="3027893"/>
            <a:ext cx="4635500" cy="1704975"/>
          </a:xfrm>
          <a:prstGeom prst="rect">
            <a:avLst/>
          </a:prstGeom>
          <a:ln>
            <a:solidFill>
              <a:schemeClr val="bg1">
                <a:lumMod val="75000"/>
              </a:schemeClr>
            </a:solidFill>
          </a:ln>
          <a:effectLst/>
        </p:spPr>
      </p:pic>
      <p:sp>
        <p:nvSpPr>
          <p:cNvPr id="21" name="角丸四角形 20">
            <a:extLst>
              <a:ext uri="{C183D7F6-B498-43B3-948B-1728B52AA6E4}">
                <adec:decorative xmlns:adec="http://schemas.microsoft.com/office/drawing/2017/decorative" val="1"/>
              </a:ext>
            </a:extLst>
          </p:cNvPr>
          <p:cNvSpPr/>
          <p:nvPr/>
        </p:nvSpPr>
        <p:spPr>
          <a:xfrm>
            <a:off x="5214938" y="2567109"/>
            <a:ext cx="1319213" cy="396875"/>
          </a:xfrm>
          <a:prstGeom prst="roundRect">
            <a:avLst>
              <a:gd name="adj" fmla="val 5181"/>
            </a:avLst>
          </a:prstGeom>
          <a:solidFill>
            <a:srgbClr val="1992D4"/>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Office </a:t>
            </a:r>
            <a:r>
              <a:rPr lang="ja-JP" altLang="en-US" sz="1400" i="0" dirty="0">
                <a:solidFill>
                  <a:schemeClr val="bg1"/>
                </a:solidFill>
                <a:latin typeface="+mn-ea"/>
              </a:rPr>
              <a:t>画面</a:t>
            </a:r>
          </a:p>
        </p:txBody>
      </p:sp>
      <p:sp>
        <p:nvSpPr>
          <p:cNvPr id="23" name="角丸四角形 22">
            <a:extLst>
              <a:ext uri="{C183D7F6-B498-43B3-948B-1728B52AA6E4}">
                <adec:decorative xmlns:adec="http://schemas.microsoft.com/office/drawing/2017/decorative" val="1"/>
              </a:ext>
            </a:extLst>
          </p:cNvPr>
          <p:cNvSpPr/>
          <p:nvPr/>
        </p:nvSpPr>
        <p:spPr>
          <a:xfrm>
            <a:off x="1663701" y="1906588"/>
            <a:ext cx="1446213" cy="438150"/>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Garoon</a:t>
            </a:r>
            <a:r>
              <a:rPr lang="ja-JP" altLang="en-US" sz="1400" i="0" dirty="0">
                <a:solidFill>
                  <a:schemeClr val="bg1"/>
                </a:solidFill>
                <a:latin typeface="+mn-ea"/>
              </a:rPr>
              <a:t>画面</a:t>
            </a:r>
          </a:p>
        </p:txBody>
      </p:sp>
      <p:sp>
        <p:nvSpPr>
          <p:cNvPr id="24" name="正方形/長方形 23">
            <a:extLst>
              <a:ext uri="{C183D7F6-B498-43B3-948B-1728B52AA6E4}">
                <adec:decorative xmlns:adec="http://schemas.microsoft.com/office/drawing/2017/decorative" val="1"/>
              </a:ext>
            </a:extLst>
          </p:cNvPr>
          <p:cNvSpPr/>
          <p:nvPr/>
        </p:nvSpPr>
        <p:spPr bwMode="auto">
          <a:xfrm>
            <a:off x="4072806" y="3671025"/>
            <a:ext cx="301046" cy="316776"/>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6" name="正方形/長方形 25">
            <a:extLst>
              <a:ext uri="{C183D7F6-B498-43B3-948B-1728B52AA6E4}">
                <adec:decorative xmlns:adec="http://schemas.microsoft.com/office/drawing/2017/decorative" val="1"/>
              </a:ext>
            </a:extLst>
          </p:cNvPr>
          <p:cNvSpPr/>
          <p:nvPr/>
        </p:nvSpPr>
        <p:spPr bwMode="auto">
          <a:xfrm>
            <a:off x="3104487" y="2705482"/>
            <a:ext cx="844550" cy="10953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7" name="角丸四角形 26"/>
          <p:cNvSpPr/>
          <p:nvPr/>
        </p:nvSpPr>
        <p:spPr bwMode="auto">
          <a:xfrm>
            <a:off x="6632145" y="1812407"/>
            <a:ext cx="3117850" cy="15271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メイリオ" pitchFamily="50" charset="-128"/>
                <a:cs typeface="メイリオ" pitchFamily="50" charset="-128"/>
              </a:rPr>
              <a:t>一括ダウンロード</a:t>
            </a:r>
            <a:endParaRPr lang="en-US" altLang="ja-JP" sz="1400" b="1"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「まとめてダウンロードする」ボタンをクリックすると一括でダウンロードができ、選択したファイルを</a:t>
            </a:r>
            <a:r>
              <a:rPr lang="en-US" altLang="ja-JP" sz="1400" i="0" dirty="0">
                <a:solidFill>
                  <a:schemeClr val="tx1"/>
                </a:solidFill>
                <a:latin typeface="メイリオ" pitchFamily="50" charset="-128"/>
                <a:cs typeface="メイリオ" pitchFamily="50" charset="-128"/>
              </a:rPr>
              <a:t>zip</a:t>
            </a:r>
            <a:r>
              <a:rPr lang="ja-JP" altLang="en-US" sz="1400" i="0" dirty="0">
                <a:solidFill>
                  <a:schemeClr val="tx1"/>
                </a:solidFill>
                <a:latin typeface="メイリオ" pitchFamily="50" charset="-128"/>
                <a:cs typeface="メイリオ" pitchFamily="50" charset="-128"/>
              </a:rPr>
              <a:t>形式に圧縮し、一括ダウンロードすることもできます。</a:t>
            </a:r>
            <a:endParaRPr lang="en-US" altLang="ja-JP" sz="1400" i="0" dirty="0">
              <a:solidFill>
                <a:schemeClr val="tx1"/>
              </a:solidFill>
              <a:latin typeface="メイリオ" pitchFamily="50" charset="-128"/>
              <a:cs typeface="メイリオ" pitchFamily="50" charset="-128"/>
            </a:endParaRPr>
          </a:p>
        </p:txBody>
      </p:sp>
      <p:sp>
        <p:nvSpPr>
          <p:cNvPr id="29" name="正方形/長方形 28">
            <a:extLst>
              <a:ext uri="{C183D7F6-B498-43B3-948B-1728B52AA6E4}">
                <adec:decorative xmlns:adec="http://schemas.microsoft.com/office/drawing/2017/decorative" val="1"/>
              </a:ext>
            </a:extLst>
          </p:cNvPr>
          <p:cNvSpPr/>
          <p:nvPr/>
        </p:nvSpPr>
        <p:spPr bwMode="auto">
          <a:xfrm>
            <a:off x="6991351" y="3789364"/>
            <a:ext cx="754063" cy="19843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28" name="直線コネクタ 27">
            <a:extLst>
              <a:ext uri="{C183D7F6-B498-43B3-948B-1728B52AA6E4}">
                <adec:decorative xmlns:adec="http://schemas.microsoft.com/office/drawing/2017/decorative" val="1"/>
              </a:ext>
            </a:extLst>
          </p:cNvPr>
          <p:cNvCxnSpPr>
            <a:cxnSpLocks/>
          </p:cNvCxnSpPr>
          <p:nvPr/>
        </p:nvCxnSpPr>
        <p:spPr bwMode="auto">
          <a:xfrm flipH="1">
            <a:off x="3935704" y="2304041"/>
            <a:ext cx="2674647" cy="36794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C183D7F6-B498-43B3-948B-1728B52AA6E4}">
                <adec:decorative xmlns:adec="http://schemas.microsoft.com/office/drawing/2017/decorative" val="1"/>
              </a:ext>
            </a:extLst>
          </p:cNvPr>
          <p:cNvCxnSpPr>
            <a:stCxn id="27" idx="2"/>
          </p:cNvCxnSpPr>
          <p:nvPr/>
        </p:nvCxnSpPr>
        <p:spPr bwMode="auto">
          <a:xfrm flipH="1">
            <a:off x="7749746" y="3339582"/>
            <a:ext cx="441325" cy="4587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7660210" y="4614908"/>
            <a:ext cx="2863850" cy="132266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メイリオ" pitchFamily="50" charset="-128"/>
                <a:cs typeface="メイリオ" pitchFamily="50" charset="-128"/>
              </a:rPr>
              <a:t>一括アップロード</a:t>
            </a:r>
            <a:endParaRPr lang="en-US" altLang="ja-JP" sz="1400" b="1" dirty="0">
              <a:latin typeface="メイリオ" pitchFamily="50" charset="-128"/>
              <a:cs typeface="メイリオ" pitchFamily="50" charset="-128"/>
            </a:endParaRPr>
          </a:p>
          <a:p>
            <a:pPr>
              <a:defRPr/>
            </a:pPr>
            <a:r>
              <a:rPr lang="ja-JP" altLang="en-US" sz="1400" dirty="0">
                <a:latin typeface="メイリオ" pitchFamily="50" charset="-128"/>
                <a:cs typeface="メイリオ" pitchFamily="50" charset="-128"/>
              </a:rPr>
              <a:t>ドラッグアンドドロップでファイルを簡単に添付できます。複数のファイルを一度に添付することが可能です。</a:t>
            </a:r>
            <a:endParaRPr lang="en-US" altLang="ja-JP" sz="1400" i="0" dirty="0">
              <a:solidFill>
                <a:schemeClr val="tx1"/>
              </a:solidFill>
              <a:latin typeface="メイリオ" pitchFamily="50" charset="-128"/>
              <a:cs typeface="メイリオ" pitchFamily="50" charset="-128"/>
            </a:endParaRPr>
          </a:p>
        </p:txBody>
      </p:sp>
      <p:cxnSp>
        <p:nvCxnSpPr>
          <p:cNvPr id="32" name="直線コネクタ 31">
            <a:extLst>
              <a:ext uri="{C183D7F6-B498-43B3-948B-1728B52AA6E4}">
                <adec:decorative xmlns:adec="http://schemas.microsoft.com/office/drawing/2017/decorative" val="1"/>
              </a:ext>
            </a:extLst>
          </p:cNvPr>
          <p:cNvCxnSpPr/>
          <p:nvPr/>
        </p:nvCxnSpPr>
        <p:spPr bwMode="auto">
          <a:xfrm flipH="1">
            <a:off x="6655324" y="5241926"/>
            <a:ext cx="1004887" cy="23653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7907" name="図 35">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456818" y="1759527"/>
            <a:ext cx="1031294"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16</a:t>
            </a:fld>
            <a:endParaRPr lang="en-US" altLang="ja-JP"/>
          </a:p>
        </p:txBody>
      </p:sp>
      <p:pic>
        <p:nvPicPr>
          <p:cNvPr id="25" name="図 24">
            <a:extLst>
              <a:ext uri="{FF2B5EF4-FFF2-40B4-BE49-F238E27FC236}">
                <a16:creationId xmlns:a16="http://schemas.microsoft.com/office/drawing/2014/main" id="{7913B8D4-B116-E843-95EA-5CFFD4607B2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6480" y="4322946"/>
            <a:ext cx="1476153" cy="408781"/>
          </a:xfrm>
          <a:prstGeom prst="rect">
            <a:avLst/>
          </a:prstGeom>
        </p:spPr>
      </p:pic>
      <p:sp>
        <p:nvSpPr>
          <p:cNvPr id="33" name="角丸四角形 22">
            <a:extLst>
              <a:ext uri="{FF2B5EF4-FFF2-40B4-BE49-F238E27FC236}">
                <a16:creationId xmlns:a16="http://schemas.microsoft.com/office/drawing/2014/main" id="{11BC6DF5-26A9-4C41-B56B-EB6A88A1B74A}"/>
              </a:ext>
              <a:ext uri="{C183D7F6-B498-43B3-948B-1728B52AA6E4}">
                <adec:decorative xmlns:adec="http://schemas.microsoft.com/office/drawing/2017/decorative" val="1"/>
              </a:ext>
            </a:extLst>
          </p:cNvPr>
          <p:cNvSpPr/>
          <p:nvPr/>
        </p:nvSpPr>
        <p:spPr>
          <a:xfrm>
            <a:off x="1704976" y="4318000"/>
            <a:ext cx="1446213" cy="438150"/>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i="0" dirty="0">
                <a:solidFill>
                  <a:schemeClr val="bg1"/>
                </a:solidFill>
                <a:latin typeface="+mn-ea"/>
              </a:rPr>
              <a:t>Garoon</a:t>
            </a:r>
            <a:r>
              <a:rPr lang="ja-JP" altLang="en-US" sz="1400" i="0" dirty="0">
                <a:solidFill>
                  <a:schemeClr val="bg1"/>
                </a:solidFill>
                <a:latin typeface="+mn-ea"/>
              </a:rPr>
              <a:t>画面</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2289" y="2084388"/>
            <a:ext cx="2701925" cy="3986212"/>
          </a:xfrm>
          <a:prstGeom prst="rect">
            <a:avLst/>
          </a:prstGeom>
          <a:ln>
            <a:solidFill>
              <a:schemeClr val="bg1">
                <a:lumMod val="85000"/>
              </a:schemeClr>
            </a:solidFill>
          </a:ln>
          <a:effectLst/>
        </p:spPr>
      </p:pic>
      <p:pic>
        <p:nvPicPr>
          <p:cNvPr id="22" name="図 2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7714" y="4137026"/>
            <a:ext cx="2720975" cy="1120775"/>
          </a:xfrm>
          <a:prstGeom prst="rect">
            <a:avLst/>
          </a:prstGeom>
          <a:ln>
            <a:solidFill>
              <a:schemeClr val="bg1">
                <a:lumMod val="85000"/>
              </a:schemeClr>
            </a:solidFill>
          </a:ln>
          <a:effectLst/>
        </p:spPr>
      </p:pic>
      <p:pic>
        <p:nvPicPr>
          <p:cNvPr id="23" name="Picture 25">
            <a:extLs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8476" y="5399089"/>
            <a:ext cx="3960813" cy="96678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38917"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-8-</a:t>
            </a:r>
            <a:endParaRPr lang="ja-JP" altLang="en-US" dirty="0"/>
          </a:p>
        </p:txBody>
      </p:sp>
      <p:sp>
        <p:nvSpPr>
          <p:cNvPr id="38918" name="コンテンツ プレースホルダー 2"/>
          <p:cNvSpPr>
            <a:spLocks noGrp="1"/>
          </p:cNvSpPr>
          <p:nvPr>
            <p:ph idx="12"/>
          </p:nvPr>
        </p:nvSpPr>
        <p:spPr>
          <a:xfrm>
            <a:off x="387351" y="888849"/>
            <a:ext cx="10006013" cy="781050"/>
          </a:xfrm>
        </p:spPr>
        <p:txBody>
          <a:bodyPr/>
          <a:lstStyle/>
          <a:p>
            <a:pPr eaLnBrk="1" hangingPunct="1"/>
            <a:r>
              <a:rPr lang="ja-JP" altLang="en-US" dirty="0"/>
              <a:t>ログ機能</a:t>
            </a:r>
          </a:p>
        </p:txBody>
      </p:sp>
      <p:sp>
        <p:nvSpPr>
          <p:cNvPr id="38920" name="AutoShape 4"/>
          <p:cNvSpPr>
            <a:spLocks noChangeArrowheads="1"/>
          </p:cNvSpPr>
          <p:nvPr/>
        </p:nvSpPr>
        <p:spPr bwMode="auto">
          <a:xfrm>
            <a:off x="1885950" y="1015999"/>
            <a:ext cx="6762751" cy="41123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600" dirty="0">
                <a:solidFill>
                  <a:srgbClr val="333333"/>
                </a:solidFill>
                <a:ea typeface="メイリオ" panose="020B0604030504040204" pitchFamily="50" charset="-128"/>
                <a:cs typeface="メイリオ" panose="020B0604030504040204" pitchFamily="50" charset="-128"/>
              </a:rPr>
              <a:t>詳細なログを取得することができるので利用状況を確実に把握できます。</a:t>
            </a:r>
            <a:endParaRPr lang="en-US" altLang="ja-JP" sz="1600" dirty="0">
              <a:solidFill>
                <a:srgbClr val="333333"/>
              </a:solidFill>
              <a:ea typeface="メイリオ" panose="020B0604030504040204" pitchFamily="50" charset="-128"/>
              <a:cs typeface="メイリオ" panose="020B0604030504040204" pitchFamily="50" charset="-128"/>
            </a:endParaRPr>
          </a:p>
          <a:p>
            <a:r>
              <a:rPr lang="ja-JP" altLang="en-US" sz="1600" dirty="0">
                <a:solidFill>
                  <a:srgbClr val="333333"/>
                </a:solidFill>
                <a:ea typeface="メイリオ" panose="020B0604030504040204" pitchFamily="50" charset="-128"/>
                <a:cs typeface="メイリオ" panose="020B0604030504040204" pitchFamily="50" charset="-128"/>
              </a:rPr>
              <a:t>監査ログとしても活用することが可能です。</a:t>
            </a:r>
          </a:p>
        </p:txBody>
      </p:sp>
      <p:pic>
        <p:nvPicPr>
          <p:cNvPr id="31" name="図 30">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3338" y="2114551"/>
            <a:ext cx="4037012" cy="1984375"/>
          </a:xfrm>
          <a:prstGeom prst="rect">
            <a:avLst/>
          </a:prstGeom>
          <a:noFill/>
          <a:ln w="9525">
            <a:solidFill>
              <a:schemeClr val="bg1">
                <a:lumMod val="85000"/>
              </a:schemeClr>
            </a:solidFill>
            <a:miter lim="800000"/>
            <a:headEnd/>
            <a:tailEnd/>
          </a:ln>
          <a:effectLst/>
          <a:extLst>
            <a:ext uri="{909E8E84-426E-40dd-AFC4-6F175D3DCCD1}"/>
          </a:extLst>
        </p:spPr>
      </p:pic>
      <p:pic>
        <p:nvPicPr>
          <p:cNvPr id="32" name="図 31">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69089" y="4300539"/>
            <a:ext cx="3830637" cy="1754187"/>
          </a:xfrm>
          <a:prstGeom prst="rect">
            <a:avLst/>
          </a:prstGeom>
          <a:noFill/>
          <a:ln w="9525">
            <a:solidFill>
              <a:schemeClr val="bg1">
                <a:lumMod val="85000"/>
              </a:schemeClr>
            </a:solidFill>
            <a:miter lim="800000"/>
            <a:headEnd/>
            <a:tailEnd/>
          </a:ln>
          <a:effectLst/>
          <a:extLst>
            <a:ext uri="{909E8E84-426E-40dd-AFC4-6F175D3DCCD1}"/>
          </a:extLst>
        </p:spPr>
      </p:pic>
      <p:pic>
        <p:nvPicPr>
          <p:cNvPr id="38924" name="図 23" descr="サイボウズOffice(オフィス)"/>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1792289" y="1451771"/>
            <a:ext cx="1086644" cy="5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角丸四角形 27"/>
          <p:cNvSpPr/>
          <p:nvPr/>
        </p:nvSpPr>
        <p:spPr bwMode="auto">
          <a:xfrm>
            <a:off x="3990976" y="2339976"/>
            <a:ext cx="2271713" cy="6445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ログを保存するタイミングを設定できます。</a:t>
            </a:r>
          </a:p>
        </p:txBody>
      </p:sp>
      <p:cxnSp>
        <p:nvCxnSpPr>
          <p:cNvPr id="36" name="直線コネクタ 35">
            <a:extLst>
              <a:ext uri="{C183D7F6-B498-43B3-948B-1728B52AA6E4}">
                <adec:decorative xmlns:adec="http://schemas.microsoft.com/office/drawing/2017/decorative" val="1"/>
              </a:ext>
            </a:extLst>
          </p:cNvPr>
          <p:cNvCxnSpPr/>
          <p:nvPr/>
        </p:nvCxnSpPr>
        <p:spPr bwMode="auto">
          <a:xfrm flipH="1">
            <a:off x="5516563" y="4537076"/>
            <a:ext cx="309562" cy="47466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C183D7F6-B498-43B3-948B-1728B52AA6E4}">
                <adec:decorative xmlns:adec="http://schemas.microsoft.com/office/drawing/2017/decorative" val="1"/>
              </a:ext>
            </a:extLst>
          </p:cNvPr>
          <p:cNvCxnSpPr>
            <a:stCxn id="39" idx="1"/>
          </p:cNvCxnSpPr>
          <p:nvPr/>
        </p:nvCxnSpPr>
        <p:spPr bwMode="auto">
          <a:xfrm flipH="1">
            <a:off x="3643313" y="5594351"/>
            <a:ext cx="793750" cy="4286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25" name="図 24" descr="Garoon(ガルーン)">
            <a:extLst>
              <a:ext uri="{FF2B5EF4-FFF2-40B4-BE49-F238E27FC236}">
                <a16:creationId xmlns:a16="http://schemas.microsoft.com/office/drawing/2014/main" id="{B5FC0283-D850-384C-AE56-370DA0BF59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2507" y="1416791"/>
            <a:ext cx="2275674" cy="630187"/>
          </a:xfrm>
          <a:prstGeom prst="rect">
            <a:avLst/>
          </a:prstGeom>
        </p:spPr>
      </p:pic>
      <p:sp>
        <p:nvSpPr>
          <p:cNvPr id="43" name="角丸四角形 42"/>
          <p:cNvSpPr/>
          <p:nvPr/>
        </p:nvSpPr>
        <p:spPr bwMode="auto">
          <a:xfrm>
            <a:off x="7845425" y="5341939"/>
            <a:ext cx="2654300" cy="103663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メイリオ" pitchFamily="50" charset="-128"/>
                <a:cs typeface="メイリオ" pitchFamily="50" charset="-128"/>
              </a:rPr>
              <a:t>ログデータを</a:t>
            </a:r>
            <a:r>
              <a:rPr lang="en-US" altLang="ja-JP" sz="1400" i="0" dirty="0">
                <a:solidFill>
                  <a:schemeClr val="tx1"/>
                </a:solidFill>
                <a:latin typeface="メイリオ" pitchFamily="50" charset="-128"/>
                <a:cs typeface="メイリオ" pitchFamily="50" charset="-128"/>
              </a:rPr>
              <a:t>CSV</a:t>
            </a:r>
            <a:r>
              <a:rPr lang="ja-JP" altLang="en-US" sz="1400" i="0" dirty="0">
                <a:solidFill>
                  <a:schemeClr val="tx1"/>
                </a:solidFill>
                <a:latin typeface="メイリオ" pitchFamily="50" charset="-128"/>
                <a:cs typeface="メイリオ" pitchFamily="50" charset="-128"/>
              </a:rPr>
              <a:t>ファイルに書き出すことができます。</a:t>
            </a:r>
          </a:p>
          <a:p>
            <a:pPr>
              <a:defRPr/>
            </a:pPr>
            <a:r>
              <a:rPr lang="ja-JP" altLang="en-US" sz="1400" i="0" dirty="0">
                <a:solidFill>
                  <a:schemeClr val="tx1"/>
                </a:solidFill>
                <a:latin typeface="メイリオ" pitchFamily="50" charset="-128"/>
                <a:cs typeface="メイリオ" pitchFamily="50" charset="-128"/>
              </a:rPr>
              <a:t>書き出すカテゴリ、書き出す期間を指定できます。</a:t>
            </a:r>
          </a:p>
        </p:txBody>
      </p:sp>
      <p:cxnSp>
        <p:nvCxnSpPr>
          <p:cNvPr id="44" name="直線コネクタ 43">
            <a:extLst>
              <a:ext uri="{C183D7F6-B498-43B3-948B-1728B52AA6E4}">
                <adec:decorative xmlns:adec="http://schemas.microsoft.com/office/drawing/2017/decorative" val="1"/>
              </a:ext>
            </a:extLst>
          </p:cNvPr>
          <p:cNvCxnSpPr/>
          <p:nvPr/>
        </p:nvCxnSpPr>
        <p:spPr bwMode="auto">
          <a:xfrm flipH="1" flipV="1">
            <a:off x="8181976" y="5000625"/>
            <a:ext cx="466725" cy="33813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8936"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17</a:t>
            </a:fld>
            <a:endParaRPr lang="en-US" altLang="ja-JP"/>
          </a:p>
        </p:txBody>
      </p:sp>
      <p:sp>
        <p:nvSpPr>
          <p:cNvPr id="24" name="正方形/長方形 23">
            <a:extLst>
              <a:ext uri="{FF2B5EF4-FFF2-40B4-BE49-F238E27FC236}">
                <a16:creationId xmlns:a16="http://schemas.microsoft.com/office/drawing/2014/main" id="{3D357C96-4EA5-49D5-AA66-159292265CDA}"/>
              </a:ext>
              <a:ext uri="{C183D7F6-B498-43B3-948B-1728B52AA6E4}">
                <adec:decorative xmlns:adec="http://schemas.microsoft.com/office/drawing/2017/decorative" val="1"/>
              </a:ext>
            </a:extLst>
          </p:cNvPr>
          <p:cNvSpPr/>
          <p:nvPr/>
        </p:nvSpPr>
        <p:spPr bwMode="auto">
          <a:xfrm>
            <a:off x="1701007" y="2266951"/>
            <a:ext cx="1434306" cy="48567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6" name="正方形/長方形 25">
            <a:extLst>
              <a:ext uri="{FF2B5EF4-FFF2-40B4-BE49-F238E27FC236}">
                <a16:creationId xmlns:a16="http://schemas.microsoft.com/office/drawing/2014/main" id="{9C112C73-7E8A-4C21-8B41-CD3066CDA114}"/>
              </a:ext>
              <a:ext uri="{C183D7F6-B498-43B3-948B-1728B52AA6E4}">
                <adec:decorative xmlns:adec="http://schemas.microsoft.com/office/drawing/2017/decorative" val="1"/>
              </a:ext>
            </a:extLst>
          </p:cNvPr>
          <p:cNvSpPr/>
          <p:nvPr/>
        </p:nvSpPr>
        <p:spPr bwMode="auto">
          <a:xfrm>
            <a:off x="3293905" y="4133998"/>
            <a:ext cx="2720975" cy="114612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35" name="角丸四角形 34"/>
          <p:cNvSpPr/>
          <p:nvPr/>
        </p:nvSpPr>
        <p:spPr bwMode="auto">
          <a:xfrm>
            <a:off x="4676776" y="3870326"/>
            <a:ext cx="2271713" cy="6445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期間を指定してログ情報を</a:t>
            </a:r>
            <a:r>
              <a:rPr lang="en-US" altLang="ja-JP" sz="1400" i="0" dirty="0">
                <a:solidFill>
                  <a:srgbClr val="414141"/>
                </a:solidFill>
                <a:latin typeface="+mn-ea"/>
                <a:sym typeface="Gill Sans Light" pitchFamily="1" charset="0"/>
              </a:rPr>
              <a:t>CSV</a:t>
            </a:r>
            <a:r>
              <a:rPr lang="ja-JP" altLang="en-US" sz="1400" i="0" dirty="0">
                <a:solidFill>
                  <a:srgbClr val="414141"/>
                </a:solidFill>
                <a:latin typeface="+mn-ea"/>
                <a:sym typeface="Gill Sans Light" pitchFamily="1" charset="0"/>
              </a:rPr>
              <a:t>出力できます。</a:t>
            </a:r>
          </a:p>
        </p:txBody>
      </p:sp>
      <p:sp>
        <p:nvSpPr>
          <p:cNvPr id="39" name="角丸四角形 38"/>
          <p:cNvSpPr/>
          <p:nvPr/>
        </p:nvSpPr>
        <p:spPr bwMode="auto">
          <a:xfrm>
            <a:off x="4437064" y="5210175"/>
            <a:ext cx="2230437" cy="76993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ログの一覧が表示され、ログの詳細確認もできます。</a:t>
            </a:r>
          </a:p>
        </p:txBody>
      </p:sp>
      <p:cxnSp>
        <p:nvCxnSpPr>
          <p:cNvPr id="34" name="直線コネクタ 33">
            <a:extLst>
              <a:ext uri="{C183D7F6-B498-43B3-948B-1728B52AA6E4}">
                <adec:decorative xmlns:adec="http://schemas.microsoft.com/office/drawing/2017/decorative" val="1"/>
              </a:ext>
            </a:extLst>
          </p:cNvPr>
          <p:cNvCxnSpPr>
            <a:cxnSpLocks/>
            <a:endCxn id="24" idx="3"/>
          </p:cNvCxnSpPr>
          <p:nvPr/>
        </p:nvCxnSpPr>
        <p:spPr bwMode="auto">
          <a:xfrm flipH="1" flipV="1">
            <a:off x="3135313" y="2509789"/>
            <a:ext cx="844552" cy="12387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9" name="正方形/長方形 28">
            <a:extLst>
              <a:ext uri="{FF2B5EF4-FFF2-40B4-BE49-F238E27FC236}">
                <a16:creationId xmlns:a16="http://schemas.microsoft.com/office/drawing/2014/main" id="{5B8C0579-60D6-4054-B189-EEEC636203E6}"/>
              </a:ext>
              <a:ext uri="{C183D7F6-B498-43B3-948B-1728B52AA6E4}">
                <adec:decorative xmlns:adec="http://schemas.microsoft.com/office/drawing/2017/decorative" val="1"/>
              </a:ext>
            </a:extLst>
          </p:cNvPr>
          <p:cNvSpPr/>
          <p:nvPr/>
        </p:nvSpPr>
        <p:spPr bwMode="auto">
          <a:xfrm>
            <a:off x="8668181" y="2130751"/>
            <a:ext cx="702864" cy="196817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41" name="角丸四角形 40"/>
          <p:cNvSpPr/>
          <p:nvPr/>
        </p:nvSpPr>
        <p:spPr bwMode="auto">
          <a:xfrm>
            <a:off x="8247064" y="2054225"/>
            <a:ext cx="2270125" cy="8001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エラー、重要情報、一般情報のレベル別に管理できます。</a:t>
            </a:r>
          </a:p>
        </p:txBody>
      </p:sp>
      <p:cxnSp>
        <p:nvCxnSpPr>
          <p:cNvPr id="42" name="直線コネクタ 41">
            <a:extLst>
              <a:ext uri="{C183D7F6-B498-43B3-948B-1728B52AA6E4}">
                <adec:decorative xmlns:adec="http://schemas.microsoft.com/office/drawing/2017/decorative" val="1"/>
              </a:ext>
            </a:extLst>
          </p:cNvPr>
          <p:cNvCxnSpPr>
            <a:cxnSpLocks/>
          </p:cNvCxnSpPr>
          <p:nvPr/>
        </p:nvCxnSpPr>
        <p:spPr bwMode="auto">
          <a:xfrm>
            <a:off x="8461375" y="2864645"/>
            <a:ext cx="187326" cy="5095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-9-</a:t>
            </a:r>
            <a:endParaRPr lang="ja-JP" altLang="en-US" dirty="0"/>
          </a:p>
        </p:txBody>
      </p:sp>
      <p:sp>
        <p:nvSpPr>
          <p:cNvPr id="40963" name="コンテンツ プレースホルダー 2"/>
          <p:cNvSpPr>
            <a:spLocks noGrp="1"/>
          </p:cNvSpPr>
          <p:nvPr>
            <p:ph idx="12"/>
          </p:nvPr>
        </p:nvSpPr>
        <p:spPr>
          <a:xfrm>
            <a:off x="387351" y="888849"/>
            <a:ext cx="10006013" cy="1219200"/>
          </a:xfrm>
        </p:spPr>
        <p:txBody>
          <a:bodyPr/>
          <a:lstStyle/>
          <a:p>
            <a:pPr eaLnBrk="1" hangingPunct="1"/>
            <a:r>
              <a:rPr lang="en-US" altLang="ja-JP" dirty="0" err="1">
                <a:latin typeface="メイリオ" panose="020B0604030504040204" pitchFamily="50" charset="-128"/>
              </a:rPr>
              <a:t>Cybozu</a:t>
            </a:r>
            <a:r>
              <a:rPr lang="en-US" altLang="ja-JP" dirty="0">
                <a:latin typeface="メイリオ" panose="020B0604030504040204" pitchFamily="50" charset="-128"/>
              </a:rPr>
              <a:t> Desktop 2 (</a:t>
            </a:r>
            <a:r>
              <a:rPr lang="ja-JP" altLang="en-US" dirty="0">
                <a:latin typeface="メイリオ" panose="020B0604030504040204" pitchFamily="50" charset="-128"/>
              </a:rPr>
              <a:t>リマインダー</a:t>
            </a:r>
            <a:r>
              <a:rPr lang="en-US" altLang="ja-JP" dirty="0">
                <a:latin typeface="メイリオ" panose="020B0604030504040204" pitchFamily="50" charset="-128"/>
              </a:rPr>
              <a:t>)</a:t>
            </a:r>
          </a:p>
          <a:p>
            <a:pPr marL="361950" lvl="1" indent="0" eaLnBrk="1" hangingPunct="1">
              <a:buNone/>
            </a:pPr>
            <a:r>
              <a:rPr lang="ja-JP" altLang="en-US" sz="1600" dirty="0"/>
              <a:t>「</a:t>
            </a:r>
            <a:r>
              <a:rPr lang="en-US" altLang="ja-JP" sz="1600" dirty="0"/>
              <a:t>Office</a:t>
            </a:r>
            <a:r>
              <a:rPr lang="ja-JP" altLang="en-US" sz="1600" dirty="0"/>
              <a:t>」「</a:t>
            </a:r>
            <a:r>
              <a:rPr lang="en-US" altLang="ja-JP" sz="1600" dirty="0" err="1"/>
              <a:t>Garoon</a:t>
            </a:r>
            <a:r>
              <a:rPr lang="ja-JP" altLang="en-US" sz="1600" dirty="0"/>
              <a:t>」共に</a:t>
            </a:r>
            <a:r>
              <a:rPr lang="en-US" altLang="ja-JP" sz="1600" dirty="0"/>
              <a:t>Windows/Macintosh OS</a:t>
            </a:r>
            <a:r>
              <a:rPr lang="ja-JP" altLang="en-US" sz="1600" dirty="0"/>
              <a:t>で使えます。</a:t>
            </a:r>
            <a:br>
              <a:rPr lang="en-US" altLang="ja-JP" sz="1600" dirty="0"/>
            </a:br>
            <a:r>
              <a:rPr lang="ja-JP" altLang="en-US" sz="1600" dirty="0"/>
              <a:t>「</a:t>
            </a:r>
            <a:r>
              <a:rPr lang="en-US" altLang="ja-JP" sz="1600" dirty="0" err="1"/>
              <a:t>Garoon</a:t>
            </a:r>
            <a:r>
              <a:rPr lang="ja-JP" altLang="en-US" sz="1600" dirty="0"/>
              <a:t>」であれば日・英・簡体字・ 繁体字の</a:t>
            </a:r>
            <a:r>
              <a:rPr lang="en-US" altLang="ja-JP" sz="1600" dirty="0"/>
              <a:t>4</a:t>
            </a:r>
            <a:r>
              <a:rPr lang="ja-JP" altLang="en-US" sz="1600" dirty="0"/>
              <a:t>言語に切り替えられます。 </a:t>
            </a:r>
            <a:endParaRPr lang="en-US" altLang="ja-JP" sz="1600" dirty="0"/>
          </a:p>
          <a:p>
            <a:pPr eaLnBrk="1" hangingPunct="1">
              <a:buFont typeface="Arial" panose="020B0604020202020204" pitchFamily="34" charset="0"/>
              <a:buNone/>
            </a:pPr>
            <a:endParaRPr lang="ja-JP" altLang="en-US" sz="2400" dirty="0">
              <a:latin typeface="メイリオ" panose="020B0604030504040204" pitchFamily="50" charset="-128"/>
            </a:endParaRPr>
          </a:p>
        </p:txBody>
      </p:sp>
      <p:sp>
        <p:nvSpPr>
          <p:cNvPr id="40964" name="Rectangle 3"/>
          <p:cNvSpPr>
            <a:spLocks noChangeArrowheads="1"/>
          </p:cNvSpPr>
          <p:nvPr/>
        </p:nvSpPr>
        <p:spPr bwMode="auto">
          <a:xfrm>
            <a:off x="5132070" y="1008063"/>
            <a:ext cx="558831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folHlink"/>
              </a:buClr>
              <a:buFont typeface="Wingdings" panose="05000000000000000000" pitchFamily="2" charset="2"/>
              <a:buNone/>
            </a:pPr>
            <a:r>
              <a:rPr lang="ja-JP" altLang="en-US" sz="1400" i="0" dirty="0">
                <a:solidFill>
                  <a:srgbClr val="333333"/>
                </a:solidFill>
                <a:latin typeface="HGP創英角ｺﾞｼｯｸUB" panose="020B0900000000000000" pitchFamily="50" charset="-128"/>
                <a:ea typeface="メイリオ" panose="020B0604030504040204" pitchFamily="50" charset="-128"/>
                <a:cs typeface="メイリオ" panose="020B0604030504040204" pitchFamily="50" charset="-128"/>
              </a:rPr>
              <a:t>最新情報やスケジュールをポップアップでお知らせ </a:t>
            </a:r>
          </a:p>
        </p:txBody>
      </p:sp>
      <p:pic>
        <p:nvPicPr>
          <p:cNvPr id="40965" name="図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018339" y="3800475"/>
            <a:ext cx="2979737" cy="265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6" name="図 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3564" y="3548064"/>
            <a:ext cx="47529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図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18339" y="2754314"/>
            <a:ext cx="2981325" cy="96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角丸四角形 13">
            <a:extLst>
              <a:ext uri="{C183D7F6-B498-43B3-948B-1728B52AA6E4}">
                <adec:decorative xmlns:adec="http://schemas.microsoft.com/office/drawing/2017/decorative" val="1"/>
              </a:ext>
            </a:extLst>
          </p:cNvPr>
          <p:cNvSpPr/>
          <p:nvPr/>
        </p:nvSpPr>
        <p:spPr bwMode="auto">
          <a:xfrm>
            <a:off x="4130676" y="2782889"/>
            <a:ext cx="2671763" cy="6445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最新情報やスケジュールをポップアップで通知します。</a:t>
            </a:r>
          </a:p>
        </p:txBody>
      </p:sp>
      <p:sp>
        <p:nvSpPr>
          <p:cNvPr id="4097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18</a:t>
            </a:fld>
            <a:endParaRPr lang="en-US" altLang="ja-JP"/>
          </a:p>
        </p:txBody>
      </p:sp>
      <p:sp>
        <p:nvSpPr>
          <p:cNvPr id="17" name="正方形/長方形 16">
            <a:extLst>
              <a:ext uri="{FF2B5EF4-FFF2-40B4-BE49-F238E27FC236}">
                <a16:creationId xmlns:a16="http://schemas.microsoft.com/office/drawing/2014/main" id="{0DC4586D-F703-4202-A435-3EC1F889803F}"/>
              </a:ext>
              <a:ext uri="{C183D7F6-B498-43B3-948B-1728B52AA6E4}">
                <adec:decorative xmlns:adec="http://schemas.microsoft.com/office/drawing/2017/decorative" val="1"/>
              </a:ext>
            </a:extLst>
          </p:cNvPr>
          <p:cNvSpPr/>
          <p:nvPr/>
        </p:nvSpPr>
        <p:spPr bwMode="auto">
          <a:xfrm>
            <a:off x="5212160" y="3884258"/>
            <a:ext cx="799864" cy="73378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5" name="直線コネクタ 14">
            <a:extLst>
              <a:ext uri="{C183D7F6-B498-43B3-948B-1728B52AA6E4}">
                <adec:decorative xmlns:adec="http://schemas.microsoft.com/office/drawing/2017/decorative" val="1"/>
              </a:ext>
            </a:extLst>
          </p:cNvPr>
          <p:cNvCxnSpPr>
            <a:cxnSpLocks/>
          </p:cNvCxnSpPr>
          <p:nvPr/>
        </p:nvCxnSpPr>
        <p:spPr bwMode="auto">
          <a:xfrm>
            <a:off x="5245100" y="3436938"/>
            <a:ext cx="337716" cy="44732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7F8EA51-C488-4485-A570-68152537468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9647" y="3351994"/>
            <a:ext cx="3996000" cy="1000933"/>
          </a:xfrm>
          <a:prstGeom prst="rect">
            <a:avLst/>
          </a:prstGeom>
          <a:ln>
            <a:solidFill>
              <a:schemeClr val="bg1">
                <a:lumMod val="75000"/>
              </a:schemeClr>
            </a:solidFill>
          </a:ln>
        </p:spPr>
      </p:pic>
      <p:sp>
        <p:nvSpPr>
          <p:cNvPr id="44034" name="タイトル 1"/>
          <p:cNvSpPr>
            <a:spLocks noGrp="1"/>
          </p:cNvSpPr>
          <p:nvPr>
            <p:ph type="title"/>
          </p:nvPr>
        </p:nvSpPr>
        <p:spPr/>
        <p:txBody>
          <a:bodyPr/>
          <a:lstStyle/>
          <a:p>
            <a:r>
              <a:rPr lang="ja-JP" altLang="en-US" dirty="0">
                <a:latin typeface="メイリオ"/>
                <a:ea typeface="メイリオ"/>
              </a:rPr>
              <a:t>「</a:t>
            </a:r>
            <a:r>
              <a:rPr lang="en-US" altLang="ja-JP" dirty="0">
                <a:latin typeface="メイリオ"/>
                <a:ea typeface="メイリオ"/>
              </a:rPr>
              <a:t>Office</a:t>
            </a:r>
            <a:r>
              <a:rPr lang="ja-JP" altLang="en-US" dirty="0">
                <a:latin typeface="メイリオ"/>
                <a:ea typeface="メイリオ"/>
              </a:rPr>
              <a:t>」 「</a:t>
            </a:r>
            <a:r>
              <a:rPr lang="en-US" altLang="ja-JP" dirty="0" err="1">
                <a:latin typeface="メイリオ"/>
                <a:ea typeface="メイリオ"/>
              </a:rPr>
              <a:t>Garoon</a:t>
            </a:r>
            <a:r>
              <a:rPr lang="ja-JP" altLang="en-US" dirty="0">
                <a:latin typeface="メイリオ"/>
                <a:ea typeface="メイリオ"/>
              </a:rPr>
              <a:t>」 共通機能　</a:t>
            </a:r>
            <a:r>
              <a:rPr lang="en-US" altLang="ja-JP" dirty="0">
                <a:latin typeface="メイリオ"/>
                <a:ea typeface="メイリオ"/>
              </a:rPr>
              <a:t> -10-</a:t>
            </a:r>
            <a:endParaRPr lang="ja-JP" altLang="en-US" dirty="0"/>
          </a:p>
        </p:txBody>
      </p:sp>
      <p:sp>
        <p:nvSpPr>
          <p:cNvPr id="44035" name="コンテンツ プレースホルダー 2"/>
          <p:cNvSpPr>
            <a:spLocks noGrp="1"/>
          </p:cNvSpPr>
          <p:nvPr>
            <p:ph idx="12"/>
          </p:nvPr>
        </p:nvSpPr>
        <p:spPr>
          <a:xfrm>
            <a:off x="387351" y="888849"/>
            <a:ext cx="11054079" cy="5572125"/>
          </a:xfrm>
        </p:spPr>
        <p:txBody>
          <a:bodyPr/>
          <a:lstStyle/>
          <a:p>
            <a:r>
              <a:rPr lang="ja-JP" altLang="en-US" dirty="0"/>
              <a:t>アプリケーションの管理</a:t>
            </a:r>
            <a:endParaRPr lang="en-US" altLang="ja-JP" dirty="0"/>
          </a:p>
          <a:p>
            <a:pPr marL="361950" lvl="1" indent="0">
              <a:buNone/>
            </a:pPr>
            <a:r>
              <a:rPr lang="ja-JP" altLang="en-US" sz="1600" dirty="0"/>
              <a:t>アプリケーションごとに利用ユーザーを設定できます。「</a:t>
            </a:r>
            <a:r>
              <a:rPr lang="en-US" altLang="ja-JP" sz="1600" dirty="0"/>
              <a:t>Office</a:t>
            </a:r>
            <a:r>
              <a:rPr lang="ja-JP" altLang="en-US" sz="1600" dirty="0"/>
              <a:t>」はユーザー単位での設定、「</a:t>
            </a:r>
            <a:r>
              <a:rPr lang="en-US" altLang="ja-JP" sz="1600" dirty="0" err="1"/>
              <a:t>Garoon</a:t>
            </a:r>
            <a:r>
              <a:rPr lang="ja-JP" altLang="en-US" sz="1600" dirty="0"/>
              <a:t>」はユーザーに加え、ロール、組織を対象に、利用アプリを制御できます。派遣社員にはアドレス帳を見せたくない、新しい機能は特定の組織で試験運用してから公開したい、といった運用が可能です。</a:t>
            </a:r>
            <a:endParaRPr lang="en-US" altLang="ja-JP" sz="1600" dirty="0"/>
          </a:p>
          <a:p>
            <a:pPr lvl="1"/>
            <a:endParaRPr lang="ja-JP" altLang="en-US" dirty="0"/>
          </a:p>
        </p:txBody>
      </p:sp>
      <p:pic>
        <p:nvPicPr>
          <p:cNvPr id="6" name="図 5">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
          <a:stretch/>
        </p:blipFill>
        <p:spPr>
          <a:xfrm>
            <a:off x="6466355" y="3351994"/>
            <a:ext cx="3941763" cy="2362200"/>
          </a:xfrm>
          <a:prstGeom prst="rect">
            <a:avLst/>
          </a:prstGeom>
          <a:ln>
            <a:solidFill>
              <a:schemeClr val="bg1">
                <a:lumMod val="85000"/>
              </a:schemeClr>
            </a:solidFill>
          </a:ln>
        </p:spPr>
      </p:pic>
      <p:pic>
        <p:nvPicPr>
          <p:cNvPr id="44037" name="図 9">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729647" y="2524322"/>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C183D7F6-B498-43B3-948B-1728B52AA6E4}">
                <adec:decorative xmlns:adec="http://schemas.microsoft.com/office/drawing/2017/decorative" val="1"/>
              </a:ext>
            </a:extLst>
          </p:cNvPr>
          <p:cNvSpPr/>
          <p:nvPr/>
        </p:nvSpPr>
        <p:spPr bwMode="auto">
          <a:xfrm>
            <a:off x="3894138" y="4478338"/>
            <a:ext cx="2201862" cy="190341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760964" y="4168212"/>
            <a:ext cx="3877836" cy="184714"/>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6" name="テキスト ボックス 18">
            <a:extLst>
              <a:ext uri="{C183D7F6-B498-43B3-948B-1728B52AA6E4}">
                <adec:decorative xmlns:adec="http://schemas.microsoft.com/office/drawing/2017/decorative" val="1"/>
              </a:ext>
            </a:extLst>
          </p:cNvPr>
          <p:cNvSpPr txBox="1"/>
          <p:nvPr/>
        </p:nvSpPr>
        <p:spPr>
          <a:xfrm>
            <a:off x="1557339" y="5378451"/>
            <a:ext cx="2325687" cy="1223963"/>
          </a:xfrm>
          <a:prstGeom prst="rect">
            <a:avLst/>
          </a:prstGeom>
          <a:noFill/>
        </p:spPr>
        <p:txBody>
          <a:bodyPr>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050" i="0" dirty="0">
                <a:solidFill>
                  <a:schemeClr val="accent6"/>
                </a:solidFill>
                <a:latin typeface="+mn-ea"/>
                <a:cs typeface="メイリオ"/>
              </a:rPr>
              <a:t>ユーザー単位での制御の場合、許可されていない機能の</a:t>
            </a:r>
            <a:r>
              <a:rPr lang="en-US" altLang="ja-JP" sz="1050" i="0" dirty="0">
                <a:solidFill>
                  <a:schemeClr val="accent6"/>
                </a:solidFill>
                <a:latin typeface="+mn-ea"/>
                <a:cs typeface="メイリオ"/>
              </a:rPr>
              <a:t>URL</a:t>
            </a:r>
            <a:r>
              <a:rPr lang="ja-JP" altLang="en-US" sz="1050" i="0" dirty="0">
                <a:solidFill>
                  <a:schemeClr val="accent6"/>
                </a:solidFill>
                <a:latin typeface="+mn-ea"/>
                <a:cs typeface="メイリオ"/>
              </a:rPr>
              <a:t>に直接アクセスしても表示できません。</a:t>
            </a:r>
            <a:endParaRPr lang="en-US" altLang="ja-JP" sz="1050" i="0" dirty="0">
              <a:solidFill>
                <a:schemeClr val="accent6"/>
              </a:solidFill>
              <a:latin typeface="+mn-ea"/>
              <a:cs typeface="メイリオ"/>
            </a:endParaRPr>
          </a:p>
          <a:p>
            <a:pPr marL="171450" indent="-171450">
              <a:buFont typeface="メイリオ" pitchFamily="50" charset="-128"/>
              <a:buChar char="※"/>
              <a:defRPr/>
            </a:pPr>
            <a:r>
              <a:rPr lang="ja-JP" altLang="en-US" sz="1050" i="0" dirty="0">
                <a:solidFill>
                  <a:schemeClr val="accent6"/>
                </a:solidFill>
                <a:latin typeface="+mn-ea"/>
                <a:cs typeface="メイリオ"/>
              </a:rPr>
              <a:t>メール、メッセージはユーザー単位での利用制御は行えません。</a:t>
            </a:r>
            <a:endParaRPr lang="en-US" altLang="ja-JP" sz="1050" i="0" dirty="0">
              <a:solidFill>
                <a:schemeClr val="accent6"/>
              </a:solidFill>
              <a:latin typeface="+mn-ea"/>
              <a:cs typeface="メイリオ"/>
            </a:endParaRPr>
          </a:p>
          <a:p>
            <a:pPr>
              <a:defRPr/>
            </a:pPr>
            <a:endParaRPr lang="en-US" altLang="ja-JP" sz="1050" i="0" dirty="0">
              <a:solidFill>
                <a:schemeClr val="accent6"/>
              </a:solidFill>
              <a:latin typeface="+mn-ea"/>
              <a:cs typeface="メイリオ"/>
            </a:endParaRPr>
          </a:p>
        </p:txBody>
      </p:sp>
      <p:cxnSp>
        <p:nvCxnSpPr>
          <p:cNvPr id="17" name="直線矢印コネクタ 16">
            <a:extLst>
              <a:ext uri="{C183D7F6-B498-43B3-948B-1728B52AA6E4}">
                <adec:decorative xmlns:adec="http://schemas.microsoft.com/office/drawing/2017/decorative" val="1"/>
              </a:ext>
            </a:extLst>
          </p:cNvPr>
          <p:cNvCxnSpPr>
            <a:cxnSpLocks/>
            <a:endCxn id="14" idx="1"/>
          </p:cNvCxnSpPr>
          <p:nvPr/>
        </p:nvCxnSpPr>
        <p:spPr>
          <a:xfrm>
            <a:off x="2809876" y="4352926"/>
            <a:ext cx="1084263" cy="107711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4045"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xfrm>
            <a:off x="4648200" y="6537227"/>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a:xfrm>
            <a:off x="9685338" y="6537227"/>
            <a:ext cx="2133600" cy="196850"/>
          </a:xfrm>
        </p:spPr>
        <p:txBody>
          <a:bodyPr/>
          <a:lstStyle/>
          <a:p>
            <a:pPr>
              <a:defRPr/>
            </a:pPr>
            <a:fld id="{50616D47-2323-4AB9-96DF-69D4BCBEB779}" type="slidenum">
              <a:rPr lang="en-US" altLang="ja-JP" smtClean="0"/>
              <a:pPr>
                <a:defRPr/>
              </a:pPr>
              <a:t>19</a:t>
            </a:fld>
            <a:endParaRPr lang="en-US" altLang="ja-JP"/>
          </a:p>
        </p:txBody>
      </p:sp>
      <p:pic>
        <p:nvPicPr>
          <p:cNvPr id="18" name="図 17">
            <a:extLst>
              <a:ext uri="{FF2B5EF4-FFF2-40B4-BE49-F238E27FC236}">
                <a16:creationId xmlns:a16="http://schemas.microsoft.com/office/drawing/2014/main" id="{8148E286-56D2-C34C-926D-B8008377886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6355" y="2580367"/>
            <a:ext cx="2275674" cy="630187"/>
          </a:xfrm>
          <a:prstGeom prst="rect">
            <a:avLst/>
          </a:prstGeom>
        </p:spPr>
      </p:pic>
      <p:pic>
        <p:nvPicPr>
          <p:cNvPr id="19" name="図 18">
            <a:extLst>
              <a:ext uri="{FF2B5EF4-FFF2-40B4-BE49-F238E27FC236}">
                <a16:creationId xmlns:a16="http://schemas.microsoft.com/office/drawing/2014/main" id="{692A45D1-7471-4D3B-9639-9DB4D1A073F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0714" y="4579477"/>
            <a:ext cx="2128711" cy="1701130"/>
          </a:xfrm>
          <a:prstGeom prst="rect">
            <a:avLst/>
          </a:prstGeom>
          <a:ln>
            <a:solidFill>
              <a:schemeClr val="bg1">
                <a:lumMod val="75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a:t>はじめに</a:t>
            </a:r>
          </a:p>
        </p:txBody>
      </p:sp>
      <p:sp>
        <p:nvSpPr>
          <p:cNvPr id="3" name="コンテンツ プレースホルダー 2"/>
          <p:cNvSpPr>
            <a:spLocks noGrp="1"/>
          </p:cNvSpPr>
          <p:nvPr>
            <p:ph idx="12"/>
          </p:nvPr>
        </p:nvSpPr>
        <p:spPr/>
        <p:txBody>
          <a:bodyPr/>
          <a:lstStyle/>
          <a:p>
            <a:pPr>
              <a:defRPr/>
            </a:pPr>
            <a:r>
              <a:rPr lang="ja-JP" altLang="en-US" b="1" dirty="0">
                <a:latin typeface="メイリオ"/>
                <a:ea typeface="メイリオ"/>
              </a:rPr>
              <a:t>本資料について</a:t>
            </a:r>
            <a:br>
              <a:rPr lang="en-US" altLang="ja-JP" dirty="0">
                <a:latin typeface="+mj-ea"/>
                <a:ea typeface="+mj-ea"/>
              </a:rPr>
            </a:br>
            <a:r>
              <a:rPr lang="ja-JP" altLang="en-US" sz="1600" dirty="0">
                <a:latin typeface="メイリオ"/>
                <a:ea typeface="メイリオ"/>
              </a:rPr>
              <a:t>本資料では、現在「サイボウズ </a:t>
            </a:r>
            <a:r>
              <a:rPr lang="en-US" altLang="ja-JP" sz="1600" dirty="0">
                <a:latin typeface="メイリオ"/>
                <a:ea typeface="メイリオ"/>
              </a:rPr>
              <a:t>Office 10</a:t>
            </a:r>
            <a:r>
              <a:rPr lang="ja-JP" altLang="en-US" sz="1600" dirty="0">
                <a:latin typeface="メイリオ"/>
                <a:ea typeface="メイリオ"/>
              </a:rPr>
              <a:t>」（以下「</a:t>
            </a:r>
            <a:r>
              <a:rPr lang="en-US" altLang="ja-JP" sz="1600" dirty="0">
                <a:latin typeface="メイリオ"/>
                <a:ea typeface="メイリオ"/>
              </a:rPr>
              <a:t>Office</a:t>
            </a:r>
            <a:r>
              <a:rPr lang="ja-JP" altLang="en-US" sz="1600" dirty="0">
                <a:latin typeface="メイリオ"/>
                <a:ea typeface="メイリオ"/>
              </a:rPr>
              <a:t>」）から「</a:t>
            </a:r>
            <a:r>
              <a:rPr lang="en-US" altLang="ja-JP" sz="1600" dirty="0" err="1">
                <a:latin typeface="メイリオ"/>
                <a:ea typeface="メイリオ"/>
              </a:rPr>
              <a:t>Garoon</a:t>
            </a:r>
            <a:r>
              <a:rPr lang="en-US" altLang="ja-JP" sz="1600" dirty="0">
                <a:latin typeface="メイリオ"/>
                <a:ea typeface="メイリオ"/>
              </a:rPr>
              <a:t> 6</a:t>
            </a:r>
            <a:r>
              <a:rPr lang="ja-JP" altLang="en-US" sz="1600" dirty="0">
                <a:latin typeface="メイリオ"/>
                <a:ea typeface="メイリオ"/>
              </a:rPr>
              <a:t>」 （以下「</a:t>
            </a:r>
            <a:r>
              <a:rPr lang="en-US" altLang="ja-JP" sz="1600" dirty="0" err="1">
                <a:latin typeface="メイリオ"/>
                <a:ea typeface="メイリオ"/>
              </a:rPr>
              <a:t>Garoon</a:t>
            </a:r>
            <a:r>
              <a:rPr lang="ja-JP" altLang="en-US" sz="1600" dirty="0">
                <a:latin typeface="メイリオ"/>
                <a:ea typeface="メイリオ"/>
              </a:rPr>
              <a:t>」）への乗り換えを検討されているお客様に、それぞれの製品の特徴をご紹介させていただきます。すべての機能を網羅しているわけではありません。</a:t>
            </a:r>
            <a:endParaRPr lang="en-US" altLang="ja-JP" sz="1600" dirty="0">
              <a:latin typeface="メイリオ"/>
              <a:ea typeface="メイリオ"/>
            </a:endParaRPr>
          </a:p>
          <a:p>
            <a:pPr marL="0" indent="0">
              <a:buNone/>
              <a:defRPr/>
            </a:pPr>
            <a:r>
              <a:rPr lang="en-US" altLang="ja-JP" sz="1600" dirty="0">
                <a:latin typeface="+mn-ea"/>
                <a:ea typeface="+mn-ea"/>
              </a:rPr>
              <a:t>  ※</a:t>
            </a:r>
            <a:r>
              <a:rPr lang="ja-JP" altLang="en-US" sz="1600" dirty="0">
                <a:latin typeface="+mn-ea"/>
                <a:ea typeface="+mn-ea"/>
              </a:rPr>
              <a:t>本資料は、パッケージ版についての説明資料です。</a:t>
            </a:r>
            <a:endParaRPr lang="en-US" altLang="ja-JP" sz="1600" dirty="0">
              <a:latin typeface="+mn-ea"/>
              <a:ea typeface="+mn-ea"/>
            </a:endParaRPr>
          </a:p>
          <a:p>
            <a:pPr>
              <a:buFont typeface="Arial" panose="020B0604020202020204" pitchFamily="34" charset="0"/>
              <a:buChar char="▐"/>
              <a:defRPr/>
            </a:pPr>
            <a:r>
              <a:rPr lang="ja-JP" altLang="en-US" spc="100" dirty="0">
                <a:cs typeface="メイリオ" charset="0"/>
              </a:rPr>
              <a:t> </a:t>
            </a:r>
            <a:r>
              <a:rPr lang="ja-JP" altLang="en-US" b="1" spc="100" dirty="0">
                <a:cs typeface="メイリオ" charset="0"/>
              </a:rPr>
              <a:t>各機能の詳細について</a:t>
            </a:r>
            <a:br>
              <a:rPr lang="en-US" altLang="ja-JP" dirty="0">
                <a:latin typeface="+mj-ea"/>
                <a:ea typeface="+mj-ea"/>
              </a:rPr>
            </a:br>
            <a:r>
              <a:rPr lang="ja-JP" altLang="en-US" sz="1600" dirty="0">
                <a:latin typeface="+mj-ea"/>
                <a:ea typeface="+mj-ea"/>
              </a:rPr>
              <a:t>本資料では、主な機能を一部抜粋して比較しております。各機能の</a:t>
            </a:r>
            <a:r>
              <a:rPr lang="ja-JP" altLang="en-US" sz="1600" dirty="0">
                <a:latin typeface="+mn-ea"/>
                <a:ea typeface="+mn-ea"/>
              </a:rPr>
              <a:t>詳細は、下記マニュアルサイトをご参照ください。</a:t>
            </a:r>
            <a:endParaRPr lang="en-US" altLang="ja-JP" spc="100" dirty="0">
              <a:cs typeface="メイリオ" charset="0"/>
            </a:endParaRPr>
          </a:p>
          <a:p>
            <a:pPr marL="0" indent="0">
              <a:buNone/>
              <a:defRPr/>
            </a:pPr>
            <a:r>
              <a:rPr lang="ja-JP" altLang="en-US" spc="100" dirty="0">
                <a:cs typeface="メイリオ" charset="0"/>
              </a:rPr>
              <a:t>   </a:t>
            </a:r>
            <a:r>
              <a:rPr lang="ja-JP" altLang="en-US" sz="1600" spc="100" dirty="0">
                <a:latin typeface="+mn-ea"/>
                <a:ea typeface="+mn-ea"/>
                <a:cs typeface="メイリオ" charset="0"/>
              </a:rPr>
              <a:t>▼パッケージ版 </a:t>
            </a:r>
            <a:r>
              <a:rPr lang="en-US" altLang="ja-JP" sz="1600" spc="100" dirty="0">
                <a:latin typeface="+mn-ea"/>
                <a:ea typeface="+mn-ea"/>
                <a:cs typeface="メイリオ" charset="0"/>
              </a:rPr>
              <a:t>Garoon </a:t>
            </a:r>
            <a:r>
              <a:rPr lang="ja-JP" altLang="en-US" sz="1600" spc="100" dirty="0">
                <a:latin typeface="+mn-ea"/>
                <a:ea typeface="+mn-ea"/>
                <a:cs typeface="メイリオ" charset="0"/>
              </a:rPr>
              <a:t>マニュアルサイト</a:t>
            </a:r>
            <a:br>
              <a:rPr lang="en-US" altLang="ja-JP" sz="1600" spc="100" dirty="0">
                <a:latin typeface="+mn-ea"/>
                <a:ea typeface="+mn-ea"/>
                <a:cs typeface="メイリオ" charset="0"/>
              </a:rPr>
            </a:br>
            <a:r>
              <a:rPr lang="en-US" altLang="ja-JP" sz="1600" spc="100" dirty="0">
                <a:latin typeface="+mn-ea"/>
                <a:ea typeface="+mn-ea"/>
                <a:cs typeface="メイリオ" charset="0"/>
              </a:rPr>
              <a:t>   </a:t>
            </a:r>
            <a:r>
              <a:rPr lang="en" altLang="ja-JP" sz="1600" dirty="0">
                <a:latin typeface="+mn-ea"/>
                <a:ea typeface="+mn-ea"/>
                <a:hlinkClick r:id="rId2"/>
              </a:rPr>
              <a:t>https://jp.cybozu.help/g</a:t>
            </a:r>
            <a:r>
              <a:rPr lang="en-US" altLang="ja-JP" sz="1600" dirty="0">
                <a:latin typeface="+mn-ea"/>
                <a:ea typeface="+mn-ea"/>
                <a:hlinkClick r:id="rId2"/>
              </a:rPr>
              <a:t>6</a:t>
            </a:r>
            <a:r>
              <a:rPr lang="en" altLang="ja-JP" sz="1600" dirty="0">
                <a:latin typeface="+mn-ea"/>
                <a:ea typeface="+mn-ea"/>
                <a:hlinkClick r:id="rId2"/>
              </a:rPr>
              <a:t>/ja/</a:t>
            </a:r>
            <a:endParaRPr lang="en" altLang="ja-JP" sz="1600" dirty="0">
              <a:latin typeface="+mn-ea"/>
              <a:ea typeface="+mn-ea"/>
            </a:endParaRPr>
          </a:p>
          <a:p>
            <a:pPr marL="0" indent="0">
              <a:buNone/>
              <a:defRPr/>
            </a:pPr>
            <a:r>
              <a:rPr lang="ja-JP" altLang="en-US" sz="1600" spc="100" dirty="0">
                <a:cs typeface="メイリオ" charset="0"/>
              </a:rPr>
              <a:t> </a:t>
            </a:r>
            <a:r>
              <a:rPr lang="ja-JP" altLang="en-US" sz="1600" spc="100" dirty="0">
                <a:latin typeface="+mn-ea"/>
                <a:ea typeface="+mn-ea"/>
                <a:cs typeface="メイリオ" charset="0"/>
              </a:rPr>
              <a:t>▼パッケージ版 サイボウズ </a:t>
            </a:r>
            <a:r>
              <a:rPr lang="en-US" altLang="ja-JP" sz="1600" spc="100" dirty="0">
                <a:latin typeface="+mn-ea"/>
                <a:ea typeface="+mn-ea"/>
                <a:cs typeface="メイリオ" charset="0"/>
              </a:rPr>
              <a:t>Office </a:t>
            </a:r>
            <a:r>
              <a:rPr lang="ja-JP" altLang="en-US" sz="1600" spc="100" dirty="0">
                <a:latin typeface="+mn-ea"/>
                <a:ea typeface="+mn-ea"/>
                <a:cs typeface="メイリオ" charset="0"/>
              </a:rPr>
              <a:t>マニュアルサイト</a:t>
            </a:r>
            <a:br>
              <a:rPr lang="en-US" altLang="ja-JP" sz="1600" spc="100" dirty="0">
                <a:latin typeface="+mn-ea"/>
                <a:ea typeface="+mn-ea"/>
                <a:cs typeface="メイリオ" charset="0"/>
              </a:rPr>
            </a:br>
            <a:r>
              <a:rPr lang="en-US" altLang="ja-JP" sz="1600" spc="100" dirty="0">
                <a:latin typeface="+mn-ea"/>
                <a:ea typeface="+mn-ea"/>
                <a:cs typeface="メイリオ" charset="0"/>
              </a:rPr>
              <a:t>   </a:t>
            </a:r>
            <a:r>
              <a:rPr lang="en-US" altLang="ja-JP" sz="1600" dirty="0">
                <a:latin typeface="+mn-ea"/>
                <a:ea typeface="+mn-ea"/>
                <a:hlinkClick r:id="rId3"/>
              </a:rPr>
              <a:t>https://jp.cybozu.help/of10/ja/</a:t>
            </a:r>
            <a:endParaRPr lang="ja-JP" altLang="en-US" sz="1600" dirty="0">
              <a:latin typeface="+mn-ea"/>
              <a:ea typeface="+mn-ea"/>
            </a:endParaRPr>
          </a:p>
          <a:p>
            <a:pPr marL="0" indent="0">
              <a:buNone/>
              <a:defRPr/>
            </a:pPr>
            <a:endParaRPr lang="ja-JP" altLang="en-US" dirty="0">
              <a:latin typeface="+mj-ea"/>
              <a:ea typeface="+mj-ea"/>
            </a:endParaRPr>
          </a:p>
        </p:txBody>
      </p:sp>
      <p:sp>
        <p:nvSpPr>
          <p:cNvPr id="20484"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5" name="スライド番号プレースホルダー 2">
            <a:extLst>
              <a:ext uri="{C183D7F6-B498-43B3-948B-1728B52AA6E4}">
                <adec:decorative xmlns:adec="http://schemas.microsoft.com/office/drawing/2017/decorative" val="1"/>
              </a:ext>
            </a:extLst>
          </p:cNvPr>
          <p:cNvSpPr>
            <a:spLocks noGrp="1"/>
          </p:cNvSpPr>
          <p:nvPr>
            <p:ph type="sldNum" sz="quarter" idx="14"/>
          </p:nvPr>
        </p:nvSpPr>
        <p:spPr>
          <a:prstGeom prst="rect">
            <a:avLst/>
          </a:prstGeom>
        </p:spPr>
        <p:txBody>
          <a:bodyPr/>
          <a:lstStyle/>
          <a:p>
            <a:pPr lvl="0" algn="r" eaLnBrk="1" hangingPunct="1">
              <a:defRPr/>
            </a:pPr>
            <a:fld id="{DD7F65FE-279B-4BB6-AF3B-98D03D737DD1}" type="slidenum">
              <a:rPr lang="en-US" altLang="ja-JP"/>
              <a:pPr lvl="0" algn="r" eaLnBrk="1" hangingPunct="1">
                <a:defRPr/>
              </a:pPr>
              <a:t>2</a:t>
            </a:fld>
            <a:endParaRPr lang="en-US" altLang="ja-JP" dirty="0"/>
          </a:p>
        </p:txBody>
      </p:sp>
    </p:spTree>
    <p:extLst>
      <p:ext uri="{BB962C8B-B14F-4D97-AF65-F5344CB8AC3E}">
        <p14:creationId xmlns:p14="http://schemas.microsoft.com/office/powerpoint/2010/main" val="110133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 -11-</a:t>
            </a:r>
            <a:endParaRPr lang="ja-JP" altLang="en-US" dirty="0"/>
          </a:p>
        </p:txBody>
      </p:sp>
      <p:sp>
        <p:nvSpPr>
          <p:cNvPr id="21" name="コンテンツ プレースホルダー 2"/>
          <p:cNvSpPr>
            <a:spLocks noGrp="1"/>
          </p:cNvSpPr>
          <p:nvPr>
            <p:ph idx="12"/>
          </p:nvPr>
        </p:nvSpPr>
        <p:spPr>
          <a:xfrm>
            <a:off x="387351" y="888849"/>
            <a:ext cx="10185399" cy="1898650"/>
          </a:xfrm>
        </p:spPr>
        <p:txBody>
          <a:bodyPr/>
          <a:lstStyle/>
          <a:p>
            <a:r>
              <a:rPr lang="ja-JP" altLang="en-US" dirty="0"/>
              <a:t>スマートフォン画面</a:t>
            </a:r>
            <a:endParaRPr lang="en-US" altLang="ja-JP" dirty="0"/>
          </a:p>
          <a:p>
            <a:pPr marL="361950" lvl="1" indent="0">
              <a:buNone/>
            </a:pPr>
            <a:r>
              <a:rPr lang="ja-JP" altLang="en-US" sz="1600" dirty="0"/>
              <a:t>スマートフォンのブラウザから業務を行えます。端末にデータを持たせることなく利用できます。</a:t>
            </a:r>
            <a:endParaRPr lang="en-US" altLang="ja-JP" sz="1600" dirty="0"/>
          </a:p>
          <a:p>
            <a:pPr marL="361950" lvl="1" indent="0">
              <a:buNone/>
            </a:pPr>
            <a:r>
              <a:rPr lang="ja-JP" altLang="en-US" sz="1600" dirty="0"/>
              <a:t>社外にいても、快適に「</a:t>
            </a:r>
            <a:r>
              <a:rPr lang="en-US" altLang="ja-JP" sz="1600" dirty="0" err="1"/>
              <a:t>Garoon</a:t>
            </a:r>
            <a:r>
              <a:rPr lang="ja-JP" altLang="en-US" sz="1600" dirty="0"/>
              <a:t>」「</a:t>
            </a:r>
            <a:r>
              <a:rPr lang="en-US" altLang="ja-JP" sz="1600" dirty="0"/>
              <a:t>Office</a:t>
            </a:r>
            <a:r>
              <a:rPr lang="ja-JP" altLang="en-US" sz="1600" dirty="0"/>
              <a:t>」の情報を閲覧し、コメントを書き込めます。</a:t>
            </a:r>
          </a:p>
          <a:p>
            <a:pPr lvl="1"/>
            <a:endParaRPr lang="ja-JP" altLang="en-US" dirty="0"/>
          </a:p>
        </p:txBody>
      </p:sp>
      <p:sp>
        <p:nvSpPr>
          <p:cNvPr id="41998"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20</a:t>
            </a:fld>
            <a:endParaRPr lang="en-US" altLang="ja-JP"/>
          </a:p>
        </p:txBody>
      </p:sp>
      <p:pic>
        <p:nvPicPr>
          <p:cNvPr id="22" name="図 23">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337399" y="2335302"/>
            <a:ext cx="1191240" cy="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094F7ACF-B977-6E45-BB20-18F2F7977F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8927" y="2245205"/>
            <a:ext cx="2275674" cy="630187"/>
          </a:xfrm>
          <a:prstGeom prst="rect">
            <a:avLst/>
          </a:prstGeom>
        </p:spPr>
      </p:pic>
      <p:pic>
        <p:nvPicPr>
          <p:cNvPr id="13" name="図 12">
            <a:extLst>
              <a:ext uri="{FF2B5EF4-FFF2-40B4-BE49-F238E27FC236}">
                <a16:creationId xmlns:a16="http://schemas.microsoft.com/office/drawing/2014/main" id="{D555FDAD-2B8A-8695-44B5-5FF1075B450F}"/>
              </a:ext>
            </a:extLst>
          </p:cNvPr>
          <p:cNvPicPr>
            <a:picLocks noChangeAspect="1"/>
          </p:cNvPicPr>
          <p:nvPr/>
        </p:nvPicPr>
        <p:blipFill>
          <a:blip r:embed="rId4"/>
          <a:stretch>
            <a:fillRect/>
          </a:stretch>
        </p:blipFill>
        <p:spPr>
          <a:xfrm>
            <a:off x="878730" y="3138109"/>
            <a:ext cx="2187017" cy="2807657"/>
          </a:xfrm>
          <a:prstGeom prst="rect">
            <a:avLst/>
          </a:prstGeom>
        </p:spPr>
      </p:pic>
      <p:pic>
        <p:nvPicPr>
          <p:cNvPr id="15" name="図 14">
            <a:extLst>
              <a:ext uri="{FF2B5EF4-FFF2-40B4-BE49-F238E27FC236}">
                <a16:creationId xmlns:a16="http://schemas.microsoft.com/office/drawing/2014/main" id="{914E9F37-7ADD-E06E-8A5A-BBC2A6FD8BFD}"/>
              </a:ext>
            </a:extLst>
          </p:cNvPr>
          <p:cNvPicPr>
            <a:picLocks noChangeAspect="1"/>
          </p:cNvPicPr>
          <p:nvPr/>
        </p:nvPicPr>
        <p:blipFill>
          <a:blip r:embed="rId5"/>
          <a:stretch>
            <a:fillRect/>
          </a:stretch>
        </p:blipFill>
        <p:spPr>
          <a:xfrm>
            <a:off x="3146065" y="3138109"/>
            <a:ext cx="2176272" cy="3123244"/>
          </a:xfrm>
          <a:prstGeom prst="rect">
            <a:avLst/>
          </a:prstGeom>
        </p:spPr>
      </p:pic>
      <p:pic>
        <p:nvPicPr>
          <p:cNvPr id="16" name="図 15">
            <a:extLst>
              <a:ext uri="{FF2B5EF4-FFF2-40B4-BE49-F238E27FC236}">
                <a16:creationId xmlns:a16="http://schemas.microsoft.com/office/drawing/2014/main" id="{ABA2329C-ADB5-22E2-0C48-F2A167D39766}"/>
              </a:ext>
            </a:extLst>
          </p:cNvPr>
          <p:cNvPicPr>
            <a:picLocks noChangeAspect="1"/>
          </p:cNvPicPr>
          <p:nvPr/>
        </p:nvPicPr>
        <p:blipFill>
          <a:blip r:embed="rId6"/>
          <a:stretch>
            <a:fillRect/>
          </a:stretch>
        </p:blipFill>
        <p:spPr>
          <a:xfrm>
            <a:off x="8976784" y="2888890"/>
            <a:ext cx="1751036" cy="3409912"/>
          </a:xfrm>
          <a:prstGeom prst="rect">
            <a:avLst/>
          </a:prstGeom>
        </p:spPr>
      </p:pic>
      <p:pic>
        <p:nvPicPr>
          <p:cNvPr id="17" name="図 16">
            <a:extLst>
              <a:ext uri="{FF2B5EF4-FFF2-40B4-BE49-F238E27FC236}">
                <a16:creationId xmlns:a16="http://schemas.microsoft.com/office/drawing/2014/main" id="{7FF48676-95E3-ABD0-527C-B51832A1C65D}"/>
              </a:ext>
            </a:extLst>
          </p:cNvPr>
          <p:cNvPicPr>
            <a:picLocks noChangeAspect="1"/>
          </p:cNvPicPr>
          <p:nvPr/>
        </p:nvPicPr>
        <p:blipFill>
          <a:blip r:embed="rId7"/>
          <a:stretch>
            <a:fillRect/>
          </a:stretch>
        </p:blipFill>
        <p:spPr>
          <a:xfrm>
            <a:off x="7038215" y="2888890"/>
            <a:ext cx="1751036" cy="3409912"/>
          </a:xfrm>
          <a:prstGeom prst="rect">
            <a:avLst/>
          </a:prstGeom>
        </p:spPr>
      </p:pic>
    </p:spTree>
    <p:extLst>
      <p:ext uri="{BB962C8B-B14F-4D97-AF65-F5344CB8AC3E}">
        <p14:creationId xmlns:p14="http://schemas.microsoft.com/office/powerpoint/2010/main" val="243732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idx="4294967295"/>
          </p:nvPr>
        </p:nvSpPr>
        <p:spPr>
          <a:xfrm>
            <a:off x="1073843" y="3463108"/>
            <a:ext cx="78327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ja-JP" altLang="en-US" sz="4000" b="1" kern="1200" dirty="0">
                <a:latin typeface="+mj-ea"/>
                <a:ea typeface="+mj-ea"/>
                <a:cs typeface="+mn-cs"/>
              </a:rPr>
              <a:t>「</a:t>
            </a:r>
            <a:r>
              <a:rPr lang="en-US" altLang="ja-JP" sz="4000" b="1" cap="none" dirty="0">
                <a:solidFill>
                  <a:srgbClr val="333333"/>
                </a:solidFill>
              </a:rPr>
              <a:t>Office</a:t>
            </a:r>
            <a:r>
              <a:rPr lang="ja-JP" altLang="en-US" sz="4000" b="1" kern="1200" dirty="0">
                <a:latin typeface="+mj-ea"/>
                <a:ea typeface="+mj-ea"/>
                <a:cs typeface="+mn-cs"/>
              </a:rPr>
              <a:t>」にしかない機能</a:t>
            </a:r>
          </a:p>
        </p:txBody>
      </p:sp>
      <p:sp>
        <p:nvSpPr>
          <p:cNvPr id="46085" name="フッター プレースホルダー 1">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21</a:t>
            </a:fld>
            <a:endParaRPr lang="en-US" altLang="ja-JP"/>
          </a:p>
        </p:txBody>
      </p:sp>
      <p:sp>
        <p:nvSpPr>
          <p:cNvPr id="6" name="テキスト プレースホルダー 2">
            <a:extLst>
              <a:ext uri="{FF2B5EF4-FFF2-40B4-BE49-F238E27FC236}">
                <a16:creationId xmlns:a16="http://schemas.microsoft.com/office/drawing/2014/main" id="{83DE17C8-9BA2-4932-BF9D-076C2BF49278}"/>
              </a:ext>
            </a:extLst>
          </p:cNvPr>
          <p:cNvSpPr txBox="1">
            <a:spLocks/>
          </p:cNvSpPr>
          <p:nvPr/>
        </p:nvSpPr>
        <p:spPr bwMode="auto">
          <a:xfrm>
            <a:off x="1073843" y="2542113"/>
            <a:ext cx="7660162" cy="76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Font typeface="Arial" panose="020B0604020202020204" pitchFamily="34" charset="0"/>
              <a:buNone/>
            </a:pPr>
            <a:r>
              <a:rPr lang="ja-JP" altLang="en-US" sz="4000" b="1" i="0" kern="0" dirty="0"/>
              <a:t>機能紹介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99ECB01-75F0-4AE9-93D8-7CF9973AE4D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1661" y="1676275"/>
            <a:ext cx="4732793" cy="4248000"/>
          </a:xfrm>
          <a:prstGeom prst="rect">
            <a:avLst/>
          </a:prstGeom>
          <a:ln>
            <a:solidFill>
              <a:schemeClr val="bg1">
                <a:lumMod val="75000"/>
              </a:schemeClr>
            </a:solidFill>
          </a:ln>
        </p:spPr>
      </p:pic>
      <p:sp>
        <p:nvSpPr>
          <p:cNvPr id="15" name="円/楕円 13">
            <a:extLst>
              <a:ext uri="{FF2B5EF4-FFF2-40B4-BE49-F238E27FC236}">
                <a16:creationId xmlns:a16="http://schemas.microsoft.com/office/drawing/2014/main" id="{36247A8D-F17F-4445-BF98-2FD977A628AC}"/>
              </a:ext>
              <a:ext uri="{C183D7F6-B498-43B3-948B-1728B52AA6E4}">
                <adec:decorative xmlns:adec="http://schemas.microsoft.com/office/drawing/2017/decorative" val="1"/>
              </a:ext>
            </a:extLst>
          </p:cNvPr>
          <p:cNvSpPr>
            <a:spLocks noChangeArrowheads="1"/>
          </p:cNvSpPr>
          <p:nvPr/>
        </p:nvSpPr>
        <p:spPr bwMode="auto">
          <a:xfrm>
            <a:off x="8682037" y="1597717"/>
            <a:ext cx="336550" cy="228600"/>
          </a:xfrm>
          <a:prstGeom prst="ellipse">
            <a:avLst/>
          </a:prstGeom>
          <a:blipFill dpi="0" rotWithShape="1">
            <a:blip r:embed="rId3"/>
            <a:srcRect/>
            <a:stretch>
              <a:fillRect/>
            </a:stretch>
          </a:blipFill>
          <a:ln w="12700">
            <a:solidFill>
              <a:srgbClr val="DE8831"/>
            </a:solidFill>
            <a:round/>
            <a:headEnd/>
            <a:tailEnd/>
          </a:ln>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en-US" sz="4200" i="0" dirty="0">
              <a:solidFill>
                <a:srgbClr val="414141"/>
              </a:solidFill>
              <a:latin typeface="Yu Gothic Medium" panose="020B0500000000000000" pitchFamily="50" charset="-128"/>
              <a:ea typeface="Yu Gothic Medium" panose="020B0500000000000000" pitchFamily="50" charset="-128"/>
              <a:sym typeface="Gill Sans Light" charset="0"/>
            </a:endParaRPr>
          </a:p>
        </p:txBody>
      </p:sp>
      <p:sp>
        <p:nvSpPr>
          <p:cNvPr id="48130" name="Rectangle 2"/>
          <p:cNvSpPr>
            <a:spLocks noGrp="1" noChangeArrowheads="1"/>
          </p:cNvSpPr>
          <p:nvPr>
            <p:ph type="title"/>
          </p:nvPr>
        </p:nvSpPr>
        <p:spPr/>
        <p:txBody>
          <a:bodyPr/>
          <a:lstStyle/>
          <a:p>
            <a:r>
              <a:rPr lang="ja-JP" altLang="en-US" dirty="0"/>
              <a:t>「</a:t>
            </a:r>
            <a:r>
              <a:rPr lang="en-US" altLang="ja-JP" dirty="0"/>
              <a:t>Office</a:t>
            </a:r>
            <a:r>
              <a:rPr lang="ja-JP" altLang="en-US" dirty="0"/>
              <a:t>」にしかない機能　</a:t>
            </a:r>
            <a:r>
              <a:rPr lang="en-US" altLang="ja-JP" dirty="0"/>
              <a:t> -1-</a:t>
            </a:r>
            <a:endParaRPr lang="ja-JP" altLang="en-US" dirty="0"/>
          </a:p>
        </p:txBody>
      </p:sp>
      <p:sp>
        <p:nvSpPr>
          <p:cNvPr id="48131" name="コンテンツ プレースホルダー 2"/>
          <p:cNvSpPr txBox="1">
            <a:spLocks/>
          </p:cNvSpPr>
          <p:nvPr/>
        </p:nvSpPr>
        <p:spPr bwMode="auto">
          <a:xfrm>
            <a:off x="387352" y="888849"/>
            <a:ext cx="5003044"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542925" indent="-180975">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982663" indent="-180975">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343025" indent="-180975">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1704975" indent="-180975">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1621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6193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0765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533775" indent="-180975"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r>
              <a:rPr lang="ja-JP" altLang="en-US" dirty="0"/>
              <a:t>未読一覧画面で処理ができる機能</a:t>
            </a:r>
            <a:endParaRPr lang="en-US" altLang="ja-JP" dirty="0"/>
          </a:p>
          <a:p>
            <a:pPr marL="361950" lvl="1" indent="0" eaLnBrk="1" hangingPunct="1">
              <a:lnSpc>
                <a:spcPct val="110000"/>
              </a:lnSpc>
              <a:buNone/>
            </a:pPr>
            <a:r>
              <a:rPr lang="ja-JP" altLang="en-US" sz="1600" dirty="0"/>
              <a:t>通知の一覧画面で、それぞれの通知を処理することができます。</a:t>
            </a:r>
            <a:endParaRPr lang="en-US" altLang="ja-JP" sz="1600" dirty="0"/>
          </a:p>
          <a:p>
            <a:pPr marL="361950" lvl="1" indent="0" eaLnBrk="1" hangingPunct="1">
              <a:lnSpc>
                <a:spcPct val="110000"/>
              </a:lnSpc>
              <a:buNone/>
            </a:pPr>
            <a:r>
              <a:rPr lang="ja-JP" altLang="en-US" sz="1600" dirty="0"/>
              <a:t>通知の画面からそれぞれの機能のページに遷移することなく、その場で次々と通知を処理することが出来ます。</a:t>
            </a:r>
          </a:p>
        </p:txBody>
      </p:sp>
      <p:sp>
        <p:nvSpPr>
          <p:cNvPr id="11" name="テキスト ボックス 10"/>
          <p:cNvSpPr txBox="1"/>
          <p:nvPr/>
        </p:nvSpPr>
        <p:spPr>
          <a:xfrm>
            <a:off x="2109788" y="5348288"/>
            <a:ext cx="3194050" cy="400110"/>
          </a:xfrm>
          <a:prstGeom prst="rect">
            <a:avLst/>
          </a:prstGeom>
          <a:noFill/>
        </p:spPr>
        <p:txBody>
          <a:bodyPr>
            <a:spAutoFit/>
          </a:bodyPr>
          <a:lstStyle/>
          <a:p>
            <a:pPr marL="171450" indent="-171450">
              <a:buFont typeface="メイリオ" pitchFamily="50" charset="-128"/>
              <a:buChar char="※"/>
              <a:defRPr/>
            </a:pPr>
            <a:r>
              <a:rPr lang="ja-JP" altLang="en-US" sz="1000" dirty="0">
                <a:solidFill>
                  <a:schemeClr val="accent6"/>
                </a:solidFill>
                <a:latin typeface="+mn-ea"/>
                <a:ea typeface="+mn-ea"/>
              </a:rPr>
              <a:t>「ワークフロー」の処理は「ワークフロー」画面に遷移しての処理になります。</a:t>
            </a:r>
          </a:p>
        </p:txBody>
      </p:sp>
      <p:sp>
        <p:nvSpPr>
          <p:cNvPr id="48135" name="下矢印 14">
            <a:extLst>
              <a:ext uri="{C183D7F6-B498-43B3-948B-1728B52AA6E4}">
                <adec:decorative xmlns:adec="http://schemas.microsoft.com/office/drawing/2017/decorative" val="1"/>
              </a:ext>
            </a:extLst>
          </p:cNvPr>
          <p:cNvSpPr>
            <a:spLocks noChangeArrowheads="1"/>
          </p:cNvSpPr>
          <p:nvPr/>
        </p:nvSpPr>
        <p:spPr bwMode="auto">
          <a:xfrm>
            <a:off x="8720137" y="1826317"/>
            <a:ext cx="261938" cy="349110"/>
          </a:xfrm>
          <a:prstGeom prst="downArrow">
            <a:avLst>
              <a:gd name="adj1" fmla="val 50000"/>
              <a:gd name="adj2" fmla="val 50091"/>
            </a:avLst>
          </a:prstGeom>
          <a:solidFill>
            <a:srgbClr val="DE8831"/>
          </a:solidFill>
          <a:ln w="9525">
            <a:solidFill>
              <a:srgbClr val="DE8831"/>
            </a:solidFill>
            <a:miter lim="800000"/>
            <a:headEnd/>
            <a:tailEnd/>
          </a:ln>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0" lang="ja-JP" altLang="en-US" sz="4200" i="0">
              <a:solidFill>
                <a:srgbClr val="414141"/>
              </a:solidFill>
              <a:latin typeface="Gill Sans Light" charset="0"/>
              <a:ea typeface="ヒラギノ角ゴ ProN W3" charset="-128"/>
              <a:sym typeface="Gill Sans Light" charset="0"/>
            </a:endParaRPr>
          </a:p>
        </p:txBody>
      </p:sp>
      <p:sp>
        <p:nvSpPr>
          <p:cNvPr id="17" name="角丸四角形 16"/>
          <p:cNvSpPr/>
          <p:nvPr/>
        </p:nvSpPr>
        <p:spPr bwMode="auto">
          <a:xfrm>
            <a:off x="3311525" y="3736976"/>
            <a:ext cx="2673350" cy="9175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dirty="0">
                <a:solidFill>
                  <a:schemeClr val="tx1"/>
                </a:solidFill>
                <a:latin typeface="メイリオ"/>
                <a:cs typeface="メイリオ"/>
              </a:rPr>
              <a:t>「既読にする」「確認」などの処理やコメントの書き込みが可能です。</a:t>
            </a:r>
            <a:endParaRPr lang="en-US" altLang="ja-JP" sz="1400" dirty="0">
              <a:solidFill>
                <a:schemeClr val="tx1"/>
              </a:solidFill>
              <a:latin typeface="メイリオ"/>
              <a:cs typeface="メイリオ"/>
            </a:endParaRPr>
          </a:p>
        </p:txBody>
      </p:sp>
      <p:sp>
        <p:nvSpPr>
          <p:cNvPr id="19" name="正方形/長方形 18">
            <a:extLst>
              <a:ext uri="{C183D7F6-B498-43B3-948B-1728B52AA6E4}">
                <adec:decorative xmlns:adec="http://schemas.microsoft.com/office/drawing/2017/decorative" val="1"/>
              </a:ext>
            </a:extLst>
          </p:cNvPr>
          <p:cNvSpPr/>
          <p:nvPr/>
        </p:nvSpPr>
        <p:spPr bwMode="auto">
          <a:xfrm>
            <a:off x="6962775" y="2175428"/>
            <a:ext cx="3508374" cy="347289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8" name="直線コネクタ 17">
            <a:extLst>
              <a:ext uri="{C183D7F6-B498-43B3-948B-1728B52AA6E4}">
                <adec:decorative xmlns:adec="http://schemas.microsoft.com/office/drawing/2017/decorative" val="1"/>
              </a:ext>
            </a:extLst>
          </p:cNvPr>
          <p:cNvCxnSpPr>
            <a:cxnSpLocks/>
          </p:cNvCxnSpPr>
          <p:nvPr/>
        </p:nvCxnSpPr>
        <p:spPr bwMode="auto">
          <a:xfrm flipV="1">
            <a:off x="5984875" y="4195765"/>
            <a:ext cx="977900" cy="1"/>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813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22</a:t>
            </a:fld>
            <a:endParaRPr lang="en-US" altLang="ja-JP"/>
          </a:p>
        </p:txBody>
      </p:sp>
      <p:pic>
        <p:nvPicPr>
          <p:cNvPr id="3" name="図 9">
            <a:extLst>
              <a:ext uri="{FF2B5EF4-FFF2-40B4-BE49-F238E27FC236}">
                <a16:creationId xmlns:a16="http://schemas.microsoft.com/office/drawing/2014/main" id="{3DD16429-E930-9D56-7B7A-9A5E743EEF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816761" y="991424"/>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ja-JP" altLang="en-US" dirty="0"/>
              <a:t>「</a:t>
            </a:r>
            <a:r>
              <a:rPr lang="en-US" altLang="ja-JP" dirty="0"/>
              <a:t>Office</a:t>
            </a:r>
            <a:r>
              <a:rPr lang="ja-JP" altLang="en-US" dirty="0"/>
              <a:t>」にしかない機能　</a:t>
            </a:r>
            <a:r>
              <a:rPr lang="en-US" altLang="ja-JP" dirty="0"/>
              <a:t> -2-</a:t>
            </a:r>
            <a:endParaRPr lang="ja-JP" altLang="en-US" dirty="0"/>
          </a:p>
        </p:txBody>
      </p:sp>
      <p:sp>
        <p:nvSpPr>
          <p:cNvPr id="49156" name="コンテンツ プレースホルダー 2"/>
          <p:cNvSpPr>
            <a:spLocks noGrp="1"/>
          </p:cNvSpPr>
          <p:nvPr>
            <p:ph idx="12"/>
          </p:nvPr>
        </p:nvSpPr>
        <p:spPr>
          <a:xfrm>
            <a:off x="387351" y="888849"/>
            <a:ext cx="10006013" cy="998537"/>
          </a:xfrm>
        </p:spPr>
        <p:txBody>
          <a:bodyPr/>
          <a:lstStyle/>
          <a:p>
            <a:r>
              <a:rPr lang="ja-JP" altLang="en-US" dirty="0"/>
              <a:t>複数予定の一括登録</a:t>
            </a:r>
            <a:endParaRPr lang="en-US" altLang="ja-JP" dirty="0"/>
          </a:p>
          <a:p>
            <a:pPr marL="361950" lvl="1" indent="0" eaLnBrk="1" hangingPunct="1">
              <a:lnSpc>
                <a:spcPct val="110000"/>
              </a:lnSpc>
              <a:buNone/>
            </a:pPr>
            <a:r>
              <a:rPr lang="ja-JP" altLang="en-US" sz="1600" dirty="0"/>
              <a:t>複数の日付を指定（クリック）して、通常予定を一括で登録できます。</a:t>
            </a:r>
          </a:p>
          <a:p>
            <a:endParaRPr lang="ja-JP" altLang="en-US" dirty="0"/>
          </a:p>
        </p:txBody>
      </p:sp>
      <p:sp>
        <p:nvSpPr>
          <p:cNvPr id="4916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23</a:t>
            </a:fld>
            <a:endParaRPr lang="en-US" altLang="ja-JP"/>
          </a:p>
        </p:txBody>
      </p:sp>
      <p:grpSp>
        <p:nvGrpSpPr>
          <p:cNvPr id="4" name="Group 3">
            <a:extLst>
              <a:ext uri="{FF2B5EF4-FFF2-40B4-BE49-F238E27FC236}">
                <a16:creationId xmlns:a16="http://schemas.microsoft.com/office/drawing/2014/main" id="{707263C1-2ACC-AA7B-944D-A2D82587F2F6}"/>
              </a:ext>
            </a:extLst>
          </p:cNvPr>
          <p:cNvGrpSpPr/>
          <p:nvPr/>
        </p:nvGrpSpPr>
        <p:grpSpPr>
          <a:xfrm>
            <a:off x="1248833" y="2000251"/>
            <a:ext cx="9699095" cy="4110038"/>
            <a:chOff x="714905" y="2000251"/>
            <a:chExt cx="9699095" cy="4110038"/>
          </a:xfrm>
        </p:grpSpPr>
        <p:pic>
          <p:nvPicPr>
            <p:cNvPr id="10" name="図 9">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36750" y="2000251"/>
              <a:ext cx="6477000" cy="4060825"/>
            </a:xfrm>
            <a:prstGeom prst="rect">
              <a:avLst/>
            </a:prstGeom>
            <a:ln>
              <a:solidFill>
                <a:schemeClr val="bg1">
                  <a:lumMod val="85000"/>
                </a:schemeClr>
              </a:solidFill>
            </a:ln>
          </p:spPr>
        </p:pic>
        <p:sp>
          <p:nvSpPr>
            <p:cNvPr id="12" name="角丸四角形 11"/>
            <p:cNvSpPr/>
            <p:nvPr/>
          </p:nvSpPr>
          <p:spPr bwMode="auto">
            <a:xfrm>
              <a:off x="7742238" y="3571876"/>
              <a:ext cx="2671762" cy="91916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dirty="0">
                  <a:solidFill>
                    <a:schemeClr val="tx1"/>
                  </a:solidFill>
                  <a:latin typeface="メイリオ"/>
                  <a:cs typeface="メイリオ"/>
                </a:rPr>
                <a:t>「毎週月曜日」などの繰り返し予定と違い、祝日を避けて登録できます。</a:t>
              </a:r>
            </a:p>
          </p:txBody>
        </p:sp>
        <p:sp>
          <p:nvSpPr>
            <p:cNvPr id="11" name="テキスト ボックス 9"/>
            <p:cNvSpPr txBox="1"/>
            <p:nvPr/>
          </p:nvSpPr>
          <p:spPr>
            <a:xfrm>
              <a:off x="8416925" y="5694364"/>
              <a:ext cx="1900238" cy="415925"/>
            </a:xfrm>
            <a:prstGeom prst="rect">
              <a:avLst/>
            </a:prstGeom>
            <a:noFill/>
          </p:spPr>
          <p:txBody>
            <a:bodyPr>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050" i="0" dirty="0">
                  <a:solidFill>
                    <a:schemeClr val="accent6"/>
                  </a:solidFill>
                  <a:latin typeface="+mn-ea"/>
                  <a:cs typeface="メイリオ"/>
                </a:rPr>
                <a:t>一度に登録できる予定は最大</a:t>
              </a:r>
              <a:r>
                <a:rPr lang="en-US" altLang="ja-JP" sz="1050" i="0" dirty="0">
                  <a:solidFill>
                    <a:schemeClr val="accent6"/>
                  </a:solidFill>
                  <a:latin typeface="+mn-ea"/>
                  <a:cs typeface="メイリオ"/>
                </a:rPr>
                <a:t>20</a:t>
              </a:r>
              <a:r>
                <a:rPr lang="ja-JP" altLang="en-US" sz="1050" i="0" dirty="0">
                  <a:solidFill>
                    <a:schemeClr val="accent6"/>
                  </a:solidFill>
                  <a:latin typeface="+mn-ea"/>
                  <a:cs typeface="メイリオ"/>
                </a:rPr>
                <a:t>件になります。</a:t>
              </a:r>
            </a:p>
          </p:txBody>
        </p:sp>
        <p:sp>
          <p:nvSpPr>
            <p:cNvPr id="14" name="正方形/長方形 13">
              <a:extLst>
                <a:ext uri="{FF2B5EF4-FFF2-40B4-BE49-F238E27FC236}">
                  <a16:creationId xmlns:a16="http://schemas.microsoft.com/office/drawing/2014/main" id="{9E05DE93-27FB-4DE3-BFAC-2C3AB493BAF3}"/>
                </a:ext>
                <a:ext uri="{C183D7F6-B498-43B3-948B-1728B52AA6E4}">
                  <adec:decorative xmlns:adec="http://schemas.microsoft.com/office/drawing/2017/decorative" val="1"/>
                </a:ext>
              </a:extLst>
            </p:cNvPr>
            <p:cNvSpPr/>
            <p:nvPr/>
          </p:nvSpPr>
          <p:spPr bwMode="auto">
            <a:xfrm>
              <a:off x="2540762" y="2705489"/>
              <a:ext cx="4581605" cy="171252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3" name="直線コネクタ 12">
              <a:extLst>
                <a:ext uri="{C183D7F6-B498-43B3-948B-1728B52AA6E4}">
                  <adec:decorative xmlns:adec="http://schemas.microsoft.com/office/drawing/2017/decorative" val="1"/>
                </a:ext>
              </a:extLst>
            </p:cNvPr>
            <p:cNvCxnSpPr>
              <a:cxnSpLocks/>
              <a:stCxn id="12" idx="1"/>
            </p:cNvCxnSpPr>
            <p:nvPr/>
          </p:nvCxnSpPr>
          <p:spPr bwMode="auto">
            <a:xfrm flipH="1" flipV="1">
              <a:off x="7122366" y="3946849"/>
              <a:ext cx="619872" cy="8460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9">
              <a:extLst>
                <a:ext uri="{FF2B5EF4-FFF2-40B4-BE49-F238E27FC236}">
                  <a16:creationId xmlns:a16="http://schemas.microsoft.com/office/drawing/2014/main" id="{C33D3FDA-A2B5-9B07-D83C-7D84838CA42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14905" y="2004228"/>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988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3323" y="1974851"/>
            <a:ext cx="6087184" cy="4060825"/>
          </a:xfrm>
          <a:prstGeom prst="rect">
            <a:avLst/>
          </a:prstGeom>
          <a:ln>
            <a:solidFill>
              <a:schemeClr val="bg1">
                <a:lumMod val="85000"/>
              </a:schemeClr>
            </a:solidFill>
          </a:ln>
        </p:spPr>
      </p:pic>
      <p:sp>
        <p:nvSpPr>
          <p:cNvPr id="49155" name="Rectangle 2"/>
          <p:cNvSpPr>
            <a:spLocks noGrp="1" noChangeArrowheads="1"/>
          </p:cNvSpPr>
          <p:nvPr>
            <p:ph type="title"/>
          </p:nvPr>
        </p:nvSpPr>
        <p:spPr/>
        <p:txBody>
          <a:bodyPr/>
          <a:lstStyle/>
          <a:p>
            <a:r>
              <a:rPr lang="ja-JP" altLang="en-US" dirty="0"/>
              <a:t>「</a:t>
            </a:r>
            <a:r>
              <a:rPr lang="en-US" altLang="ja-JP" dirty="0"/>
              <a:t>Office</a:t>
            </a:r>
            <a:r>
              <a:rPr lang="ja-JP" altLang="en-US" dirty="0"/>
              <a:t>」にしかない機能　</a:t>
            </a:r>
            <a:r>
              <a:rPr lang="en-US" altLang="ja-JP" dirty="0"/>
              <a:t> -3-</a:t>
            </a:r>
            <a:endParaRPr lang="ja-JP" altLang="en-US" dirty="0"/>
          </a:p>
        </p:txBody>
      </p:sp>
      <p:sp>
        <p:nvSpPr>
          <p:cNvPr id="49156" name="コンテンツ プレースホルダー 2"/>
          <p:cNvSpPr>
            <a:spLocks noGrp="1"/>
          </p:cNvSpPr>
          <p:nvPr>
            <p:ph idx="12"/>
          </p:nvPr>
        </p:nvSpPr>
        <p:spPr>
          <a:xfrm>
            <a:off x="387351" y="888849"/>
            <a:ext cx="10006013" cy="998537"/>
          </a:xfrm>
        </p:spPr>
        <p:txBody>
          <a:bodyPr/>
          <a:lstStyle/>
          <a:p>
            <a:r>
              <a:rPr lang="ja-JP" altLang="en-US" dirty="0"/>
              <a:t>アンケート機能</a:t>
            </a:r>
            <a:endParaRPr lang="en-US" altLang="ja-JP" dirty="0"/>
          </a:p>
          <a:p>
            <a:pPr marL="361950" lvl="1" indent="0" eaLnBrk="1" hangingPunct="1">
              <a:lnSpc>
                <a:spcPct val="110000"/>
              </a:lnSpc>
              <a:buNone/>
            </a:pPr>
            <a:r>
              <a:rPr lang="ja-JP" altLang="en-US" sz="1600" dirty="0"/>
              <a:t>スケジュールとメッセージの本文にアンケートを設置することができます。</a:t>
            </a:r>
            <a:endParaRPr lang="ja-JP" altLang="en-US" dirty="0"/>
          </a:p>
        </p:txBody>
      </p:sp>
      <p:sp>
        <p:nvSpPr>
          <p:cNvPr id="12" name="角丸四角形 11"/>
          <p:cNvSpPr/>
          <p:nvPr/>
        </p:nvSpPr>
        <p:spPr bwMode="auto">
          <a:xfrm>
            <a:off x="6752681" y="3859627"/>
            <a:ext cx="2671762" cy="91916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dirty="0">
                <a:solidFill>
                  <a:schemeClr val="tx1"/>
                </a:solidFill>
                <a:latin typeface="メイリオ"/>
                <a:cs typeface="メイリオ"/>
              </a:rPr>
              <a:t>クリックだけで簡単に投票できます。</a:t>
            </a:r>
          </a:p>
        </p:txBody>
      </p:sp>
      <p:cxnSp>
        <p:nvCxnSpPr>
          <p:cNvPr id="13" name="直線コネクタ 12">
            <a:extLst>
              <a:ext uri="{C183D7F6-B498-43B3-948B-1728B52AA6E4}">
                <adec:decorative xmlns:adec="http://schemas.microsoft.com/office/drawing/2017/decorative" val="1"/>
              </a:ext>
            </a:extLst>
          </p:cNvPr>
          <p:cNvCxnSpPr>
            <a:stCxn id="12" idx="1"/>
          </p:cNvCxnSpPr>
          <p:nvPr/>
        </p:nvCxnSpPr>
        <p:spPr bwMode="auto">
          <a:xfrm flipH="1">
            <a:off x="6225631" y="4318414"/>
            <a:ext cx="527050" cy="38735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916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24</a:t>
            </a:fld>
            <a:endParaRPr lang="en-US" altLang="ja-JP"/>
          </a:p>
        </p:txBody>
      </p:sp>
      <p:pic>
        <p:nvPicPr>
          <p:cNvPr id="3" name="図 9">
            <a:extLst>
              <a:ext uri="{FF2B5EF4-FFF2-40B4-BE49-F238E27FC236}">
                <a16:creationId xmlns:a16="http://schemas.microsoft.com/office/drawing/2014/main" id="{6645836A-98C3-235B-8955-23E5EE99D0B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622145" y="1971740"/>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2913" y="1838839"/>
            <a:ext cx="4889500" cy="4035425"/>
          </a:xfrm>
          <a:prstGeom prst="rect">
            <a:avLst/>
          </a:prstGeom>
          <a:ln>
            <a:solidFill>
              <a:schemeClr val="bg1">
                <a:lumMod val="85000"/>
              </a:schemeClr>
            </a:solidFill>
          </a:ln>
        </p:spPr>
      </p:pic>
      <p:sp>
        <p:nvSpPr>
          <p:cNvPr id="50179"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」にしかない機能　</a:t>
            </a:r>
            <a:r>
              <a:rPr lang="en-US" altLang="ja-JP" dirty="0"/>
              <a:t> -4-</a:t>
            </a:r>
            <a:endParaRPr lang="ja-JP" altLang="en-US" dirty="0"/>
          </a:p>
        </p:txBody>
      </p:sp>
      <p:sp>
        <p:nvSpPr>
          <p:cNvPr id="50180" name="コンテンツ プレースホルダー 2"/>
          <p:cNvSpPr>
            <a:spLocks noGrp="1"/>
          </p:cNvSpPr>
          <p:nvPr>
            <p:ph idx="12"/>
          </p:nvPr>
        </p:nvSpPr>
        <p:spPr>
          <a:xfrm>
            <a:off x="388799" y="936000"/>
            <a:ext cx="5065327" cy="5563369"/>
          </a:xfrm>
        </p:spPr>
        <p:txBody>
          <a:bodyPr/>
          <a:lstStyle/>
          <a:p>
            <a:pPr eaLnBrk="1" hangingPunct="1">
              <a:lnSpc>
                <a:spcPct val="110000"/>
              </a:lnSpc>
            </a:pPr>
            <a:r>
              <a:rPr lang="ja-JP" altLang="en-US" dirty="0"/>
              <a:t>プロジェクト管理</a:t>
            </a:r>
          </a:p>
          <a:p>
            <a:pPr marL="361950" lvl="1" indent="0" eaLnBrk="1" hangingPunct="1">
              <a:lnSpc>
                <a:spcPct val="110000"/>
              </a:lnSpc>
              <a:buNone/>
            </a:pPr>
            <a:r>
              <a:rPr lang="ja-JP" altLang="en-US" sz="1600" dirty="0"/>
              <a:t>プロジェクトの計画予定と現在の状況をひと目で把握できます。</a:t>
            </a:r>
          </a:p>
          <a:p>
            <a:pPr marL="361950" lvl="1" indent="0" eaLnBrk="1" hangingPunct="1">
              <a:lnSpc>
                <a:spcPct val="110000"/>
              </a:lnSpc>
              <a:buNone/>
            </a:pPr>
            <a:r>
              <a:rPr lang="ja-JP" altLang="en-US" sz="1600" dirty="0"/>
              <a:t>プロジェクトに関する成果物や関連情報が一元管理でき、メンバーの情報交換や関係するファイルの共有が一箇所で行えます。</a:t>
            </a:r>
          </a:p>
          <a:p>
            <a:pPr marL="361950" lvl="1" indent="0" eaLnBrk="1" hangingPunct="1">
              <a:lnSpc>
                <a:spcPct val="110000"/>
              </a:lnSpc>
              <a:buNone/>
            </a:pPr>
            <a:r>
              <a:rPr lang="ja-JP" altLang="en-US" sz="1600" dirty="0"/>
              <a:t>チャート表示させることで、プロジェクトの進捗状況を視覚的に把握できます。</a:t>
            </a:r>
          </a:p>
          <a:p>
            <a:pPr eaLnBrk="1" hangingPunct="1">
              <a:lnSpc>
                <a:spcPct val="110000"/>
              </a:lnSpc>
            </a:pPr>
            <a:endParaRPr lang="ja-JP" altLang="en-US" sz="1900" dirty="0"/>
          </a:p>
        </p:txBody>
      </p:sp>
      <p:sp>
        <p:nvSpPr>
          <p:cNvPr id="50186"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A2D490B6-F2E5-4ABE-9B7A-2959531BF27C}" type="slidenum">
              <a:rPr lang="en-US" altLang="ja-JP" smtClean="0"/>
              <a:pPr>
                <a:defRPr/>
              </a:pPr>
              <a:t>25</a:t>
            </a:fld>
            <a:endParaRPr lang="en-US" altLang="ja-JP"/>
          </a:p>
        </p:txBody>
      </p:sp>
      <p:sp>
        <p:nvSpPr>
          <p:cNvPr id="10" name="角丸四角形 9"/>
          <p:cNvSpPr/>
          <p:nvPr/>
        </p:nvSpPr>
        <p:spPr bwMode="auto">
          <a:xfrm>
            <a:off x="2592388" y="5210688"/>
            <a:ext cx="2533650" cy="66198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メイリオ" panose="020B0604030504040204" pitchFamily="50" charset="-128"/>
                <a:cs typeface="メイリオ" panose="020B0604030504040204" pitchFamily="50" charset="-128"/>
                <a:sym typeface="Gill Sans Light" charset="0"/>
              </a:rPr>
              <a:t>プロジェクトの今と未来、さらに全体像が一目瞭然。</a:t>
            </a:r>
            <a:endParaRPr lang="en-US" altLang="ja-JP" sz="1400" i="0" dirty="0">
              <a:solidFill>
                <a:srgbClr val="414141"/>
              </a:solidFill>
              <a:latin typeface="メイリオ" panose="020B0604030504040204" pitchFamily="50" charset="-128"/>
              <a:cs typeface="メイリオ" panose="020B0604030504040204" pitchFamily="50" charset="-128"/>
              <a:sym typeface="Gill Sans Light" charset="0"/>
            </a:endParaRPr>
          </a:p>
        </p:txBody>
      </p:sp>
      <p:cxnSp>
        <p:nvCxnSpPr>
          <p:cNvPr id="11" name="直線コネクタ 10">
            <a:extLst>
              <a:ext uri="{C183D7F6-B498-43B3-948B-1728B52AA6E4}">
                <adec:decorative xmlns:adec="http://schemas.microsoft.com/office/drawing/2017/decorative" val="1"/>
              </a:ext>
            </a:extLst>
          </p:cNvPr>
          <p:cNvCxnSpPr/>
          <p:nvPr/>
        </p:nvCxnSpPr>
        <p:spPr bwMode="auto">
          <a:xfrm flipV="1">
            <a:off x="5126039" y="4909064"/>
            <a:ext cx="555625" cy="59372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14" name="角丸四角形 13"/>
          <p:cNvSpPr/>
          <p:nvPr/>
        </p:nvSpPr>
        <p:spPr bwMode="auto">
          <a:xfrm>
            <a:off x="7893049" y="5963163"/>
            <a:ext cx="2297325" cy="462626"/>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見やすいチャート表示。</a:t>
            </a:r>
          </a:p>
        </p:txBody>
      </p:sp>
      <p:cxnSp>
        <p:nvCxnSpPr>
          <p:cNvPr id="16" name="直線コネクタ 15">
            <a:extLst>
              <a:ext uri="{C183D7F6-B498-43B3-948B-1728B52AA6E4}">
                <adec:decorative xmlns:adec="http://schemas.microsoft.com/office/drawing/2017/decorative" val="1"/>
              </a:ext>
            </a:extLst>
          </p:cNvPr>
          <p:cNvCxnSpPr/>
          <p:nvPr/>
        </p:nvCxnSpPr>
        <p:spPr bwMode="auto">
          <a:xfrm flipH="1" flipV="1">
            <a:off x="8215314" y="5329751"/>
            <a:ext cx="625475" cy="60325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9">
            <a:extLst>
              <a:ext uri="{FF2B5EF4-FFF2-40B4-BE49-F238E27FC236}">
                <a16:creationId xmlns:a16="http://schemas.microsoft.com/office/drawing/2014/main" id="{F68C3CE5-F8DC-7381-F3D1-A904C11A69E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523908" y="1191000"/>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屈折矢印 18">
            <a:extLst>
              <a:ext uri="{C183D7F6-B498-43B3-948B-1728B52AA6E4}">
                <adec:decorative xmlns:adec="http://schemas.microsoft.com/office/drawing/2017/decorative" val="1"/>
              </a:ext>
            </a:extLst>
          </p:cNvPr>
          <p:cNvSpPr/>
          <p:nvPr/>
        </p:nvSpPr>
        <p:spPr bwMode="auto">
          <a:xfrm rot="16200000" flipV="1">
            <a:off x="5796994" y="2815194"/>
            <a:ext cx="598012" cy="1851022"/>
          </a:xfrm>
          <a:prstGeom prst="bentUpArrow">
            <a:avLst>
              <a:gd name="adj1" fmla="val 25000"/>
              <a:gd name="adj2" fmla="val 27807"/>
              <a:gd name="adj3" fmla="val 22633"/>
            </a:avLst>
          </a:prstGeom>
          <a:solidFill>
            <a:srgbClr val="EF9F36"/>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52226"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」にしかない機能　</a:t>
            </a:r>
            <a:r>
              <a:rPr lang="en-US" altLang="ja-JP" dirty="0"/>
              <a:t> -5-</a:t>
            </a:r>
            <a:endParaRPr lang="ja-JP" altLang="en-US" dirty="0"/>
          </a:p>
        </p:txBody>
      </p:sp>
      <p:sp>
        <p:nvSpPr>
          <p:cNvPr id="52227" name="コンテンツ プレースホルダー 2"/>
          <p:cNvSpPr>
            <a:spLocks noGrp="1"/>
          </p:cNvSpPr>
          <p:nvPr>
            <p:ph idx="12"/>
          </p:nvPr>
        </p:nvSpPr>
        <p:spPr/>
        <p:txBody>
          <a:bodyPr/>
          <a:lstStyle/>
          <a:p>
            <a:pPr eaLnBrk="1" hangingPunct="1">
              <a:lnSpc>
                <a:spcPct val="120000"/>
              </a:lnSpc>
            </a:pPr>
            <a:r>
              <a:rPr lang="ja-JP" altLang="en-US" dirty="0"/>
              <a:t>「トップに出す」 機能</a:t>
            </a:r>
            <a:endParaRPr lang="en-US" altLang="ja-JP" dirty="0"/>
          </a:p>
          <a:p>
            <a:pPr marL="361950" lvl="1" indent="0" eaLnBrk="1" hangingPunct="1">
              <a:lnSpc>
                <a:spcPct val="120000"/>
              </a:lnSpc>
              <a:buNone/>
            </a:pPr>
            <a:r>
              <a:rPr lang="ja-JP" altLang="en-US" sz="1600" dirty="0"/>
              <a:t>メッセージや掲示板には「トップに出す」機能が付いています。この機能を利用すれば、後で見る情報やよく使う情報をボタンひとつでトップページに表示させておくことが可能です。 </a:t>
            </a:r>
          </a:p>
          <a:p>
            <a:pPr eaLnBrk="1" hangingPunct="1">
              <a:lnSpc>
                <a:spcPct val="120000"/>
              </a:lnSpc>
            </a:pPr>
            <a:endParaRPr lang="ja-JP" altLang="en-US" sz="1900" dirty="0"/>
          </a:p>
          <a:p>
            <a:pPr eaLnBrk="1" hangingPunct="1">
              <a:lnSpc>
                <a:spcPct val="120000"/>
              </a:lnSpc>
            </a:pPr>
            <a:endParaRPr lang="ja-JP" altLang="en-US" sz="1900" dirty="0"/>
          </a:p>
        </p:txBody>
      </p:sp>
      <p:sp>
        <p:nvSpPr>
          <p:cNvPr id="52235"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BF230EC1-EC99-47FA-A1B5-81D885407C88}" type="slidenum">
              <a:rPr lang="en-US" altLang="ja-JP" smtClean="0"/>
              <a:pPr>
                <a:defRPr/>
              </a:pPr>
              <a:t>26</a:t>
            </a:fld>
            <a:endParaRPr lang="en-US" altLang="ja-JP"/>
          </a:p>
        </p:txBody>
      </p:sp>
      <p:pic>
        <p:nvPicPr>
          <p:cNvPr id="11" name="図 10">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1512" y="1995012"/>
            <a:ext cx="4162425" cy="2044700"/>
          </a:xfrm>
          <a:prstGeom prst="rect">
            <a:avLst/>
          </a:prstGeom>
          <a:ln>
            <a:solidFill>
              <a:schemeClr val="bg1">
                <a:lumMod val="85000"/>
              </a:schemeClr>
            </a:solidFill>
          </a:ln>
          <a:effectLst/>
        </p:spPr>
      </p:pic>
      <p:pic>
        <p:nvPicPr>
          <p:cNvPr id="13" name="図 12">
            <a:extLs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a:off x="1814513" y="3862388"/>
            <a:ext cx="5105400" cy="2405062"/>
          </a:xfrm>
          <a:prstGeom prst="rect">
            <a:avLst/>
          </a:prstGeom>
          <a:ln>
            <a:solidFill>
              <a:schemeClr val="bg1">
                <a:lumMod val="85000"/>
              </a:schemeClr>
            </a:solidFill>
          </a:ln>
          <a:effectLst/>
        </p:spPr>
      </p:pic>
      <p:sp>
        <p:nvSpPr>
          <p:cNvPr id="12" name="正方形/長方形 11">
            <a:extLst>
              <a:ext uri="{C183D7F6-B498-43B3-948B-1728B52AA6E4}">
                <adec:decorative xmlns:adec="http://schemas.microsoft.com/office/drawing/2017/decorative" val="1"/>
              </a:ext>
            </a:extLst>
          </p:cNvPr>
          <p:cNvSpPr/>
          <p:nvPr/>
        </p:nvSpPr>
        <p:spPr bwMode="auto">
          <a:xfrm>
            <a:off x="4846320" y="3868739"/>
            <a:ext cx="769620" cy="30702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4" name="正方形/長方形 13">
            <a:extLst>
              <a:ext uri="{C183D7F6-B498-43B3-948B-1728B52AA6E4}">
                <adec:decorative xmlns:adec="http://schemas.microsoft.com/office/drawing/2017/decorative" val="1"/>
              </a:ext>
            </a:extLst>
          </p:cNvPr>
          <p:cNvSpPr/>
          <p:nvPr/>
        </p:nvSpPr>
        <p:spPr bwMode="auto">
          <a:xfrm>
            <a:off x="7046912" y="3382488"/>
            <a:ext cx="4137025" cy="657225"/>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pic>
        <p:nvPicPr>
          <p:cNvPr id="3" name="図 9">
            <a:extLst>
              <a:ext uri="{FF2B5EF4-FFF2-40B4-BE49-F238E27FC236}">
                <a16:creationId xmlns:a16="http://schemas.microsoft.com/office/drawing/2014/main" id="{E4C5A817-B584-0ED8-FB75-229724E8C6E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814513" y="3191201"/>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7651" y="1061243"/>
            <a:ext cx="4375150" cy="1608138"/>
          </a:xfrm>
          <a:prstGeom prst="rect">
            <a:avLst/>
          </a:prstGeom>
          <a:ln>
            <a:solidFill>
              <a:schemeClr val="bg1">
                <a:lumMod val="85000"/>
              </a:schemeClr>
            </a:solidFill>
          </a:ln>
          <a:effectLst/>
        </p:spPr>
      </p:pic>
      <p:pic>
        <p:nvPicPr>
          <p:cNvPr id="13" name="図 1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7652" y="2799557"/>
            <a:ext cx="4378325" cy="1995487"/>
          </a:xfrm>
          <a:prstGeom prst="rect">
            <a:avLst/>
          </a:prstGeom>
          <a:ln>
            <a:solidFill>
              <a:schemeClr val="bg1">
                <a:lumMod val="85000"/>
              </a:schemeClr>
            </a:solidFill>
          </a:ln>
          <a:effectLst/>
        </p:spPr>
      </p:pic>
      <p:pic>
        <p:nvPicPr>
          <p:cNvPr id="17" name="図 16">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7651" y="4925219"/>
            <a:ext cx="2151062" cy="1387475"/>
          </a:xfrm>
          <a:prstGeom prst="rect">
            <a:avLst/>
          </a:prstGeom>
          <a:ln>
            <a:solidFill>
              <a:schemeClr val="bg1">
                <a:lumMod val="85000"/>
              </a:schemeClr>
            </a:solidFill>
          </a:ln>
          <a:effectLst/>
        </p:spPr>
      </p:pic>
      <p:sp>
        <p:nvSpPr>
          <p:cNvPr id="54277"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」にしかない機能　</a:t>
            </a:r>
            <a:r>
              <a:rPr lang="en-US" altLang="ja-JP" dirty="0"/>
              <a:t> -6-</a:t>
            </a:r>
            <a:endParaRPr lang="ja-JP" altLang="en-US" dirty="0"/>
          </a:p>
        </p:txBody>
      </p:sp>
      <p:sp>
        <p:nvSpPr>
          <p:cNvPr id="54278" name="コンテンツ プレースホルダー 2"/>
          <p:cNvSpPr>
            <a:spLocks noGrp="1"/>
          </p:cNvSpPr>
          <p:nvPr>
            <p:ph idx="12"/>
          </p:nvPr>
        </p:nvSpPr>
        <p:spPr>
          <a:xfrm>
            <a:off x="388800" y="936000"/>
            <a:ext cx="5786089" cy="5563369"/>
          </a:xfrm>
        </p:spPr>
        <p:txBody>
          <a:bodyPr/>
          <a:lstStyle/>
          <a:p>
            <a:pPr eaLnBrk="1" hangingPunct="1">
              <a:lnSpc>
                <a:spcPct val="110000"/>
              </a:lnSpc>
            </a:pPr>
            <a:r>
              <a:rPr lang="ja-JP" altLang="en-US" dirty="0"/>
              <a:t>カスタムアプリ機能</a:t>
            </a:r>
            <a:endParaRPr lang="ja-JP" altLang="en-US" sz="1600" dirty="0"/>
          </a:p>
          <a:p>
            <a:pPr marL="361950" lvl="1" indent="0" eaLnBrk="1" hangingPunct="1">
              <a:lnSpc>
                <a:spcPct val="110000"/>
              </a:lnSpc>
              <a:buNone/>
            </a:pPr>
            <a:r>
              <a:rPr lang="ja-JP" altLang="en-US" sz="1600" dirty="0"/>
              <a:t>カスタムアプリは、業務に合わせたツールを自由に作成、カスタマイズできる、かんたんデータベース機能です。</a:t>
            </a:r>
          </a:p>
          <a:p>
            <a:pPr marL="361950" lvl="1" indent="0" eaLnBrk="1" hangingPunct="1">
              <a:lnSpc>
                <a:spcPct val="110000"/>
              </a:lnSpc>
              <a:buNone/>
            </a:pPr>
            <a:r>
              <a:rPr lang="ja-JP" altLang="en-US" sz="1600" dirty="0"/>
              <a:t>必要なのは、クリック操作だけ。業務に合わせて誰でもかんたんにデータベースを作れます。</a:t>
            </a:r>
          </a:p>
          <a:p>
            <a:pPr marL="361950" lvl="1" indent="0" eaLnBrk="1" hangingPunct="1">
              <a:lnSpc>
                <a:spcPct val="110000"/>
              </a:lnSpc>
              <a:buNone/>
            </a:pPr>
            <a:r>
              <a:rPr lang="ja-JP" altLang="en-US" sz="1600" dirty="0"/>
              <a:t>共有タスク管理機能を利用すれば、チームのメンバーが今どれくらいタスクを抱えているのか、進捗状況はどうなっているかをグラフにして可視化することができます。</a:t>
            </a:r>
            <a:endParaRPr lang="en-US" altLang="ja-JP" sz="1600" dirty="0"/>
          </a:p>
          <a:p>
            <a:pPr marL="361950" lvl="1" indent="0" eaLnBrk="1" hangingPunct="1">
              <a:lnSpc>
                <a:spcPct val="110000"/>
              </a:lnSpc>
              <a:buNone/>
            </a:pPr>
            <a:r>
              <a:rPr lang="ja-JP" altLang="en-US" sz="1600" dirty="0"/>
              <a:t>誰かにタスクが偏っていたり、進捗がよくないメンバーがいた場合、余裕のあるメンバーにタスクを割り振ることができます。</a:t>
            </a:r>
          </a:p>
          <a:p>
            <a:pPr marL="0" indent="0" eaLnBrk="1" hangingPunct="1">
              <a:lnSpc>
                <a:spcPct val="110000"/>
              </a:lnSpc>
              <a:buNone/>
            </a:pPr>
            <a:endParaRPr lang="ja-JP" altLang="en-US" sz="1500" dirty="0"/>
          </a:p>
          <a:p>
            <a:pPr eaLnBrk="1" hangingPunct="1">
              <a:lnSpc>
                <a:spcPct val="110000"/>
              </a:lnSpc>
            </a:pPr>
            <a:endParaRPr lang="ja-JP" altLang="en-US" sz="1500" dirty="0"/>
          </a:p>
        </p:txBody>
      </p:sp>
      <p:sp>
        <p:nvSpPr>
          <p:cNvPr id="54285"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23690CD4-062E-4C06-8180-77254A78863F}" type="slidenum">
              <a:rPr lang="en-US" altLang="ja-JP" smtClean="0"/>
              <a:pPr>
                <a:defRPr/>
              </a:pPr>
              <a:t>27</a:t>
            </a:fld>
            <a:endParaRPr lang="en-US" altLang="ja-JP"/>
          </a:p>
        </p:txBody>
      </p:sp>
      <p:sp>
        <p:nvSpPr>
          <p:cNvPr id="18" name="角丸四角形 17">
            <a:extLst>
              <a:ext uri="{C183D7F6-B498-43B3-948B-1728B52AA6E4}">
                <adec:decorative xmlns:adec="http://schemas.microsoft.com/office/drawing/2017/decorative" val="1"/>
              </a:ext>
            </a:extLst>
          </p:cNvPr>
          <p:cNvSpPr/>
          <p:nvPr/>
        </p:nvSpPr>
        <p:spPr bwMode="auto">
          <a:xfrm>
            <a:off x="8462175" y="913606"/>
            <a:ext cx="2403474" cy="60166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顧客対応部門で使える</a:t>
            </a:r>
          </a:p>
          <a:p>
            <a:pPr>
              <a:defRPr/>
            </a:pPr>
            <a:r>
              <a:rPr lang="ja-JP" altLang="en-US" sz="1400" i="0" dirty="0">
                <a:solidFill>
                  <a:srgbClr val="414141"/>
                </a:solidFill>
                <a:latin typeface="+mn-ea"/>
                <a:sym typeface="Gill Sans Light" pitchFamily="1" charset="0"/>
              </a:rPr>
              <a:t>「クレーム管理」アプリ</a:t>
            </a:r>
          </a:p>
          <a:p>
            <a:pPr>
              <a:defRPr/>
            </a:pPr>
            <a:endParaRPr lang="ja-JP" altLang="en-US" sz="1400" i="0" dirty="0">
              <a:solidFill>
                <a:srgbClr val="414141"/>
              </a:solidFill>
              <a:latin typeface="+mn-ea"/>
              <a:sym typeface="Gill Sans Light" pitchFamily="1" charset="0"/>
            </a:endParaRPr>
          </a:p>
        </p:txBody>
      </p:sp>
      <p:sp>
        <p:nvSpPr>
          <p:cNvPr id="20" name="角丸四角形 19">
            <a:extLst>
              <a:ext uri="{C183D7F6-B498-43B3-948B-1728B52AA6E4}">
                <adec:decorative xmlns:adec="http://schemas.microsoft.com/office/drawing/2017/decorative" val="1"/>
              </a:ext>
            </a:extLst>
          </p:cNvPr>
          <p:cNvSpPr/>
          <p:nvPr/>
        </p:nvSpPr>
        <p:spPr bwMode="auto">
          <a:xfrm>
            <a:off x="8682038" y="4542632"/>
            <a:ext cx="2609850" cy="82708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メイリオ" panose="020B0604030504040204" pitchFamily="50" charset="-128"/>
                <a:cs typeface="メイリオ" panose="020B0604030504040204" pitchFamily="50" charset="-128"/>
                <a:sym typeface="Gill Sans Light" charset="0"/>
              </a:rPr>
              <a:t>共有タスク管理機能では、次の担当者や確認者にタスクを受け渡すこともできます。</a:t>
            </a:r>
          </a:p>
        </p:txBody>
      </p:sp>
      <p:cxnSp>
        <p:nvCxnSpPr>
          <p:cNvPr id="21" name="直線コネクタ 20">
            <a:extLst>
              <a:ext uri="{C183D7F6-B498-43B3-948B-1728B52AA6E4}">
                <adec:decorative xmlns:adec="http://schemas.microsoft.com/office/drawing/2017/decorative" val="1"/>
              </a:ext>
            </a:extLst>
          </p:cNvPr>
          <p:cNvCxnSpPr/>
          <p:nvPr/>
        </p:nvCxnSpPr>
        <p:spPr bwMode="auto">
          <a:xfrm flipH="1">
            <a:off x="8682039" y="5369718"/>
            <a:ext cx="950913" cy="43815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2" name="角丸四角形 21">
            <a:extLst>
              <a:ext uri="{C183D7F6-B498-43B3-948B-1728B52AA6E4}">
                <adec:decorative xmlns:adec="http://schemas.microsoft.com/office/drawing/2017/decorative" val="1"/>
              </a:ext>
            </a:extLst>
          </p:cNvPr>
          <p:cNvSpPr/>
          <p:nvPr/>
        </p:nvSpPr>
        <p:spPr bwMode="auto">
          <a:xfrm>
            <a:off x="8785227" y="2639219"/>
            <a:ext cx="2403475" cy="6000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営業部門で使える</a:t>
            </a:r>
          </a:p>
          <a:p>
            <a:pPr>
              <a:defRPr/>
            </a:pPr>
            <a:r>
              <a:rPr lang="ja-JP" altLang="en-US" sz="1400" i="0" dirty="0">
                <a:solidFill>
                  <a:srgbClr val="414141"/>
                </a:solidFill>
                <a:latin typeface="+mn-ea"/>
                <a:sym typeface="Gill Sans Light" pitchFamily="1" charset="0"/>
              </a:rPr>
              <a:t>「商談進捗管理」アプリ</a:t>
            </a:r>
          </a:p>
          <a:p>
            <a:pPr>
              <a:defRPr/>
            </a:pPr>
            <a:endParaRPr lang="ja-JP" altLang="en-US" sz="1400" i="0" dirty="0">
              <a:solidFill>
                <a:srgbClr val="414141"/>
              </a:solidFill>
              <a:latin typeface="+mn-ea"/>
              <a:sym typeface="Gill Sans Light" pitchFamily="1" charset="0"/>
            </a:endParaRPr>
          </a:p>
        </p:txBody>
      </p:sp>
      <p:sp>
        <p:nvSpPr>
          <p:cNvPr id="14" name="テキスト ボックス 9"/>
          <p:cNvSpPr txBox="1"/>
          <p:nvPr/>
        </p:nvSpPr>
        <p:spPr>
          <a:xfrm>
            <a:off x="8945563" y="5693568"/>
            <a:ext cx="2479182" cy="738188"/>
          </a:xfrm>
          <a:prstGeom prst="rect">
            <a:avLst/>
          </a:prstGeom>
          <a:noFill/>
        </p:spPr>
        <p:txBody>
          <a:bodyPr wrap="square">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defRPr/>
            </a:pPr>
            <a:r>
              <a:rPr lang="ja-JP" altLang="en-US" sz="1050" i="0" dirty="0">
                <a:solidFill>
                  <a:schemeClr val="accent6"/>
                </a:solidFill>
                <a:latin typeface="+mn-ea"/>
                <a:cs typeface="メイリオ"/>
              </a:rPr>
              <a:t>カスタムアプリをご利用いただくには、</a:t>
            </a:r>
            <a:r>
              <a:rPr lang="ja-JP" altLang="en-US" sz="1050" dirty="0">
                <a:solidFill>
                  <a:schemeClr val="accent6"/>
                </a:solidFill>
              </a:rPr>
              <a:t>プレミアムコースのご契約、及びサービスライセンス（初年度無料）が必要となります。</a:t>
            </a:r>
            <a:endParaRPr lang="ja-JP" altLang="en-US" sz="1050" i="0" dirty="0">
              <a:solidFill>
                <a:schemeClr val="accent6"/>
              </a:solidFill>
              <a:latin typeface="+mn-ea"/>
              <a:cs typeface="メイリオ"/>
            </a:endParaRPr>
          </a:p>
        </p:txBody>
      </p:sp>
      <p:pic>
        <p:nvPicPr>
          <p:cNvPr id="3" name="図 9">
            <a:extLst>
              <a:ext uri="{FF2B5EF4-FFF2-40B4-BE49-F238E27FC236}">
                <a16:creationId xmlns:a16="http://schemas.microsoft.com/office/drawing/2014/main" id="{6A542CBE-D575-3A42-17CA-EAA5E7F79A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5278968" y="5693567"/>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dirty="0"/>
              <a:t>「</a:t>
            </a:r>
            <a:r>
              <a:rPr lang="en-US" altLang="ja-JP" dirty="0"/>
              <a:t>Office</a:t>
            </a:r>
            <a:r>
              <a:rPr lang="ja-JP" altLang="en-US" dirty="0"/>
              <a:t>」にしかない機能　</a:t>
            </a:r>
            <a:r>
              <a:rPr lang="en-US" altLang="ja-JP" dirty="0"/>
              <a:t> -7-</a:t>
            </a:r>
            <a:endParaRPr lang="ja-JP" altLang="en-US" dirty="0"/>
          </a:p>
        </p:txBody>
      </p:sp>
      <p:sp>
        <p:nvSpPr>
          <p:cNvPr id="55299" name="コンテンツ プレースホルダー 2"/>
          <p:cNvSpPr>
            <a:spLocks noGrp="1"/>
          </p:cNvSpPr>
          <p:nvPr>
            <p:ph idx="12"/>
          </p:nvPr>
        </p:nvSpPr>
        <p:spPr/>
        <p:txBody>
          <a:bodyPr/>
          <a:lstStyle/>
          <a:p>
            <a:r>
              <a:rPr lang="ja-JP" altLang="en-US" dirty="0"/>
              <a:t>ファイル管理の「アイコン</a:t>
            </a:r>
            <a:r>
              <a:rPr lang="ja-JP" altLang="en-US"/>
              <a:t>表示」機能</a:t>
            </a:r>
            <a:endParaRPr lang="en-US" altLang="ja-JP" dirty="0"/>
          </a:p>
          <a:p>
            <a:endParaRPr lang="ja-JP" altLang="en-US" dirty="0"/>
          </a:p>
        </p:txBody>
      </p:sp>
      <p:sp>
        <p:nvSpPr>
          <p:cNvPr id="55300" name="フッター プレースホルダー 4">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23690CD4-062E-4C06-8180-77254A78863F}" type="slidenum">
              <a:rPr lang="en-US" altLang="ja-JP" smtClean="0"/>
              <a:pPr>
                <a:defRPr/>
              </a:pPr>
              <a:t>28</a:t>
            </a:fld>
            <a:endParaRPr lang="en-US" altLang="ja-JP"/>
          </a:p>
        </p:txBody>
      </p:sp>
      <p:pic>
        <p:nvPicPr>
          <p:cNvPr id="7" name="図 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300" y="1611314"/>
            <a:ext cx="5900738" cy="2433637"/>
          </a:xfrm>
          <a:prstGeom prst="rect">
            <a:avLst/>
          </a:prstGeom>
          <a:ln>
            <a:solidFill>
              <a:schemeClr val="bg1">
                <a:lumMod val="85000"/>
              </a:schemeClr>
            </a:solidFill>
          </a:ln>
        </p:spPr>
      </p:pic>
      <p:pic>
        <p:nvPicPr>
          <p:cNvPr id="8" name="図 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6771" y="4194706"/>
            <a:ext cx="2451100" cy="1601787"/>
          </a:xfrm>
          <a:prstGeom prst="rect">
            <a:avLst/>
          </a:prstGeom>
          <a:ln>
            <a:solidFill>
              <a:schemeClr val="tx1">
                <a:lumMod val="50000"/>
                <a:lumOff val="50000"/>
              </a:schemeClr>
            </a:solidFill>
          </a:ln>
        </p:spPr>
      </p:pic>
      <p:pic>
        <p:nvPicPr>
          <p:cNvPr id="9" name="図 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175" y="3219980"/>
            <a:ext cx="2820988" cy="2895600"/>
          </a:xfrm>
          <a:prstGeom prst="rect">
            <a:avLst/>
          </a:prstGeom>
          <a:ln>
            <a:solidFill>
              <a:schemeClr val="bg1">
                <a:lumMod val="85000"/>
              </a:schemeClr>
            </a:solidFill>
          </a:ln>
        </p:spPr>
      </p:pic>
      <p:sp>
        <p:nvSpPr>
          <p:cNvPr id="55305" name="正方形/長方形 12"/>
          <p:cNvSpPr>
            <a:spLocks noChangeArrowheads="1"/>
          </p:cNvSpPr>
          <p:nvPr/>
        </p:nvSpPr>
        <p:spPr bwMode="auto">
          <a:xfrm>
            <a:off x="1534055" y="5554664"/>
            <a:ext cx="387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＊プレビュー表示出来るサイズ制限は</a:t>
            </a:r>
            <a:r>
              <a:rPr lang="en-US" altLang="ja-JP" sz="900" i="0">
                <a:latin typeface="メイリオ" panose="020B0604030504040204" pitchFamily="50" charset="-128"/>
                <a:ea typeface="メイリオ" panose="020B0604030504040204" pitchFamily="50" charset="-128"/>
                <a:cs typeface="メイリオ" panose="020B0604030504040204" pitchFamily="50" charset="-128"/>
              </a:rPr>
              <a:t>10MB</a:t>
            </a:r>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までです。</a:t>
            </a:r>
            <a:endParaRPr lang="en-US" altLang="ja-JP" sz="900" i="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i="0">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ファイルの表示は、</a:t>
            </a:r>
            <a:r>
              <a:rPr lang="en-US" altLang="ja-JP" sz="900" i="0">
                <a:latin typeface="メイリオ" panose="020B0604030504040204" pitchFamily="50" charset="-128"/>
                <a:ea typeface="メイリオ" panose="020B0604030504040204" pitchFamily="50" charset="-128"/>
                <a:cs typeface="メイリオ" panose="020B0604030504040204" pitchFamily="50" charset="-128"/>
              </a:rPr>
              <a:t>Firefox</a:t>
            </a:r>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900" i="0">
                <a:latin typeface="メイリオ" panose="020B0604030504040204" pitchFamily="50" charset="-128"/>
                <a:ea typeface="メイリオ" panose="020B0604030504040204" pitchFamily="50" charset="-128"/>
                <a:cs typeface="メイリオ" panose="020B0604030504040204" pitchFamily="50" charset="-128"/>
              </a:rPr>
              <a:t>Chrome</a:t>
            </a:r>
            <a:r>
              <a:rPr lang="ja-JP" altLang="en-US" sz="900" i="0">
                <a:latin typeface="メイリオ" panose="020B0604030504040204" pitchFamily="50" charset="-128"/>
                <a:ea typeface="メイリオ" panose="020B0604030504040204" pitchFamily="50" charset="-128"/>
                <a:cs typeface="メイリオ" panose="020B0604030504040204" pitchFamily="50" charset="-128"/>
              </a:rPr>
              <a:t>で利用出来ます。</a:t>
            </a:r>
            <a:endParaRPr lang="en-US" altLang="ja-JP" sz="900" i="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コネクタ 14">
            <a:extLst>
              <a:ext uri="{C183D7F6-B498-43B3-948B-1728B52AA6E4}">
                <adec:decorative xmlns:adec="http://schemas.microsoft.com/office/drawing/2017/decorative" val="1"/>
              </a:ext>
            </a:extLst>
          </p:cNvPr>
          <p:cNvCxnSpPr/>
          <p:nvPr/>
        </p:nvCxnSpPr>
        <p:spPr bwMode="auto">
          <a:xfrm flipH="1">
            <a:off x="7910513" y="2951163"/>
            <a:ext cx="950912" cy="43815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17" name="角丸四角形 16"/>
          <p:cNvSpPr/>
          <p:nvPr/>
        </p:nvSpPr>
        <p:spPr bwMode="auto">
          <a:xfrm>
            <a:off x="4835526" y="1895475"/>
            <a:ext cx="2327275" cy="8826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アイコン表示する事で、必要なファイルをすぐに見つける事が出来ます。</a:t>
            </a:r>
          </a:p>
        </p:txBody>
      </p:sp>
      <p:cxnSp>
        <p:nvCxnSpPr>
          <p:cNvPr id="18" name="直線コネクタ 17">
            <a:extLst>
              <a:ext uri="{C183D7F6-B498-43B3-948B-1728B52AA6E4}">
                <adec:decorative xmlns:adec="http://schemas.microsoft.com/office/drawing/2017/decorative" val="1"/>
              </a:ext>
            </a:extLst>
          </p:cNvPr>
          <p:cNvCxnSpPr/>
          <p:nvPr/>
        </p:nvCxnSpPr>
        <p:spPr bwMode="auto">
          <a:xfrm flipH="1">
            <a:off x="4816476" y="2778125"/>
            <a:ext cx="906463" cy="54768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0" name="角丸四角形 19"/>
          <p:cNvSpPr/>
          <p:nvPr/>
        </p:nvSpPr>
        <p:spPr bwMode="auto">
          <a:xfrm>
            <a:off x="1895475" y="4627563"/>
            <a:ext cx="2692400" cy="8826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画像データは画像を表示し、その他のファイル形式は専用アイコンを表示します。</a:t>
            </a:r>
          </a:p>
        </p:txBody>
      </p:sp>
      <p:sp>
        <p:nvSpPr>
          <p:cNvPr id="14" name="角丸四角形 13"/>
          <p:cNvSpPr/>
          <p:nvPr/>
        </p:nvSpPr>
        <p:spPr bwMode="auto">
          <a:xfrm>
            <a:off x="7952846" y="1828272"/>
            <a:ext cx="2609850" cy="11334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rgbClr val="414141"/>
                </a:solidFill>
                <a:latin typeface="+mn-ea"/>
                <a:sym typeface="Gill Sans Light" pitchFamily="1" charset="0"/>
              </a:rPr>
              <a:t>一覧画面と詳細画面でファイルの中身をプレビュー表示する事が出来ます。</a:t>
            </a:r>
            <a:endParaRPr lang="en-US" altLang="ja-JP" sz="1400" i="0" dirty="0">
              <a:solidFill>
                <a:srgbClr val="414141"/>
              </a:solidFill>
              <a:latin typeface="+mn-ea"/>
              <a:sym typeface="Gill Sans Light" pitchFamily="1" charset="0"/>
            </a:endParaRPr>
          </a:p>
          <a:p>
            <a:pPr>
              <a:defRPr/>
            </a:pPr>
            <a:r>
              <a:rPr lang="en-US" altLang="ja-JP" sz="1400" i="0" dirty="0">
                <a:solidFill>
                  <a:srgbClr val="414141"/>
                </a:solidFill>
                <a:latin typeface="+mn-ea"/>
                <a:sym typeface="Gill Sans Light" pitchFamily="1" charset="0"/>
              </a:rPr>
              <a:t>*</a:t>
            </a:r>
            <a:r>
              <a:rPr lang="ja-JP" altLang="en-US" sz="1400" i="0" dirty="0">
                <a:solidFill>
                  <a:srgbClr val="414141"/>
                </a:solidFill>
                <a:latin typeface="+mn-ea"/>
                <a:sym typeface="Gill Sans Light" pitchFamily="1" charset="0"/>
              </a:rPr>
              <a:t>画像、テキスト、</a:t>
            </a:r>
            <a:r>
              <a:rPr lang="en-US" altLang="ja-JP" sz="1400" i="0" dirty="0">
                <a:solidFill>
                  <a:srgbClr val="414141"/>
                </a:solidFill>
                <a:latin typeface="+mn-ea"/>
                <a:sym typeface="Gill Sans Light" pitchFamily="1" charset="0"/>
              </a:rPr>
              <a:t>PDF</a:t>
            </a:r>
            <a:r>
              <a:rPr lang="ja-JP" altLang="en-US" sz="1400" i="0" dirty="0">
                <a:solidFill>
                  <a:srgbClr val="414141"/>
                </a:solidFill>
                <a:latin typeface="+mn-ea"/>
                <a:sym typeface="Gill Sans Light" pitchFamily="1" charset="0"/>
              </a:rPr>
              <a:t>のみ</a:t>
            </a:r>
          </a:p>
        </p:txBody>
      </p:sp>
      <p:cxnSp>
        <p:nvCxnSpPr>
          <p:cNvPr id="21" name="直線コネクタ 20">
            <a:extLst>
              <a:ext uri="{C183D7F6-B498-43B3-948B-1728B52AA6E4}">
                <adec:decorative xmlns:adec="http://schemas.microsoft.com/office/drawing/2017/decorative" val="1"/>
              </a:ext>
            </a:extLst>
          </p:cNvPr>
          <p:cNvCxnSpPr/>
          <p:nvPr/>
        </p:nvCxnSpPr>
        <p:spPr bwMode="auto">
          <a:xfrm flipV="1">
            <a:off x="2732088" y="4062414"/>
            <a:ext cx="723900" cy="54927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9">
            <a:extLst>
              <a:ext uri="{FF2B5EF4-FFF2-40B4-BE49-F238E27FC236}">
                <a16:creationId xmlns:a16="http://schemas.microsoft.com/office/drawing/2014/main" id="{FD3A4A07-643A-90C4-ED49-CA9EA7784D7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7950137" y="1107819"/>
            <a:ext cx="1118193" cy="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12">
            <a:extLst>
              <a:ext uri="{FF2B5EF4-FFF2-40B4-BE49-F238E27FC236}">
                <a16:creationId xmlns:a16="http://schemas.microsoft.com/office/drawing/2014/main" id="{DEE7400E-6408-2657-336D-12F3F80D7A30}"/>
              </a:ext>
            </a:extLst>
          </p:cNvPr>
          <p:cNvSpPr>
            <a:spLocks noChangeArrowheads="1"/>
          </p:cNvSpPr>
          <p:nvPr/>
        </p:nvSpPr>
        <p:spPr bwMode="auto">
          <a:xfrm>
            <a:off x="8434388" y="6136747"/>
            <a:ext cx="3524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900" i="0" dirty="0">
                <a:latin typeface="メイリオ"/>
                <a:ea typeface="メイリオ"/>
                <a:cs typeface="メイリオ" panose="020B0604030504040204" pitchFamily="50" charset="-128"/>
              </a:rPr>
              <a:t>＊クラウド版Garoon およびパッケージ版Garoon 6でも</a:t>
            </a:r>
            <a:endParaRPr lang="en-US" altLang="ja-JP" sz="900" i="0" dirty="0">
              <a:latin typeface="メイリオ"/>
              <a:ea typeface="メイリオ"/>
              <a:cs typeface="メイリオ" panose="020B0604030504040204" pitchFamily="50" charset="-128"/>
            </a:endParaRPr>
          </a:p>
          <a:p>
            <a:r>
              <a:rPr lang="ja-JP" altLang="en-US" sz="900" i="0" dirty="0">
                <a:latin typeface="メイリオ"/>
                <a:ea typeface="メイリオ"/>
                <a:cs typeface="メイリオ" panose="020B0604030504040204" pitchFamily="50" charset="-128"/>
              </a:rPr>
              <a:t>　</a:t>
            </a:r>
            <a:r>
              <a:rPr lang="en-US" altLang="ja-JP" sz="900" i="0" dirty="0">
                <a:latin typeface="メイリオ"/>
                <a:ea typeface="メイリオ"/>
                <a:cs typeface="メイリオ" panose="020B0604030504040204" pitchFamily="50" charset="-128"/>
              </a:rPr>
              <a:t>PDF</a:t>
            </a:r>
            <a:r>
              <a:rPr lang="ja-JP" altLang="en-US" sz="900" i="0" dirty="0">
                <a:latin typeface="メイリオ"/>
                <a:ea typeface="メイリオ"/>
                <a:cs typeface="メイリオ" panose="020B0604030504040204" pitchFamily="50" charset="-128"/>
              </a:rPr>
              <a:t>ファイルのプレビュー表示が利用出来ます。</a:t>
            </a:r>
            <a:endParaRPr lang="en-US" altLang="ja-JP" sz="900" i="0" dirty="0">
              <a:latin typeface="メイリオ"/>
              <a:ea typeface="メイリオ"/>
              <a:cs typeface="メイリオ" panose="020B060403050404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テキスト プレースホルダー 2"/>
          <p:cNvSpPr>
            <a:spLocks noGrp="1"/>
          </p:cNvSpPr>
          <p:nvPr>
            <p:ph type="body" idx="4294967295"/>
          </p:nvPr>
        </p:nvSpPr>
        <p:spPr>
          <a:xfrm>
            <a:off x="1061975" y="2530964"/>
            <a:ext cx="7772400" cy="768343"/>
          </a:xfrm>
        </p:spPr>
        <p:txBody>
          <a:bodyPr/>
          <a:lstStyle/>
          <a:p>
            <a:pPr marL="0" indent="0">
              <a:buNone/>
            </a:pPr>
            <a:r>
              <a:rPr lang="ja-JP" altLang="en-US" sz="4000" b="1" dirty="0"/>
              <a:t>機能紹介</a:t>
            </a:r>
          </a:p>
        </p:txBody>
      </p:sp>
      <p:sp>
        <p:nvSpPr>
          <p:cNvPr id="2" name="タイトル 1"/>
          <p:cNvSpPr>
            <a:spLocks noGrp="1"/>
          </p:cNvSpPr>
          <p:nvPr>
            <p:ph type="title"/>
          </p:nvPr>
        </p:nvSpPr>
        <p:spPr>
          <a:xfrm>
            <a:off x="1061975" y="3440721"/>
            <a:ext cx="7772400" cy="1362075"/>
          </a:xfrm>
        </p:spPr>
        <p:txBody>
          <a:bodyPr/>
          <a:lstStyle/>
          <a:p>
            <a:pPr>
              <a:defRPr/>
            </a:pPr>
            <a:r>
              <a:rPr lang="ja-JP" altLang="en-US" dirty="0"/>
              <a:t>「</a:t>
            </a:r>
            <a:r>
              <a:rPr lang="en-US" altLang="ja-JP" sz="2400" b="0" cap="none" dirty="0">
                <a:solidFill>
                  <a:srgbClr val="333333"/>
                </a:solidFill>
              </a:rPr>
              <a:t> </a:t>
            </a:r>
            <a:r>
              <a:rPr lang="en-US" altLang="ja-JP" cap="none" dirty="0" err="1">
                <a:solidFill>
                  <a:srgbClr val="333333"/>
                </a:solidFill>
              </a:rPr>
              <a:t>Garoon</a:t>
            </a:r>
            <a:r>
              <a:rPr lang="ja-JP" altLang="en-US" dirty="0"/>
              <a:t>」にしかない機能</a:t>
            </a:r>
          </a:p>
        </p:txBody>
      </p:sp>
      <p:sp>
        <p:nvSpPr>
          <p:cNvPr id="57348"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29</a:t>
            </a:fld>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BE7C6-BDA0-6547-AE21-9A63746D8718}"/>
              </a:ext>
            </a:extLst>
          </p:cNvPr>
          <p:cNvSpPr>
            <a:spLocks noGrp="1"/>
          </p:cNvSpPr>
          <p:nvPr>
            <p:ph type="title"/>
          </p:nvPr>
        </p:nvSpPr>
        <p:spPr/>
        <p:txBody>
          <a:bodyPr/>
          <a:lstStyle/>
          <a:p>
            <a:r>
              <a:rPr lang="ja-JP" altLang="en-US" dirty="0"/>
              <a:t>本文書の取り扱いと商標について</a:t>
            </a:r>
            <a:endParaRPr kumimoji="1" lang="ja-JP" altLang="en-US" dirty="0"/>
          </a:p>
        </p:txBody>
      </p:sp>
      <p:sp>
        <p:nvSpPr>
          <p:cNvPr id="6" name="テキスト プレースホルダー 4">
            <a:extLst>
              <a:ext uri="{FF2B5EF4-FFF2-40B4-BE49-F238E27FC236}">
                <a16:creationId xmlns:a16="http://schemas.microsoft.com/office/drawing/2014/main" id="{D9D110F8-16A5-D442-8B5E-B4E79E166D16}"/>
              </a:ext>
              <a:ext uri="{C183D7F6-B498-43B3-948B-1728B52AA6E4}">
                <adec:decorative xmlns:adec="http://schemas.microsoft.com/office/drawing/2017/decorative" val="0"/>
              </a:ext>
            </a:extLst>
          </p:cNvPr>
          <p:cNvSpPr>
            <a:spLocks noGrp="1"/>
          </p:cNvSpPr>
          <p:nvPr>
            <p:ph idx="12"/>
          </p:nvPr>
        </p:nvSpPr>
        <p:spPr/>
        <p:txBody>
          <a:bodyPr>
            <a:normAutofit fontScale="85000" lnSpcReduction="20000"/>
          </a:bodyPr>
          <a:lstStyle/>
          <a:p>
            <a:pPr eaLnBrk="1" hangingPunct="1">
              <a:defRPr/>
            </a:pPr>
            <a:r>
              <a:rPr lang="ja-JP" altLang="en-US" sz="2600" b="1" dirty="0">
                <a:latin typeface="メイリオ" panose="020B0604030504040204" pitchFamily="50" charset="-128"/>
              </a:rPr>
              <a:t>本文書の取り扱いについて</a:t>
            </a:r>
            <a:br>
              <a:rPr lang="en-US" altLang="ja-JP" dirty="0">
                <a:latin typeface="メイリオ" panose="020B0604030504040204" pitchFamily="50" charset="-128"/>
                <a:ea typeface="メイリオ" panose="020B0604030504040204" pitchFamily="50" charset="-128"/>
              </a:rPr>
            </a:b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latin typeface="メイリオ" panose="020B0604030504040204" pitchFamily="50" charset="-128"/>
                <a:ea typeface="メイリオ" panose="020B0604030504040204" pitchFamily="50" charset="-128"/>
              </a:rPr>
              <a:t>この文書内における掲載情報の二次利用においては、ご自身の判断と責任の下に行ってください。</a:t>
            </a: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latin typeface="メイリオ" panose="020B0604030504040204" pitchFamily="50" charset="-128"/>
                <a:ea typeface="メイリオ" panose="020B0604030504040204" pitchFamily="50" charset="-128"/>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dirty="0">
                <a:latin typeface="メイリオ" panose="020B0604030504040204" pitchFamily="50" charset="-128"/>
                <a:ea typeface="メイリオ" panose="020B0604030504040204" pitchFamily="50" charset="-128"/>
              </a:rPr>
            </a:b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latin typeface="メイリオ" panose="020B0604030504040204" pitchFamily="50" charset="-128"/>
                <a:ea typeface="メイリオ" panose="020B0604030504040204" pitchFamily="50" charset="-128"/>
              </a:rPr>
              <a:t>本文書を一部引用して作成した文書には、次のような当社の著作権表示文を記載してください。</a:t>
            </a: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a:latin typeface="メイリオ"/>
                <a:ea typeface="メイリオ"/>
              </a:rPr>
              <a:t>「この文書は、サイボウズ株式会社による</a:t>
            </a:r>
            <a:r>
              <a:rPr lang="en-US" altLang="ja-JP" dirty="0">
                <a:latin typeface="メイリオ"/>
                <a:ea typeface="メイリオ"/>
              </a:rPr>
              <a:t>『</a:t>
            </a:r>
            <a:r>
              <a:rPr lang="ja-JP" altLang="en-US">
                <a:latin typeface="メイリオ"/>
                <a:ea typeface="メイリオ"/>
              </a:rPr>
              <a:t>パッケージ版 サイボウズ </a:t>
            </a:r>
            <a:r>
              <a:rPr lang="en-US" altLang="ja-JP" dirty="0">
                <a:latin typeface="メイリオ"/>
                <a:ea typeface="メイリオ"/>
              </a:rPr>
              <a:t>Office / </a:t>
            </a:r>
            <a:r>
              <a:rPr lang="en-US" altLang="ja-JP" dirty="0" err="1">
                <a:latin typeface="メイリオ"/>
                <a:ea typeface="メイリオ"/>
              </a:rPr>
              <a:t>Garoon</a:t>
            </a:r>
            <a:r>
              <a:rPr lang="en-US" altLang="ja-JP" dirty="0">
                <a:latin typeface="メイリオ"/>
                <a:ea typeface="メイリオ"/>
              </a:rPr>
              <a:t> </a:t>
            </a:r>
            <a:r>
              <a:rPr lang="ja-JP" altLang="en-US">
                <a:latin typeface="メイリオ"/>
                <a:ea typeface="メイリオ"/>
              </a:rPr>
              <a:t>比較資料</a:t>
            </a:r>
            <a:r>
              <a:rPr lang="en-US" altLang="ja-JP" dirty="0">
                <a:latin typeface="メイリオ"/>
                <a:ea typeface="メイリオ"/>
              </a:rPr>
              <a:t>』</a:t>
            </a:r>
            <a:r>
              <a:rPr lang="ja-JP" altLang="en-US">
                <a:latin typeface="メイリオ"/>
                <a:ea typeface="メイリオ"/>
              </a:rPr>
              <a:t>を一部引用しています。」</a:t>
            </a:r>
            <a:br>
              <a:rPr lang="en-US" altLang="ja-JP" dirty="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latin typeface="メイリオ" panose="020B0604030504040204" pitchFamily="50" charset="-128"/>
                <a:ea typeface="メイリオ" panose="020B0604030504040204" pitchFamily="50" charset="-128"/>
              </a:rPr>
              <a:t>また、本ファイルに編集を加えて二次利用する場合には、次のように修正箇所と修正者を明記してください。</a:t>
            </a: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latin typeface="メイリオ" panose="020B0604030504040204" pitchFamily="50" charset="-128"/>
                <a:ea typeface="メイリオ" panose="020B0604030504040204" pitchFamily="50" charset="-128"/>
              </a:rPr>
              <a:t>「本ファイルの（修正箇所）は、（修正者）が編集しました。」 </a:t>
            </a: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endParaRPr lang="en-US" altLang="ja-JP" dirty="0">
              <a:latin typeface="メイリオ" panose="020B0604030504040204" pitchFamily="50" charset="-128"/>
              <a:ea typeface="メイリオ" panose="020B0604030504040204" pitchFamily="50" charset="-128"/>
            </a:endParaRPr>
          </a:p>
          <a:p>
            <a:pPr eaLnBrk="1" hangingPunct="1">
              <a:defRPr/>
            </a:pPr>
            <a:r>
              <a:rPr lang="ja-JP" altLang="en-US" sz="2600" b="1" dirty="0">
                <a:latin typeface="メイリオ" panose="020B0604030504040204" pitchFamily="50" charset="-128"/>
              </a:rPr>
              <a:t>商標について</a:t>
            </a:r>
            <a:br>
              <a:rPr lang="en-US" altLang="ja-JP" dirty="0">
                <a:latin typeface="メイリオ" panose="020B0604030504040204" pitchFamily="50" charset="-128"/>
                <a:ea typeface="メイリオ" panose="020B0604030504040204" pitchFamily="50" charset="-128"/>
              </a:rPr>
            </a:br>
            <a:endParaRPr lang="en-US" altLang="ja-JP" dirty="0">
              <a:latin typeface="メイリオ" panose="020B0604030504040204" pitchFamily="50" charset="-128"/>
              <a:ea typeface="メイリオ" panose="020B0604030504040204" pitchFamily="50" charset="-128"/>
            </a:endParaRPr>
          </a:p>
          <a:p>
            <a:pPr marL="0" indent="0" eaLnBrk="1" hangingPunct="1">
              <a:spcBef>
                <a:spcPts val="0"/>
              </a:spcBef>
              <a:buNone/>
              <a:defRPr/>
            </a:pPr>
            <a:r>
              <a:rPr lang="ja-JP" altLang="en-US" dirty="0">
                <a:solidFill>
                  <a:srgbClr val="333333"/>
                </a:solidFill>
                <a:latin typeface="メイリオ" panose="020B0604030504040204" pitchFamily="50" charset="-128"/>
                <a:ea typeface="メイリオ" panose="020B0604030504040204" pitchFamily="50" charset="-128"/>
              </a:rPr>
              <a:t>記載された商品名、各製品名は各社の登録商標または商標です。また、当社製品には他社の著作物が含まれていることがあります。個別の商標･著作物に関する注記については、弊社の</a:t>
            </a:r>
            <a:r>
              <a:rPr lang="en-US" altLang="ja-JP" dirty="0">
                <a:solidFill>
                  <a:srgbClr val="333333"/>
                </a:solidFill>
                <a:latin typeface="メイリオ" panose="020B0604030504040204" pitchFamily="50" charset="-128"/>
                <a:ea typeface="メイリオ" panose="020B0604030504040204" pitchFamily="50" charset="-128"/>
              </a:rPr>
              <a:t>Web</a:t>
            </a:r>
            <a:r>
              <a:rPr lang="ja-JP" altLang="en-US" dirty="0">
                <a:solidFill>
                  <a:srgbClr val="333333"/>
                </a:solidFill>
                <a:latin typeface="メイリオ" panose="020B0604030504040204" pitchFamily="50" charset="-128"/>
                <a:ea typeface="メイリオ" panose="020B0604030504040204" pitchFamily="50" charset="-128"/>
              </a:rPr>
              <a:t>サイトを参照してください。</a:t>
            </a:r>
          </a:p>
          <a:p>
            <a:pPr marL="0" indent="0" eaLnBrk="1" hangingPunct="1">
              <a:spcBef>
                <a:spcPts val="0"/>
              </a:spcBef>
              <a:buNone/>
              <a:defRPr/>
            </a:pPr>
            <a:r>
              <a:rPr lang="en" altLang="ja-JP" u="sng" dirty="0">
                <a:hlinkClick r:id="rId2"/>
              </a:rPr>
              <a:t>https://cybozu.co.jp/logotypes/other-trademark/</a:t>
            </a:r>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27F26866-2FD8-224D-9A98-E20B72565494}"/>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a:t>Copyright Cybozu</a:t>
            </a:r>
            <a:endParaRPr lang="en-US" altLang="ja-JP" dirty="0"/>
          </a:p>
        </p:txBody>
      </p:sp>
      <p:sp>
        <p:nvSpPr>
          <p:cNvPr id="5" name="スライド番号プレースホルダー 4">
            <a:extLst>
              <a:ext uri="{FF2B5EF4-FFF2-40B4-BE49-F238E27FC236}">
                <a16:creationId xmlns:a16="http://schemas.microsoft.com/office/drawing/2014/main" id="{13947624-15CA-A746-A5C8-AE5E9A57AC90}"/>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BF230EC1-EC99-47FA-A1B5-81D885407C88}" type="slidenum">
              <a:rPr lang="en-US" altLang="ja-JP" smtClean="0"/>
              <a:pPr>
                <a:defRPr/>
              </a:pPr>
              <a:t>3</a:t>
            </a:fld>
            <a:endParaRPr lang="en-US" altLang="ja-JP"/>
          </a:p>
        </p:txBody>
      </p:sp>
    </p:spTree>
    <p:extLst>
      <p:ext uri="{BB962C8B-B14F-4D97-AF65-F5344CB8AC3E}">
        <p14:creationId xmlns:p14="http://schemas.microsoft.com/office/powerpoint/2010/main" val="271062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-1-</a:t>
            </a:r>
            <a:endParaRPr lang="ja-JP" altLang="en-US" dirty="0"/>
          </a:p>
        </p:txBody>
      </p:sp>
      <p:sp>
        <p:nvSpPr>
          <p:cNvPr id="20" name="コンテンツ プレースホルダー 1"/>
          <p:cNvSpPr txBox="1">
            <a:spLocks/>
          </p:cNvSpPr>
          <p:nvPr/>
        </p:nvSpPr>
        <p:spPr bwMode="auto">
          <a:xfrm>
            <a:off x="387351" y="896938"/>
            <a:ext cx="100060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0" fontAlgn="base" hangingPunct="0">
              <a:lnSpc>
                <a:spcPct val="130000"/>
              </a:lnSpc>
              <a:spcBef>
                <a:spcPct val="50000"/>
              </a:spcBef>
              <a:spcAft>
                <a:spcPct val="0"/>
              </a:spcAft>
              <a:buClr>
                <a:srgbClr val="0A569E"/>
              </a:buClr>
              <a:buFont typeface="Arial" panose="020B0604020202020204"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anose="05000000000000000000" pitchFamily="2" charset="2"/>
              <a:buChar char="n"/>
              <a:defRPr kumimoji="1" sz="1800">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eaLnBrk="1" hangingPunct="1">
              <a:lnSpc>
                <a:spcPct val="110000"/>
              </a:lnSpc>
              <a:defRPr/>
            </a:pPr>
            <a:r>
              <a:rPr lang="ja-JP" altLang="en-US" i="0" kern="0" dirty="0">
                <a:latin typeface="+mn-ea"/>
                <a:ea typeface="+mn-ea"/>
              </a:rPr>
              <a:t>スケジュール </a:t>
            </a:r>
            <a:r>
              <a:rPr lang="en-US" altLang="ja-JP" i="0" dirty="0">
                <a:latin typeface="+mn-ea"/>
                <a:ea typeface="+mn-ea"/>
              </a:rPr>
              <a:t>-1-</a:t>
            </a:r>
            <a:endParaRPr lang="en-US" altLang="ja-JP" i="0" kern="0" dirty="0">
              <a:latin typeface="+mn-ea"/>
              <a:ea typeface="+mn-ea"/>
            </a:endParaRPr>
          </a:p>
          <a:p>
            <a:pPr marL="361950" lvl="1" indent="0" eaLnBrk="1" hangingPunct="1">
              <a:lnSpc>
                <a:spcPct val="110000"/>
              </a:lnSpc>
              <a:buNone/>
              <a:defRPr/>
            </a:pPr>
            <a:r>
              <a:rPr lang="ja-JP" altLang="en-US" sz="1600" i="0" kern="0" dirty="0"/>
              <a:t>予定登録時に該当予定の参加者に対して「出欠」アンケートが設置できます。</a:t>
            </a:r>
            <a:endParaRPr lang="en-US" altLang="ja-JP" sz="1600" i="0" kern="0" dirty="0"/>
          </a:p>
          <a:p>
            <a:pPr marL="361950" lvl="1" indent="0" eaLnBrk="1" hangingPunct="1">
              <a:lnSpc>
                <a:spcPct val="110000"/>
              </a:lnSpc>
              <a:buNone/>
              <a:defRPr/>
            </a:pPr>
            <a:r>
              <a:rPr lang="ja-JP" altLang="en-US" sz="1600" i="0" kern="0" dirty="0"/>
              <a:t>予定調整が不要になり、スケジュール上で出欠確認を完結できます。 </a:t>
            </a:r>
          </a:p>
          <a:p>
            <a:pPr marL="361950" lvl="1" indent="0" eaLnBrk="1" hangingPunct="1">
              <a:lnSpc>
                <a:spcPct val="110000"/>
              </a:lnSpc>
              <a:buNone/>
              <a:defRPr/>
            </a:pPr>
            <a:endParaRPr lang="ja-JP" altLang="en-US" sz="1600" i="0" kern="0" dirty="0"/>
          </a:p>
        </p:txBody>
      </p:sp>
      <p:pic>
        <p:nvPicPr>
          <p:cNvPr id="21" name="図 20">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8163" y="2210878"/>
            <a:ext cx="4887912" cy="2390775"/>
          </a:xfrm>
          <a:prstGeom prst="rect">
            <a:avLst/>
          </a:prstGeom>
          <a:ln>
            <a:solidFill>
              <a:schemeClr val="bg1">
                <a:lumMod val="75000"/>
              </a:schemeClr>
            </a:solidFill>
          </a:ln>
        </p:spPr>
      </p:pic>
      <p:pic>
        <p:nvPicPr>
          <p:cNvPr id="22" name="図 2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7038" y="3617914"/>
            <a:ext cx="4991100" cy="2644775"/>
          </a:xfrm>
          <a:prstGeom prst="rect">
            <a:avLst/>
          </a:prstGeom>
          <a:ln>
            <a:solidFill>
              <a:schemeClr val="bg1">
                <a:lumMod val="85000"/>
              </a:schemeClr>
            </a:solidFill>
          </a:ln>
        </p:spPr>
      </p:pic>
      <p:pic>
        <p:nvPicPr>
          <p:cNvPr id="23" name="図 22">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6576" y="2207703"/>
            <a:ext cx="4887913" cy="2390775"/>
          </a:xfrm>
          <a:prstGeom prst="rect">
            <a:avLst/>
          </a:prstGeom>
          <a:ln>
            <a:solidFill>
              <a:schemeClr val="bg1">
                <a:lumMod val="85000"/>
              </a:schemeClr>
            </a:solidFill>
          </a:ln>
        </p:spPr>
      </p:pic>
      <p:sp>
        <p:nvSpPr>
          <p:cNvPr id="24" name="正方形/長方形 23">
            <a:extLst>
              <a:ext uri="{C183D7F6-B498-43B3-948B-1728B52AA6E4}">
                <adec:decorative xmlns:adec="http://schemas.microsoft.com/office/drawing/2017/decorative" val="1"/>
              </a:ext>
            </a:extLst>
          </p:cNvPr>
          <p:cNvSpPr/>
          <p:nvPr/>
        </p:nvSpPr>
        <p:spPr bwMode="auto">
          <a:xfrm>
            <a:off x="1719263" y="5445126"/>
            <a:ext cx="4989512" cy="8159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5" name="正方形/長方形 24">
            <a:extLst>
              <a:ext uri="{C183D7F6-B498-43B3-948B-1728B52AA6E4}">
                <adec:decorative xmlns:adec="http://schemas.microsoft.com/office/drawing/2017/decorative" val="1"/>
              </a:ext>
            </a:extLst>
          </p:cNvPr>
          <p:cNvSpPr/>
          <p:nvPr/>
        </p:nvSpPr>
        <p:spPr bwMode="auto">
          <a:xfrm>
            <a:off x="1695450" y="3643314"/>
            <a:ext cx="3524250" cy="8159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6" name="正方形/長方形 25">
            <a:extLst>
              <a:ext uri="{C183D7F6-B498-43B3-948B-1728B52AA6E4}">
                <adec:decorative xmlns:adec="http://schemas.microsoft.com/office/drawing/2017/decorative" val="1"/>
              </a:ext>
            </a:extLst>
          </p:cNvPr>
          <p:cNvSpPr/>
          <p:nvPr/>
        </p:nvSpPr>
        <p:spPr bwMode="auto">
          <a:xfrm>
            <a:off x="8507414" y="2809364"/>
            <a:ext cx="1997075" cy="179228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7" name="角丸四角形 26"/>
          <p:cNvSpPr/>
          <p:nvPr/>
        </p:nvSpPr>
        <p:spPr bwMode="auto">
          <a:xfrm>
            <a:off x="1697038" y="2690813"/>
            <a:ext cx="3492500" cy="6477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参加者は予定に対し、「出席」「欠席」のどちらかで回答します。</a:t>
            </a:r>
          </a:p>
        </p:txBody>
      </p:sp>
      <p:cxnSp>
        <p:nvCxnSpPr>
          <p:cNvPr id="28" name="直線コネクタ 27">
            <a:extLst>
              <a:ext uri="{C183D7F6-B498-43B3-948B-1728B52AA6E4}">
                <adec:decorative xmlns:adec="http://schemas.microsoft.com/office/drawing/2017/decorative" val="1"/>
              </a:ext>
            </a:extLst>
          </p:cNvPr>
          <p:cNvCxnSpPr>
            <a:cxnSpLocks/>
          </p:cNvCxnSpPr>
          <p:nvPr/>
        </p:nvCxnSpPr>
        <p:spPr bwMode="auto">
          <a:xfrm flipH="1">
            <a:off x="3520752" y="3338513"/>
            <a:ext cx="316237" cy="2794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9" name="角丸四角形 28"/>
          <p:cNvSpPr/>
          <p:nvPr/>
        </p:nvSpPr>
        <p:spPr bwMode="auto">
          <a:xfrm>
            <a:off x="7326314" y="4936218"/>
            <a:ext cx="3063875" cy="649286"/>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メッセージを見ることで欠席理由などを把握できます。</a:t>
            </a:r>
          </a:p>
        </p:txBody>
      </p:sp>
      <p:cxnSp>
        <p:nvCxnSpPr>
          <p:cNvPr id="30" name="直線コネクタ 29">
            <a:extLst>
              <a:ext uri="{C183D7F6-B498-43B3-948B-1728B52AA6E4}">
                <adec:decorative xmlns:adec="http://schemas.microsoft.com/office/drawing/2017/decorative" val="1"/>
              </a:ext>
            </a:extLst>
          </p:cNvPr>
          <p:cNvCxnSpPr>
            <a:cxnSpLocks/>
          </p:cNvCxnSpPr>
          <p:nvPr/>
        </p:nvCxnSpPr>
        <p:spPr bwMode="auto">
          <a:xfrm flipV="1">
            <a:off x="8505827" y="4598477"/>
            <a:ext cx="500061" cy="334566"/>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1" name="角丸四角形 30"/>
          <p:cNvSpPr/>
          <p:nvPr/>
        </p:nvSpPr>
        <p:spPr bwMode="auto">
          <a:xfrm>
            <a:off x="7326314" y="5687219"/>
            <a:ext cx="3063875" cy="44853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出欠人数を簡単に把握できます。</a:t>
            </a:r>
          </a:p>
        </p:txBody>
      </p:sp>
      <p:cxnSp>
        <p:nvCxnSpPr>
          <p:cNvPr id="32" name="直線コネクタ 31">
            <a:extLst>
              <a:ext uri="{C183D7F6-B498-43B3-948B-1728B52AA6E4}">
                <adec:decorative xmlns:adec="http://schemas.microsoft.com/office/drawing/2017/decorative" val="1"/>
              </a:ext>
            </a:extLst>
          </p:cNvPr>
          <p:cNvCxnSpPr>
            <a:cxnSpLocks/>
            <a:stCxn id="31" idx="1"/>
            <a:endCxn id="24" idx="3"/>
          </p:cNvCxnSpPr>
          <p:nvPr/>
        </p:nvCxnSpPr>
        <p:spPr bwMode="auto">
          <a:xfrm flipH="1" flipV="1">
            <a:off x="6708775" y="5853114"/>
            <a:ext cx="617539" cy="5837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9938"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19"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27800"/>
            <a:ext cx="2133600" cy="196850"/>
          </a:xfrm>
          <a:prstGeom prst="rect">
            <a:avLst/>
          </a:prstGeom>
        </p:spPr>
        <p:txBody>
          <a:bodyPr/>
          <a:lstStyle/>
          <a:p>
            <a:pPr>
              <a:defRPr/>
            </a:pPr>
            <a:fld id="{D4B96264-25CB-412D-B24E-965B4219AD44}" type="slidenum">
              <a:rPr lang="en-US" altLang="ja-JP"/>
              <a:pPr>
                <a:defRPr/>
              </a:pPr>
              <a:t>30</a:t>
            </a:fld>
            <a:endParaRPr lang="en-US" altLang="ja-JP" dirty="0"/>
          </a:p>
        </p:txBody>
      </p:sp>
      <p:pic>
        <p:nvPicPr>
          <p:cNvPr id="2" name="図 1">
            <a:extLst>
              <a:ext uri="{FF2B5EF4-FFF2-40B4-BE49-F238E27FC236}">
                <a16:creationId xmlns:a16="http://schemas.microsoft.com/office/drawing/2014/main" id="{FA0CC885-CAB7-7535-EB5E-2E1E6A61E3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2482" y="2070220"/>
            <a:ext cx="2275674" cy="630187"/>
          </a:xfrm>
          <a:prstGeom prst="rect">
            <a:avLst/>
          </a:prstGeom>
        </p:spPr>
      </p:pic>
    </p:spTree>
    <p:extLst>
      <p:ext uri="{BB962C8B-B14F-4D97-AF65-F5344CB8AC3E}">
        <p14:creationId xmlns:p14="http://schemas.microsoft.com/office/powerpoint/2010/main" val="92475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-2-</a:t>
            </a:r>
            <a:endParaRPr lang="ja-JP" altLang="en-US" dirty="0"/>
          </a:p>
        </p:txBody>
      </p:sp>
      <p:sp>
        <p:nvSpPr>
          <p:cNvPr id="40964" name="コンテンツ プレースホルダー 1"/>
          <p:cNvSpPr>
            <a:spLocks noGrp="1"/>
          </p:cNvSpPr>
          <p:nvPr>
            <p:ph idx="12"/>
          </p:nvPr>
        </p:nvSpPr>
        <p:spPr>
          <a:xfrm>
            <a:off x="387351" y="896938"/>
            <a:ext cx="10082213" cy="1771650"/>
          </a:xfrm>
        </p:spPr>
        <p:txBody>
          <a:bodyPr/>
          <a:lstStyle/>
          <a:p>
            <a:pPr eaLnBrk="1" hangingPunct="1">
              <a:lnSpc>
                <a:spcPct val="110000"/>
              </a:lnSpc>
            </a:pPr>
            <a:r>
              <a:rPr lang="ja-JP" altLang="en-US" dirty="0">
                <a:latin typeface="+mj-ea"/>
                <a:ea typeface="+mj-ea"/>
              </a:rPr>
              <a:t>スケジュール </a:t>
            </a:r>
            <a:r>
              <a:rPr lang="en-US" altLang="ja-JP" dirty="0">
                <a:latin typeface="+mj-ea"/>
                <a:ea typeface="+mj-ea"/>
              </a:rPr>
              <a:t>-2-</a:t>
            </a:r>
          </a:p>
          <a:p>
            <a:pPr marL="361950" lvl="1" indent="0" eaLnBrk="1" hangingPunct="1">
              <a:lnSpc>
                <a:spcPct val="110000"/>
              </a:lnSpc>
              <a:buNone/>
            </a:pPr>
            <a:r>
              <a:rPr lang="ja-JP" altLang="en-US" sz="1600" dirty="0"/>
              <a:t>施設の予約が確定する前に、承認フローを設ける利用申請機能を搭載しています。会議室や社用車など数の限られた施設を、利用目的を明確にし、適切かつ効率的に管理できます。</a:t>
            </a:r>
          </a:p>
        </p:txBody>
      </p:sp>
      <p:pic>
        <p:nvPicPr>
          <p:cNvPr id="18" name="図 17">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34088" y="2774950"/>
            <a:ext cx="4445000" cy="2725738"/>
          </a:xfrm>
          <a:prstGeom prst="rect">
            <a:avLst/>
          </a:prstGeom>
          <a:ln>
            <a:solidFill>
              <a:schemeClr val="bg1">
                <a:lumMod val="85000"/>
              </a:schemeClr>
            </a:solidFill>
          </a:ln>
        </p:spPr>
      </p:pic>
      <p:pic>
        <p:nvPicPr>
          <p:cNvPr id="19" name="図 1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1963" y="2774951"/>
            <a:ext cx="4197350" cy="2835275"/>
          </a:xfrm>
          <a:prstGeom prst="rect">
            <a:avLst/>
          </a:prstGeom>
          <a:ln>
            <a:solidFill>
              <a:schemeClr val="bg1">
                <a:lumMod val="85000"/>
              </a:schemeClr>
            </a:solidFill>
          </a:ln>
        </p:spPr>
      </p:pic>
      <p:sp>
        <p:nvSpPr>
          <p:cNvPr id="20" name="正方形/長方形 19">
            <a:extLst>
              <a:ext uri="{C183D7F6-B498-43B3-948B-1728B52AA6E4}">
                <adec:decorative xmlns:adec="http://schemas.microsoft.com/office/drawing/2017/decorative" val="1"/>
              </a:ext>
            </a:extLst>
          </p:cNvPr>
          <p:cNvSpPr/>
          <p:nvPr/>
        </p:nvSpPr>
        <p:spPr bwMode="auto">
          <a:xfrm>
            <a:off x="1776414" y="5121275"/>
            <a:ext cx="2827337" cy="47148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1" name="正方形/長方形 20">
            <a:extLst>
              <a:ext uri="{C183D7F6-B498-43B3-948B-1728B52AA6E4}">
                <adec:decorative xmlns:adec="http://schemas.microsoft.com/office/drawing/2017/decorative" val="1"/>
              </a:ext>
            </a:extLst>
          </p:cNvPr>
          <p:cNvSpPr/>
          <p:nvPr/>
        </p:nvSpPr>
        <p:spPr>
          <a:xfrm>
            <a:off x="1729846" y="2232025"/>
            <a:ext cx="2571750" cy="4889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62" b="1" i="0" dirty="0">
                <a:latin typeface="メイリオ" pitchFamily="50" charset="-128"/>
                <a:cs typeface="メイリオ" pitchFamily="50" charset="-128"/>
              </a:rPr>
              <a:t>スケジュール登録画面</a:t>
            </a:r>
          </a:p>
        </p:txBody>
      </p:sp>
      <p:sp>
        <p:nvSpPr>
          <p:cNvPr id="22" name="正方形/長方形 21">
            <a:extLst>
              <a:ext uri="{C183D7F6-B498-43B3-948B-1728B52AA6E4}">
                <adec:decorative xmlns:adec="http://schemas.microsoft.com/office/drawing/2017/decorative" val="1"/>
              </a:ext>
            </a:extLst>
          </p:cNvPr>
          <p:cNvSpPr/>
          <p:nvPr/>
        </p:nvSpPr>
        <p:spPr>
          <a:xfrm>
            <a:off x="7903633" y="2230438"/>
            <a:ext cx="2571750" cy="4889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62" b="1" i="0" dirty="0">
                <a:latin typeface="メイリオ" pitchFamily="50" charset="-128"/>
                <a:cs typeface="メイリオ" pitchFamily="50" charset="-128"/>
              </a:rPr>
              <a:t>施設の利用申請画面</a:t>
            </a:r>
          </a:p>
        </p:txBody>
      </p:sp>
      <p:sp>
        <p:nvSpPr>
          <p:cNvPr id="23" name="正方形/長方形 22">
            <a:extLst>
              <a:ext uri="{C183D7F6-B498-43B3-948B-1728B52AA6E4}">
                <adec:decorative xmlns:adec="http://schemas.microsoft.com/office/drawing/2017/decorative" val="1"/>
              </a:ext>
            </a:extLst>
          </p:cNvPr>
          <p:cNvSpPr/>
          <p:nvPr/>
        </p:nvSpPr>
        <p:spPr bwMode="auto">
          <a:xfrm>
            <a:off x="6034089" y="4054476"/>
            <a:ext cx="4435475" cy="14636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4" name="角丸四角形 23"/>
          <p:cNvSpPr/>
          <p:nvPr/>
        </p:nvSpPr>
        <p:spPr bwMode="auto">
          <a:xfrm>
            <a:off x="1893889" y="5654676"/>
            <a:ext cx="3952875" cy="8032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承認の必要な施設を選択すると、施設の利用目的の記入欄が表示されます。施設の利用目的を記入して予定を登録します。</a:t>
            </a:r>
          </a:p>
        </p:txBody>
      </p:sp>
      <p:sp>
        <p:nvSpPr>
          <p:cNvPr id="25" name="角丸四角形 24"/>
          <p:cNvSpPr/>
          <p:nvPr/>
        </p:nvSpPr>
        <p:spPr bwMode="auto">
          <a:xfrm>
            <a:off x="6345239" y="5713413"/>
            <a:ext cx="3741738" cy="72231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処理者はコメントをつけて利用申請の承認 </a:t>
            </a:r>
            <a:r>
              <a:rPr lang="en-US" altLang="ja-JP" sz="1400" dirty="0">
                <a:solidFill>
                  <a:srgbClr val="414141"/>
                </a:solidFill>
                <a:sym typeface="Gill Sans Light" pitchFamily="1" charset="0"/>
              </a:rPr>
              <a:t>/ </a:t>
            </a:r>
            <a:r>
              <a:rPr lang="ja-JP" altLang="en-US" sz="1400" dirty="0">
                <a:solidFill>
                  <a:srgbClr val="414141"/>
                </a:solidFill>
                <a:sym typeface="Gill Sans Light" pitchFamily="1" charset="0"/>
              </a:rPr>
              <a:t>却下を決定します。</a:t>
            </a:r>
          </a:p>
        </p:txBody>
      </p:sp>
      <p:cxnSp>
        <p:nvCxnSpPr>
          <p:cNvPr id="26" name="直線コネクタ 25">
            <a:extLst>
              <a:ext uri="{C183D7F6-B498-43B3-948B-1728B52AA6E4}">
                <adec:decorative xmlns:adec="http://schemas.microsoft.com/office/drawing/2017/decorative" val="1"/>
              </a:ext>
            </a:extLst>
          </p:cNvPr>
          <p:cNvCxnSpPr>
            <a:cxnSpLocks/>
            <a:stCxn id="25" idx="0"/>
          </p:cNvCxnSpPr>
          <p:nvPr/>
        </p:nvCxnSpPr>
        <p:spPr bwMode="auto">
          <a:xfrm flipV="1">
            <a:off x="8216108" y="5500688"/>
            <a:ext cx="438942" cy="21272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C183D7F6-B498-43B3-948B-1728B52AA6E4}">
                <adec:decorative xmlns:adec="http://schemas.microsoft.com/office/drawing/2017/decorative" val="1"/>
              </a:ext>
            </a:extLst>
          </p:cNvPr>
          <p:cNvCxnSpPr>
            <a:cxnSpLocks/>
          </p:cNvCxnSpPr>
          <p:nvPr/>
        </p:nvCxnSpPr>
        <p:spPr bwMode="auto">
          <a:xfrm flipH="1" flipV="1">
            <a:off x="4612086" y="5350669"/>
            <a:ext cx="620315" cy="30400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0963"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15"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27800"/>
            <a:ext cx="2133600" cy="196850"/>
          </a:xfrm>
          <a:prstGeom prst="rect">
            <a:avLst/>
          </a:prstGeom>
        </p:spPr>
        <p:txBody>
          <a:bodyPr/>
          <a:lstStyle/>
          <a:p>
            <a:pPr>
              <a:defRPr/>
            </a:pPr>
            <a:fld id="{D4B96264-25CB-412D-B24E-965B4219AD44}" type="slidenum">
              <a:rPr lang="en-US" altLang="ja-JP"/>
              <a:pPr>
                <a:defRPr/>
              </a:pPr>
              <a:t>31</a:t>
            </a:fld>
            <a:endParaRPr lang="en-US" altLang="ja-JP" dirty="0"/>
          </a:p>
        </p:txBody>
      </p:sp>
      <p:pic>
        <p:nvPicPr>
          <p:cNvPr id="2" name="図 1">
            <a:extLst>
              <a:ext uri="{FF2B5EF4-FFF2-40B4-BE49-F238E27FC236}">
                <a16:creationId xmlns:a16="http://schemas.microsoft.com/office/drawing/2014/main" id="{F1A0BB83-A124-BBF1-7459-6795160D963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8292" y="2086026"/>
            <a:ext cx="2275674" cy="630187"/>
          </a:xfrm>
          <a:prstGeom prst="rect">
            <a:avLst/>
          </a:prstGeom>
        </p:spPr>
      </p:pic>
    </p:spTree>
    <p:extLst>
      <p:ext uri="{BB962C8B-B14F-4D97-AF65-F5344CB8AC3E}">
        <p14:creationId xmlns:p14="http://schemas.microsoft.com/office/powerpoint/2010/main" val="787704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4A03CC-D989-4E90-B9CE-5D33DD7B582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611" y="2034909"/>
            <a:ext cx="8961383" cy="3399145"/>
          </a:xfrm>
          <a:prstGeom prst="rect">
            <a:avLst/>
          </a:prstGeom>
        </p:spPr>
      </p:pic>
      <p:pic>
        <p:nvPicPr>
          <p:cNvPr id="6" name="図 5">
            <a:extLst>
              <a:ext uri="{FF2B5EF4-FFF2-40B4-BE49-F238E27FC236}">
                <a16:creationId xmlns:a16="http://schemas.microsoft.com/office/drawing/2014/main" id="{1101A8BB-C899-4E18-8B26-2F0A5A5A01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4643" y="2137345"/>
            <a:ext cx="3685108" cy="3960263"/>
          </a:xfrm>
          <a:prstGeom prst="rect">
            <a:avLst/>
          </a:prstGeom>
        </p:spPr>
      </p:pic>
      <p:sp>
        <p:nvSpPr>
          <p:cNvPr id="40962"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-3-</a:t>
            </a:r>
            <a:endParaRPr lang="ja-JP" altLang="en-US" dirty="0"/>
          </a:p>
        </p:txBody>
      </p:sp>
      <p:sp>
        <p:nvSpPr>
          <p:cNvPr id="40964" name="コンテンツ プレースホルダー 1"/>
          <p:cNvSpPr>
            <a:spLocks noGrp="1"/>
          </p:cNvSpPr>
          <p:nvPr>
            <p:ph idx="12"/>
          </p:nvPr>
        </p:nvSpPr>
        <p:spPr>
          <a:xfrm>
            <a:off x="387351" y="896938"/>
            <a:ext cx="10576022" cy="1771650"/>
          </a:xfrm>
        </p:spPr>
        <p:txBody>
          <a:bodyPr/>
          <a:lstStyle/>
          <a:p>
            <a:pPr eaLnBrk="1" hangingPunct="1">
              <a:lnSpc>
                <a:spcPct val="110000"/>
              </a:lnSpc>
            </a:pPr>
            <a:r>
              <a:rPr lang="ja-JP" altLang="en-US" dirty="0"/>
              <a:t>スケジュール  </a:t>
            </a:r>
            <a:r>
              <a:rPr lang="en-US" altLang="ja-JP" dirty="0">
                <a:latin typeface="+mn-ea"/>
                <a:ea typeface="+mn-ea"/>
              </a:rPr>
              <a:t>-3-</a:t>
            </a:r>
          </a:p>
          <a:p>
            <a:pPr marL="361950" lvl="1" indent="0" eaLnBrk="1" hangingPunct="1">
              <a:lnSpc>
                <a:spcPct val="110000"/>
              </a:lnSpc>
              <a:buNone/>
            </a:pPr>
            <a:r>
              <a:rPr lang="ja-JP" altLang="en-US" sz="1600" dirty="0"/>
              <a:t>共有先</a:t>
            </a:r>
            <a:r>
              <a:rPr lang="en-US" altLang="ja-JP" sz="1000" dirty="0"/>
              <a:t>※</a:t>
            </a:r>
            <a:r>
              <a:rPr lang="ja-JP" altLang="en-US" sz="1600" dirty="0"/>
              <a:t>に指定された予定を自分のスケジュールの一覧画面に表示できます。</a:t>
            </a:r>
            <a:r>
              <a:rPr lang="ja-JP" altLang="en-US" sz="1600" dirty="0">
                <a:latin typeface="+mn-ea"/>
                <a:ea typeface="+mn-ea"/>
              </a:rPr>
              <a:t>参加者として登録された予定とは別のエリアに表示されるため、区別がつきやすく、予定を調整する際に正確な空き時間を把握できます。</a:t>
            </a:r>
            <a:endParaRPr lang="en-US" altLang="ja-JP" sz="1600" dirty="0">
              <a:latin typeface="+mn-ea"/>
              <a:ea typeface="+mn-ea"/>
            </a:endParaRPr>
          </a:p>
          <a:p>
            <a:pPr marL="361950" lvl="1" indent="0" eaLnBrk="1" hangingPunct="1">
              <a:lnSpc>
                <a:spcPct val="110000"/>
              </a:lnSpc>
              <a:buNone/>
            </a:pPr>
            <a:endParaRPr lang="ja-JP" altLang="en-US" sz="1600" dirty="0"/>
          </a:p>
          <a:p>
            <a:pPr marL="361950" lvl="1" indent="0" eaLnBrk="1" hangingPunct="1">
              <a:lnSpc>
                <a:spcPct val="110000"/>
              </a:lnSpc>
              <a:buNone/>
            </a:pPr>
            <a:endParaRPr lang="ja-JP" altLang="en-US" sz="1600" dirty="0"/>
          </a:p>
        </p:txBody>
      </p:sp>
      <p:sp>
        <p:nvSpPr>
          <p:cNvPr id="16" name="正方形/長方形 15">
            <a:extLst>
              <a:ext uri="{C183D7F6-B498-43B3-948B-1728B52AA6E4}">
                <adec:decorative xmlns:adec="http://schemas.microsoft.com/office/drawing/2017/decorative" val="1"/>
              </a:ext>
            </a:extLst>
          </p:cNvPr>
          <p:cNvSpPr/>
          <p:nvPr/>
        </p:nvSpPr>
        <p:spPr bwMode="auto">
          <a:xfrm>
            <a:off x="6644553" y="4789258"/>
            <a:ext cx="1165329" cy="3797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cxnSp>
        <p:nvCxnSpPr>
          <p:cNvPr id="17" name="直線コネクタ 16">
            <a:extLst>
              <a:ext uri="{C183D7F6-B498-43B3-948B-1728B52AA6E4}">
                <adec:decorative xmlns:adec="http://schemas.microsoft.com/office/drawing/2017/decorative" val="1"/>
              </a:ext>
            </a:extLst>
          </p:cNvPr>
          <p:cNvCxnSpPr>
            <a:cxnSpLocks/>
          </p:cNvCxnSpPr>
          <p:nvPr/>
        </p:nvCxnSpPr>
        <p:spPr bwMode="auto">
          <a:xfrm flipV="1">
            <a:off x="6908572" y="5151264"/>
            <a:ext cx="599541" cy="28279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5" name="角丸四角形 24"/>
          <p:cNvSpPr/>
          <p:nvPr/>
        </p:nvSpPr>
        <p:spPr bwMode="auto">
          <a:xfrm>
            <a:off x="3166834" y="5347008"/>
            <a:ext cx="3741738" cy="83764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ユーザー単位で指定することもできますが、予め</a:t>
            </a:r>
            <a:r>
              <a:rPr lang="en-US" altLang="ja-JP" sz="1400" i="0" dirty="0">
                <a:solidFill>
                  <a:srgbClr val="414141"/>
                </a:solidFill>
                <a:sym typeface="Gill Sans Light" pitchFamily="1" charset="0"/>
              </a:rPr>
              <a:t>My</a:t>
            </a:r>
            <a:r>
              <a:rPr lang="ja-JP" altLang="en-US" sz="1400" i="0" dirty="0">
                <a:solidFill>
                  <a:srgbClr val="414141"/>
                </a:solidFill>
                <a:sym typeface="Gill Sans Light" pitchFamily="1" charset="0"/>
              </a:rPr>
              <a:t>グ</a:t>
            </a:r>
            <a:r>
              <a:rPr lang="ja-JP" altLang="en-US" sz="1400" dirty="0">
                <a:solidFill>
                  <a:srgbClr val="414141"/>
                </a:solidFill>
                <a:sym typeface="Gill Sans Light" pitchFamily="1" charset="0"/>
              </a:rPr>
              <a:t>ループを登録しておけば、個別に検索する手間が省けます。</a:t>
            </a:r>
          </a:p>
        </p:txBody>
      </p:sp>
      <p:sp>
        <p:nvSpPr>
          <p:cNvPr id="29" name="角丸四角形 24"/>
          <p:cNvSpPr/>
          <p:nvPr/>
        </p:nvSpPr>
        <p:spPr bwMode="auto">
          <a:xfrm>
            <a:off x="8407381" y="2512291"/>
            <a:ext cx="3581027" cy="351567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予定の共有先を組織、またはロール単位で設定できます。共有先を組織</a:t>
            </a:r>
            <a:r>
              <a:rPr lang="en-US" altLang="ja-JP" sz="1400" dirty="0">
                <a:solidFill>
                  <a:srgbClr val="414141"/>
                </a:solidFill>
                <a:sym typeface="Gill Sans Light" pitchFamily="1" charset="0"/>
              </a:rPr>
              <a:t>/</a:t>
            </a:r>
            <a:r>
              <a:rPr lang="ja-JP" altLang="en-US" sz="1400" dirty="0">
                <a:solidFill>
                  <a:srgbClr val="414141"/>
                </a:solidFill>
                <a:sym typeface="Gill Sans Light" pitchFamily="1" charset="0"/>
              </a:rPr>
              <a:t>ロール単位で設定することで、</a:t>
            </a:r>
            <a:r>
              <a:rPr lang="ja-JP" altLang="en-US" sz="1400" dirty="0"/>
              <a:t>組織</a:t>
            </a:r>
            <a:r>
              <a:rPr lang="en-US" altLang="ja-JP" sz="1400" dirty="0"/>
              <a:t>/</a:t>
            </a:r>
            <a:r>
              <a:rPr lang="ja-JP" altLang="en-US" sz="1400" dirty="0"/>
              <a:t>ロールに所属するユーザー全員に予定内容を共有できます。</a:t>
            </a:r>
            <a:endParaRPr lang="ja-JP" altLang="en-US" sz="1400" dirty="0">
              <a:solidFill>
                <a:srgbClr val="414141"/>
              </a:solidFill>
              <a:sym typeface="Gill Sans Light" pitchFamily="1" charset="0"/>
            </a:endParaRPr>
          </a:p>
        </p:txBody>
      </p:sp>
      <p:sp>
        <p:nvSpPr>
          <p:cNvPr id="28" name="正方形/長方形 27">
            <a:extLst>
              <a:ext uri="{C183D7F6-B498-43B3-948B-1728B52AA6E4}">
                <adec:decorative xmlns:adec="http://schemas.microsoft.com/office/drawing/2017/decorative" val="1"/>
              </a:ext>
            </a:extLst>
          </p:cNvPr>
          <p:cNvSpPr/>
          <p:nvPr/>
        </p:nvSpPr>
        <p:spPr bwMode="auto">
          <a:xfrm>
            <a:off x="7823933" y="5016583"/>
            <a:ext cx="152399" cy="15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cxnSp>
        <p:nvCxnSpPr>
          <p:cNvPr id="30" name="直線コネクタ 29">
            <a:extLst>
              <a:ext uri="{C183D7F6-B498-43B3-948B-1728B52AA6E4}">
                <adec:decorative xmlns:adec="http://schemas.microsoft.com/office/drawing/2017/decorative" val="1"/>
              </a:ext>
            </a:extLst>
          </p:cNvPr>
          <p:cNvCxnSpPr>
            <a:cxnSpLocks/>
          </p:cNvCxnSpPr>
          <p:nvPr/>
        </p:nvCxnSpPr>
        <p:spPr bwMode="auto">
          <a:xfrm flipH="1" flipV="1">
            <a:off x="8047944" y="5118043"/>
            <a:ext cx="359437" cy="33221"/>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0963"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xfrm>
            <a:off x="4355850" y="6571414"/>
            <a:ext cx="38608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13" name="スライド番号プレースホルダー 2">
            <a:extLst>
              <a:ext uri="{C183D7F6-B498-43B3-948B-1728B52AA6E4}">
                <adec:decorative xmlns:adec="http://schemas.microsoft.com/office/drawing/2017/decorative" val="1"/>
              </a:ext>
            </a:extLst>
          </p:cNvPr>
          <p:cNvSpPr>
            <a:spLocks noGrp="1"/>
          </p:cNvSpPr>
          <p:nvPr>
            <p:ph type="sldNum" sz="quarter" idx="4294967295"/>
          </p:nvPr>
        </p:nvSpPr>
        <p:spPr>
          <a:xfrm>
            <a:off x="9698400" y="6527800"/>
            <a:ext cx="2133600" cy="196850"/>
          </a:xfrm>
          <a:prstGeom prst="rect">
            <a:avLst/>
          </a:prstGeom>
        </p:spPr>
        <p:txBody>
          <a:bodyPr/>
          <a:lstStyle/>
          <a:p>
            <a:pPr>
              <a:defRPr/>
            </a:pPr>
            <a:fld id="{D4B96264-25CB-412D-B24E-965B4219AD44}" type="slidenum">
              <a:rPr lang="en-US" altLang="ja-JP"/>
              <a:pPr>
                <a:defRPr/>
              </a:pPr>
              <a:t>32</a:t>
            </a:fld>
            <a:endParaRPr lang="en-US" altLang="ja-JP" dirty="0"/>
          </a:p>
        </p:txBody>
      </p:sp>
      <p:pic>
        <p:nvPicPr>
          <p:cNvPr id="5" name="図 4">
            <a:extLst>
              <a:ext uri="{FF2B5EF4-FFF2-40B4-BE49-F238E27FC236}">
                <a16:creationId xmlns:a16="http://schemas.microsoft.com/office/drawing/2014/main" id="{52996DC4-7F87-497D-93C5-A7F1B08AD76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8422" y="3866561"/>
            <a:ext cx="3276257" cy="1944000"/>
          </a:xfrm>
          <a:prstGeom prst="rect">
            <a:avLst/>
          </a:prstGeom>
          <a:ln>
            <a:solidFill>
              <a:schemeClr val="bg1">
                <a:lumMod val="85000"/>
              </a:schemeClr>
            </a:solidFill>
          </a:ln>
        </p:spPr>
      </p:pic>
      <p:sp>
        <p:nvSpPr>
          <p:cNvPr id="19" name="正方形/長方形 18">
            <a:extLst>
              <a:ext uri="{FF2B5EF4-FFF2-40B4-BE49-F238E27FC236}">
                <a16:creationId xmlns:a16="http://schemas.microsoft.com/office/drawing/2014/main" id="{9A413309-50FD-4B32-95A3-59D631AA6257}"/>
              </a:ext>
              <a:ext uri="{C183D7F6-B498-43B3-948B-1728B52AA6E4}">
                <adec:decorative xmlns:adec="http://schemas.microsoft.com/office/drawing/2017/decorative" val="1"/>
              </a:ext>
            </a:extLst>
          </p:cNvPr>
          <p:cNvSpPr/>
          <p:nvPr/>
        </p:nvSpPr>
        <p:spPr bwMode="auto">
          <a:xfrm>
            <a:off x="2327735" y="3447457"/>
            <a:ext cx="997529" cy="41910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cxnSp>
        <p:nvCxnSpPr>
          <p:cNvPr id="20" name="直線コネクタ 19">
            <a:extLst>
              <a:ext uri="{FF2B5EF4-FFF2-40B4-BE49-F238E27FC236}">
                <a16:creationId xmlns:a16="http://schemas.microsoft.com/office/drawing/2014/main" id="{01FD966A-2241-483C-AA0A-A39D1E5E7D10}"/>
              </a:ext>
              <a:ext uri="{C183D7F6-B498-43B3-948B-1728B52AA6E4}">
                <adec:decorative xmlns:adec="http://schemas.microsoft.com/office/drawing/2017/decorative" val="1"/>
              </a:ext>
            </a:extLst>
          </p:cNvPr>
          <p:cNvCxnSpPr>
            <a:cxnSpLocks/>
            <a:stCxn id="21" idx="0"/>
          </p:cNvCxnSpPr>
          <p:nvPr/>
        </p:nvCxnSpPr>
        <p:spPr bwMode="auto">
          <a:xfrm flipV="1">
            <a:off x="1772806" y="3884375"/>
            <a:ext cx="855477" cy="712032"/>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1" name="角丸四角形 24">
            <a:extLst>
              <a:ext uri="{FF2B5EF4-FFF2-40B4-BE49-F238E27FC236}">
                <a16:creationId xmlns:a16="http://schemas.microsoft.com/office/drawing/2014/main" id="{0D342514-F35C-4F24-98A7-248F2AA4852C}"/>
              </a:ext>
            </a:extLst>
          </p:cNvPr>
          <p:cNvSpPr/>
          <p:nvPr/>
        </p:nvSpPr>
        <p:spPr bwMode="auto">
          <a:xfrm>
            <a:off x="378777" y="4596407"/>
            <a:ext cx="2788058" cy="64379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共有予定欄に表示されるため、通常予定と区別しやすいです。</a:t>
            </a:r>
          </a:p>
        </p:txBody>
      </p:sp>
      <p:sp>
        <p:nvSpPr>
          <p:cNvPr id="18" name="テキスト ボックス 17">
            <a:extLst>
              <a:ext uri="{FF2B5EF4-FFF2-40B4-BE49-F238E27FC236}">
                <a16:creationId xmlns:a16="http://schemas.microsoft.com/office/drawing/2014/main" id="{6BAE9D75-45A4-416F-937A-E71E4C498E18}"/>
              </a:ext>
            </a:extLst>
          </p:cNvPr>
          <p:cNvSpPr txBox="1"/>
          <p:nvPr/>
        </p:nvSpPr>
        <p:spPr>
          <a:xfrm>
            <a:off x="5753101" y="6140495"/>
            <a:ext cx="6369770" cy="415498"/>
          </a:xfrm>
          <a:prstGeom prst="rect">
            <a:avLst/>
          </a:prstGeom>
          <a:noFill/>
        </p:spPr>
        <p:txBody>
          <a:bodyPr wrap="square">
            <a:spAutoFit/>
          </a:bodyPr>
          <a:lstStyle/>
          <a:p>
            <a:pPr>
              <a:defRPr/>
            </a:pPr>
            <a:r>
              <a:rPr lang="en-US" altLang="ja-JP" sz="1050" i="0" dirty="0">
                <a:solidFill>
                  <a:schemeClr val="bg2"/>
                </a:solidFill>
                <a:latin typeface="+mn-ea"/>
                <a:ea typeface="+mn-ea"/>
              </a:rPr>
              <a:t>※ </a:t>
            </a:r>
            <a:r>
              <a:rPr lang="en-US" altLang="ja-JP" sz="1050" i="0" dirty="0" err="1">
                <a:solidFill>
                  <a:schemeClr val="bg2"/>
                </a:solidFill>
                <a:latin typeface="+mn-ea"/>
                <a:ea typeface="+mn-ea"/>
              </a:rPr>
              <a:t>Garoon</a:t>
            </a:r>
            <a:r>
              <a:rPr lang="en-US" altLang="ja-JP" sz="1050" i="0" dirty="0">
                <a:solidFill>
                  <a:schemeClr val="bg2"/>
                </a:solidFill>
                <a:latin typeface="+mn-ea"/>
                <a:ea typeface="+mn-ea"/>
              </a:rPr>
              <a:t> 5.9 </a:t>
            </a:r>
            <a:r>
              <a:rPr lang="ja-JP" altLang="en-US" sz="1050" i="0" dirty="0">
                <a:solidFill>
                  <a:schemeClr val="bg2"/>
                </a:solidFill>
                <a:latin typeface="+mn-ea"/>
                <a:ea typeface="+mn-ea"/>
              </a:rPr>
              <a:t>から公開先を共有先に仕様変更を行いました。詳細は更新情報をご参照ください。</a:t>
            </a:r>
            <a:endParaRPr lang="en-US" altLang="ja-JP" sz="1050" i="0" dirty="0">
              <a:solidFill>
                <a:schemeClr val="bg2"/>
              </a:solidFill>
              <a:latin typeface="+mn-ea"/>
              <a:ea typeface="+mn-ea"/>
            </a:endParaRPr>
          </a:p>
          <a:p>
            <a:pPr>
              <a:defRPr/>
            </a:pPr>
            <a:r>
              <a:rPr lang="en-US" altLang="ja-JP" sz="1050" i="0" dirty="0">
                <a:solidFill>
                  <a:schemeClr val="bg2"/>
                </a:solidFill>
                <a:latin typeface="+mn-ea"/>
                <a:ea typeface="+mn-ea"/>
                <a:hlinkClick r:id="rId5"/>
              </a:rPr>
              <a:t>https://garoon.cybozu.co.jp/mtcontents/support/package/update/garoon5-211115.html</a:t>
            </a:r>
            <a:endParaRPr lang="ja-JP" altLang="en-US" sz="1050" i="0" dirty="0">
              <a:solidFill>
                <a:schemeClr val="bg2"/>
              </a:solidFill>
              <a:latin typeface="+mn-ea"/>
              <a:ea typeface="+mn-ea"/>
            </a:endParaRPr>
          </a:p>
        </p:txBody>
      </p:sp>
      <p:pic>
        <p:nvPicPr>
          <p:cNvPr id="2" name="図 1">
            <a:extLst>
              <a:ext uri="{FF2B5EF4-FFF2-40B4-BE49-F238E27FC236}">
                <a16:creationId xmlns:a16="http://schemas.microsoft.com/office/drawing/2014/main" id="{22D1BB39-ADFD-7D3F-2778-206D8D60678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2734" y="1880705"/>
            <a:ext cx="2275674" cy="630187"/>
          </a:xfrm>
          <a:prstGeom prst="rect">
            <a:avLst/>
          </a:prstGeom>
        </p:spPr>
      </p:pic>
    </p:spTree>
    <p:extLst>
      <p:ext uri="{BB962C8B-B14F-4D97-AF65-F5344CB8AC3E}">
        <p14:creationId xmlns:p14="http://schemas.microsoft.com/office/powerpoint/2010/main" val="1023697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03A2573-D7D5-4A83-8606-839CAE9E714E}"/>
              </a:ext>
            </a:extLst>
          </p:cNvPr>
          <p:cNvSpPr>
            <a:spLocks noGrp="1"/>
          </p:cNvSpPr>
          <p:nvPr>
            <p:ph type="title"/>
          </p:nvPr>
        </p:nvSpPr>
        <p:spPr>
          <a:xfrm>
            <a:off x="409117" y="360363"/>
            <a:ext cx="9634996" cy="457200"/>
          </a:xfrm>
        </p:spPr>
        <p:txBody>
          <a:bodyPr/>
          <a:lstStyle/>
          <a:p>
            <a:r>
              <a:rPr lang="ja-JP" altLang="en-US" dirty="0"/>
              <a:t>「</a:t>
            </a:r>
            <a:r>
              <a:rPr lang="en-US" altLang="ja-JP" dirty="0" err="1"/>
              <a:t>Garoon</a:t>
            </a:r>
            <a:r>
              <a:rPr lang="ja-JP" altLang="en-US" dirty="0"/>
              <a:t>」にしかない機能　</a:t>
            </a:r>
            <a:r>
              <a:rPr lang="en-US" altLang="ja-JP" dirty="0"/>
              <a:t> -4-</a:t>
            </a:r>
            <a:endParaRPr lang="ja-JP" altLang="en-US" dirty="0"/>
          </a:p>
        </p:txBody>
      </p:sp>
      <p:sp>
        <p:nvSpPr>
          <p:cNvPr id="3" name="コンテンツ プレースホルダー 2">
            <a:extLst>
              <a:ext uri="{FF2B5EF4-FFF2-40B4-BE49-F238E27FC236}">
                <a16:creationId xmlns:a16="http://schemas.microsoft.com/office/drawing/2014/main" id="{5571F27C-11D2-4C5C-9875-F9170F56F130}"/>
              </a:ext>
            </a:extLst>
          </p:cNvPr>
          <p:cNvSpPr>
            <a:spLocks noGrp="1"/>
          </p:cNvSpPr>
          <p:nvPr>
            <p:ph idx="12"/>
          </p:nvPr>
        </p:nvSpPr>
        <p:spPr>
          <a:xfrm>
            <a:off x="388800" y="900000"/>
            <a:ext cx="11401544" cy="5563369"/>
          </a:xfrm>
        </p:spPr>
        <p:txBody>
          <a:bodyPr/>
          <a:lstStyle/>
          <a:p>
            <a:pPr eaLnBrk="1" hangingPunct="1">
              <a:lnSpc>
                <a:spcPct val="110000"/>
              </a:lnSpc>
            </a:pPr>
            <a:r>
              <a:rPr lang="ja-JP" altLang="en-US" dirty="0"/>
              <a:t>スケジュール </a:t>
            </a:r>
            <a:r>
              <a:rPr lang="en-US" altLang="ja-JP" dirty="0"/>
              <a:t> </a:t>
            </a:r>
            <a:r>
              <a:rPr lang="en-US" altLang="ja-JP" dirty="0">
                <a:latin typeface="+mj-ea"/>
                <a:ea typeface="+mj-ea"/>
              </a:rPr>
              <a:t>-4-</a:t>
            </a:r>
          </a:p>
          <a:p>
            <a:pPr marL="361950" lvl="1" indent="0" eaLnBrk="1" hangingPunct="1">
              <a:lnSpc>
                <a:spcPct val="110000"/>
              </a:lnSpc>
              <a:buNone/>
            </a:pPr>
            <a:r>
              <a:rPr lang="ja-JP" altLang="en-US" sz="1600" dirty="0"/>
              <a:t>スケジュールの予定に参加するとき、または予定から抜けるときの画面に「この更新を通知する」という</a:t>
            </a:r>
            <a:endParaRPr lang="en-US" altLang="ja-JP" sz="1600" dirty="0"/>
          </a:p>
          <a:p>
            <a:pPr marL="361950" lvl="1" indent="0" eaLnBrk="1" hangingPunct="1">
              <a:lnSpc>
                <a:spcPct val="110000"/>
              </a:lnSpc>
              <a:buNone/>
            </a:pPr>
            <a:r>
              <a:rPr lang="ja-JP" altLang="en-US" sz="1600" dirty="0"/>
              <a:t>チェックボックスが表示され、予定の参加者に対して通知を出すかどうかを選択可能になります。</a:t>
            </a:r>
          </a:p>
          <a:p>
            <a:pPr marL="0" indent="0">
              <a:buNone/>
            </a:pPr>
            <a:endParaRPr kumimoji="1" lang="ja-JP" altLang="en-US" dirty="0"/>
          </a:p>
        </p:txBody>
      </p:sp>
      <p:pic>
        <p:nvPicPr>
          <p:cNvPr id="8" name="図 7">
            <a:extLst>
              <a:ext uri="{FF2B5EF4-FFF2-40B4-BE49-F238E27FC236}">
                <a16:creationId xmlns:a16="http://schemas.microsoft.com/office/drawing/2014/main" id="{76DD0D3A-E0A3-4AF6-90B4-703B95C5179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58" b="1858"/>
          <a:stretch/>
        </p:blipFill>
        <p:spPr>
          <a:xfrm>
            <a:off x="2714563" y="3647564"/>
            <a:ext cx="2880000" cy="2482354"/>
          </a:xfrm>
          <a:prstGeom prst="rect">
            <a:avLst/>
          </a:prstGeom>
          <a:ln>
            <a:solidFill>
              <a:schemeClr val="bg1">
                <a:lumMod val="75000"/>
              </a:schemeClr>
            </a:solidFill>
          </a:ln>
          <a:effectLst/>
        </p:spPr>
      </p:pic>
      <p:pic>
        <p:nvPicPr>
          <p:cNvPr id="9" name="図 8">
            <a:extLst>
              <a:ext uri="{FF2B5EF4-FFF2-40B4-BE49-F238E27FC236}">
                <a16:creationId xmlns:a16="http://schemas.microsoft.com/office/drawing/2014/main" id="{DCA7626D-27BA-413D-A34D-C57FA14BBC4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25" b="825"/>
          <a:stretch/>
        </p:blipFill>
        <p:spPr>
          <a:xfrm>
            <a:off x="6978523" y="3636452"/>
            <a:ext cx="2880000" cy="2490636"/>
          </a:xfrm>
          <a:prstGeom prst="rect">
            <a:avLst/>
          </a:prstGeom>
          <a:ln>
            <a:solidFill>
              <a:schemeClr val="bg1">
                <a:lumMod val="75000"/>
              </a:schemeClr>
            </a:solidFill>
          </a:ln>
          <a:effectLst/>
        </p:spPr>
      </p:pic>
      <p:pic>
        <p:nvPicPr>
          <p:cNvPr id="10" name="図 9">
            <a:extLst>
              <a:ext uri="{FF2B5EF4-FFF2-40B4-BE49-F238E27FC236}">
                <a16:creationId xmlns:a16="http://schemas.microsoft.com/office/drawing/2014/main" id="{2C16D683-9C62-4953-A4DB-910751D2886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698" b="2698"/>
          <a:stretch/>
        </p:blipFill>
        <p:spPr>
          <a:xfrm>
            <a:off x="6981966" y="2547326"/>
            <a:ext cx="2880000" cy="849217"/>
          </a:xfrm>
          <a:prstGeom prst="rect">
            <a:avLst/>
          </a:prstGeom>
          <a:ln>
            <a:solidFill>
              <a:schemeClr val="bg1">
                <a:lumMod val="75000"/>
              </a:schemeClr>
            </a:solidFill>
          </a:ln>
          <a:effectLst/>
        </p:spPr>
      </p:pic>
      <p:pic>
        <p:nvPicPr>
          <p:cNvPr id="11" name="図 10">
            <a:extLst>
              <a:ext uri="{FF2B5EF4-FFF2-40B4-BE49-F238E27FC236}">
                <a16:creationId xmlns:a16="http://schemas.microsoft.com/office/drawing/2014/main" id="{861D599D-811D-4FCC-BD39-4EF58E70EE6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66" b="1566"/>
          <a:stretch/>
        </p:blipFill>
        <p:spPr>
          <a:xfrm>
            <a:off x="2714563" y="2551835"/>
            <a:ext cx="2880000" cy="8342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2" name="右矢印 56">
            <a:extLst>
              <a:ext uri="{FF2B5EF4-FFF2-40B4-BE49-F238E27FC236}">
                <a16:creationId xmlns:a16="http://schemas.microsoft.com/office/drawing/2014/main" id="{C05F240A-6476-49BA-BE21-AD801A87861E}"/>
              </a:ext>
              <a:ext uri="{C183D7F6-B498-43B3-948B-1728B52AA6E4}">
                <adec:decorative xmlns:adec="http://schemas.microsoft.com/office/drawing/2017/decorative" val="1"/>
              </a:ext>
            </a:extLst>
          </p:cNvPr>
          <p:cNvSpPr/>
          <p:nvPr/>
        </p:nvSpPr>
        <p:spPr>
          <a:xfrm rot="5400000">
            <a:off x="4099583" y="3317105"/>
            <a:ext cx="206447" cy="374568"/>
          </a:xfrm>
          <a:prstGeom prst="rightArrow">
            <a:avLst>
              <a:gd name="adj1" fmla="val 100000"/>
              <a:gd name="adj2"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lang="ja-JP" altLang="en-US" sz="900" b="1" spc="113">
              <a:latin typeface="Yu Gothic" panose="020B0400000000000000" pitchFamily="34" charset="-128"/>
              <a:ea typeface="Yu Gothic" panose="020B0400000000000000" pitchFamily="34" charset="-128"/>
            </a:endParaRPr>
          </a:p>
        </p:txBody>
      </p:sp>
      <p:sp>
        <p:nvSpPr>
          <p:cNvPr id="13" name="右矢印 56">
            <a:extLst>
              <a:ext uri="{FF2B5EF4-FFF2-40B4-BE49-F238E27FC236}">
                <a16:creationId xmlns:a16="http://schemas.microsoft.com/office/drawing/2014/main" id="{4A8245C9-6AA2-4063-94C9-D21343B048D4}"/>
              </a:ext>
              <a:ext uri="{C183D7F6-B498-43B3-948B-1728B52AA6E4}">
                <adec:decorative xmlns:adec="http://schemas.microsoft.com/office/drawing/2017/decorative" val="1"/>
              </a:ext>
            </a:extLst>
          </p:cNvPr>
          <p:cNvSpPr/>
          <p:nvPr/>
        </p:nvSpPr>
        <p:spPr>
          <a:xfrm rot="5400000">
            <a:off x="8153365" y="3321497"/>
            <a:ext cx="206447" cy="374568"/>
          </a:xfrm>
          <a:prstGeom prst="rightArrow">
            <a:avLst>
              <a:gd name="adj1" fmla="val 100000"/>
              <a:gd name="adj2"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lang="ja-JP" altLang="en-US" sz="900" b="1" spc="113">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719B228F-CB13-4213-B344-1751EEF715E2}"/>
              </a:ext>
              <a:ext uri="{C183D7F6-B498-43B3-948B-1728B52AA6E4}">
                <adec:decorative xmlns:adec="http://schemas.microsoft.com/office/drawing/2017/decorative" val="1"/>
              </a:ext>
            </a:extLst>
          </p:cNvPr>
          <p:cNvSpPr/>
          <p:nvPr/>
        </p:nvSpPr>
        <p:spPr bwMode="auto">
          <a:xfrm>
            <a:off x="4572001" y="2776215"/>
            <a:ext cx="1022563" cy="2419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9" name="正方形/長方形 18">
            <a:extLst>
              <a:ext uri="{FF2B5EF4-FFF2-40B4-BE49-F238E27FC236}">
                <a16:creationId xmlns:a16="http://schemas.microsoft.com/office/drawing/2014/main" id="{B4A947C1-CDCB-4A39-B256-8996C16A647E}"/>
              </a:ext>
              <a:ext uri="{C183D7F6-B498-43B3-948B-1728B52AA6E4}">
                <adec:decorative xmlns:adec="http://schemas.microsoft.com/office/drawing/2017/decorative" val="1"/>
              </a:ext>
            </a:extLst>
          </p:cNvPr>
          <p:cNvSpPr/>
          <p:nvPr/>
        </p:nvSpPr>
        <p:spPr bwMode="auto">
          <a:xfrm>
            <a:off x="3459044" y="5435991"/>
            <a:ext cx="1112956" cy="2325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0" name="正方形/長方形 19">
            <a:extLst>
              <a:ext uri="{FF2B5EF4-FFF2-40B4-BE49-F238E27FC236}">
                <a16:creationId xmlns:a16="http://schemas.microsoft.com/office/drawing/2014/main" id="{C0A1318C-2837-46DF-89C8-F698E35355BE}"/>
              </a:ext>
              <a:ext uri="{C183D7F6-B498-43B3-948B-1728B52AA6E4}">
                <adec:decorative xmlns:adec="http://schemas.microsoft.com/office/drawing/2017/decorative" val="1"/>
              </a:ext>
            </a:extLst>
          </p:cNvPr>
          <p:cNvSpPr/>
          <p:nvPr/>
        </p:nvSpPr>
        <p:spPr bwMode="auto">
          <a:xfrm>
            <a:off x="8839404" y="2778749"/>
            <a:ext cx="1022563" cy="2419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1" name="正方形/長方形 20">
            <a:extLst>
              <a:ext uri="{FF2B5EF4-FFF2-40B4-BE49-F238E27FC236}">
                <a16:creationId xmlns:a16="http://schemas.microsoft.com/office/drawing/2014/main" id="{4040FA0D-12B8-474D-9206-7C50564D3791}"/>
              </a:ext>
              <a:ext uri="{C183D7F6-B498-43B3-948B-1728B52AA6E4}">
                <adec:decorative xmlns:adec="http://schemas.microsoft.com/office/drawing/2017/decorative" val="1"/>
              </a:ext>
            </a:extLst>
          </p:cNvPr>
          <p:cNvSpPr/>
          <p:nvPr/>
        </p:nvSpPr>
        <p:spPr bwMode="auto">
          <a:xfrm>
            <a:off x="7699100" y="5419751"/>
            <a:ext cx="1112956" cy="2325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2" name="角丸四角形 23">
            <a:extLst>
              <a:ext uri="{FF2B5EF4-FFF2-40B4-BE49-F238E27FC236}">
                <a16:creationId xmlns:a16="http://schemas.microsoft.com/office/drawing/2014/main" id="{28D56F20-3858-428B-ACF7-A3283DD8BDF5}"/>
              </a:ext>
            </a:extLst>
          </p:cNvPr>
          <p:cNvSpPr/>
          <p:nvPr/>
        </p:nvSpPr>
        <p:spPr bwMode="auto">
          <a:xfrm>
            <a:off x="5487361" y="5142463"/>
            <a:ext cx="1925519" cy="130016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予定に参加</a:t>
            </a:r>
            <a:r>
              <a:rPr lang="en-US" altLang="ja-JP" sz="1400" dirty="0">
                <a:solidFill>
                  <a:srgbClr val="414141"/>
                </a:solidFill>
                <a:sym typeface="Gill Sans Light" pitchFamily="1" charset="0"/>
              </a:rPr>
              <a:t>/</a:t>
            </a:r>
            <a:r>
              <a:rPr lang="ja-JP" altLang="en-US" sz="1400" dirty="0">
                <a:solidFill>
                  <a:srgbClr val="414141"/>
                </a:solidFill>
                <a:sym typeface="Gill Sans Light" pitchFamily="1" charset="0"/>
              </a:rPr>
              <a:t>抜けるときに、予定の参加者に対して通知を出すかどうかを選択できます。</a:t>
            </a:r>
          </a:p>
        </p:txBody>
      </p:sp>
      <p:cxnSp>
        <p:nvCxnSpPr>
          <p:cNvPr id="23" name="直線コネクタ 22">
            <a:extLst>
              <a:ext uri="{FF2B5EF4-FFF2-40B4-BE49-F238E27FC236}">
                <a16:creationId xmlns:a16="http://schemas.microsoft.com/office/drawing/2014/main" id="{B80B375F-0CAC-4846-B2C9-EB75488D16B6}"/>
              </a:ext>
              <a:ext uri="{C183D7F6-B498-43B3-948B-1728B52AA6E4}">
                <adec:decorative xmlns:adec="http://schemas.microsoft.com/office/drawing/2017/decorative" val="1"/>
              </a:ext>
            </a:extLst>
          </p:cNvPr>
          <p:cNvCxnSpPr>
            <a:cxnSpLocks/>
          </p:cNvCxnSpPr>
          <p:nvPr/>
        </p:nvCxnSpPr>
        <p:spPr bwMode="auto">
          <a:xfrm flipH="1" flipV="1">
            <a:off x="4574126" y="5536046"/>
            <a:ext cx="913235" cy="1624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08B9FB8F-F299-4D10-8BD0-D5220379274A}"/>
              </a:ext>
              <a:ext uri="{C183D7F6-B498-43B3-948B-1728B52AA6E4}">
                <adec:decorative xmlns:adec="http://schemas.microsoft.com/office/drawing/2017/decorative" val="1"/>
              </a:ext>
            </a:extLst>
          </p:cNvPr>
          <p:cNvCxnSpPr>
            <a:cxnSpLocks/>
          </p:cNvCxnSpPr>
          <p:nvPr/>
        </p:nvCxnSpPr>
        <p:spPr bwMode="auto">
          <a:xfrm flipV="1">
            <a:off x="7412879" y="5536046"/>
            <a:ext cx="258926" cy="812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 name="フッター プレースホルダー 3">
            <a:extLst>
              <a:ext uri="{FF2B5EF4-FFF2-40B4-BE49-F238E27FC236}">
                <a16:creationId xmlns:a16="http://schemas.microsoft.com/office/drawing/2014/main" id="{6C308A8C-12B0-4C33-94D3-06CDF9A88B31}"/>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a:t>Copyright Cybozu</a:t>
            </a:r>
            <a:endParaRPr lang="en-US" altLang="ja-JP" dirty="0"/>
          </a:p>
        </p:txBody>
      </p:sp>
      <p:sp>
        <p:nvSpPr>
          <p:cNvPr id="5" name="スライド番号プレースホルダー 4">
            <a:extLst>
              <a:ext uri="{FF2B5EF4-FFF2-40B4-BE49-F238E27FC236}">
                <a16:creationId xmlns:a16="http://schemas.microsoft.com/office/drawing/2014/main" id="{D39F3488-4E11-4836-A789-21E86864B3C3}"/>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33</a:t>
            </a:fld>
            <a:endParaRPr lang="en-US" altLang="ja-JP"/>
          </a:p>
        </p:txBody>
      </p:sp>
      <p:pic>
        <p:nvPicPr>
          <p:cNvPr id="2" name="図 1">
            <a:extLst>
              <a:ext uri="{FF2B5EF4-FFF2-40B4-BE49-F238E27FC236}">
                <a16:creationId xmlns:a16="http://schemas.microsoft.com/office/drawing/2014/main" id="{65D23737-196C-9135-6981-418656DA331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292" y="2330441"/>
            <a:ext cx="2275674" cy="630187"/>
          </a:xfrm>
          <a:prstGeom prst="rect">
            <a:avLst/>
          </a:prstGeom>
        </p:spPr>
      </p:pic>
    </p:spTree>
    <p:extLst>
      <p:ext uri="{BB962C8B-B14F-4D97-AF65-F5344CB8AC3E}">
        <p14:creationId xmlns:p14="http://schemas.microsoft.com/office/powerpoint/2010/main" val="297017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56B23496-69BB-4A89-8EA8-FE9470D78003}"/>
              </a:ext>
            </a:extLst>
          </p:cNvPr>
          <p:cNvSpPr>
            <a:spLocks noGrp="1"/>
          </p:cNvSpPr>
          <p:nvPr>
            <p:ph type="title"/>
          </p:nvPr>
        </p:nvSpPr>
        <p:spPr>
          <a:xfrm>
            <a:off x="400049" y="360363"/>
            <a:ext cx="9644064" cy="457200"/>
          </a:xfrm>
        </p:spPr>
        <p:txBody>
          <a:bodyPr/>
          <a:lstStyle/>
          <a:p>
            <a:r>
              <a:rPr lang="ja-JP" altLang="en-US" dirty="0"/>
              <a:t>「</a:t>
            </a:r>
            <a:r>
              <a:rPr lang="en-US" altLang="ja-JP" dirty="0" err="1"/>
              <a:t>Garoon</a:t>
            </a:r>
            <a:r>
              <a:rPr lang="ja-JP" altLang="en-US" dirty="0"/>
              <a:t>」にしかない機能　</a:t>
            </a:r>
            <a:r>
              <a:rPr lang="en-US" altLang="ja-JP" dirty="0"/>
              <a:t> -5-</a:t>
            </a:r>
            <a:endParaRPr lang="ja-JP" altLang="en-US" dirty="0"/>
          </a:p>
        </p:txBody>
      </p:sp>
      <p:sp>
        <p:nvSpPr>
          <p:cNvPr id="6" name="コンテンツ プレースホルダー 1">
            <a:extLst>
              <a:ext uri="{FF2B5EF4-FFF2-40B4-BE49-F238E27FC236}">
                <a16:creationId xmlns:a16="http://schemas.microsoft.com/office/drawing/2014/main" id="{47A64597-8786-4992-B646-7EAB22B611EE}"/>
              </a:ext>
            </a:extLst>
          </p:cNvPr>
          <p:cNvSpPr>
            <a:spLocks noGrp="1"/>
          </p:cNvSpPr>
          <p:nvPr>
            <p:ph idx="12"/>
          </p:nvPr>
        </p:nvSpPr>
        <p:spPr>
          <a:xfrm>
            <a:off x="400049" y="896939"/>
            <a:ext cx="10698481" cy="4932361"/>
          </a:xfrm>
        </p:spPr>
        <p:txBody>
          <a:bodyPr/>
          <a:lstStyle/>
          <a:p>
            <a:pPr eaLnBrk="1" hangingPunct="1">
              <a:lnSpc>
                <a:spcPct val="110000"/>
              </a:lnSpc>
            </a:pPr>
            <a:r>
              <a:rPr lang="ja-JP" altLang="en-US" dirty="0"/>
              <a:t>メール</a:t>
            </a:r>
            <a:endParaRPr lang="en-US" altLang="ja-JP" dirty="0"/>
          </a:p>
          <a:p>
            <a:pPr marL="361950" lvl="1" indent="0" eaLnBrk="1" hangingPunct="1">
              <a:lnSpc>
                <a:spcPct val="110000"/>
              </a:lnSpc>
              <a:buNone/>
            </a:pPr>
            <a:r>
              <a:rPr lang="ja-JP" altLang="en-US" sz="1600" dirty="0"/>
              <a:t>メールの宛先に </a:t>
            </a:r>
            <a:r>
              <a:rPr lang="en-US" altLang="ja-JP" sz="1600" dirty="0"/>
              <a:t>Garoon </a:t>
            </a:r>
            <a:r>
              <a:rPr lang="ja-JP" altLang="en-US" sz="1600" dirty="0"/>
              <a:t>のユーザーを選択する際、ユーザー名の後に部署名を表示できるようになります。</a:t>
            </a:r>
            <a:endParaRPr lang="en-US" altLang="ja-JP" sz="1600" dirty="0"/>
          </a:p>
          <a:p>
            <a:pPr marL="361950" lvl="1" indent="0" eaLnBrk="1" hangingPunct="1">
              <a:lnSpc>
                <a:spcPct val="110000"/>
              </a:lnSpc>
              <a:buNone/>
            </a:pPr>
            <a:r>
              <a:rPr lang="ja-JP" altLang="en-US" sz="1600" dirty="0"/>
              <a:t>部署と名前がセットで確認できることで、宛先選びがスムーズになります。</a:t>
            </a:r>
          </a:p>
        </p:txBody>
      </p:sp>
      <p:pic>
        <p:nvPicPr>
          <p:cNvPr id="7" name="図 6">
            <a:extLst>
              <a:ext uri="{FF2B5EF4-FFF2-40B4-BE49-F238E27FC236}">
                <a16:creationId xmlns:a16="http://schemas.microsoft.com/office/drawing/2014/main" id="{CA1A89F8-2D8C-4AD7-9105-EFE06634C6B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9137" y="2546253"/>
            <a:ext cx="3660177" cy="2922440"/>
          </a:xfrm>
          <a:prstGeom prst="rect">
            <a:avLst/>
          </a:prstGeom>
          <a:ln>
            <a:noFill/>
          </a:ln>
        </p:spPr>
      </p:pic>
      <p:sp>
        <p:nvSpPr>
          <p:cNvPr id="8" name="正方形/長方形 7">
            <a:extLst>
              <a:ext uri="{FF2B5EF4-FFF2-40B4-BE49-F238E27FC236}">
                <a16:creationId xmlns:a16="http://schemas.microsoft.com/office/drawing/2014/main" id="{7C741A35-284E-476B-B1F8-6F3F8AF95801}"/>
              </a:ext>
              <a:ext uri="{C183D7F6-B498-43B3-948B-1728B52AA6E4}">
                <adec:decorative xmlns:adec="http://schemas.microsoft.com/office/drawing/2017/decorative" val="1"/>
              </a:ext>
            </a:extLst>
          </p:cNvPr>
          <p:cNvSpPr/>
          <p:nvPr/>
        </p:nvSpPr>
        <p:spPr bwMode="auto">
          <a:xfrm>
            <a:off x="2958905" y="4007473"/>
            <a:ext cx="2887858" cy="47148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9" name="角丸四角形 23">
            <a:extLst>
              <a:ext uri="{FF2B5EF4-FFF2-40B4-BE49-F238E27FC236}">
                <a16:creationId xmlns:a16="http://schemas.microsoft.com/office/drawing/2014/main" id="{9563A8B4-7362-4432-AF74-F701170D72DC}"/>
              </a:ext>
            </a:extLst>
          </p:cNvPr>
          <p:cNvSpPr/>
          <p:nvPr/>
        </p:nvSpPr>
        <p:spPr bwMode="auto">
          <a:xfrm>
            <a:off x="4180652" y="4694787"/>
            <a:ext cx="2187410" cy="124539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t>各ユーザーが「優先する組織」として設定している部署および役職が表示されます。</a:t>
            </a:r>
          </a:p>
          <a:p>
            <a:pPr eaLnBrk="1" hangingPunct="1">
              <a:defRPr/>
            </a:pPr>
            <a:endParaRPr lang="ja-JP" altLang="en-US" sz="1400" dirty="0">
              <a:solidFill>
                <a:srgbClr val="414141"/>
              </a:solidFill>
              <a:sym typeface="Gill Sans Light" pitchFamily="1" charset="0"/>
            </a:endParaRPr>
          </a:p>
        </p:txBody>
      </p:sp>
      <p:cxnSp>
        <p:nvCxnSpPr>
          <p:cNvPr id="10" name="直線コネクタ 9">
            <a:extLst>
              <a:ext uri="{FF2B5EF4-FFF2-40B4-BE49-F238E27FC236}">
                <a16:creationId xmlns:a16="http://schemas.microsoft.com/office/drawing/2014/main" id="{2E89BA27-42D8-4DD7-9B3B-6B491D52ECC5}"/>
              </a:ext>
              <a:ext uri="{C183D7F6-B498-43B3-948B-1728B52AA6E4}">
                <adec:decorative xmlns:adec="http://schemas.microsoft.com/office/drawing/2017/decorative" val="1"/>
              </a:ext>
            </a:extLst>
          </p:cNvPr>
          <p:cNvCxnSpPr>
            <a:cxnSpLocks/>
          </p:cNvCxnSpPr>
          <p:nvPr/>
        </p:nvCxnSpPr>
        <p:spPr bwMode="auto">
          <a:xfrm flipH="1" flipV="1">
            <a:off x="4180652" y="4487974"/>
            <a:ext cx="467549" cy="20681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12" name="図 11">
            <a:extLst>
              <a:ext uri="{FF2B5EF4-FFF2-40B4-BE49-F238E27FC236}">
                <a16:creationId xmlns:a16="http://schemas.microsoft.com/office/drawing/2014/main" id="{62FFF571-8DA2-449A-8BB3-7F57659CC05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5287" y="2546253"/>
            <a:ext cx="3543479" cy="2736000"/>
          </a:xfrm>
          <a:prstGeom prst="rect">
            <a:avLst/>
          </a:prstGeom>
          <a:ln>
            <a:noFill/>
          </a:ln>
        </p:spPr>
      </p:pic>
      <p:sp>
        <p:nvSpPr>
          <p:cNvPr id="13" name="正方形/長方形 12">
            <a:extLst>
              <a:ext uri="{FF2B5EF4-FFF2-40B4-BE49-F238E27FC236}">
                <a16:creationId xmlns:a16="http://schemas.microsoft.com/office/drawing/2014/main" id="{961E2872-7750-4162-84F4-4C0256E3CAAA}"/>
              </a:ext>
              <a:ext uri="{C183D7F6-B498-43B3-948B-1728B52AA6E4}">
                <adec:decorative xmlns:adec="http://schemas.microsoft.com/office/drawing/2017/decorative" val="1"/>
              </a:ext>
            </a:extLst>
          </p:cNvPr>
          <p:cNvSpPr/>
          <p:nvPr/>
        </p:nvSpPr>
        <p:spPr bwMode="auto">
          <a:xfrm>
            <a:off x="6476055" y="5007109"/>
            <a:ext cx="2887858" cy="2751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4" name="角丸四角形 23">
            <a:extLst>
              <a:ext uri="{FF2B5EF4-FFF2-40B4-BE49-F238E27FC236}">
                <a16:creationId xmlns:a16="http://schemas.microsoft.com/office/drawing/2014/main" id="{BD96C79B-A602-4A47-95FF-D4FBB5F8117E}"/>
              </a:ext>
            </a:extLst>
          </p:cNvPr>
          <p:cNvSpPr/>
          <p:nvPr/>
        </p:nvSpPr>
        <p:spPr bwMode="auto">
          <a:xfrm>
            <a:off x="7315908" y="5479256"/>
            <a:ext cx="2887858" cy="654259"/>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r>
              <a:rPr lang="ja-JP" altLang="en-US" sz="1400" dirty="0"/>
              <a:t>表示の有無は、「個人の設定」から選択可能です。</a:t>
            </a:r>
          </a:p>
        </p:txBody>
      </p:sp>
      <p:cxnSp>
        <p:nvCxnSpPr>
          <p:cNvPr id="15" name="直線コネクタ 14">
            <a:extLst>
              <a:ext uri="{FF2B5EF4-FFF2-40B4-BE49-F238E27FC236}">
                <a16:creationId xmlns:a16="http://schemas.microsoft.com/office/drawing/2014/main" id="{1305E418-ED95-4E4C-A5B5-EB1873C1FE78}"/>
              </a:ext>
              <a:ext uri="{C183D7F6-B498-43B3-948B-1728B52AA6E4}">
                <adec:decorative xmlns:adec="http://schemas.microsoft.com/office/drawing/2017/decorative" val="1"/>
              </a:ext>
            </a:extLst>
          </p:cNvPr>
          <p:cNvCxnSpPr>
            <a:cxnSpLocks/>
          </p:cNvCxnSpPr>
          <p:nvPr/>
        </p:nvCxnSpPr>
        <p:spPr bwMode="auto">
          <a:xfrm flipH="1" flipV="1">
            <a:off x="8896365" y="5272443"/>
            <a:ext cx="467549" cy="20681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 name="フッター プレースホルダー 3">
            <a:extLst>
              <a:ext uri="{FF2B5EF4-FFF2-40B4-BE49-F238E27FC236}">
                <a16:creationId xmlns:a16="http://schemas.microsoft.com/office/drawing/2014/main" id="{126B2831-1B42-4D39-B6D6-5CC71EAB42F9}"/>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a:t>Copyright Cybozu</a:t>
            </a:r>
            <a:endParaRPr lang="en-US" altLang="ja-JP" dirty="0"/>
          </a:p>
        </p:txBody>
      </p:sp>
      <p:sp>
        <p:nvSpPr>
          <p:cNvPr id="5" name="スライド番号プレースホルダー 4">
            <a:extLst>
              <a:ext uri="{FF2B5EF4-FFF2-40B4-BE49-F238E27FC236}">
                <a16:creationId xmlns:a16="http://schemas.microsoft.com/office/drawing/2014/main" id="{C38978D0-A867-41BC-9AD9-0E7EA8015A4D}"/>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34</a:t>
            </a:fld>
            <a:endParaRPr lang="en-US" altLang="ja-JP"/>
          </a:p>
        </p:txBody>
      </p:sp>
      <p:pic>
        <p:nvPicPr>
          <p:cNvPr id="2" name="図 1">
            <a:extLst>
              <a:ext uri="{FF2B5EF4-FFF2-40B4-BE49-F238E27FC236}">
                <a16:creationId xmlns:a16="http://schemas.microsoft.com/office/drawing/2014/main" id="{DC2AE7D5-C937-8B05-E3E2-113D762903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7463" y="1921836"/>
            <a:ext cx="2275674" cy="630187"/>
          </a:xfrm>
          <a:prstGeom prst="rect">
            <a:avLst/>
          </a:prstGeom>
        </p:spPr>
      </p:pic>
    </p:spTree>
    <p:extLst>
      <p:ext uri="{BB962C8B-B14F-4D97-AF65-F5344CB8AC3E}">
        <p14:creationId xmlns:p14="http://schemas.microsoft.com/office/powerpoint/2010/main" val="3103795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CCC3E23-E4D7-1C4E-BCE7-86F7FFBB9D5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9932" y="2448254"/>
            <a:ext cx="5811558" cy="3127447"/>
          </a:xfrm>
          <a:prstGeom prst="rect">
            <a:avLst/>
          </a:prstGeom>
          <a:ln>
            <a:solidFill>
              <a:schemeClr val="bg1">
                <a:lumMod val="85000"/>
              </a:schemeClr>
            </a:solidFill>
          </a:ln>
        </p:spPr>
      </p:pic>
      <p:sp>
        <p:nvSpPr>
          <p:cNvPr id="59394"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-6-</a:t>
            </a:r>
            <a:endParaRPr lang="ja-JP" altLang="en-US" dirty="0"/>
          </a:p>
        </p:txBody>
      </p:sp>
      <p:sp>
        <p:nvSpPr>
          <p:cNvPr id="59395" name="コンテンツ プレースホルダー 1"/>
          <p:cNvSpPr>
            <a:spLocks noGrp="1"/>
          </p:cNvSpPr>
          <p:nvPr>
            <p:ph idx="12"/>
          </p:nvPr>
        </p:nvSpPr>
        <p:spPr>
          <a:xfrm>
            <a:off x="387351" y="900000"/>
            <a:ext cx="11122659" cy="1771650"/>
          </a:xfrm>
        </p:spPr>
        <p:txBody>
          <a:bodyPr/>
          <a:lstStyle/>
          <a:p>
            <a:pPr eaLnBrk="1" hangingPunct="1">
              <a:lnSpc>
                <a:spcPct val="110000"/>
              </a:lnSpc>
            </a:pPr>
            <a:r>
              <a:rPr lang="ja-JP" altLang="en-US" dirty="0"/>
              <a:t>スペース</a:t>
            </a:r>
            <a:endParaRPr lang="en-US" altLang="ja-JP" dirty="0"/>
          </a:p>
          <a:p>
            <a:pPr marL="361950" lvl="1" indent="0" eaLnBrk="1" hangingPunct="1">
              <a:lnSpc>
                <a:spcPct val="110000"/>
              </a:lnSpc>
              <a:buNone/>
            </a:pPr>
            <a:r>
              <a:rPr lang="ja-JP" altLang="en-US" sz="1600" dirty="0"/>
              <a:t>組織横断型プロジェクトを支援します。プロジェクト進行に必要なディスカッション、共有</a:t>
            </a:r>
            <a:r>
              <a:rPr lang="en-US" altLang="ja-JP" sz="1600" dirty="0" err="1"/>
              <a:t>ToDo</a:t>
            </a:r>
            <a:r>
              <a:rPr lang="ja-JP" altLang="en-US" sz="1600" dirty="0"/>
              <a:t>、ファイル共有をひとつに集約し、「誰が、何時、何をするか」を明確化します。</a:t>
            </a:r>
            <a:endParaRPr lang="en-US" altLang="ja-JP" sz="1600" dirty="0"/>
          </a:p>
          <a:p>
            <a:pPr marL="361950" lvl="1" indent="0" eaLnBrk="1" hangingPunct="1">
              <a:lnSpc>
                <a:spcPct val="110000"/>
              </a:lnSpc>
              <a:buNone/>
            </a:pPr>
            <a:r>
              <a:rPr lang="ja-JP" altLang="en-US" sz="1600" dirty="0"/>
              <a:t>また、公開機能を利用することで成功プロジェクトのノウハウを伝承することができます。</a:t>
            </a:r>
          </a:p>
        </p:txBody>
      </p:sp>
      <p:sp>
        <p:nvSpPr>
          <p:cNvPr id="26" name="正方形/長方形 25">
            <a:extLst>
              <a:ext uri="{C183D7F6-B498-43B3-948B-1728B52AA6E4}">
                <adec:decorative xmlns:adec="http://schemas.microsoft.com/office/drawing/2017/decorative" val="1"/>
              </a:ext>
            </a:extLst>
          </p:cNvPr>
          <p:cNvSpPr/>
          <p:nvPr/>
        </p:nvSpPr>
        <p:spPr bwMode="auto">
          <a:xfrm>
            <a:off x="3057585" y="3140481"/>
            <a:ext cx="2533966" cy="238135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7" name="角丸四角形 24">
            <a:extLst>
              <a:ext uri="{C183D7F6-B498-43B3-948B-1728B52AA6E4}">
                <adec:decorative xmlns:adec="http://schemas.microsoft.com/office/drawing/2017/decorative" val="0"/>
              </a:ext>
            </a:extLst>
          </p:cNvPr>
          <p:cNvSpPr/>
          <p:nvPr/>
        </p:nvSpPr>
        <p:spPr bwMode="auto">
          <a:xfrm>
            <a:off x="1889975" y="5580400"/>
            <a:ext cx="1570155" cy="88008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ディスカッションはフォルダ分けできます。</a:t>
            </a:r>
          </a:p>
        </p:txBody>
      </p:sp>
      <p:sp>
        <p:nvSpPr>
          <p:cNvPr id="29" name="正方形/長方形 28">
            <a:extLst>
              <a:ext uri="{C183D7F6-B498-43B3-948B-1728B52AA6E4}">
                <adec:decorative xmlns:adec="http://schemas.microsoft.com/office/drawing/2017/decorative" val="1"/>
              </a:ext>
            </a:extLst>
          </p:cNvPr>
          <p:cNvSpPr/>
          <p:nvPr/>
        </p:nvSpPr>
        <p:spPr bwMode="auto">
          <a:xfrm>
            <a:off x="1916113" y="3636939"/>
            <a:ext cx="927100" cy="165814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30" name="角丸四角形 24">
            <a:extLst>
              <a:ext uri="{C183D7F6-B498-43B3-948B-1728B52AA6E4}">
                <adec:decorative xmlns:adec="http://schemas.microsoft.com/office/drawing/2017/decorative" val="0"/>
              </a:ext>
            </a:extLst>
          </p:cNvPr>
          <p:cNvSpPr/>
          <p:nvPr/>
        </p:nvSpPr>
        <p:spPr bwMode="auto">
          <a:xfrm>
            <a:off x="3869152" y="5580400"/>
            <a:ext cx="2341149" cy="88008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sym typeface="Gill Sans Light" pitchFamily="1" charset="0"/>
              </a:rPr>
              <a:t>スペース本文には写真を添付したり、コメントを入れることができます。</a:t>
            </a:r>
          </a:p>
        </p:txBody>
      </p:sp>
      <p:cxnSp>
        <p:nvCxnSpPr>
          <p:cNvPr id="31" name="直線コネクタ 30">
            <a:extLst>
              <a:ext uri="{C183D7F6-B498-43B3-948B-1728B52AA6E4}">
                <adec:decorative xmlns:adec="http://schemas.microsoft.com/office/drawing/2017/decorative" val="1"/>
              </a:ext>
            </a:extLst>
          </p:cNvPr>
          <p:cNvCxnSpPr>
            <a:cxnSpLocks/>
          </p:cNvCxnSpPr>
          <p:nvPr/>
        </p:nvCxnSpPr>
        <p:spPr bwMode="auto">
          <a:xfrm flipH="1" flipV="1">
            <a:off x="5591551" y="4726464"/>
            <a:ext cx="244082" cy="849236"/>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2" name="正方形/長方形 31">
            <a:extLst>
              <a:ext uri="{C183D7F6-B498-43B3-948B-1728B52AA6E4}">
                <adec:decorative xmlns:adec="http://schemas.microsoft.com/office/drawing/2017/decorative" val="1"/>
              </a:ext>
            </a:extLst>
          </p:cNvPr>
          <p:cNvSpPr/>
          <p:nvPr/>
        </p:nvSpPr>
        <p:spPr bwMode="auto">
          <a:xfrm>
            <a:off x="6542568" y="3409505"/>
            <a:ext cx="997121" cy="7168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cxnSp>
        <p:nvCxnSpPr>
          <p:cNvPr id="28" name="直線コネクタ 27">
            <a:extLst>
              <a:ext uri="{C183D7F6-B498-43B3-948B-1728B52AA6E4}">
                <adec:decorative xmlns:adec="http://schemas.microsoft.com/office/drawing/2017/decorative" val="1"/>
              </a:ext>
            </a:extLst>
          </p:cNvPr>
          <p:cNvCxnSpPr>
            <a:cxnSpLocks/>
            <a:stCxn id="27" idx="0"/>
            <a:endCxn id="29" idx="2"/>
          </p:cNvCxnSpPr>
          <p:nvPr/>
        </p:nvCxnSpPr>
        <p:spPr bwMode="auto">
          <a:xfrm flipH="1" flipV="1">
            <a:off x="2379664" y="5295088"/>
            <a:ext cx="295389" cy="28531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C183D7F6-B498-43B3-948B-1728B52AA6E4}">
                <adec:decorative xmlns:adec="http://schemas.microsoft.com/office/drawing/2017/decorative" val="1"/>
              </a:ext>
            </a:extLst>
          </p:cNvPr>
          <p:cNvCxnSpPr>
            <a:cxnSpLocks/>
          </p:cNvCxnSpPr>
          <p:nvPr/>
        </p:nvCxnSpPr>
        <p:spPr bwMode="auto">
          <a:xfrm flipH="1" flipV="1">
            <a:off x="7166344" y="4125234"/>
            <a:ext cx="373346" cy="120246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41" name="角丸四角形 17">
            <a:extLst>
              <a:ext uri="{C183D7F6-B498-43B3-948B-1728B52AA6E4}">
                <adec:decorative xmlns:adec="http://schemas.microsoft.com/office/drawing/2017/decorative" val="0"/>
              </a:ext>
            </a:extLst>
          </p:cNvPr>
          <p:cNvSpPr/>
          <p:nvPr/>
        </p:nvSpPr>
        <p:spPr bwMode="auto">
          <a:xfrm>
            <a:off x="8053159" y="2569784"/>
            <a:ext cx="2187794" cy="262584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t>メンバーの参加、退会が許可されたスペースであれば、ユーザー自身で自由にスペースの参加、退会ができます。</a:t>
            </a:r>
            <a:endParaRPr lang="en-US" altLang="ja-JP" sz="1400" i="0" dirty="0">
              <a:solidFill>
                <a:schemeClr val="tx1"/>
              </a:solidFill>
              <a:sym typeface="Gill Sans Light" pitchFamily="1" charset="0"/>
            </a:endParaRPr>
          </a:p>
        </p:txBody>
      </p:sp>
      <p:sp>
        <p:nvSpPr>
          <p:cNvPr id="33" name="角丸四角形 24">
            <a:extLst>
              <a:ext uri="{C183D7F6-B498-43B3-948B-1728B52AA6E4}">
                <adec:decorative xmlns:adec="http://schemas.microsoft.com/office/drawing/2017/decorative" val="0"/>
              </a:ext>
            </a:extLst>
          </p:cNvPr>
          <p:cNvSpPr/>
          <p:nvPr/>
        </p:nvSpPr>
        <p:spPr bwMode="auto">
          <a:xfrm>
            <a:off x="6898942" y="5327696"/>
            <a:ext cx="3145170" cy="113279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414141"/>
                </a:solidFill>
                <a:sym typeface="Gill Sans Light" pitchFamily="1" charset="0"/>
              </a:rPr>
              <a:t>共有</a:t>
            </a:r>
            <a:r>
              <a:rPr lang="en-US" altLang="ja-JP" sz="1400" i="0" dirty="0" err="1">
                <a:solidFill>
                  <a:srgbClr val="414141"/>
                </a:solidFill>
                <a:sym typeface="Gill Sans Light" pitchFamily="1" charset="0"/>
              </a:rPr>
              <a:t>ToDo</a:t>
            </a:r>
            <a:r>
              <a:rPr lang="ja-JP" altLang="en-US" sz="1400" i="0" dirty="0">
                <a:solidFill>
                  <a:srgbClr val="414141"/>
                </a:solidFill>
                <a:sym typeface="Gill Sans Light" pitchFamily="1" charset="0"/>
              </a:rPr>
              <a:t>一覧と進捗を表示します。</a:t>
            </a:r>
          </a:p>
        </p:txBody>
      </p:sp>
      <p:pic>
        <p:nvPicPr>
          <p:cNvPr id="20" name="図 19">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848" y="5692628"/>
            <a:ext cx="2539301" cy="727574"/>
          </a:xfrm>
          <a:prstGeom prst="rect">
            <a:avLst/>
          </a:prstGeom>
          <a:ln>
            <a:solidFill>
              <a:schemeClr val="bg1">
                <a:lumMod val="85000"/>
              </a:schemeClr>
            </a:solidFill>
          </a:ln>
          <a:effectLst/>
        </p:spPr>
      </p:pic>
      <p:sp>
        <p:nvSpPr>
          <p:cNvPr id="45" name="正方形/長方形 44">
            <a:extLst>
              <a:ext uri="{C183D7F6-B498-43B3-948B-1728B52AA6E4}">
                <adec:decorative xmlns:adec="http://schemas.microsoft.com/office/drawing/2017/decorative" val="1"/>
              </a:ext>
            </a:extLst>
          </p:cNvPr>
          <p:cNvSpPr/>
          <p:nvPr/>
        </p:nvSpPr>
        <p:spPr bwMode="auto">
          <a:xfrm>
            <a:off x="7216114" y="2922952"/>
            <a:ext cx="146373" cy="1343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pic>
        <p:nvPicPr>
          <p:cNvPr id="38" name="図 3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2990" y="3844050"/>
            <a:ext cx="968132" cy="1303581"/>
          </a:xfrm>
          <a:prstGeom prst="rect">
            <a:avLst/>
          </a:prstGeom>
          <a:ln>
            <a:solidFill>
              <a:schemeClr val="bg1">
                <a:lumMod val="85000"/>
              </a:schemeClr>
            </a:solidFill>
          </a:ln>
        </p:spPr>
      </p:pic>
      <p:cxnSp>
        <p:nvCxnSpPr>
          <p:cNvPr id="47" name="直線コネクタ 46">
            <a:extLst>
              <a:ext uri="{C183D7F6-B498-43B3-948B-1728B52AA6E4}">
                <adec:decorative xmlns:adec="http://schemas.microsoft.com/office/drawing/2017/decorative" val="1"/>
              </a:ext>
            </a:extLst>
          </p:cNvPr>
          <p:cNvCxnSpPr>
            <a:cxnSpLocks/>
          </p:cNvCxnSpPr>
          <p:nvPr/>
        </p:nvCxnSpPr>
        <p:spPr bwMode="auto">
          <a:xfrm flipH="1" flipV="1">
            <a:off x="7392238" y="3066478"/>
            <a:ext cx="667432" cy="62484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5940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35</a:t>
            </a:fld>
            <a:endParaRPr lang="en-US" altLang="ja-JP"/>
          </a:p>
        </p:txBody>
      </p:sp>
      <p:pic>
        <p:nvPicPr>
          <p:cNvPr id="3" name="図 2">
            <a:extLst>
              <a:ext uri="{FF2B5EF4-FFF2-40B4-BE49-F238E27FC236}">
                <a16:creationId xmlns:a16="http://schemas.microsoft.com/office/drawing/2014/main" id="{93E88CF7-08BA-2E70-E0A5-A9506BA2187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1723" y="1944951"/>
            <a:ext cx="2275674" cy="63018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-7-</a:t>
            </a:r>
            <a:endParaRPr lang="ja-JP" altLang="en-US" dirty="0"/>
          </a:p>
        </p:txBody>
      </p:sp>
      <p:sp>
        <p:nvSpPr>
          <p:cNvPr id="60419" name="コンテンツ プレースホルダー 2"/>
          <p:cNvSpPr>
            <a:spLocks noGrp="1"/>
          </p:cNvSpPr>
          <p:nvPr>
            <p:ph idx="12"/>
          </p:nvPr>
        </p:nvSpPr>
        <p:spPr>
          <a:xfrm>
            <a:off x="388800" y="936000"/>
            <a:ext cx="10971351" cy="5563369"/>
          </a:xfrm>
        </p:spPr>
        <p:txBody>
          <a:bodyPr/>
          <a:lstStyle/>
          <a:p>
            <a:r>
              <a:rPr lang="ja-JP" altLang="en-US" dirty="0"/>
              <a:t>ポータル</a:t>
            </a:r>
            <a:endParaRPr lang="en-US" altLang="ja-JP" dirty="0"/>
          </a:p>
          <a:p>
            <a:pPr marL="361950" lvl="1" indent="0">
              <a:buNone/>
            </a:pPr>
            <a:r>
              <a:rPr lang="ja-JP" altLang="en-US" sz="1600" dirty="0">
                <a:solidFill>
                  <a:srgbClr val="333333"/>
                </a:solidFill>
              </a:rPr>
              <a:t>利用する人に必要な情報だけをまとめて表示することができます。ポータル内に配置する各種ポートレットには、職務権限や部署ごとに最適なロールとアクセス権が設定できます。</a:t>
            </a:r>
            <a:endParaRPr lang="ja-JP" altLang="en-US" sz="1600" dirty="0"/>
          </a:p>
        </p:txBody>
      </p:sp>
      <p:sp>
        <p:nvSpPr>
          <p:cNvPr id="60439"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C5654AD0-80F2-4D97-831E-EBD3A751609E}" type="slidenum">
              <a:rPr lang="en-US" altLang="ja-JP" smtClean="0"/>
              <a:pPr>
                <a:defRPr/>
              </a:pPr>
              <a:t>36</a:t>
            </a:fld>
            <a:endParaRPr lang="en-US" altLang="ja-JP"/>
          </a:p>
        </p:txBody>
      </p:sp>
      <p:pic>
        <p:nvPicPr>
          <p:cNvPr id="3" name="図 2">
            <a:extLst>
              <a:ext uri="{FF2B5EF4-FFF2-40B4-BE49-F238E27FC236}">
                <a16:creationId xmlns:a16="http://schemas.microsoft.com/office/drawing/2014/main" id="{264597D5-3156-4EFD-A44A-B2E061EC8D3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7122" y="4770794"/>
            <a:ext cx="3196605" cy="1656000"/>
          </a:xfrm>
          <a:prstGeom prst="rect">
            <a:avLst/>
          </a:prstGeom>
          <a:ln>
            <a:solidFill>
              <a:schemeClr val="bg1">
                <a:lumMod val="85000"/>
              </a:schemeClr>
            </a:solidFill>
          </a:ln>
        </p:spPr>
      </p:pic>
      <p:sp>
        <p:nvSpPr>
          <p:cNvPr id="31" name="正方形/長方形 30">
            <a:extLst>
              <a:ext uri="{FF2B5EF4-FFF2-40B4-BE49-F238E27FC236}">
                <a16:creationId xmlns:a16="http://schemas.microsoft.com/office/drawing/2014/main" id="{6893B9E9-A4E7-4560-87D2-B22FB4481F7A}"/>
              </a:ext>
              <a:ext uri="{C183D7F6-B498-43B3-948B-1728B52AA6E4}">
                <adec:decorative xmlns:adec="http://schemas.microsoft.com/office/drawing/2017/decorative" val="1"/>
              </a:ext>
            </a:extLst>
          </p:cNvPr>
          <p:cNvSpPr/>
          <p:nvPr/>
        </p:nvSpPr>
        <p:spPr bwMode="auto">
          <a:xfrm>
            <a:off x="2646119" y="4845775"/>
            <a:ext cx="1079486" cy="2392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pic>
        <p:nvPicPr>
          <p:cNvPr id="10" name="図 9">
            <a:extLst>
              <a:ext uri="{FF2B5EF4-FFF2-40B4-BE49-F238E27FC236}">
                <a16:creationId xmlns:a16="http://schemas.microsoft.com/office/drawing/2014/main" id="{0168EF04-B86C-9649-959F-BDA6BB747AF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2514" y="2588470"/>
            <a:ext cx="4267873" cy="2165114"/>
          </a:xfrm>
          <a:prstGeom prst="rect">
            <a:avLst/>
          </a:prstGeom>
          <a:ln>
            <a:solidFill>
              <a:schemeClr val="bg1">
                <a:lumMod val="85000"/>
              </a:schemeClr>
            </a:solidFill>
          </a:ln>
        </p:spPr>
      </p:pic>
      <p:sp>
        <p:nvSpPr>
          <p:cNvPr id="34" name="角丸四角形 27"/>
          <p:cNvSpPr/>
          <p:nvPr/>
        </p:nvSpPr>
        <p:spPr bwMode="auto">
          <a:xfrm>
            <a:off x="6416820" y="2462349"/>
            <a:ext cx="4122592" cy="390228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latin typeface="+mn-ea"/>
                <a:sym typeface="Gill Sans Light" charset="0"/>
              </a:rPr>
              <a:t>目的ごとに最適なポータルを作成することができます。他システムとの連携ポータルでは、</a:t>
            </a:r>
            <a:r>
              <a:rPr lang="ja-JP" altLang="en-US" sz="1400" i="0" dirty="0">
                <a:solidFill>
                  <a:srgbClr val="414141"/>
                </a:solidFill>
                <a:latin typeface="+mn-ea"/>
                <a:sym typeface="Gill Sans Light" pitchFamily="1" charset="0"/>
              </a:rPr>
              <a:t>シングルサインオン対応により、</a:t>
            </a:r>
            <a:r>
              <a:rPr lang="en-US" altLang="ja-JP" sz="1400" i="0" dirty="0">
                <a:solidFill>
                  <a:srgbClr val="414141"/>
                </a:solidFill>
                <a:latin typeface="+mn-ea"/>
                <a:sym typeface="Gill Sans Light" pitchFamily="1" charset="0"/>
              </a:rPr>
              <a:t>1</a:t>
            </a:r>
            <a:r>
              <a:rPr lang="ja-JP" altLang="en-US" sz="1400" i="0" dirty="0">
                <a:solidFill>
                  <a:srgbClr val="414141"/>
                </a:solidFill>
                <a:latin typeface="+mn-ea"/>
                <a:sym typeface="Gill Sans Light" pitchFamily="1" charset="0"/>
              </a:rPr>
              <a:t>度のログイン操作で、他システムにログインできます。</a:t>
            </a:r>
            <a:endParaRPr lang="ja-JP" altLang="en-US" sz="1400" i="0" dirty="0">
              <a:solidFill>
                <a:srgbClr val="333333"/>
              </a:solidFill>
              <a:cs typeface="メイリオ" pitchFamily="50" charset="-128"/>
            </a:endParaRPr>
          </a:p>
          <a:p>
            <a:pPr eaLnBrk="1" hangingPunct="1">
              <a:defRPr/>
            </a:pPr>
            <a:endParaRPr lang="ja-JP" altLang="en-US" sz="1400" i="0" dirty="0">
              <a:solidFill>
                <a:srgbClr val="333333"/>
              </a:solidFill>
              <a:cs typeface="メイリオ" pitchFamily="50" charset="-128"/>
            </a:endParaRPr>
          </a:p>
        </p:txBody>
      </p:sp>
      <p:grpSp>
        <p:nvGrpSpPr>
          <p:cNvPr id="6" name="グループ化 5">
            <a:extLst>
              <a:ext uri="{C183D7F6-B498-43B3-948B-1728B52AA6E4}">
                <adec:decorative xmlns:adec="http://schemas.microsoft.com/office/drawing/2017/decorative" val="1"/>
              </a:ext>
            </a:extLst>
          </p:cNvPr>
          <p:cNvGrpSpPr/>
          <p:nvPr/>
        </p:nvGrpSpPr>
        <p:grpSpPr>
          <a:xfrm>
            <a:off x="6548047" y="5000879"/>
            <a:ext cx="1895457" cy="1133457"/>
            <a:chOff x="3494088" y="3641725"/>
            <a:chExt cx="2405062" cy="1363663"/>
          </a:xfrm>
        </p:grpSpPr>
        <p:sp>
          <p:nvSpPr>
            <p:cNvPr id="21" name="正方形/長方形 20"/>
            <p:cNvSpPr/>
            <p:nvPr/>
          </p:nvSpPr>
          <p:spPr>
            <a:xfrm>
              <a:off x="3494088" y="3651250"/>
              <a:ext cx="2405062" cy="1354138"/>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p>
          </p:txBody>
        </p:sp>
        <p:sp>
          <p:nvSpPr>
            <p:cNvPr id="60426" name="テキスト ボックス 13"/>
            <p:cNvSpPr txBox="1">
              <a:spLocks noChangeArrowheads="1"/>
            </p:cNvSpPr>
            <p:nvPr/>
          </p:nvSpPr>
          <p:spPr bwMode="auto">
            <a:xfrm>
              <a:off x="3494088" y="3641725"/>
              <a:ext cx="1943099" cy="3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a:latin typeface="メイリオ" panose="020B0604030504040204" pitchFamily="50" charset="-128"/>
                </a:rPr>
                <a:t>業務ポータル</a:t>
              </a:r>
            </a:p>
          </p:txBody>
        </p:sp>
      </p:grpSp>
      <p:grpSp>
        <p:nvGrpSpPr>
          <p:cNvPr id="9" name="グループ化 8">
            <a:extLst>
              <a:ext uri="{C183D7F6-B498-43B3-948B-1728B52AA6E4}">
                <adec:decorative xmlns:adec="http://schemas.microsoft.com/office/drawing/2017/decorative" val="1"/>
              </a:ext>
            </a:extLst>
          </p:cNvPr>
          <p:cNvGrpSpPr/>
          <p:nvPr/>
        </p:nvGrpSpPr>
        <p:grpSpPr>
          <a:xfrm>
            <a:off x="8506913" y="5000879"/>
            <a:ext cx="1963160" cy="1144639"/>
            <a:chOff x="6050210" y="2217194"/>
            <a:chExt cx="2452512" cy="1443043"/>
          </a:xfrm>
        </p:grpSpPr>
        <p:sp>
          <p:nvSpPr>
            <p:cNvPr id="26" name="正方形/長方形 25"/>
            <p:cNvSpPr/>
            <p:nvPr/>
          </p:nvSpPr>
          <p:spPr>
            <a:xfrm>
              <a:off x="6050210" y="2226724"/>
              <a:ext cx="2390528" cy="143351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p>
          </p:txBody>
        </p:sp>
        <p:sp>
          <p:nvSpPr>
            <p:cNvPr id="60431" name="テキスト ボックス 13"/>
            <p:cNvSpPr txBox="1">
              <a:spLocks noChangeArrowheads="1"/>
            </p:cNvSpPr>
            <p:nvPr/>
          </p:nvSpPr>
          <p:spPr bwMode="auto">
            <a:xfrm>
              <a:off x="6094484" y="2217194"/>
              <a:ext cx="2408238" cy="3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050" b="1" i="0" dirty="0">
                  <a:latin typeface="メイリオ" panose="020B0604030504040204" pitchFamily="50" charset="-128"/>
                </a:rPr>
                <a:t>他システムとの連携ポータル</a:t>
              </a:r>
            </a:p>
          </p:txBody>
        </p:sp>
      </p:grpSp>
      <p:cxnSp>
        <p:nvCxnSpPr>
          <p:cNvPr id="29" name="直線コネクタ 28">
            <a:extLst>
              <a:ext uri="{C183D7F6-B498-43B3-948B-1728B52AA6E4}">
                <adec:decorative xmlns:adec="http://schemas.microsoft.com/office/drawing/2017/decorative" val="1"/>
              </a:ext>
            </a:extLst>
          </p:cNvPr>
          <p:cNvCxnSpPr>
            <a:cxnSpLocks/>
            <a:endCxn id="31" idx="3"/>
          </p:cNvCxnSpPr>
          <p:nvPr/>
        </p:nvCxnSpPr>
        <p:spPr bwMode="auto">
          <a:xfrm flipH="1" flipV="1">
            <a:off x="3725605" y="4965381"/>
            <a:ext cx="1030752" cy="337972"/>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grpSp>
        <p:nvGrpSpPr>
          <p:cNvPr id="7" name="グループ化 6">
            <a:extLst>
              <a:ext uri="{C183D7F6-B498-43B3-948B-1728B52AA6E4}">
                <adec:decorative xmlns:adec="http://schemas.microsoft.com/office/drawing/2017/decorative" val="1"/>
              </a:ext>
            </a:extLst>
          </p:cNvPr>
          <p:cNvGrpSpPr/>
          <p:nvPr/>
        </p:nvGrpSpPr>
        <p:grpSpPr>
          <a:xfrm>
            <a:off x="6548047" y="3749805"/>
            <a:ext cx="3653143" cy="2371685"/>
            <a:chOff x="3494088" y="5084763"/>
            <a:chExt cx="4635313" cy="2723753"/>
          </a:xfrm>
        </p:grpSpPr>
        <p:sp>
          <p:nvSpPr>
            <p:cNvPr id="24" name="正方形/長方形 23"/>
            <p:cNvSpPr/>
            <p:nvPr/>
          </p:nvSpPr>
          <p:spPr>
            <a:xfrm>
              <a:off x="3494088" y="5086350"/>
              <a:ext cx="2405062" cy="1355725"/>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p>
          </p:txBody>
        </p:sp>
        <p:sp>
          <p:nvSpPr>
            <p:cNvPr id="60429" name="テキスト ボックス 13"/>
            <p:cNvSpPr txBox="1">
              <a:spLocks noChangeArrowheads="1"/>
            </p:cNvSpPr>
            <p:nvPr/>
          </p:nvSpPr>
          <p:spPr bwMode="auto">
            <a:xfrm>
              <a:off x="3494088" y="5084763"/>
              <a:ext cx="1943100" cy="3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dirty="0">
                  <a:latin typeface="メイリオ" panose="020B0604030504040204" pitchFamily="50" charset="-128"/>
                </a:rPr>
                <a:t>売上情報ポータル</a:t>
              </a:r>
            </a:p>
          </p:txBody>
        </p:sp>
        <p:pic>
          <p:nvPicPr>
            <p:cNvPr id="2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326001" y="6771878"/>
              <a:ext cx="1803400" cy="10366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グループ化 4">
            <a:extLst>
              <a:ext uri="{C183D7F6-B498-43B3-948B-1728B52AA6E4}">
                <adec:decorative xmlns:adec="http://schemas.microsoft.com/office/drawing/2017/decorative" val="1"/>
              </a:ext>
            </a:extLst>
          </p:cNvPr>
          <p:cNvGrpSpPr/>
          <p:nvPr/>
        </p:nvGrpSpPr>
        <p:grpSpPr>
          <a:xfrm>
            <a:off x="8506914" y="3749804"/>
            <a:ext cx="1895457" cy="1199432"/>
            <a:chOff x="3494088" y="2136775"/>
            <a:chExt cx="2405062" cy="1443038"/>
          </a:xfrm>
        </p:grpSpPr>
        <p:sp>
          <p:nvSpPr>
            <p:cNvPr id="8" name="正方形/長方形 7"/>
            <p:cNvSpPr/>
            <p:nvPr/>
          </p:nvSpPr>
          <p:spPr>
            <a:xfrm>
              <a:off x="3494088" y="2146300"/>
              <a:ext cx="2405062" cy="143351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ja-JP" altLang="en-US"/>
            </a:p>
          </p:txBody>
        </p:sp>
        <p:sp>
          <p:nvSpPr>
            <p:cNvPr id="60422" name="テキスト ボックス 13"/>
            <p:cNvSpPr txBox="1">
              <a:spLocks noChangeArrowheads="1"/>
            </p:cNvSpPr>
            <p:nvPr/>
          </p:nvSpPr>
          <p:spPr bwMode="auto">
            <a:xfrm>
              <a:off x="3494088" y="2136775"/>
              <a:ext cx="1943099" cy="3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eaLnBrk="1" hangingPunct="1">
                <a:lnSpc>
                  <a:spcPct val="100000"/>
                </a:lnSpc>
                <a:spcBef>
                  <a:spcPct val="0"/>
                </a:spcBef>
                <a:buClrTx/>
                <a:buFontTx/>
                <a:buNone/>
              </a:pPr>
              <a:r>
                <a:rPr lang="ja-JP" altLang="en-US" sz="1200" b="1" i="0" dirty="0">
                  <a:latin typeface="メイリオ" panose="020B0604030504040204" pitchFamily="50" charset="-128"/>
                </a:rPr>
                <a:t>全社連絡ポータル</a:t>
              </a:r>
            </a:p>
          </p:txBody>
        </p:sp>
      </p:grpSp>
      <p:sp>
        <p:nvSpPr>
          <p:cNvPr id="30" name="正方形/長方形 29">
            <a:extLst>
              <a:ext uri="{C183D7F6-B498-43B3-948B-1728B52AA6E4}">
                <adec:decorative xmlns:adec="http://schemas.microsoft.com/office/drawing/2017/decorative" val="1"/>
              </a:ext>
            </a:extLst>
          </p:cNvPr>
          <p:cNvSpPr/>
          <p:nvPr/>
        </p:nvSpPr>
        <p:spPr bwMode="auto">
          <a:xfrm>
            <a:off x="2144042" y="3086001"/>
            <a:ext cx="2856917" cy="17709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33" name="角丸四角形 27"/>
          <p:cNvSpPr/>
          <p:nvPr/>
        </p:nvSpPr>
        <p:spPr bwMode="auto">
          <a:xfrm>
            <a:off x="4687702" y="5303351"/>
            <a:ext cx="1616728" cy="106128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dirty="0">
                <a:solidFill>
                  <a:srgbClr val="414141"/>
                </a:solidFill>
                <a:latin typeface="+mn-ea"/>
                <a:sym typeface="Gill Sans Light" charset="0"/>
              </a:rPr>
              <a:t>ポータルは</a:t>
            </a:r>
            <a:endParaRPr lang="en-US" altLang="ja-JP" sz="1400" dirty="0">
              <a:solidFill>
                <a:srgbClr val="414141"/>
              </a:solidFill>
              <a:latin typeface="+mn-ea"/>
              <a:sym typeface="Gill Sans Light" charset="0"/>
            </a:endParaRPr>
          </a:p>
          <a:p>
            <a:pPr eaLnBrk="1" hangingPunct="1">
              <a:defRPr/>
            </a:pPr>
            <a:r>
              <a:rPr lang="ja-JP" altLang="en-US" sz="1400" dirty="0">
                <a:solidFill>
                  <a:srgbClr val="414141"/>
                </a:solidFill>
                <a:latin typeface="+mn-ea"/>
                <a:sym typeface="Gill Sans Light" charset="0"/>
              </a:rPr>
              <a:t>ドラッグアンドドロップで作成できます。</a:t>
            </a:r>
            <a:endParaRPr lang="ja-JP" altLang="en-US" sz="1400" i="0" dirty="0">
              <a:solidFill>
                <a:srgbClr val="333333"/>
              </a:solidFill>
              <a:cs typeface="メイリオ" pitchFamily="50" charset="-128"/>
            </a:endParaRPr>
          </a:p>
        </p:txBody>
      </p:sp>
      <p:cxnSp>
        <p:nvCxnSpPr>
          <p:cNvPr id="32" name="直線コネクタ 31">
            <a:extLst>
              <a:ext uri="{C183D7F6-B498-43B3-948B-1728B52AA6E4}">
                <adec:decorative xmlns:adec="http://schemas.microsoft.com/office/drawing/2017/decorative" val="1"/>
              </a:ext>
            </a:extLst>
          </p:cNvPr>
          <p:cNvCxnSpPr>
            <a:cxnSpLocks/>
            <a:endCxn id="30" idx="3"/>
          </p:cNvCxnSpPr>
          <p:nvPr/>
        </p:nvCxnSpPr>
        <p:spPr bwMode="auto">
          <a:xfrm flipH="1" flipV="1">
            <a:off x="5000958" y="3174550"/>
            <a:ext cx="1410680" cy="20228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6" name="図 35">
            <a:extLst>
              <a:ext uri="{FF2B5EF4-FFF2-40B4-BE49-F238E27FC236}">
                <a16:creationId xmlns:a16="http://schemas.microsoft.com/office/drawing/2014/main" id="{5E1E6405-780A-FA42-A9EE-33BEE11E50B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4677" y="5245268"/>
            <a:ext cx="1632305" cy="780617"/>
          </a:xfrm>
          <a:prstGeom prst="rect">
            <a:avLst/>
          </a:prstGeom>
          <a:ln>
            <a:solidFill>
              <a:schemeClr val="bg1">
                <a:lumMod val="50000"/>
              </a:schemeClr>
            </a:solidFill>
          </a:ln>
        </p:spPr>
      </p:pic>
      <p:pic>
        <p:nvPicPr>
          <p:cNvPr id="37" name="図 36">
            <a:extLst>
              <a:ext uri="{FF2B5EF4-FFF2-40B4-BE49-F238E27FC236}">
                <a16:creationId xmlns:a16="http://schemas.microsoft.com/office/drawing/2014/main" id="{379BC2D5-883F-E041-A623-32DB58A0262C}"/>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21086" y="4033748"/>
            <a:ext cx="1552436" cy="815696"/>
          </a:xfrm>
          <a:prstGeom prst="rect">
            <a:avLst/>
          </a:prstGeom>
        </p:spPr>
      </p:pic>
      <p:pic>
        <p:nvPicPr>
          <p:cNvPr id="15" name="図 14">
            <a:extLst>
              <a:ext uri="{FF2B5EF4-FFF2-40B4-BE49-F238E27FC236}">
                <a16:creationId xmlns:a16="http://schemas.microsoft.com/office/drawing/2014/main" id="{55B5E7B7-3B85-D943-9B48-7F1FA94E8B47}"/>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28850" y="3988017"/>
            <a:ext cx="1846288" cy="876124"/>
          </a:xfrm>
          <a:prstGeom prst="rect">
            <a:avLst/>
          </a:prstGeom>
        </p:spPr>
      </p:pic>
      <p:pic>
        <p:nvPicPr>
          <p:cNvPr id="4" name="図 3">
            <a:extLst>
              <a:ext uri="{FF2B5EF4-FFF2-40B4-BE49-F238E27FC236}">
                <a16:creationId xmlns:a16="http://schemas.microsoft.com/office/drawing/2014/main" id="{EA991BB1-9A42-BCF7-ED15-26B6816F770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5855" y="1825371"/>
            <a:ext cx="2275674" cy="63018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-8-</a:t>
            </a:r>
            <a:endParaRPr lang="ja-JP" altLang="en-US" dirty="0"/>
          </a:p>
        </p:txBody>
      </p:sp>
      <p:sp>
        <p:nvSpPr>
          <p:cNvPr id="61443" name="コンテンツ プレースホルダー 2"/>
          <p:cNvSpPr>
            <a:spLocks noGrp="1"/>
          </p:cNvSpPr>
          <p:nvPr>
            <p:ph idx="12"/>
          </p:nvPr>
        </p:nvSpPr>
        <p:spPr>
          <a:xfrm>
            <a:off x="387351" y="885787"/>
            <a:ext cx="11705589" cy="2133600"/>
          </a:xfrm>
        </p:spPr>
        <p:txBody>
          <a:bodyPr/>
          <a:lstStyle/>
          <a:p>
            <a:pPr eaLnBrk="1" hangingPunct="1"/>
            <a:r>
              <a:rPr lang="ja-JP" altLang="en-US" dirty="0">
                <a:latin typeface="メイリオ" panose="020B0604030504040204" pitchFamily="50" charset="-128"/>
              </a:rPr>
              <a:t>マルチレポート</a:t>
            </a:r>
            <a:endParaRPr lang="en-US" altLang="ja-JP" dirty="0">
              <a:latin typeface="メイリオ" panose="020B0604030504040204" pitchFamily="50" charset="-128"/>
            </a:endParaRPr>
          </a:p>
          <a:p>
            <a:pPr marL="361950" lvl="1" indent="0" eaLnBrk="1" hangingPunct="1">
              <a:buNone/>
            </a:pPr>
            <a:r>
              <a:rPr lang="ja-JP" altLang="en-US" sz="1600" dirty="0"/>
              <a:t>社内会議や重要な取引先との打ち合わせの議事録や報告などを共有、管理することができます。</a:t>
            </a:r>
            <a:endParaRPr lang="en-US" altLang="ja-JP" sz="1600" dirty="0"/>
          </a:p>
          <a:p>
            <a:pPr marL="361950" lvl="1" indent="0" eaLnBrk="1" hangingPunct="1">
              <a:buNone/>
            </a:pPr>
            <a:r>
              <a:rPr lang="ja-JP" altLang="en-US" sz="1600" dirty="0"/>
              <a:t>スケジュールやアドレス帳と関連付けて、履歴を管理することができるので、ノウハウをしっかり残すことができます。</a:t>
            </a:r>
          </a:p>
        </p:txBody>
      </p:sp>
      <p:sp>
        <p:nvSpPr>
          <p:cNvPr id="15" name="角丸四角形 14"/>
          <p:cNvSpPr/>
          <p:nvPr/>
        </p:nvSpPr>
        <p:spPr bwMode="auto">
          <a:xfrm>
            <a:off x="6203316" y="3233738"/>
            <a:ext cx="4297045" cy="3208337"/>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400" i="0" dirty="0">
                <a:solidFill>
                  <a:srgbClr val="333333"/>
                </a:solidFill>
                <a:latin typeface="メイリオ" pitchFamily="50" charset="-128"/>
                <a:cs typeface="メイリオ" pitchFamily="50" charset="-128"/>
              </a:rPr>
              <a:t>スケジュールの予定画面やアドレス帳からレポートを作成したり、関連するレポートを見ることができます。レポートのフォームはシステム管理者が複数作成することが出来ます。</a:t>
            </a:r>
          </a:p>
        </p:txBody>
      </p:sp>
      <p:pic>
        <p:nvPicPr>
          <p:cNvPr id="9" name="図 8">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8626" y="3233739"/>
            <a:ext cx="4398963" cy="1425575"/>
          </a:xfrm>
          <a:prstGeom prst="rect">
            <a:avLst/>
          </a:prstGeom>
          <a:noFill/>
          <a:ln>
            <a:solidFill>
              <a:schemeClr val="bg1">
                <a:lumMod val="85000"/>
              </a:schemeClr>
            </a:solidFill>
          </a:ln>
        </p:spPr>
      </p:pic>
      <p:pic>
        <p:nvPicPr>
          <p:cNvPr id="10" name="図 9">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7988" y="5064125"/>
            <a:ext cx="4418012" cy="1377950"/>
          </a:xfrm>
          <a:prstGeom prst="rect">
            <a:avLst/>
          </a:prstGeom>
          <a:ln>
            <a:solidFill>
              <a:schemeClr val="bg1">
                <a:lumMod val="85000"/>
              </a:schemeClr>
            </a:solidFill>
          </a:ln>
        </p:spPr>
      </p:pic>
      <p:sp>
        <p:nvSpPr>
          <p:cNvPr id="11" name="正方形/長方形 10">
            <a:extLst>
              <a:ext uri="{C183D7F6-B498-43B3-948B-1728B52AA6E4}">
                <adec:decorative xmlns:adec="http://schemas.microsoft.com/office/drawing/2017/decorative" val="1"/>
              </a:ext>
            </a:extLst>
          </p:cNvPr>
          <p:cNvSpPr/>
          <p:nvPr/>
        </p:nvSpPr>
        <p:spPr>
          <a:xfrm>
            <a:off x="1666875" y="2863850"/>
            <a:ext cx="1468438" cy="3492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スケジュール</a:t>
            </a:r>
          </a:p>
        </p:txBody>
      </p:sp>
      <p:sp>
        <p:nvSpPr>
          <p:cNvPr id="12" name="正方形/長方形 11">
            <a:extLst>
              <a:ext uri="{C183D7F6-B498-43B3-948B-1728B52AA6E4}">
                <adec:decorative xmlns:adec="http://schemas.microsoft.com/office/drawing/2017/decorative" val="1"/>
              </a:ext>
            </a:extLst>
          </p:cNvPr>
          <p:cNvSpPr/>
          <p:nvPr/>
        </p:nvSpPr>
        <p:spPr>
          <a:xfrm>
            <a:off x="1666876" y="4714875"/>
            <a:ext cx="1476375" cy="3492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アドレス帳</a:t>
            </a:r>
          </a:p>
        </p:txBody>
      </p:sp>
      <p:pic>
        <p:nvPicPr>
          <p:cNvPr id="14" name="図 13">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236"/>
          <a:stretch/>
        </p:blipFill>
        <p:spPr>
          <a:xfrm>
            <a:off x="6415563" y="4314825"/>
            <a:ext cx="3872548" cy="2032490"/>
          </a:xfrm>
          <a:prstGeom prst="rect">
            <a:avLst/>
          </a:prstGeom>
          <a:ln>
            <a:solidFill>
              <a:schemeClr val="bg1">
                <a:lumMod val="75000"/>
              </a:schemeClr>
            </a:solidFill>
          </a:ln>
          <a:effectLst/>
        </p:spPr>
      </p:pic>
      <p:sp>
        <p:nvSpPr>
          <p:cNvPr id="16" name="正方形/長方形 15">
            <a:extLst>
              <a:ext uri="{C183D7F6-B498-43B3-948B-1728B52AA6E4}">
                <adec:decorative xmlns:adec="http://schemas.microsoft.com/office/drawing/2017/decorative" val="1"/>
              </a:ext>
            </a:extLst>
          </p:cNvPr>
          <p:cNvSpPr/>
          <p:nvPr/>
        </p:nvSpPr>
        <p:spPr bwMode="auto">
          <a:xfrm>
            <a:off x="1666875" y="3506788"/>
            <a:ext cx="4262438" cy="28416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7" name="正方形/長方形 16">
            <a:extLst>
              <a:ext uri="{C183D7F6-B498-43B3-948B-1728B52AA6E4}">
                <adec:decorative xmlns:adec="http://schemas.microsoft.com/office/drawing/2017/decorative" val="1"/>
              </a:ext>
            </a:extLst>
          </p:cNvPr>
          <p:cNvSpPr/>
          <p:nvPr/>
        </p:nvSpPr>
        <p:spPr bwMode="auto">
          <a:xfrm>
            <a:off x="2995613" y="5129213"/>
            <a:ext cx="1217612" cy="2413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1454"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37</a:t>
            </a:fld>
            <a:endParaRPr lang="en-US" altLang="ja-JP"/>
          </a:p>
        </p:txBody>
      </p:sp>
      <p:cxnSp>
        <p:nvCxnSpPr>
          <p:cNvPr id="20" name="直線コネクタ 19">
            <a:extLst>
              <a:ext uri="{C183D7F6-B498-43B3-948B-1728B52AA6E4}">
                <adec:decorative xmlns:adec="http://schemas.microsoft.com/office/drawing/2017/decorative" val="1"/>
              </a:ext>
            </a:extLst>
          </p:cNvPr>
          <p:cNvCxnSpPr/>
          <p:nvPr/>
        </p:nvCxnSpPr>
        <p:spPr bwMode="auto">
          <a:xfrm flipH="1" flipV="1">
            <a:off x="5929315" y="3664448"/>
            <a:ext cx="272413" cy="325922"/>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C183D7F6-B498-43B3-948B-1728B52AA6E4}">
                <adec:decorative xmlns:adec="http://schemas.microsoft.com/office/drawing/2017/decorative" val="1"/>
              </a:ext>
            </a:extLst>
          </p:cNvPr>
          <p:cNvCxnSpPr>
            <a:cxnSpLocks/>
          </p:cNvCxnSpPr>
          <p:nvPr/>
        </p:nvCxnSpPr>
        <p:spPr bwMode="auto">
          <a:xfrm flipH="1">
            <a:off x="4213225" y="4339620"/>
            <a:ext cx="1988502" cy="876192"/>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2">
            <a:extLst>
              <a:ext uri="{FF2B5EF4-FFF2-40B4-BE49-F238E27FC236}">
                <a16:creationId xmlns:a16="http://schemas.microsoft.com/office/drawing/2014/main" id="{A235CB21-15B9-59F4-C649-26013B27B86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7187" y="2224591"/>
            <a:ext cx="2275674" cy="630187"/>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2D0661-50F1-4C2D-A8F7-6195648705B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3225" y="3347516"/>
            <a:ext cx="6250778" cy="1944000"/>
          </a:xfrm>
          <a:prstGeom prst="rect">
            <a:avLst/>
          </a:prstGeom>
          <a:ln>
            <a:solidFill>
              <a:schemeClr val="bg1">
                <a:lumMod val="85000"/>
              </a:schemeClr>
            </a:solidFill>
          </a:ln>
        </p:spPr>
      </p:pic>
      <p:sp>
        <p:nvSpPr>
          <p:cNvPr id="62468"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-9-</a:t>
            </a:r>
            <a:endParaRPr lang="ja-JP" altLang="en-US" dirty="0"/>
          </a:p>
        </p:txBody>
      </p:sp>
      <p:sp>
        <p:nvSpPr>
          <p:cNvPr id="62469" name="コンテンツ プレースホルダー 2"/>
          <p:cNvSpPr>
            <a:spLocks noGrp="1"/>
          </p:cNvSpPr>
          <p:nvPr>
            <p:ph idx="4294967295"/>
          </p:nvPr>
        </p:nvSpPr>
        <p:spPr>
          <a:xfrm>
            <a:off x="387351" y="917653"/>
            <a:ext cx="11545569" cy="2460625"/>
          </a:xfrm>
        </p:spPr>
        <p:txBody>
          <a:bodyPr/>
          <a:lstStyle/>
          <a:p>
            <a:pPr eaLnBrk="1" hangingPunct="1">
              <a:lnSpc>
                <a:spcPct val="110000"/>
              </a:lnSpc>
            </a:pPr>
            <a:r>
              <a:rPr lang="ja-JP" altLang="en-US" dirty="0"/>
              <a:t>お気に入り</a:t>
            </a:r>
            <a:endParaRPr lang="en-US" altLang="ja-JP" dirty="0"/>
          </a:p>
          <a:p>
            <a:pPr marL="361950" lvl="1" indent="0" eaLnBrk="1" hangingPunct="1">
              <a:lnSpc>
                <a:spcPct val="110000"/>
              </a:lnSpc>
              <a:buNone/>
            </a:pPr>
            <a:r>
              <a:rPr lang="ja-JP" altLang="en-US" sz="1600" dirty="0"/>
              <a:t>重要なメッセージやよく使うファイルなどを登録しておき、簡単に閲覧できるようにする機能です。</a:t>
            </a:r>
            <a:endParaRPr lang="en-US" altLang="ja-JP" sz="1600" dirty="0"/>
          </a:p>
          <a:p>
            <a:pPr marL="361950" lvl="1" indent="0" eaLnBrk="1" hangingPunct="1">
              <a:lnSpc>
                <a:spcPct val="110000"/>
              </a:lnSpc>
              <a:buNone/>
            </a:pPr>
            <a:r>
              <a:rPr lang="ja-JP" altLang="en-US" sz="1600" dirty="0"/>
              <a:t>お気に入りの一覧をアプリケーションごとに絞り込んで、表示することもできます。</a:t>
            </a:r>
            <a:endParaRPr lang="en-US" altLang="ja-JP" sz="1600" dirty="0"/>
          </a:p>
          <a:p>
            <a:pPr marL="361950" lvl="1" indent="0" eaLnBrk="1" hangingPunct="1">
              <a:lnSpc>
                <a:spcPct val="110000"/>
              </a:lnSpc>
              <a:buNone/>
            </a:pPr>
            <a:r>
              <a:rPr lang="ja-JP" altLang="en-US" sz="1600" dirty="0"/>
              <a:t>よくアクセスするファイルや、後で確認しようと思っていたメッセージを登録しておくと、簡単に閲覧できます。</a:t>
            </a:r>
          </a:p>
          <a:p>
            <a:pPr eaLnBrk="1" hangingPunct="1">
              <a:lnSpc>
                <a:spcPct val="110000"/>
              </a:lnSpc>
            </a:pPr>
            <a:endParaRPr lang="ja-JP" altLang="en-US" dirty="0"/>
          </a:p>
        </p:txBody>
      </p:sp>
      <p:sp>
        <p:nvSpPr>
          <p:cNvPr id="11" name="角丸四角形 10"/>
          <p:cNvSpPr/>
          <p:nvPr/>
        </p:nvSpPr>
        <p:spPr bwMode="auto">
          <a:xfrm>
            <a:off x="4896464" y="3202550"/>
            <a:ext cx="6548284" cy="891806"/>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メイリオ" pitchFamily="50" charset="-128"/>
                <a:cs typeface="メイリオ" pitchFamily="50" charset="-128"/>
              </a:rPr>
              <a:t>お気に入りの★マークをつけておけば、大事な情報の見逃しがなくなります。</a:t>
            </a:r>
            <a:endParaRPr lang="en-US" altLang="ja-JP" sz="1400"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ポータルに表示させることで、</a:t>
            </a:r>
            <a:r>
              <a:rPr lang="ja-JP" altLang="en-US" sz="1400" dirty="0"/>
              <a:t>目的のページをすばやく簡単に閲覧できるようになります。</a:t>
            </a:r>
            <a:endParaRPr lang="en-US" altLang="ja-JP" sz="1400" i="0" dirty="0">
              <a:solidFill>
                <a:schemeClr val="tx1"/>
              </a:solidFill>
              <a:latin typeface="メイリオ" pitchFamily="50" charset="-128"/>
              <a:cs typeface="メイリオ" pitchFamily="50" charset="-128"/>
            </a:endParaRPr>
          </a:p>
        </p:txBody>
      </p:sp>
      <p:sp>
        <p:nvSpPr>
          <p:cNvPr id="14" name="正方形/長方形 13">
            <a:extLst>
              <a:ext uri="{C183D7F6-B498-43B3-948B-1728B52AA6E4}">
                <adec:decorative xmlns:adec="http://schemas.microsoft.com/office/drawing/2017/decorative" val="1"/>
              </a:ext>
            </a:extLst>
          </p:cNvPr>
          <p:cNvSpPr/>
          <p:nvPr/>
        </p:nvSpPr>
        <p:spPr>
          <a:xfrm>
            <a:off x="1666875" y="2990850"/>
            <a:ext cx="2090738" cy="3365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お気に入り一覧画面</a:t>
            </a:r>
          </a:p>
        </p:txBody>
      </p:sp>
      <p:sp>
        <p:nvSpPr>
          <p:cNvPr id="62475"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1"/>
          </p:nvPr>
        </p:nvSpPr>
        <p:spPr>
          <a:xfrm>
            <a:off x="9698400" y="6526800"/>
            <a:ext cx="2133600" cy="196850"/>
          </a:xfrm>
        </p:spPr>
        <p:txBody>
          <a:bodyPr/>
          <a:lstStyle/>
          <a:p>
            <a:pPr>
              <a:defRPr/>
            </a:pPr>
            <a:fld id="{A04714E4-9325-4A02-8EDF-EC49D1E4B975}" type="slidenum">
              <a:rPr lang="en-US" altLang="ja-JP" smtClean="0"/>
              <a:pPr>
                <a:defRPr/>
              </a:pPr>
              <a:t>38</a:t>
            </a:fld>
            <a:endParaRPr lang="en-US" altLang="ja-JP" dirty="0"/>
          </a:p>
        </p:txBody>
      </p:sp>
      <p:pic>
        <p:nvPicPr>
          <p:cNvPr id="16" name="図 15">
            <a:extLst>
              <a:ext uri="{FF2B5EF4-FFF2-40B4-BE49-F238E27FC236}">
                <a16:creationId xmlns:a16="http://schemas.microsoft.com/office/drawing/2014/main" id="{CF6553E3-0FC9-4A2D-AA6D-1C835F49430A}"/>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8857" y="4224439"/>
            <a:ext cx="5949887" cy="2016000"/>
          </a:xfrm>
          <a:prstGeom prst="rect">
            <a:avLst/>
          </a:prstGeom>
          <a:ln>
            <a:solidFill>
              <a:schemeClr val="bg1">
                <a:lumMod val="85000"/>
              </a:schemeClr>
            </a:solidFill>
          </a:ln>
        </p:spPr>
      </p:pic>
      <p:sp>
        <p:nvSpPr>
          <p:cNvPr id="17" name="正方形/長方形 16">
            <a:extLst>
              <a:ext uri="{FF2B5EF4-FFF2-40B4-BE49-F238E27FC236}">
                <a16:creationId xmlns:a16="http://schemas.microsoft.com/office/drawing/2014/main" id="{3E973AC3-7622-4BFF-B22D-58E05ED0F94E}"/>
              </a:ext>
              <a:ext uri="{C183D7F6-B498-43B3-948B-1728B52AA6E4}">
                <adec:decorative xmlns:adec="http://schemas.microsoft.com/office/drawing/2017/decorative" val="1"/>
              </a:ext>
            </a:extLst>
          </p:cNvPr>
          <p:cNvSpPr/>
          <p:nvPr/>
        </p:nvSpPr>
        <p:spPr bwMode="auto">
          <a:xfrm>
            <a:off x="5332730" y="4814676"/>
            <a:ext cx="138430" cy="76110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8" name="正方形/長方形 17">
            <a:extLst>
              <a:ext uri="{FF2B5EF4-FFF2-40B4-BE49-F238E27FC236}">
                <a16:creationId xmlns:a16="http://schemas.microsoft.com/office/drawing/2014/main" id="{6E037487-8083-4A5A-8AFB-25B5DF5E030A}"/>
              </a:ext>
              <a:ext uri="{C183D7F6-B498-43B3-948B-1728B52AA6E4}">
                <adec:decorative xmlns:adec="http://schemas.microsoft.com/office/drawing/2017/decorative" val="1"/>
              </a:ext>
            </a:extLst>
          </p:cNvPr>
          <p:cNvSpPr/>
          <p:nvPr/>
        </p:nvSpPr>
        <p:spPr>
          <a:xfrm>
            <a:off x="8782019" y="5903889"/>
            <a:ext cx="1736725" cy="3365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i="0" dirty="0">
                <a:solidFill>
                  <a:prstClr val="white"/>
                </a:solidFill>
                <a:latin typeface="+mn-ea"/>
                <a:cs typeface="メイリオ" pitchFamily="50" charset="-128"/>
                <a:sym typeface="Gill Sans Light" pitchFamily="1" charset="0"/>
              </a:rPr>
              <a:t>掲示板画面</a:t>
            </a:r>
          </a:p>
        </p:txBody>
      </p:sp>
      <p:cxnSp>
        <p:nvCxnSpPr>
          <p:cNvPr id="19" name="直線コネクタ 18">
            <a:extLst>
              <a:ext uri="{FF2B5EF4-FFF2-40B4-BE49-F238E27FC236}">
                <a16:creationId xmlns:a16="http://schemas.microsoft.com/office/drawing/2014/main" id="{C2C5C441-CEC7-4A4D-9CA3-9E4234BFE542}"/>
              </a:ext>
              <a:ext uri="{C183D7F6-B498-43B3-948B-1728B52AA6E4}">
                <adec:decorative xmlns:adec="http://schemas.microsoft.com/office/drawing/2017/decorative" val="1"/>
              </a:ext>
            </a:extLst>
          </p:cNvPr>
          <p:cNvCxnSpPr>
            <a:cxnSpLocks/>
          </p:cNvCxnSpPr>
          <p:nvPr/>
        </p:nvCxnSpPr>
        <p:spPr bwMode="auto">
          <a:xfrm flipH="1">
            <a:off x="5409566" y="4086463"/>
            <a:ext cx="750569" cy="712149"/>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0" name="正方形/長方形 19">
            <a:extLst>
              <a:ext uri="{FF2B5EF4-FFF2-40B4-BE49-F238E27FC236}">
                <a16:creationId xmlns:a16="http://schemas.microsoft.com/office/drawing/2014/main" id="{493419D8-CBAF-4F15-AA64-994C5CB65476}"/>
              </a:ext>
              <a:ext uri="{C183D7F6-B498-43B3-948B-1728B52AA6E4}">
                <adec:decorative xmlns:adec="http://schemas.microsoft.com/office/drawing/2017/decorative" val="1"/>
              </a:ext>
            </a:extLst>
          </p:cNvPr>
          <p:cNvSpPr/>
          <p:nvPr/>
        </p:nvSpPr>
        <p:spPr bwMode="auto">
          <a:xfrm>
            <a:off x="3158808" y="4170062"/>
            <a:ext cx="1197610" cy="29525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pic>
        <p:nvPicPr>
          <p:cNvPr id="3" name="図 2">
            <a:extLst>
              <a:ext uri="{FF2B5EF4-FFF2-40B4-BE49-F238E27FC236}">
                <a16:creationId xmlns:a16="http://schemas.microsoft.com/office/drawing/2014/main" id="{670B6F15-694D-E400-505A-C80047F12F9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6907" y="2470627"/>
            <a:ext cx="2275674" cy="63018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-10-</a:t>
            </a:r>
            <a:endParaRPr lang="ja-JP" altLang="en-US" dirty="0"/>
          </a:p>
        </p:txBody>
      </p:sp>
      <p:sp>
        <p:nvSpPr>
          <p:cNvPr id="65539" name="コンテンツ プレースホルダー 3"/>
          <p:cNvSpPr>
            <a:spLocks noGrp="1"/>
          </p:cNvSpPr>
          <p:nvPr>
            <p:ph idx="12"/>
          </p:nvPr>
        </p:nvSpPr>
        <p:spPr>
          <a:xfrm>
            <a:off x="387351" y="863487"/>
            <a:ext cx="11804649" cy="2041526"/>
          </a:xfrm>
        </p:spPr>
        <p:txBody>
          <a:bodyPr/>
          <a:lstStyle/>
          <a:p>
            <a:r>
              <a:rPr lang="ja-JP" altLang="en-US" dirty="0"/>
              <a:t>タイムゾーン、ローカライズ、日・英・簡・繁の ４言語</a:t>
            </a:r>
            <a:r>
              <a:rPr lang="ja-JP" altLang="en-US" dirty="0">
                <a:latin typeface="メイリオ" panose="020B0604030504040204" pitchFamily="50" charset="-128"/>
              </a:rPr>
              <a:t>対応</a:t>
            </a:r>
            <a:endParaRPr lang="en-US" altLang="ja-JP" dirty="0">
              <a:latin typeface="メイリオ" panose="020B0604030504040204" pitchFamily="50" charset="-128"/>
            </a:endParaRPr>
          </a:p>
          <a:p>
            <a:pPr marL="361950" lvl="1" indent="0">
              <a:buNone/>
            </a:pPr>
            <a:r>
              <a:rPr lang="ja-JP" altLang="en-US" sz="1600" dirty="0"/>
              <a:t>タイムゾーンに対応しており、各拠点のメンバーの稼働日、稼働時間がひと目でわかります。</a:t>
            </a:r>
            <a:endParaRPr lang="en-US" altLang="ja-JP" sz="1600" dirty="0"/>
          </a:p>
          <a:p>
            <a:pPr marL="361950" lvl="1" indent="0">
              <a:buNone/>
            </a:pPr>
            <a:r>
              <a:rPr lang="ja-JP" altLang="en-US" sz="1600" dirty="0"/>
              <a:t>ユーザーが使用する表示言語の種類や拠点ごとの稼働時間、使用するカレンダー、タイムゾーンの設定ができます。</a:t>
            </a:r>
            <a:endParaRPr lang="en-US" altLang="ja-JP" sz="1600" dirty="0"/>
          </a:p>
          <a:p>
            <a:pPr marL="361950" lvl="1" indent="0">
              <a:buNone/>
            </a:pPr>
            <a:r>
              <a:rPr lang="ja-JP" altLang="en-US" sz="1600" dirty="0">
                <a:solidFill>
                  <a:srgbClr val="000000"/>
                </a:solidFill>
                <a:sym typeface="Gill Sans Light" charset="0"/>
              </a:rPr>
              <a:t>また、</a:t>
            </a:r>
            <a:r>
              <a:rPr lang="ja-JP" altLang="en-US" sz="1600" dirty="0"/>
              <a:t>日・英・</a:t>
            </a:r>
            <a:r>
              <a:rPr lang="zh-TW" altLang="en-US" sz="1600" dirty="0">
                <a:latin typeface="メイリオ" panose="020B0604030504040204" pitchFamily="50" charset="-128"/>
                <a:ea typeface="メイリオ" panose="020B0604030504040204" pitchFamily="50" charset="-128"/>
              </a:rPr>
              <a:t>簡体字</a:t>
            </a:r>
            <a:r>
              <a:rPr lang="ja-JP" altLang="en-US" sz="1600" dirty="0">
                <a:latin typeface="メイリオ" panose="020B0604030504040204" pitchFamily="50" charset="-128"/>
                <a:ea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rPr>
              <a:t>繁体字</a:t>
            </a:r>
            <a:r>
              <a:rPr lang="ja-JP" altLang="en-US" sz="1600" dirty="0"/>
              <a:t>の４言語に対応しているので、母国語に合わせて画面を切り替えることができます。</a:t>
            </a:r>
            <a:endParaRPr lang="en-US" altLang="ja-JP" sz="1600" dirty="0"/>
          </a:p>
          <a:p>
            <a:pPr marL="361950" lvl="1" indent="0">
              <a:buNone/>
            </a:pPr>
            <a:r>
              <a:rPr lang="ja-JP" altLang="en-US" sz="1600" dirty="0"/>
              <a:t>ユーザー自身が個人設定</a:t>
            </a:r>
            <a:r>
              <a:rPr lang="ja-JP" altLang="en-US" sz="1600" dirty="0">
                <a:solidFill>
                  <a:srgbClr val="000000"/>
                </a:solidFill>
                <a:sym typeface="Gill Sans Light" charset="0"/>
              </a:rPr>
              <a:t>で言語やタイムゾーンを変更することも可能です。</a:t>
            </a:r>
            <a:endParaRPr lang="ja-JP" altLang="en-US" sz="1600" dirty="0"/>
          </a:p>
          <a:p>
            <a:endParaRPr lang="ja-JP" altLang="en-US" dirty="0">
              <a:solidFill>
                <a:srgbClr val="000000"/>
              </a:solidFill>
              <a:latin typeface="メイリオ" panose="020B0604030504040204" pitchFamily="50" charset="-128"/>
              <a:sym typeface="Gill Sans Light" charset="0"/>
            </a:endParaRPr>
          </a:p>
          <a:p>
            <a:endParaRPr lang="ja-JP" altLang="en-US" dirty="0"/>
          </a:p>
        </p:txBody>
      </p:sp>
      <p:pic>
        <p:nvPicPr>
          <p:cNvPr id="13" name="Picture 3">
            <a:extLs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0892" y="3576960"/>
            <a:ext cx="4160838" cy="2041525"/>
          </a:xfrm>
          <a:prstGeom prst="rect">
            <a:avLst/>
          </a:prstGeom>
          <a:noFill/>
          <a:ln w="9525">
            <a:solidFill>
              <a:schemeClr val="bg1">
                <a:lumMod val="85000"/>
              </a:schemeClr>
            </a:solidFill>
            <a:miter lim="800000"/>
            <a:headEnd/>
            <a:tailEnd/>
          </a:ln>
          <a:effectLst/>
          <a:extLst>
            <a:ext uri="{909E8E84-426E-40dd-AFC4-6F175D3DCCD1}"/>
          </a:extLst>
        </p:spPr>
      </p:pic>
      <p:pic>
        <p:nvPicPr>
          <p:cNvPr id="19" name="図 18">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6288" y="3295650"/>
            <a:ext cx="4743450" cy="920750"/>
          </a:xfrm>
          <a:prstGeom prst="rect">
            <a:avLst/>
          </a:prstGeom>
          <a:noFill/>
          <a:ln w="9525">
            <a:solidFill>
              <a:schemeClr val="bg1">
                <a:lumMod val="85000"/>
              </a:schemeClr>
            </a:solidFill>
            <a:miter lim="800000"/>
            <a:headEnd/>
            <a:tailEnd/>
          </a:ln>
          <a:effectLst/>
          <a:extLst>
            <a:ext uri="{909E8E84-426E-40dd-AFC4-6F175D3DCCD1}"/>
          </a:extLst>
        </p:spPr>
      </p:pic>
      <p:sp>
        <p:nvSpPr>
          <p:cNvPr id="12" name="正方形/長方形 11">
            <a:extLst>
              <a:ext uri="{C183D7F6-B498-43B3-948B-1728B52AA6E4}">
                <adec:decorative xmlns:adec="http://schemas.microsoft.com/office/drawing/2017/decorative" val="1"/>
              </a:ext>
            </a:extLst>
          </p:cNvPr>
          <p:cNvSpPr/>
          <p:nvPr/>
        </p:nvSpPr>
        <p:spPr bwMode="auto">
          <a:xfrm>
            <a:off x="1630892" y="4007172"/>
            <a:ext cx="615950" cy="11271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5" name="正方形/長方形 14">
            <a:extLst>
              <a:ext uri="{C183D7F6-B498-43B3-948B-1728B52AA6E4}">
                <adec:decorative xmlns:adec="http://schemas.microsoft.com/office/drawing/2017/decorative" val="1"/>
              </a:ext>
            </a:extLst>
          </p:cNvPr>
          <p:cNvSpPr/>
          <p:nvPr/>
        </p:nvSpPr>
        <p:spPr bwMode="auto">
          <a:xfrm>
            <a:off x="1630892" y="4526284"/>
            <a:ext cx="615950" cy="11430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6" name="正方形/長方形 15">
            <a:extLst>
              <a:ext uri="{C183D7F6-B498-43B3-948B-1728B52AA6E4}">
                <adec:decorative xmlns:adec="http://schemas.microsoft.com/office/drawing/2017/decorative" val="1"/>
              </a:ext>
            </a:extLst>
          </p:cNvPr>
          <p:cNvSpPr/>
          <p:nvPr/>
        </p:nvSpPr>
        <p:spPr bwMode="auto">
          <a:xfrm>
            <a:off x="1630893" y="5072385"/>
            <a:ext cx="733425" cy="10001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22" name="角丸四角形 21"/>
          <p:cNvSpPr/>
          <p:nvPr/>
        </p:nvSpPr>
        <p:spPr bwMode="auto">
          <a:xfrm>
            <a:off x="1461560" y="5759244"/>
            <a:ext cx="3495675" cy="633941"/>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メイリオ" pitchFamily="50" charset="-128"/>
                <a:cs typeface="メイリオ" pitchFamily="50" charset="-128"/>
              </a:rPr>
              <a:t>スケジュールの一覧画面で、稼働時間外はグレーアウトで表示されます。</a:t>
            </a:r>
            <a:endParaRPr lang="en-US" altLang="ja-JP" sz="1400" i="0" dirty="0">
              <a:solidFill>
                <a:schemeClr val="tx1"/>
              </a:solidFill>
              <a:latin typeface="メイリオ" pitchFamily="50" charset="-128"/>
              <a:cs typeface="メイリオ" pitchFamily="50" charset="-128"/>
            </a:endParaRPr>
          </a:p>
        </p:txBody>
      </p:sp>
      <p:sp>
        <p:nvSpPr>
          <p:cNvPr id="65546"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pic>
        <p:nvPicPr>
          <p:cNvPr id="14" name="図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6926" y="4370388"/>
            <a:ext cx="3489325" cy="1758950"/>
          </a:xfrm>
          <a:prstGeom prst="rect">
            <a:avLst/>
          </a:prstGeom>
          <a:noFill/>
          <a:ln w="9525">
            <a:solidFill>
              <a:schemeClr val="bg1">
                <a:lumMod val="85000"/>
              </a:schemeClr>
            </a:solidFill>
            <a:miter lim="800000"/>
            <a:headEnd/>
            <a:tailEnd/>
          </a:ln>
          <a:effectLst/>
          <a:extLst>
            <a:ext uri="{909E8E84-426E-40dd-AFC4-6F175D3DCCD1}"/>
          </a:extLst>
        </p:spPr>
      </p:pic>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39</a:t>
            </a:fld>
            <a:endParaRPr lang="en-US" altLang="ja-JP"/>
          </a:p>
        </p:txBody>
      </p:sp>
      <p:sp>
        <p:nvSpPr>
          <p:cNvPr id="18" name="正方形/長方形 17">
            <a:extLst>
              <a:ext uri="{FF2B5EF4-FFF2-40B4-BE49-F238E27FC236}">
                <a16:creationId xmlns:a16="http://schemas.microsoft.com/office/drawing/2014/main" id="{28B8F84E-BA21-4C2C-8070-4840CDD4D1AA}"/>
              </a:ext>
              <a:ext uri="{C183D7F6-B498-43B3-948B-1728B52AA6E4}">
                <adec:decorative xmlns:adec="http://schemas.microsoft.com/office/drawing/2017/decorative" val="1"/>
              </a:ext>
            </a:extLst>
          </p:cNvPr>
          <p:cNvSpPr/>
          <p:nvPr/>
        </p:nvSpPr>
        <p:spPr bwMode="auto">
          <a:xfrm>
            <a:off x="3607232" y="5059491"/>
            <a:ext cx="2184498" cy="638369"/>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7" name="直線コネクタ 16">
            <a:extLst>
              <a:ext uri="{FF2B5EF4-FFF2-40B4-BE49-F238E27FC236}">
                <a16:creationId xmlns:a16="http://schemas.microsoft.com/office/drawing/2014/main" id="{A8639978-5430-42E9-814F-3A5CA26D337F}"/>
              </a:ext>
              <a:ext uri="{C183D7F6-B498-43B3-948B-1728B52AA6E4}">
                <adec:decorative xmlns:adec="http://schemas.microsoft.com/office/drawing/2017/decorative" val="1"/>
              </a:ext>
            </a:extLst>
          </p:cNvPr>
          <p:cNvCxnSpPr>
            <a:cxnSpLocks/>
          </p:cNvCxnSpPr>
          <p:nvPr/>
        </p:nvCxnSpPr>
        <p:spPr bwMode="auto">
          <a:xfrm flipV="1">
            <a:off x="3225272" y="5378676"/>
            <a:ext cx="413710" cy="38056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2">
            <a:extLst>
              <a:ext uri="{FF2B5EF4-FFF2-40B4-BE49-F238E27FC236}">
                <a16:creationId xmlns:a16="http://schemas.microsoft.com/office/drawing/2014/main" id="{76003A1A-6A5D-E698-2A38-9D01AF1F119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367" y="2974510"/>
            <a:ext cx="2275674" cy="63018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EB64F-4E6F-5046-90FC-F7A0FB74466E}"/>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2272A497-CF72-F84B-9469-92F6B28925D4}"/>
              </a:ext>
            </a:extLst>
          </p:cNvPr>
          <p:cNvSpPr>
            <a:spLocks noGrp="1"/>
          </p:cNvSpPr>
          <p:nvPr>
            <p:ph idx="12"/>
          </p:nvPr>
        </p:nvSpPr>
        <p:spPr/>
        <p:txBody>
          <a:bodyPr/>
          <a:lstStyle/>
          <a:p>
            <a:pPr marL="457200" indent="-457200">
              <a:lnSpc>
                <a:spcPts val="2000"/>
              </a:lnSpc>
              <a:buClr>
                <a:schemeClr val="tx1"/>
              </a:buClr>
              <a:buFont typeface="+mj-lt"/>
              <a:buAutoNum type="arabicPeriod"/>
            </a:pPr>
            <a:r>
              <a:rPr lang="ja-JP" altLang="en-US" sz="1800" dirty="0">
                <a:latin typeface="+mj-ea"/>
                <a:ea typeface="+mj-ea"/>
              </a:rPr>
              <a:t>製品概要</a:t>
            </a:r>
            <a:r>
              <a:rPr lang="en-US" altLang="ja-JP" sz="1800" dirty="0">
                <a:latin typeface="+mj-ea"/>
                <a:ea typeface="+mj-ea"/>
              </a:rPr>
              <a:t>					</a:t>
            </a:r>
            <a:r>
              <a:rPr lang="en-US" altLang="ja-JP" sz="1800" dirty="0">
                <a:latin typeface="+mj-ea"/>
                <a:ea typeface="+mj-ea"/>
                <a:hlinkClick r:id="rId2" action="ppaction://hlinksldjump"/>
              </a:rPr>
              <a:t>P.5</a:t>
            </a:r>
            <a:endParaRPr lang="en-US" altLang="ja-JP" sz="1800" dirty="0">
              <a:latin typeface="+mj-ea"/>
              <a:ea typeface="+mj-ea"/>
            </a:endParaRPr>
          </a:p>
          <a:p>
            <a:pPr marL="457200" indent="-457200">
              <a:lnSpc>
                <a:spcPts val="2000"/>
              </a:lnSpc>
              <a:buClr>
                <a:schemeClr val="tx1"/>
              </a:buClr>
              <a:buFont typeface="+mj-lt"/>
              <a:buAutoNum type="arabicPeriod"/>
            </a:pPr>
            <a:r>
              <a:rPr lang="ja-JP" altLang="en-US" sz="1800" dirty="0">
                <a:latin typeface="+mj-ea"/>
                <a:ea typeface="+mj-ea"/>
              </a:rPr>
              <a:t>機能紹介</a:t>
            </a:r>
            <a:r>
              <a:rPr lang="en-US" altLang="ja-JP" sz="1800" dirty="0">
                <a:latin typeface="+mj-ea"/>
                <a:ea typeface="+mj-ea"/>
              </a:rPr>
              <a:t>					</a:t>
            </a:r>
            <a:r>
              <a:rPr lang="en-US" altLang="ja-JP" sz="1800" dirty="0">
                <a:latin typeface="+mj-ea"/>
                <a:ea typeface="+mj-ea"/>
                <a:hlinkClick r:id="rId3" action="ppaction://hlinksldjump"/>
              </a:rPr>
              <a:t>P.7</a:t>
            </a:r>
            <a:endParaRPr lang="en-US" altLang="ja-JP" sz="1800" dirty="0">
              <a:latin typeface="+mj-ea"/>
              <a:ea typeface="+mj-ea"/>
            </a:endParaRPr>
          </a:p>
          <a:p>
            <a:pPr marL="457200" indent="-457200">
              <a:lnSpc>
                <a:spcPts val="2000"/>
              </a:lnSpc>
              <a:buClr>
                <a:schemeClr val="tx1"/>
              </a:buClr>
              <a:buFont typeface="+mj-lt"/>
              <a:buAutoNum type="arabicPeriod"/>
            </a:pPr>
            <a:r>
              <a:rPr lang="ja-JP" altLang="en-US" sz="1800" dirty="0">
                <a:latin typeface="メイリオ"/>
                <a:ea typeface="メイリオ"/>
              </a:rPr>
              <a:t>「サイボウズ</a:t>
            </a:r>
            <a:r>
              <a:rPr lang="en-US" altLang="ja-JP" sz="1800" dirty="0">
                <a:latin typeface="メイリオ"/>
                <a:ea typeface="メイリオ"/>
              </a:rPr>
              <a:t> Office</a:t>
            </a:r>
            <a:r>
              <a:rPr lang="ja-JP" altLang="en-US" sz="1800" dirty="0">
                <a:latin typeface="メイリオ"/>
                <a:ea typeface="メイリオ"/>
              </a:rPr>
              <a:t>」にしかない機能</a:t>
            </a:r>
            <a:r>
              <a:rPr lang="en-US" altLang="ja-JP" sz="1800" dirty="0">
                <a:latin typeface="メイリオ"/>
                <a:ea typeface="メイリオ"/>
              </a:rPr>
              <a:t>		</a:t>
            </a:r>
            <a:r>
              <a:rPr lang="en-US" altLang="ja-JP" sz="1800" dirty="0">
                <a:latin typeface="メイリオ"/>
                <a:ea typeface="メイリオ"/>
                <a:hlinkClick r:id="rId4" action="ppaction://hlinksldjump"/>
              </a:rPr>
              <a:t>P.23</a:t>
            </a:r>
            <a:endParaRPr lang="en-US" altLang="ja-JP" sz="1800" dirty="0">
              <a:latin typeface="メイリオ"/>
              <a:ea typeface="メイリオ"/>
            </a:endParaRPr>
          </a:p>
          <a:p>
            <a:pPr marL="457200" indent="-457200">
              <a:lnSpc>
                <a:spcPts val="2000"/>
              </a:lnSpc>
              <a:buClr>
                <a:schemeClr val="tx1"/>
              </a:buClr>
              <a:buFont typeface="+mj-lt"/>
              <a:buAutoNum type="arabicPeriod"/>
            </a:pPr>
            <a:r>
              <a:rPr lang="ja-JP" altLang="en-US" sz="1800" dirty="0">
                <a:latin typeface="メイリオ"/>
                <a:ea typeface="メイリオ"/>
              </a:rPr>
              <a:t>「</a:t>
            </a:r>
            <a:r>
              <a:rPr lang="en-US" altLang="ja-JP" sz="1800" dirty="0" err="1">
                <a:latin typeface="メイリオ"/>
                <a:ea typeface="メイリオ"/>
              </a:rPr>
              <a:t>Garoon</a:t>
            </a:r>
            <a:r>
              <a:rPr lang="ja-JP" altLang="en-US" sz="1800" dirty="0">
                <a:latin typeface="メイリオ"/>
                <a:ea typeface="メイリオ"/>
              </a:rPr>
              <a:t>」にしかない機能</a:t>
            </a:r>
            <a:r>
              <a:rPr lang="en-US" altLang="ja-JP" sz="1800" dirty="0">
                <a:latin typeface="メイリオ"/>
                <a:ea typeface="メイリオ"/>
              </a:rPr>
              <a:t>			</a:t>
            </a:r>
            <a:r>
              <a:rPr lang="en-US" altLang="ja-JP" sz="1800" dirty="0">
                <a:latin typeface="メイリオ"/>
                <a:ea typeface="メイリオ"/>
                <a:hlinkClick r:id="rId5" action="ppaction://hlinksldjump"/>
              </a:rPr>
              <a:t>P.31</a:t>
            </a:r>
            <a:endParaRPr lang="en-US" altLang="ja-JP" sz="1800" dirty="0">
              <a:latin typeface="メイリオ"/>
              <a:ea typeface="メイリオ"/>
            </a:endParaRPr>
          </a:p>
          <a:p>
            <a:pPr marL="457200" indent="-457200">
              <a:lnSpc>
                <a:spcPts val="2000"/>
              </a:lnSpc>
              <a:buClr>
                <a:schemeClr val="tx1"/>
              </a:buClr>
              <a:buFont typeface="+mj-lt"/>
              <a:buAutoNum type="arabicPeriod"/>
            </a:pPr>
            <a:r>
              <a:rPr lang="ja-JP" altLang="en-US" sz="1800" dirty="0">
                <a:latin typeface="+mj-ea"/>
                <a:ea typeface="+mj-ea"/>
              </a:rPr>
              <a:t>比較表</a:t>
            </a:r>
            <a:r>
              <a:rPr lang="en-US" altLang="ja-JP" sz="1800" dirty="0">
                <a:latin typeface="+mj-ea"/>
                <a:ea typeface="+mj-ea"/>
              </a:rPr>
              <a:t>					</a:t>
            </a:r>
            <a:r>
              <a:rPr lang="en-US" altLang="ja-JP" sz="1800" dirty="0">
                <a:latin typeface="+mj-ea"/>
                <a:ea typeface="+mj-ea"/>
                <a:hlinkClick r:id="rId6" action="ppaction://hlinksldjump"/>
              </a:rPr>
              <a:t>P.53</a:t>
            </a:r>
            <a:endParaRPr lang="en-US" altLang="ja-JP" sz="1800" dirty="0">
              <a:latin typeface="+mj-ea"/>
              <a:ea typeface="+mj-ea"/>
            </a:endParaRPr>
          </a:p>
          <a:p>
            <a:pPr marL="457200" indent="-457200">
              <a:lnSpc>
                <a:spcPts val="2000"/>
              </a:lnSpc>
              <a:buClr>
                <a:schemeClr val="tx1"/>
              </a:buClr>
              <a:buFont typeface="+mj-lt"/>
              <a:buAutoNum type="arabicPeriod"/>
            </a:pPr>
            <a:r>
              <a:rPr lang="ja-JP" altLang="en-US" sz="1800" dirty="0">
                <a:latin typeface="+mj-ea"/>
                <a:ea typeface="+mj-ea"/>
              </a:rPr>
              <a:t>価格</a:t>
            </a:r>
            <a:r>
              <a:rPr lang="en-US" altLang="ja-JP" sz="1800" dirty="0">
                <a:latin typeface="+mj-ea"/>
                <a:ea typeface="+mj-ea"/>
              </a:rPr>
              <a:t>					</a:t>
            </a:r>
            <a:r>
              <a:rPr lang="en-US" altLang="ja-JP" sz="1800" dirty="0">
                <a:latin typeface="+mj-ea"/>
                <a:ea typeface="+mj-ea"/>
                <a:hlinkClick r:id="rId7" action="ppaction://hlinksldjump"/>
              </a:rPr>
              <a:t>P.56</a:t>
            </a:r>
            <a:endParaRPr lang="en-US" altLang="ja-JP" sz="1800" dirty="0">
              <a:latin typeface="+mj-ea"/>
              <a:ea typeface="+mj-ea"/>
            </a:endParaRPr>
          </a:p>
          <a:p>
            <a:pPr marL="457200" indent="-457200">
              <a:buClr>
                <a:schemeClr val="tx1"/>
              </a:buClr>
              <a:buFont typeface="+mj-lt"/>
              <a:buAutoNum type="arabicPeriod"/>
            </a:pPr>
            <a:endParaRPr lang="ja-JP" altLang="en-US" sz="1800" dirty="0">
              <a:latin typeface="+mj-ea"/>
              <a:ea typeface="+mj-ea"/>
            </a:endParaRPr>
          </a:p>
        </p:txBody>
      </p:sp>
      <p:sp>
        <p:nvSpPr>
          <p:cNvPr id="4" name="フッター プレースホルダー 3">
            <a:extLst>
              <a:ext uri="{FF2B5EF4-FFF2-40B4-BE49-F238E27FC236}">
                <a16:creationId xmlns:a16="http://schemas.microsoft.com/office/drawing/2014/main" id="{8AA02623-5752-AA42-A6E2-C6E01ADF69E5}"/>
              </a:ext>
              <a:ext uri="{C183D7F6-B498-43B3-948B-1728B52AA6E4}">
                <adec:decorative xmlns:adec="http://schemas.microsoft.com/office/drawing/2017/decorative" val="1"/>
              </a:ext>
            </a:extLst>
          </p:cNvPr>
          <p:cNvSpPr>
            <a:spLocks noGrp="1"/>
          </p:cNvSpPr>
          <p:nvPr>
            <p:ph type="ftr" sz="quarter" idx="13"/>
          </p:nvPr>
        </p:nvSpPr>
        <p:spPr/>
        <p:txBody>
          <a:bodyPr/>
          <a:lstStyle/>
          <a:p>
            <a:pPr>
              <a:defRPr/>
            </a:pPr>
            <a:r>
              <a:rPr lang="en-US" altLang="ja-JP"/>
              <a:t>Copyright Cybozu</a:t>
            </a:r>
            <a:endParaRPr lang="en-US" altLang="ja-JP" dirty="0"/>
          </a:p>
        </p:txBody>
      </p:sp>
      <p:sp>
        <p:nvSpPr>
          <p:cNvPr id="5" name="スライド番号プレースホルダー 4">
            <a:extLst>
              <a:ext uri="{FF2B5EF4-FFF2-40B4-BE49-F238E27FC236}">
                <a16:creationId xmlns:a16="http://schemas.microsoft.com/office/drawing/2014/main" id="{48E4E2C1-2772-874B-B163-32D2BE3CC5A9}"/>
              </a:ex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BF230EC1-EC99-47FA-A1B5-81D885407C88}" type="slidenum">
              <a:rPr lang="en-US" altLang="ja-JP" smtClean="0"/>
              <a:pPr>
                <a:defRPr/>
              </a:pPr>
              <a:t>4</a:t>
            </a:fld>
            <a:endParaRPr lang="en-US" altLang="ja-JP"/>
          </a:p>
        </p:txBody>
      </p:sp>
    </p:spTree>
    <p:extLst>
      <p:ext uri="{BB962C8B-B14F-4D97-AF65-F5344CB8AC3E}">
        <p14:creationId xmlns:p14="http://schemas.microsoft.com/office/powerpoint/2010/main" val="262010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2"/>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-11-</a:t>
            </a:r>
            <a:endParaRPr lang="ja-JP" altLang="en-US" dirty="0"/>
          </a:p>
        </p:txBody>
      </p:sp>
      <p:sp>
        <p:nvSpPr>
          <p:cNvPr id="68611" name="コンテンツ プレースホルダー 3"/>
          <p:cNvSpPr>
            <a:spLocks noGrp="1"/>
          </p:cNvSpPr>
          <p:nvPr>
            <p:ph idx="12"/>
          </p:nvPr>
        </p:nvSpPr>
        <p:spPr>
          <a:xfrm>
            <a:off x="387351" y="908090"/>
            <a:ext cx="10972800" cy="1622425"/>
          </a:xfrm>
        </p:spPr>
        <p:txBody>
          <a:bodyPr/>
          <a:lstStyle/>
          <a:p>
            <a:pPr eaLnBrk="1" hangingPunct="1">
              <a:lnSpc>
                <a:spcPct val="110000"/>
              </a:lnSpc>
            </a:pPr>
            <a:r>
              <a:rPr lang="ja-JP" altLang="en-US" dirty="0"/>
              <a:t>組織とロール</a:t>
            </a:r>
            <a:r>
              <a:rPr lang="ja-JP" altLang="en-US" sz="1500" dirty="0"/>
              <a:t>　</a:t>
            </a:r>
          </a:p>
          <a:p>
            <a:pPr marL="361950" lvl="1" indent="0" eaLnBrk="1" hangingPunct="1">
              <a:lnSpc>
                <a:spcPct val="110000"/>
              </a:lnSpc>
              <a:buNone/>
            </a:pPr>
            <a:r>
              <a:rPr lang="ja-JP" altLang="en-US" sz="1600" dirty="0">
                <a:solidFill>
                  <a:srgbClr val="333333"/>
                </a:solidFill>
              </a:rPr>
              <a:t>階層的なグループを表現できるので、実際の組織をそのままに作成できます。</a:t>
            </a:r>
            <a:endParaRPr lang="en-US" altLang="ja-JP" sz="1600" dirty="0">
              <a:solidFill>
                <a:srgbClr val="333333"/>
              </a:solidFill>
            </a:endParaRPr>
          </a:p>
          <a:p>
            <a:pPr marL="361950" lvl="1" indent="0" eaLnBrk="1" hangingPunct="1">
              <a:lnSpc>
                <a:spcPct val="110000"/>
              </a:lnSpc>
              <a:buNone/>
            </a:pPr>
            <a:r>
              <a:rPr lang="ja-JP" altLang="en-US" sz="1600" dirty="0"/>
              <a:t>組織変更後の組織情報を日時指定して反映できるので、大規模な人事異動のメンテナンス業務も迅速に行うことができます。組織では分類できない役職や職務、雇用条件などのグループを「ロール」として定義し、きめ細かなアクセス権の設定をすることができます。</a:t>
            </a:r>
          </a:p>
          <a:p>
            <a:pPr eaLnBrk="1" hangingPunct="1">
              <a:lnSpc>
                <a:spcPct val="110000"/>
              </a:lnSpc>
            </a:pPr>
            <a:endParaRPr lang="ja-JP" altLang="en-US" sz="1500" dirty="0"/>
          </a:p>
        </p:txBody>
      </p:sp>
      <p:pic>
        <p:nvPicPr>
          <p:cNvPr id="10" name="図 9">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731001" y="3145629"/>
            <a:ext cx="3452813" cy="17494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5" name="図 14">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1165" y="3219713"/>
            <a:ext cx="3913188" cy="2386013"/>
          </a:xfrm>
          <a:prstGeom prst="rect">
            <a:avLst/>
          </a:prstGeom>
          <a:ln>
            <a:solidFill>
              <a:schemeClr val="bg1">
                <a:lumMod val="85000"/>
              </a:schemeClr>
            </a:solidFill>
          </a:ln>
        </p:spPr>
      </p:pic>
      <p:sp>
        <p:nvSpPr>
          <p:cNvPr id="16" name="正方形/長方形 15">
            <a:extLst>
              <a:ext uri="{C183D7F6-B498-43B3-948B-1728B52AA6E4}">
                <adec:decorative xmlns:adec="http://schemas.microsoft.com/office/drawing/2017/decorative" val="1"/>
              </a:ext>
            </a:extLst>
          </p:cNvPr>
          <p:cNvSpPr/>
          <p:nvPr/>
        </p:nvSpPr>
        <p:spPr>
          <a:xfrm>
            <a:off x="4063153" y="3219712"/>
            <a:ext cx="1981200" cy="5762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i="0" dirty="0">
                <a:solidFill>
                  <a:prstClr val="white"/>
                </a:solidFill>
                <a:latin typeface="+mn-ea"/>
                <a:cs typeface="メイリオ" pitchFamily="50" charset="-128"/>
                <a:sym typeface="Gill Sans Light" pitchFamily="1" charset="0"/>
              </a:rPr>
              <a:t>組織</a:t>
            </a:r>
            <a:r>
              <a:rPr lang="en-US" altLang="ja-JP" sz="1600" i="0" dirty="0">
                <a:solidFill>
                  <a:prstClr val="white"/>
                </a:solidFill>
                <a:latin typeface="+mn-ea"/>
                <a:cs typeface="メイリオ" pitchFamily="50" charset="-128"/>
                <a:sym typeface="Gill Sans Light" pitchFamily="1" charset="0"/>
              </a:rPr>
              <a:t>/</a:t>
            </a:r>
            <a:r>
              <a:rPr lang="ja-JP" altLang="en-US" sz="1600" i="0" dirty="0">
                <a:solidFill>
                  <a:prstClr val="white"/>
                </a:solidFill>
                <a:latin typeface="+mn-ea"/>
                <a:cs typeface="メイリオ" pitchFamily="50" charset="-128"/>
                <a:sym typeface="Gill Sans Light" pitchFamily="1" charset="0"/>
              </a:rPr>
              <a:t>ユーザーの</a:t>
            </a:r>
            <a:endParaRPr lang="en-US" altLang="ja-JP" sz="1600" i="0" dirty="0">
              <a:solidFill>
                <a:prstClr val="white"/>
              </a:solidFill>
              <a:latin typeface="+mn-ea"/>
              <a:cs typeface="メイリオ" pitchFamily="50" charset="-128"/>
              <a:sym typeface="Gill Sans Light" pitchFamily="1" charset="0"/>
            </a:endParaRPr>
          </a:p>
          <a:p>
            <a:pPr algn="ctr">
              <a:defRPr/>
            </a:pPr>
            <a:r>
              <a:rPr lang="ja-JP" altLang="en-US" sz="1600" i="0" dirty="0">
                <a:solidFill>
                  <a:prstClr val="white"/>
                </a:solidFill>
                <a:latin typeface="+mn-ea"/>
                <a:cs typeface="メイリオ" pitchFamily="50" charset="-128"/>
                <a:sym typeface="Gill Sans Light" pitchFamily="1" charset="0"/>
              </a:rPr>
              <a:t>事前設定画面</a:t>
            </a:r>
          </a:p>
        </p:txBody>
      </p:sp>
      <p:pic>
        <p:nvPicPr>
          <p:cNvPr id="68616"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21476" y="4894262"/>
            <a:ext cx="32686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a:extLst>
              <a:ext uri="{C183D7F6-B498-43B3-948B-1728B52AA6E4}">
                <adec:decorative xmlns:adec="http://schemas.microsoft.com/office/drawing/2017/decorative" val="1"/>
              </a:ext>
            </a:extLst>
          </p:cNvPr>
          <p:cNvSpPr/>
          <p:nvPr/>
        </p:nvSpPr>
        <p:spPr>
          <a:xfrm>
            <a:off x="8726489" y="3145629"/>
            <a:ext cx="1628775"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i="0" dirty="0">
                <a:solidFill>
                  <a:prstClr val="white"/>
                </a:solidFill>
                <a:latin typeface="+mn-ea"/>
                <a:cs typeface="メイリオ" pitchFamily="50" charset="-128"/>
                <a:sym typeface="Gill Sans Light" pitchFamily="1" charset="0"/>
              </a:rPr>
              <a:t>ロールの設定</a:t>
            </a:r>
          </a:p>
        </p:txBody>
      </p:sp>
      <p:sp>
        <p:nvSpPr>
          <p:cNvPr id="20" name="正方形/長方形 19">
            <a:extLst>
              <a:ext uri="{C183D7F6-B498-43B3-948B-1728B52AA6E4}">
                <adec:decorative xmlns:adec="http://schemas.microsoft.com/office/drawing/2017/decorative" val="1"/>
              </a:ext>
            </a:extLst>
          </p:cNvPr>
          <p:cNvSpPr/>
          <p:nvPr/>
        </p:nvSpPr>
        <p:spPr bwMode="auto">
          <a:xfrm>
            <a:off x="6721476" y="3767928"/>
            <a:ext cx="980620" cy="1181100"/>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6861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40</a:t>
            </a:fld>
            <a:endParaRPr lang="en-US" altLang="ja-JP"/>
          </a:p>
        </p:txBody>
      </p:sp>
      <p:pic>
        <p:nvPicPr>
          <p:cNvPr id="3" name="図 2">
            <a:extLst>
              <a:ext uri="{FF2B5EF4-FFF2-40B4-BE49-F238E27FC236}">
                <a16:creationId xmlns:a16="http://schemas.microsoft.com/office/drawing/2014/main" id="{773A00EA-2A96-42CE-0A7C-26B10B1D077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2423" y="2616754"/>
            <a:ext cx="2275674" cy="63018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-12-</a:t>
            </a:r>
            <a:endParaRPr lang="ja-JP" altLang="en-US" dirty="0"/>
          </a:p>
        </p:txBody>
      </p:sp>
      <p:sp>
        <p:nvSpPr>
          <p:cNvPr id="70658" name="コンテンツ プレースホルダー 2"/>
          <p:cNvSpPr>
            <a:spLocks noGrp="1"/>
          </p:cNvSpPr>
          <p:nvPr>
            <p:ph idx="12"/>
          </p:nvPr>
        </p:nvSpPr>
        <p:spPr/>
        <p:txBody>
          <a:bodyPr/>
          <a:lstStyle/>
          <a:p>
            <a:pPr eaLnBrk="1" hangingPunct="1"/>
            <a:r>
              <a:rPr lang="ja-JP" altLang="en-US">
                <a:ea typeface="メイリオ"/>
              </a:rPr>
              <a:t>管理者権限の移譲</a:t>
            </a:r>
            <a:endParaRPr lang="en-US" altLang="ja-JP">
              <a:ea typeface="メイリオ"/>
            </a:endParaRPr>
          </a:p>
          <a:p>
            <a:pPr marL="361950" lvl="1" indent="0" eaLnBrk="1" hangingPunct="1">
              <a:buNone/>
            </a:pPr>
            <a:r>
              <a:rPr lang="ja-JP" altLang="en-US" sz="1600">
                <a:latin typeface="メイリオ"/>
                <a:ea typeface="メイリオ"/>
              </a:rPr>
              <a:t>アプリケーション単位、フォルダ単位など、必要な権限だけを個人または任意のグループへ</a:t>
            </a:r>
            <a:r>
              <a:rPr lang="ja-JP" sz="1600">
                <a:cs typeface="+mn-ea"/>
              </a:rPr>
              <a:t>移譲</a:t>
            </a:r>
            <a:r>
              <a:rPr lang="ja-JP" altLang="en-US" sz="1600">
                <a:latin typeface="メイリオ"/>
                <a:ea typeface="メイリオ"/>
              </a:rPr>
              <a:t>できます。</a:t>
            </a:r>
            <a:endParaRPr lang="ja-JP" altLang="en-US" sz="1600">
              <a:solidFill>
                <a:srgbClr val="333333"/>
              </a:solidFill>
              <a:latin typeface="メイリオ"/>
              <a:ea typeface="メイリオ"/>
            </a:endParaRPr>
          </a:p>
        </p:txBody>
      </p:sp>
      <p:sp>
        <p:nvSpPr>
          <p:cNvPr id="7067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sz="1400"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E282F07B-8DD7-48EC-AF5B-180572590615}" type="slidenum">
              <a:rPr lang="en-US" altLang="ja-JP" smtClean="0"/>
              <a:pPr>
                <a:defRPr/>
              </a:pPr>
              <a:t>41</a:t>
            </a:fld>
            <a:endParaRPr lang="en-US" altLang="ja-JP"/>
          </a:p>
        </p:txBody>
      </p:sp>
      <p:pic>
        <p:nvPicPr>
          <p:cNvPr id="3584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86576" y="1997075"/>
            <a:ext cx="2419350" cy="3948112"/>
          </a:xfrm>
          <a:prstGeom prst="rect">
            <a:avLst/>
          </a:prstGeom>
          <a:noFill/>
          <a:ln w="9525">
            <a:solidFill>
              <a:schemeClr val="bg1">
                <a:lumMod val="85000"/>
              </a:schemeClr>
            </a:solidFill>
            <a:miter lim="800000"/>
            <a:headEnd/>
            <a:tailEnd/>
          </a:ln>
          <a:effectLst/>
          <a:extLst>
            <a:ext uri="{909E8E84-426E-40dd-AFC4-6F175D3DCCD1}"/>
          </a:extLst>
        </p:spPr>
      </p:pic>
      <p:pic>
        <p:nvPicPr>
          <p:cNvPr id="70663"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5801" y="2355851"/>
            <a:ext cx="4765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auto">
          <a:xfrm>
            <a:off x="1715784" y="5053791"/>
            <a:ext cx="4695825" cy="107156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spcBef>
                <a:spcPct val="50000"/>
              </a:spcBef>
              <a:defRPr/>
            </a:pPr>
            <a:r>
              <a:rPr lang="ja-JP" altLang="en-US" sz="1400" i="0" dirty="0">
                <a:solidFill>
                  <a:srgbClr val="333333"/>
                </a:solidFill>
                <a:cs typeface="メイリオ" panose="020B0604030504040204" pitchFamily="50" charset="-128"/>
              </a:rPr>
              <a:t>例えば、「全体のシステム管理をするのは、開発部の管理者。でも、ユーザー情報は総務部でも追加できるようにしたい」という場合は、システム管理権限を総務部のユーザーにも付与します。</a:t>
            </a:r>
          </a:p>
        </p:txBody>
      </p:sp>
      <p:sp>
        <p:nvSpPr>
          <p:cNvPr id="16" name="正方形/長方形 15">
            <a:extLst>
              <a:ext uri="{C183D7F6-B498-43B3-948B-1728B52AA6E4}">
                <adec:decorative xmlns:adec="http://schemas.microsoft.com/office/drawing/2017/decorative" val="1"/>
              </a:ext>
            </a:extLst>
          </p:cNvPr>
          <p:cNvSpPr/>
          <p:nvPr/>
        </p:nvSpPr>
        <p:spPr bwMode="auto">
          <a:xfrm>
            <a:off x="6862764" y="2838450"/>
            <a:ext cx="1774825" cy="313848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17" name="角丸四角形 16"/>
          <p:cNvSpPr/>
          <p:nvPr/>
        </p:nvSpPr>
        <p:spPr bwMode="auto">
          <a:xfrm>
            <a:off x="7543800" y="5438775"/>
            <a:ext cx="3035300" cy="6604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nchor="t"/>
          <a:lstStyle/>
          <a:p>
            <a:pPr>
              <a:defRPr/>
            </a:pPr>
            <a:r>
              <a:rPr lang="ja-JP" altLang="en-US" sz="1400" i="0" dirty="0">
                <a:solidFill>
                  <a:srgbClr val="414141"/>
                </a:solidFill>
                <a:latin typeface="メイリオ"/>
                <a:ea typeface="メイリオ"/>
                <a:sym typeface="Gill Sans Light" pitchFamily="1" charset="0"/>
              </a:rPr>
              <a:t>アプリケーションごとに管理権限</a:t>
            </a:r>
            <a:r>
              <a:rPr lang="ja-JP" altLang="en-US" sz="1400" i="0">
                <a:solidFill>
                  <a:srgbClr val="414141"/>
                </a:solidFill>
                <a:latin typeface="メイリオ"/>
                <a:ea typeface="メイリオ"/>
                <a:sym typeface="Gill Sans Light" pitchFamily="1" charset="0"/>
              </a:rPr>
              <a:t>の移譲ができます。</a:t>
            </a:r>
            <a:endParaRPr lang="en-US" altLang="ja-JP" sz="1400" i="0">
              <a:latin typeface="メイリオ"/>
              <a:ea typeface="メイリオ"/>
              <a:cs typeface="メイリオ" panose="020B0604030504040204" pitchFamily="50" charset="-128"/>
            </a:endParaRPr>
          </a:p>
        </p:txBody>
      </p:sp>
      <p:sp>
        <p:nvSpPr>
          <p:cNvPr id="19" name="テキスト ボックス 18">
            <a:extLst>
              <a:ext uri="{C183D7F6-B498-43B3-948B-1728B52AA6E4}">
                <adec:decorative xmlns:adec="http://schemas.microsoft.com/office/drawing/2017/decorative" val="1"/>
              </a:ext>
            </a:extLst>
          </p:cNvPr>
          <p:cNvSpPr txBox="1"/>
          <p:nvPr/>
        </p:nvSpPr>
        <p:spPr>
          <a:xfrm>
            <a:off x="1641475" y="3189289"/>
            <a:ext cx="534988" cy="223837"/>
          </a:xfrm>
          <a:prstGeom prst="rect">
            <a:avLst/>
          </a:prstGeom>
          <a:noFill/>
        </p:spPr>
        <p:txBody>
          <a:bodyPr>
            <a:spAutoFit/>
          </a:bodyPr>
          <a:lstStyle/>
          <a:p>
            <a:pPr>
              <a:defRPr/>
            </a:pPr>
            <a:r>
              <a:rPr lang="ja-JP" altLang="en-US" sz="850" b="1" i="0" dirty="0">
                <a:latin typeface="+mn-ea"/>
                <a:ea typeface="+mn-ea"/>
              </a:rPr>
              <a:t>基本</a:t>
            </a:r>
          </a:p>
        </p:txBody>
      </p:sp>
      <p:sp>
        <p:nvSpPr>
          <p:cNvPr id="20" name="正方形/長方形 19">
            <a:extLst>
              <a:ext uri="{FF2B5EF4-FFF2-40B4-BE49-F238E27FC236}">
                <a16:creationId xmlns:a16="http://schemas.microsoft.com/office/drawing/2014/main" id="{5223CD7F-EB16-4F69-98E9-D5EFDCBCA02F}"/>
              </a:ext>
              <a:ext uri="{C183D7F6-B498-43B3-948B-1728B52AA6E4}">
                <adec:decorative xmlns:adec="http://schemas.microsoft.com/office/drawing/2017/decorative" val="1"/>
              </a:ext>
            </a:extLst>
          </p:cNvPr>
          <p:cNvSpPr/>
          <p:nvPr/>
        </p:nvSpPr>
        <p:spPr bwMode="auto">
          <a:xfrm>
            <a:off x="1715783" y="2738925"/>
            <a:ext cx="5043016" cy="203271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5" name="直線コネクタ 14">
            <a:extLst>
              <a:ext uri="{C183D7F6-B498-43B3-948B-1728B52AA6E4}">
                <adec:decorative xmlns:adec="http://schemas.microsoft.com/office/drawing/2017/decorative" val="1"/>
              </a:ext>
            </a:extLst>
          </p:cNvPr>
          <p:cNvCxnSpPr>
            <a:cxnSpLocks/>
          </p:cNvCxnSpPr>
          <p:nvPr/>
        </p:nvCxnSpPr>
        <p:spPr bwMode="auto">
          <a:xfrm flipV="1">
            <a:off x="3905250" y="4771637"/>
            <a:ext cx="0" cy="28215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C183D7F6-B498-43B3-948B-1728B52AA6E4}">
                <adec:decorative xmlns:adec="http://schemas.microsoft.com/office/drawing/2017/decorative" val="1"/>
              </a:ext>
            </a:extLst>
          </p:cNvPr>
          <p:cNvCxnSpPr>
            <a:cxnSpLocks/>
            <a:stCxn id="17" idx="0"/>
          </p:cNvCxnSpPr>
          <p:nvPr/>
        </p:nvCxnSpPr>
        <p:spPr bwMode="auto">
          <a:xfrm flipH="1" flipV="1">
            <a:off x="8637588" y="4375345"/>
            <a:ext cx="423862" cy="106343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2">
            <a:extLst>
              <a:ext uri="{FF2B5EF4-FFF2-40B4-BE49-F238E27FC236}">
                <a16:creationId xmlns:a16="http://schemas.microsoft.com/office/drawing/2014/main" id="{44AEB309-9420-74ED-D45B-906D082192A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3009" y="1719019"/>
            <a:ext cx="2275674" cy="6301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-13-</a:t>
            </a:r>
            <a:endParaRPr lang="ja-JP" altLang="en-US" dirty="0"/>
          </a:p>
        </p:txBody>
      </p:sp>
      <p:sp>
        <p:nvSpPr>
          <p:cNvPr id="72707" name="コンテンツ プレースホルダー 2"/>
          <p:cNvSpPr>
            <a:spLocks noGrp="1"/>
          </p:cNvSpPr>
          <p:nvPr>
            <p:ph idx="4294967295"/>
          </p:nvPr>
        </p:nvSpPr>
        <p:spPr>
          <a:xfrm>
            <a:off x="387352" y="882573"/>
            <a:ext cx="9961458" cy="2317750"/>
          </a:xfrm>
        </p:spPr>
        <p:txBody>
          <a:bodyPr/>
          <a:lstStyle/>
          <a:p>
            <a:pPr eaLnBrk="1" hangingPunct="1"/>
            <a:r>
              <a:rPr lang="ja-JP" altLang="en-US" dirty="0">
                <a:latin typeface="メイリオ" panose="020B0604030504040204" pitchFamily="50" charset="-128"/>
              </a:rPr>
              <a:t>アクセス権の詳細設定－セキュリティモデル</a:t>
            </a:r>
            <a:endParaRPr lang="en-US" altLang="ja-JP" dirty="0">
              <a:latin typeface="メイリオ" panose="020B0604030504040204" pitchFamily="50" charset="-128"/>
            </a:endParaRPr>
          </a:p>
          <a:p>
            <a:pPr marL="361950" lvl="1" indent="0" eaLnBrk="1" hangingPunct="1">
              <a:lnSpc>
                <a:spcPct val="110000"/>
              </a:lnSpc>
              <a:buNone/>
            </a:pPr>
            <a:r>
              <a:rPr lang="ja-JP" altLang="en-US" sz="1600" dirty="0">
                <a:solidFill>
                  <a:srgbClr val="333333"/>
                </a:solidFill>
              </a:rPr>
              <a:t>セキュリティをより確実にするアクセス権は、ユーザー、組織、ロールを対象に設定が可能です。</a:t>
            </a:r>
          </a:p>
          <a:p>
            <a:pPr marL="361950" lvl="1" indent="0" eaLnBrk="1" hangingPunct="1">
              <a:lnSpc>
                <a:spcPct val="110000"/>
              </a:lnSpc>
              <a:buNone/>
            </a:pPr>
            <a:r>
              <a:rPr lang="ja-JP" altLang="en-US" sz="1600" dirty="0">
                <a:solidFill>
                  <a:srgbClr val="333333"/>
                </a:solidFill>
              </a:rPr>
              <a:t>アクセス権の設定方法は、</a:t>
            </a:r>
            <a:r>
              <a:rPr lang="en-US" altLang="ja-JP" sz="1600" dirty="0">
                <a:solidFill>
                  <a:srgbClr val="333333"/>
                </a:solidFill>
              </a:rPr>
              <a:t>2</a:t>
            </a:r>
            <a:r>
              <a:rPr lang="ja-JP" altLang="en-US" sz="1600" dirty="0" err="1">
                <a:solidFill>
                  <a:srgbClr val="333333"/>
                </a:solidFill>
              </a:rPr>
              <a:t>つの</a:t>
            </a:r>
            <a:r>
              <a:rPr lang="ja-JP" altLang="en-US" sz="1600" dirty="0">
                <a:solidFill>
                  <a:srgbClr val="333333"/>
                </a:solidFill>
              </a:rPr>
              <a:t>セキュリティモデルから用途に応じて選択できます。</a:t>
            </a:r>
          </a:p>
          <a:p>
            <a:pPr lvl="1" eaLnBrk="1" hangingPunct="1"/>
            <a:endParaRPr lang="ja-JP" altLang="en-US" dirty="0"/>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873500" y="2778126"/>
            <a:ext cx="441325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図 10">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6325" y="3844926"/>
            <a:ext cx="4959350" cy="2265363"/>
          </a:xfrm>
          <a:prstGeom prst="rect">
            <a:avLst/>
          </a:prstGeom>
          <a:ln>
            <a:solidFill>
              <a:schemeClr val="bg1">
                <a:lumMod val="75000"/>
              </a:schemeClr>
            </a:solidFill>
          </a:ln>
        </p:spPr>
      </p:pic>
      <p:sp>
        <p:nvSpPr>
          <p:cNvPr id="72711" name="フッター プレースホルダー 1">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A04714E4-9325-4A02-8EDF-EC49D1E4B975}" type="slidenum">
              <a:rPr lang="en-US" altLang="ja-JP" smtClean="0"/>
              <a:pPr>
                <a:defRPr/>
              </a:pPr>
              <a:t>42</a:t>
            </a:fld>
            <a:endParaRPr lang="en-US" altLang="ja-JP"/>
          </a:p>
        </p:txBody>
      </p:sp>
      <p:pic>
        <p:nvPicPr>
          <p:cNvPr id="3" name="図 2">
            <a:extLst>
              <a:ext uri="{FF2B5EF4-FFF2-40B4-BE49-F238E27FC236}">
                <a16:creationId xmlns:a16="http://schemas.microsoft.com/office/drawing/2014/main" id="{59F943CF-8C9E-A275-E1F9-D83DF047263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7220" y="2156708"/>
            <a:ext cx="2275674" cy="63018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p:txBody>
          <a:bodyPr/>
          <a:lstStyle/>
          <a:p>
            <a:pPr eaLnBrk="1" hangingPunct="1"/>
            <a:r>
              <a:rPr lang="ja-JP" altLang="en-US" dirty="0"/>
              <a:t>「</a:t>
            </a:r>
            <a:r>
              <a:rPr lang="en-US" altLang="ja-JP" dirty="0" err="1"/>
              <a:t>Garoon</a:t>
            </a:r>
            <a:r>
              <a:rPr lang="ja-JP" altLang="en-US" dirty="0"/>
              <a:t>」にしかない機能　</a:t>
            </a:r>
            <a:r>
              <a:rPr lang="en-US" altLang="ja-JP" dirty="0"/>
              <a:t> -14-</a:t>
            </a:r>
            <a:endParaRPr lang="ja-JP" altLang="en-US" dirty="0"/>
          </a:p>
        </p:txBody>
      </p:sp>
      <p:sp>
        <p:nvSpPr>
          <p:cNvPr id="74755" name="コンテンツ プレースホルダー 2"/>
          <p:cNvSpPr>
            <a:spLocks noGrp="1"/>
          </p:cNvSpPr>
          <p:nvPr>
            <p:ph idx="12"/>
          </p:nvPr>
        </p:nvSpPr>
        <p:spPr>
          <a:xfrm>
            <a:off x="387351" y="874637"/>
            <a:ext cx="11225529" cy="4143691"/>
          </a:xfrm>
        </p:spPr>
        <p:txBody>
          <a:bodyPr/>
          <a:lstStyle/>
          <a:p>
            <a:pPr eaLnBrk="1" hangingPunct="1"/>
            <a:r>
              <a:rPr lang="en-US" altLang="ja-JP" dirty="0">
                <a:latin typeface="メイリオ" panose="020B0604030504040204" pitchFamily="50" charset="-128"/>
              </a:rPr>
              <a:t>LDAP</a:t>
            </a:r>
            <a:r>
              <a:rPr lang="ja-JP" altLang="en-US" dirty="0" err="1">
                <a:latin typeface="メイリオ" panose="020B0604030504040204" pitchFamily="50" charset="-128"/>
              </a:rPr>
              <a:t>、</a:t>
            </a:r>
            <a:r>
              <a:rPr lang="en-US" altLang="ja-JP" dirty="0">
                <a:latin typeface="メイリオ" panose="020B0604030504040204" pitchFamily="50" charset="-128"/>
              </a:rPr>
              <a:t>Active Directory</a:t>
            </a:r>
            <a:r>
              <a:rPr lang="ja-JP" altLang="en-US" dirty="0">
                <a:latin typeface="メイリオ" panose="020B0604030504040204" pitchFamily="50" charset="-128"/>
              </a:rPr>
              <a:t>連携</a:t>
            </a:r>
            <a:endParaRPr lang="en-US" altLang="ja-JP" dirty="0">
              <a:latin typeface="メイリオ" panose="020B0604030504040204" pitchFamily="50" charset="-128"/>
            </a:endParaRPr>
          </a:p>
          <a:p>
            <a:pPr marL="361950" lvl="1" indent="0" eaLnBrk="1" hangingPunct="1">
              <a:buNone/>
            </a:pPr>
            <a:r>
              <a:rPr lang="ja-JP" altLang="en-US" sz="1600" dirty="0"/>
              <a:t>ユーザー情報・認証の一元管理で管理者の手間を大幅に削減できます。</a:t>
            </a:r>
            <a:endParaRPr lang="en-US" altLang="ja-JP" sz="1600" dirty="0"/>
          </a:p>
          <a:p>
            <a:pPr marL="361950" lvl="1" indent="0" eaLnBrk="1" hangingPunct="1">
              <a:buNone/>
            </a:pPr>
            <a:r>
              <a:rPr lang="ja-JP" altLang="en-US" sz="1600" dirty="0"/>
              <a:t>「</a:t>
            </a:r>
            <a:r>
              <a:rPr lang="en-US" altLang="ja-JP" sz="1600" dirty="0" err="1"/>
              <a:t>Garoon</a:t>
            </a:r>
            <a:r>
              <a:rPr lang="ja-JP" altLang="en-US" sz="1600" dirty="0"/>
              <a:t>」では自由に項目を追加</a:t>
            </a:r>
            <a:r>
              <a:rPr lang="en-US" altLang="ja-JP" sz="1600" dirty="0"/>
              <a:t>/</a:t>
            </a:r>
            <a:r>
              <a:rPr lang="ja-JP" altLang="en-US" sz="1600" dirty="0"/>
              <a:t>変更できるので、会社や組織にあわせたカスタマイズも可能です。これにより、</a:t>
            </a:r>
            <a:r>
              <a:rPr lang="en-US" altLang="ja-JP" sz="1600" dirty="0"/>
              <a:t>LDAP</a:t>
            </a:r>
            <a:r>
              <a:rPr lang="ja-JP" altLang="en-US" sz="1600" dirty="0" err="1"/>
              <a:t>、</a:t>
            </a:r>
            <a:r>
              <a:rPr lang="en-US" altLang="ja-JP" sz="1600" dirty="0"/>
              <a:t>Active Directory</a:t>
            </a:r>
            <a:r>
              <a:rPr lang="ja-JP" altLang="en-US" sz="1600" dirty="0"/>
              <a:t>といった連携先システムのユーザー</a:t>
            </a:r>
            <a:r>
              <a:rPr lang="en-US" altLang="ja-JP" sz="1600" dirty="0"/>
              <a:t>ID</a:t>
            </a:r>
            <a:r>
              <a:rPr lang="ja-JP" altLang="en-US" sz="1600" dirty="0"/>
              <a:t>などの属性情報の一元管理が可能となり、頻繁な人事異動にも迅速に対応できます。</a:t>
            </a:r>
          </a:p>
        </p:txBody>
      </p:sp>
      <p:grpSp>
        <p:nvGrpSpPr>
          <p:cNvPr id="74756" name="グループ化 5">
            <a:extLst>
              <a:ext uri="{C183D7F6-B498-43B3-948B-1728B52AA6E4}">
                <adec:decorative xmlns:adec="http://schemas.microsoft.com/office/drawing/2017/decorative" val="1"/>
              </a:ext>
            </a:extLst>
          </p:cNvPr>
          <p:cNvGrpSpPr>
            <a:grpSpLocks/>
          </p:cNvGrpSpPr>
          <p:nvPr/>
        </p:nvGrpSpPr>
        <p:grpSpPr bwMode="auto">
          <a:xfrm>
            <a:off x="1779589" y="3532189"/>
            <a:ext cx="8664575" cy="2060575"/>
            <a:chOff x="255588" y="3532188"/>
            <a:chExt cx="8664575" cy="2060575"/>
          </a:xfrm>
        </p:grpSpPr>
        <p:pic>
          <p:nvPicPr>
            <p:cNvPr id="7" name="Picture 2"/>
            <p:cNvPicPr>
              <a:picLocks noChangeAspect="1" noChangeArrowheads="1"/>
            </p:cNvPicPr>
            <p:nvPr/>
          </p:nvPicPr>
          <p:blipFill>
            <a:blip r:embed="rId2"/>
            <a:srcRect/>
            <a:stretch>
              <a:fillRect/>
            </a:stretch>
          </p:blipFill>
          <p:spPr bwMode="auto">
            <a:xfrm>
              <a:off x="255588" y="3532188"/>
              <a:ext cx="86645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60" name="テキスト ボックス 11"/>
            <p:cNvSpPr txBox="1">
              <a:spLocks noChangeArrowheads="1"/>
            </p:cNvSpPr>
            <p:nvPr/>
          </p:nvSpPr>
          <p:spPr bwMode="auto">
            <a:xfrm>
              <a:off x="1247775" y="3714524"/>
              <a:ext cx="900113" cy="276999"/>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lnSpc>
                  <a:spcPct val="120000"/>
                </a:lnSpc>
              </a:pPr>
              <a:r>
                <a:rPr lang="en-US" altLang="ja-JP" sz="1000" i="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Garoon</a:t>
              </a:r>
              <a:endParaRPr lang="ja-JP" altLang="en-US" sz="1000" i="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761" name="テキスト ボックス 12"/>
            <p:cNvSpPr txBox="1">
              <a:spLocks noChangeArrowheads="1"/>
            </p:cNvSpPr>
            <p:nvPr/>
          </p:nvSpPr>
          <p:spPr bwMode="auto">
            <a:xfrm>
              <a:off x="4695825" y="3714524"/>
              <a:ext cx="900113" cy="276999"/>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lnSpc>
                  <a:spcPct val="120000"/>
                </a:lnSpc>
              </a:pPr>
              <a:r>
                <a:rPr lang="en-US" altLang="ja-JP" sz="1000" i="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Garoon</a:t>
              </a:r>
              <a:endParaRPr lang="ja-JP" altLang="en-US" sz="1000" i="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4757"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43</a:t>
            </a:fld>
            <a:endParaRPr lang="en-US" altLang="ja-JP"/>
          </a:p>
        </p:txBody>
      </p:sp>
      <p:pic>
        <p:nvPicPr>
          <p:cNvPr id="3" name="図 2">
            <a:extLst>
              <a:ext uri="{FF2B5EF4-FFF2-40B4-BE49-F238E27FC236}">
                <a16:creationId xmlns:a16="http://schemas.microsoft.com/office/drawing/2014/main" id="{F1853B99-44DF-869E-15CE-20C2CDAD6E5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271" y="2799382"/>
            <a:ext cx="2275674" cy="63018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-15-</a:t>
            </a:r>
            <a:endParaRPr lang="ja-JP" altLang="en-US" dirty="0"/>
          </a:p>
        </p:txBody>
      </p:sp>
      <p:sp>
        <p:nvSpPr>
          <p:cNvPr id="54275" name="コンテンツ プレースホルダー 2"/>
          <p:cNvSpPr>
            <a:spLocks noGrp="1"/>
          </p:cNvSpPr>
          <p:nvPr>
            <p:ph idx="12"/>
          </p:nvPr>
        </p:nvSpPr>
        <p:spPr>
          <a:xfrm>
            <a:off x="387351" y="874638"/>
            <a:ext cx="11225529" cy="2154238"/>
          </a:xfrm>
        </p:spPr>
        <p:txBody>
          <a:bodyPr/>
          <a:lstStyle/>
          <a:p>
            <a:pPr>
              <a:defRPr/>
            </a:pPr>
            <a:r>
              <a:rPr lang="ja-JP" altLang="en-US" dirty="0"/>
              <a:t>認証連携</a:t>
            </a:r>
            <a:endParaRPr lang="en-US" altLang="ja-JP" dirty="0"/>
          </a:p>
          <a:p>
            <a:pPr marL="361950" lvl="1" indent="0">
              <a:buNone/>
              <a:defRPr/>
            </a:pPr>
            <a:r>
              <a:rPr lang="ja-JP" altLang="en-US" sz="1600" dirty="0"/>
              <a:t>「</a:t>
            </a:r>
            <a:r>
              <a:rPr lang="en-US" altLang="ja-JP" sz="1600" dirty="0" err="1"/>
              <a:t>Garoon</a:t>
            </a:r>
            <a:r>
              <a:rPr lang="ja-JP" altLang="en-US" sz="1600" dirty="0"/>
              <a:t>」</a:t>
            </a:r>
            <a:r>
              <a:rPr lang="en-US" altLang="ja-JP" sz="1600" dirty="0"/>
              <a:t> </a:t>
            </a:r>
            <a:r>
              <a:rPr lang="ja-JP" altLang="en-US" sz="1600" dirty="0"/>
              <a:t>は、さまざまな認証方式（</a:t>
            </a:r>
            <a:r>
              <a:rPr lang="en-US" altLang="ja-JP" sz="1600" dirty="0"/>
              <a:t>Cookie</a:t>
            </a:r>
            <a:r>
              <a:rPr lang="ja-JP" altLang="en-US" sz="1600" dirty="0"/>
              <a:t>認証、</a:t>
            </a:r>
            <a:r>
              <a:rPr lang="en-US" altLang="ja-JP" sz="1600" dirty="0"/>
              <a:t>LDAP</a:t>
            </a:r>
            <a:r>
              <a:rPr lang="ja-JP" altLang="en-US" sz="1600" dirty="0"/>
              <a:t>認証、環境変数認証）に対応しているので、シングルサインオン製品との連携や、統合</a:t>
            </a:r>
            <a:r>
              <a:rPr lang="en-US" altLang="ja-JP" sz="1600" dirty="0"/>
              <a:t>Windows</a:t>
            </a:r>
            <a:r>
              <a:rPr lang="ja-JP" altLang="en-US" sz="1600" dirty="0"/>
              <a:t>認証を使用した認証連携が可能です。「</a:t>
            </a:r>
            <a:r>
              <a:rPr lang="en-US" altLang="ja-JP" sz="1600" dirty="0" err="1"/>
              <a:t>Garoon</a:t>
            </a:r>
            <a:r>
              <a:rPr lang="ja-JP" altLang="en-US" sz="1600" dirty="0"/>
              <a:t>」</a:t>
            </a:r>
            <a:r>
              <a:rPr lang="en-US" altLang="ja-JP" sz="1600" dirty="0"/>
              <a:t> </a:t>
            </a:r>
            <a:r>
              <a:rPr lang="ja-JP" altLang="en-US" sz="1600" dirty="0"/>
              <a:t>自体にも、シングルサインオン機能を搭載しています。簡単なシングルサインオンであれば、本格的なシングルサインオン製品を導入しなくても、「</a:t>
            </a:r>
            <a:r>
              <a:rPr lang="en-US" altLang="ja-JP" sz="1600" dirty="0" err="1"/>
              <a:t>Garoon</a:t>
            </a:r>
            <a:r>
              <a:rPr lang="ja-JP" altLang="en-US" sz="1600" dirty="0"/>
              <a:t>」</a:t>
            </a:r>
            <a:r>
              <a:rPr lang="en-US" altLang="ja-JP" sz="1600" dirty="0"/>
              <a:t> </a:t>
            </a:r>
            <a:r>
              <a:rPr lang="ja-JP" altLang="en-US" sz="1600" dirty="0"/>
              <a:t>に一度ログインを行えば、様々な他システムにシングルサインオンが可能になる環境を構築できます。</a:t>
            </a:r>
            <a:endParaRPr lang="en-US" altLang="ja-JP" sz="1600" dirty="0"/>
          </a:p>
          <a:p>
            <a:pPr>
              <a:defRPr/>
            </a:pPr>
            <a:endParaRPr lang="en-US" altLang="ja-JP" dirty="0">
              <a:latin typeface="+mn-ea"/>
              <a:ea typeface="+mn-ea"/>
            </a:endParaRPr>
          </a:p>
        </p:txBody>
      </p:sp>
      <p:sp>
        <p:nvSpPr>
          <p:cNvPr id="28" name="右矢印 27">
            <a:extLst>
              <a:ext uri="{C183D7F6-B498-43B3-948B-1728B52AA6E4}">
                <adec:decorative xmlns:adec="http://schemas.microsoft.com/office/drawing/2017/decorative" val="1"/>
              </a:ext>
            </a:extLst>
          </p:cNvPr>
          <p:cNvSpPr/>
          <p:nvPr/>
        </p:nvSpPr>
        <p:spPr bwMode="auto">
          <a:xfrm rot="2027377">
            <a:off x="4291013" y="5270501"/>
            <a:ext cx="385762" cy="225425"/>
          </a:xfrm>
          <a:prstGeom prst="rightArrow">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36" name="右矢印 35">
            <a:extLst>
              <a:ext uri="{C183D7F6-B498-43B3-948B-1728B52AA6E4}">
                <adec:decorative xmlns:adec="http://schemas.microsoft.com/office/drawing/2017/decorative" val="1"/>
              </a:ext>
            </a:extLst>
          </p:cNvPr>
          <p:cNvSpPr/>
          <p:nvPr/>
        </p:nvSpPr>
        <p:spPr bwMode="auto">
          <a:xfrm rot="20187412">
            <a:off x="8499476" y="4559301"/>
            <a:ext cx="385763" cy="225425"/>
          </a:xfrm>
          <a:prstGeom prst="rightArrow">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37" name="右矢印 36">
            <a:extLst>
              <a:ext uri="{C183D7F6-B498-43B3-948B-1728B52AA6E4}">
                <adec:decorative xmlns:adec="http://schemas.microsoft.com/office/drawing/2017/decorative" val="1"/>
              </a:ext>
            </a:extLst>
          </p:cNvPr>
          <p:cNvSpPr/>
          <p:nvPr/>
        </p:nvSpPr>
        <p:spPr bwMode="auto">
          <a:xfrm rot="2027377">
            <a:off x="8513763" y="5283201"/>
            <a:ext cx="385762" cy="225425"/>
          </a:xfrm>
          <a:prstGeom prst="rightArrow">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pic>
        <p:nvPicPr>
          <p:cNvPr id="75783" name="Picture 9">
            <a:extLs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2388" y="4510089"/>
            <a:ext cx="65881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上矢印 39">
            <a:extLst>
              <a:ext uri="{C183D7F6-B498-43B3-948B-1728B52AA6E4}">
                <adec:decorative xmlns:adec="http://schemas.microsoft.com/office/drawing/2017/decorative" val="1"/>
              </a:ext>
            </a:extLst>
          </p:cNvPr>
          <p:cNvSpPr/>
          <p:nvPr/>
        </p:nvSpPr>
        <p:spPr bwMode="auto">
          <a:xfrm rot="5400000">
            <a:off x="2665413" y="4851400"/>
            <a:ext cx="512762" cy="1138238"/>
          </a:xfrm>
          <a:prstGeom prst="upArrow">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45" name="テキスト ボックス 44">
            <a:extLst>
              <a:ext uri="{C183D7F6-B498-43B3-948B-1728B52AA6E4}">
                <adec:decorative xmlns:adec="http://schemas.microsoft.com/office/drawing/2017/decorative" val="1"/>
              </a:ext>
            </a:extLst>
          </p:cNvPr>
          <p:cNvSpPr txBox="1"/>
          <p:nvPr/>
        </p:nvSpPr>
        <p:spPr>
          <a:xfrm>
            <a:off x="2212975" y="5319713"/>
            <a:ext cx="1409700" cy="246062"/>
          </a:xfrm>
          <a:prstGeom prst="rect">
            <a:avLst/>
          </a:prstGeom>
          <a:noFill/>
        </p:spPr>
        <p:txBody>
          <a:bodyPr>
            <a:spAutoFit/>
          </a:bodyPr>
          <a:lstStyle/>
          <a:p>
            <a:pPr algn="ctr">
              <a:defRPr/>
            </a:pPr>
            <a:r>
              <a:rPr lang="ja-JP" altLang="en-US" sz="1000" i="0" dirty="0">
                <a:solidFill>
                  <a:schemeClr val="bg1"/>
                </a:solidFill>
                <a:latin typeface="+mn-ea"/>
                <a:ea typeface="+mn-ea"/>
              </a:rPr>
              <a:t>ログイン情報</a:t>
            </a:r>
          </a:p>
        </p:txBody>
      </p:sp>
      <p:grpSp>
        <p:nvGrpSpPr>
          <p:cNvPr id="54282" name="グループ化 10">
            <a:extLst>
              <a:ext uri="{C183D7F6-B498-43B3-948B-1728B52AA6E4}">
                <adec:decorative xmlns:adec="http://schemas.microsoft.com/office/drawing/2017/decorative" val="1"/>
              </a:ext>
            </a:extLst>
          </p:cNvPr>
          <p:cNvGrpSpPr>
            <a:grpSpLocks/>
          </p:cNvGrpSpPr>
          <p:nvPr/>
        </p:nvGrpSpPr>
        <p:grpSpPr bwMode="auto">
          <a:xfrm>
            <a:off x="2243139" y="4691017"/>
            <a:ext cx="331787" cy="503238"/>
            <a:chOff x="5520824" y="4933507"/>
            <a:chExt cx="332312" cy="502858"/>
          </a:xfrm>
          <a:solidFill>
            <a:schemeClr val="bg1">
              <a:lumMod val="65000"/>
            </a:schemeClr>
          </a:solidFill>
        </p:grpSpPr>
        <p:sp>
          <p:nvSpPr>
            <p:cNvPr id="47" name="二等辺三角形 46"/>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48" name="円/楕円 47"/>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pic>
        <p:nvPicPr>
          <p:cNvPr id="75787"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6163" y="4725988"/>
            <a:ext cx="635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9">
            <a:extLs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4826" y="4475164"/>
            <a:ext cx="6588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5" name="グループ化 10">
            <a:extLst>
              <a:ext uri="{C183D7F6-B498-43B3-948B-1728B52AA6E4}">
                <adec:decorative xmlns:adec="http://schemas.microsoft.com/office/drawing/2017/decorative" val="1"/>
              </a:ext>
            </a:extLst>
          </p:cNvPr>
          <p:cNvGrpSpPr>
            <a:grpSpLocks/>
          </p:cNvGrpSpPr>
          <p:nvPr/>
        </p:nvGrpSpPr>
        <p:grpSpPr bwMode="auto">
          <a:xfrm>
            <a:off x="6492875" y="4660856"/>
            <a:ext cx="331788" cy="503237"/>
            <a:chOff x="5520824" y="4933507"/>
            <a:chExt cx="332312" cy="502858"/>
          </a:xfrm>
          <a:solidFill>
            <a:schemeClr val="bg1">
              <a:lumMod val="65000"/>
            </a:schemeClr>
          </a:solidFill>
        </p:grpSpPr>
        <p:sp>
          <p:nvSpPr>
            <p:cNvPr id="53" name="二等辺三角形 52"/>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54" name="円/楕円 53"/>
            <p:cNvSpPr/>
            <p:nvPr/>
          </p:nvSpPr>
          <p:spPr bwMode="auto">
            <a:xfrm>
              <a:off x="5528775" y="4933507"/>
              <a:ext cx="313231"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pic>
        <p:nvPicPr>
          <p:cNvPr id="75790"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29539" y="4627563"/>
            <a:ext cx="6365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56689" y="4006851"/>
            <a:ext cx="6365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7489" y="5024438"/>
            <a:ext cx="6365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3"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8863" y="4051300"/>
            <a:ext cx="635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4" name="Picture 2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8863" y="5045075"/>
            <a:ext cx="635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a:extLst>
              <a:ext uri="{C183D7F6-B498-43B3-948B-1728B52AA6E4}">
                <adec:decorative xmlns:adec="http://schemas.microsoft.com/office/drawing/2017/decorative" val="1"/>
              </a:ext>
            </a:extLst>
          </p:cNvPr>
          <p:cNvSpPr/>
          <p:nvPr/>
        </p:nvSpPr>
        <p:spPr bwMode="auto">
          <a:xfrm rot="20187412">
            <a:off x="4289426" y="4592639"/>
            <a:ext cx="385763" cy="225425"/>
          </a:xfrm>
          <a:prstGeom prst="rightArrow">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66" name="上矢印 65">
            <a:extLst>
              <a:ext uri="{C183D7F6-B498-43B3-948B-1728B52AA6E4}">
                <adec:decorative xmlns:adec="http://schemas.microsoft.com/office/drawing/2017/decorative" val="1"/>
              </a:ext>
            </a:extLst>
          </p:cNvPr>
          <p:cNvSpPr/>
          <p:nvPr/>
        </p:nvSpPr>
        <p:spPr bwMode="auto">
          <a:xfrm rot="5400000">
            <a:off x="6869907" y="4815682"/>
            <a:ext cx="514350" cy="1138237"/>
          </a:xfrm>
          <a:prstGeom prst="upArrow">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67" name="テキスト ボックス 66">
            <a:extLst>
              <a:ext uri="{C183D7F6-B498-43B3-948B-1728B52AA6E4}">
                <adec:decorative xmlns:adec="http://schemas.microsoft.com/office/drawing/2017/decorative" val="1"/>
              </a:ext>
            </a:extLst>
          </p:cNvPr>
          <p:cNvSpPr txBox="1"/>
          <p:nvPr/>
        </p:nvSpPr>
        <p:spPr>
          <a:xfrm>
            <a:off x="6419850" y="5284788"/>
            <a:ext cx="1409700" cy="246062"/>
          </a:xfrm>
          <a:prstGeom prst="rect">
            <a:avLst/>
          </a:prstGeom>
          <a:noFill/>
        </p:spPr>
        <p:txBody>
          <a:bodyPr>
            <a:spAutoFit/>
          </a:bodyPr>
          <a:lstStyle/>
          <a:p>
            <a:pPr algn="ctr">
              <a:defRPr/>
            </a:pPr>
            <a:r>
              <a:rPr lang="ja-JP" altLang="en-US" sz="1000" i="0" dirty="0">
                <a:solidFill>
                  <a:schemeClr val="bg1"/>
                </a:solidFill>
                <a:latin typeface="+mn-ea"/>
                <a:ea typeface="+mn-ea"/>
              </a:rPr>
              <a:t>ログイン情報</a:t>
            </a:r>
          </a:p>
        </p:txBody>
      </p:sp>
      <p:sp>
        <p:nvSpPr>
          <p:cNvPr id="41" name="線吹き出し 1 (枠付き) 40">
            <a:extLst>
              <a:ext uri="{C183D7F6-B498-43B3-948B-1728B52AA6E4}">
                <adec:decorative xmlns:adec="http://schemas.microsoft.com/office/drawing/2017/decorative" val="1"/>
              </a:ext>
            </a:extLst>
          </p:cNvPr>
          <p:cNvSpPr/>
          <p:nvPr/>
        </p:nvSpPr>
        <p:spPr>
          <a:xfrm>
            <a:off x="3217863" y="4097339"/>
            <a:ext cx="1371600" cy="382587"/>
          </a:xfrm>
          <a:prstGeom prst="borderCallout1">
            <a:avLst>
              <a:gd name="adj1" fmla="val 9149"/>
              <a:gd name="adj2" fmla="val 56746"/>
              <a:gd name="adj3" fmla="val -86098"/>
              <a:gd name="adj4" fmla="val 466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i="0" dirty="0">
                <a:latin typeface="+mn-ea"/>
              </a:rPr>
              <a:t>シングルサインオン製品</a:t>
            </a:r>
          </a:p>
        </p:txBody>
      </p:sp>
      <p:sp>
        <p:nvSpPr>
          <p:cNvPr id="42" name="線吹き出し 1 (枠付き) 41">
            <a:extLst>
              <a:ext uri="{C183D7F6-B498-43B3-948B-1728B52AA6E4}">
                <adec:decorative xmlns:adec="http://schemas.microsoft.com/office/drawing/2017/decorative" val="1"/>
              </a:ext>
            </a:extLst>
          </p:cNvPr>
          <p:cNvSpPr/>
          <p:nvPr/>
        </p:nvSpPr>
        <p:spPr>
          <a:xfrm>
            <a:off x="4767264" y="3735389"/>
            <a:ext cx="847725" cy="257175"/>
          </a:xfrm>
          <a:prstGeom prst="borderCallout1">
            <a:avLst>
              <a:gd name="adj1" fmla="val 9149"/>
              <a:gd name="adj2" fmla="val 56746"/>
              <a:gd name="adj3" fmla="val -86098"/>
              <a:gd name="adj4" fmla="val 46603"/>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00" i="0" dirty="0" err="1">
                <a:latin typeface="+mn-ea"/>
              </a:rPr>
              <a:t>Garoon</a:t>
            </a:r>
            <a:endParaRPr lang="ja-JP" altLang="en-US" sz="1000" i="0" dirty="0">
              <a:latin typeface="+mn-ea"/>
            </a:endParaRPr>
          </a:p>
        </p:txBody>
      </p:sp>
      <p:sp>
        <p:nvSpPr>
          <p:cNvPr id="43" name="線吹き出し 1 (枠付き) 42">
            <a:extLst>
              <a:ext uri="{C183D7F6-B498-43B3-948B-1728B52AA6E4}">
                <adec:decorative xmlns:adec="http://schemas.microsoft.com/office/drawing/2017/decorative" val="1"/>
              </a:ext>
            </a:extLst>
          </p:cNvPr>
          <p:cNvSpPr/>
          <p:nvPr/>
        </p:nvSpPr>
        <p:spPr>
          <a:xfrm>
            <a:off x="4762501" y="6007101"/>
            <a:ext cx="847725" cy="257175"/>
          </a:xfrm>
          <a:prstGeom prst="borderCallout1">
            <a:avLst>
              <a:gd name="adj1" fmla="val 9149"/>
              <a:gd name="adj2" fmla="val 56746"/>
              <a:gd name="adj3" fmla="val -86098"/>
              <a:gd name="adj4" fmla="val 466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i="0" dirty="0">
                <a:latin typeface="+mn-ea"/>
              </a:rPr>
              <a:t>他システム</a:t>
            </a:r>
          </a:p>
        </p:txBody>
      </p:sp>
      <p:sp>
        <p:nvSpPr>
          <p:cNvPr id="44" name="線吹き出し 1 (枠付き) 43">
            <a:extLst>
              <a:ext uri="{C183D7F6-B498-43B3-948B-1728B52AA6E4}">
                <adec:decorative xmlns:adec="http://schemas.microsoft.com/office/drawing/2017/decorative" val="1"/>
              </a:ext>
            </a:extLst>
          </p:cNvPr>
          <p:cNvSpPr/>
          <p:nvPr/>
        </p:nvSpPr>
        <p:spPr>
          <a:xfrm>
            <a:off x="7635876" y="4251326"/>
            <a:ext cx="847725" cy="257175"/>
          </a:xfrm>
          <a:prstGeom prst="borderCallout1">
            <a:avLst>
              <a:gd name="adj1" fmla="val 9149"/>
              <a:gd name="adj2" fmla="val 56746"/>
              <a:gd name="adj3" fmla="val -86098"/>
              <a:gd name="adj4" fmla="val 46603"/>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00" i="0" dirty="0" err="1">
                <a:latin typeface="+mn-ea"/>
              </a:rPr>
              <a:t>Garoon</a:t>
            </a:r>
            <a:endParaRPr lang="ja-JP" altLang="en-US" sz="1000" i="0" dirty="0">
              <a:latin typeface="+mn-ea"/>
            </a:endParaRPr>
          </a:p>
        </p:txBody>
      </p:sp>
      <p:sp>
        <p:nvSpPr>
          <p:cNvPr id="46" name="線吹き出し 1 (枠付き) 45">
            <a:extLst>
              <a:ext uri="{C183D7F6-B498-43B3-948B-1728B52AA6E4}">
                <adec:decorative xmlns:adec="http://schemas.microsoft.com/office/drawing/2017/decorative" val="1"/>
              </a:ext>
            </a:extLst>
          </p:cNvPr>
          <p:cNvSpPr/>
          <p:nvPr/>
        </p:nvSpPr>
        <p:spPr>
          <a:xfrm>
            <a:off x="9001126" y="5984876"/>
            <a:ext cx="847725" cy="257175"/>
          </a:xfrm>
          <a:prstGeom prst="borderCallout1">
            <a:avLst>
              <a:gd name="adj1" fmla="val 9149"/>
              <a:gd name="adj2" fmla="val 56746"/>
              <a:gd name="adj3" fmla="val -86098"/>
              <a:gd name="adj4" fmla="val 466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i="0" dirty="0">
                <a:latin typeface="+mn-ea"/>
              </a:rPr>
              <a:t>他システム</a:t>
            </a:r>
          </a:p>
        </p:txBody>
      </p:sp>
      <p:sp>
        <p:nvSpPr>
          <p:cNvPr id="49" name="線吹き出し 1 (枠付き) 48">
            <a:extLst>
              <a:ext uri="{C183D7F6-B498-43B3-948B-1728B52AA6E4}">
                <adec:decorative xmlns:adec="http://schemas.microsoft.com/office/drawing/2017/decorative" val="1"/>
              </a:ext>
            </a:extLst>
          </p:cNvPr>
          <p:cNvSpPr/>
          <p:nvPr/>
        </p:nvSpPr>
        <p:spPr>
          <a:xfrm>
            <a:off x="8951914" y="3719514"/>
            <a:ext cx="846137" cy="257175"/>
          </a:xfrm>
          <a:prstGeom prst="borderCallout1">
            <a:avLst>
              <a:gd name="adj1" fmla="val 9149"/>
              <a:gd name="adj2" fmla="val 56746"/>
              <a:gd name="adj3" fmla="val -86098"/>
              <a:gd name="adj4" fmla="val 466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i="0" dirty="0">
                <a:latin typeface="+mn-ea"/>
              </a:rPr>
              <a:t>他システム</a:t>
            </a:r>
          </a:p>
        </p:txBody>
      </p:sp>
      <p:sp>
        <p:nvSpPr>
          <p:cNvPr id="75804"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44</a:t>
            </a:fld>
            <a:endParaRPr lang="en-US" altLang="ja-JP"/>
          </a:p>
        </p:txBody>
      </p:sp>
      <p:pic>
        <p:nvPicPr>
          <p:cNvPr id="4" name="図 3">
            <a:extLst>
              <a:ext uri="{FF2B5EF4-FFF2-40B4-BE49-F238E27FC236}">
                <a16:creationId xmlns:a16="http://schemas.microsoft.com/office/drawing/2014/main" id="{72E82DC5-77F9-1531-28A5-36B4745554C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0317" y="3117769"/>
            <a:ext cx="2275674" cy="630187"/>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653" r="24762" b="37003"/>
          <a:stretch/>
        </p:blipFill>
        <p:spPr>
          <a:xfrm>
            <a:off x="2735264" y="2733675"/>
            <a:ext cx="6880225" cy="2997200"/>
          </a:xfrm>
          <a:prstGeom prst="rect">
            <a:avLst/>
          </a:prstGeom>
          <a:ln>
            <a:solidFill>
              <a:schemeClr val="bg1">
                <a:lumMod val="75000"/>
              </a:schemeClr>
            </a:solidFill>
          </a:ln>
        </p:spPr>
      </p:pic>
      <p:sp>
        <p:nvSpPr>
          <p:cNvPr id="76803"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-16-</a:t>
            </a:r>
            <a:endParaRPr lang="ja-JP" altLang="en-US" dirty="0"/>
          </a:p>
        </p:txBody>
      </p:sp>
      <p:sp>
        <p:nvSpPr>
          <p:cNvPr id="3" name="コンテンツ プレースホルダー 2"/>
          <p:cNvSpPr>
            <a:spLocks noGrp="1"/>
          </p:cNvSpPr>
          <p:nvPr>
            <p:ph idx="12"/>
          </p:nvPr>
        </p:nvSpPr>
        <p:spPr>
          <a:xfrm>
            <a:off x="387351" y="874636"/>
            <a:ext cx="10972800" cy="1526222"/>
          </a:xfrm>
        </p:spPr>
        <p:txBody>
          <a:bodyPr/>
          <a:lstStyle/>
          <a:p>
            <a:pPr>
              <a:defRPr/>
            </a:pPr>
            <a:r>
              <a:rPr lang="ja-JP" altLang="en-US" dirty="0"/>
              <a:t>ユーザーデータの削除と復旧</a:t>
            </a:r>
            <a:endParaRPr lang="en-US" altLang="ja-JP" dirty="0"/>
          </a:p>
          <a:p>
            <a:pPr marL="361950" lvl="1" indent="0">
              <a:buNone/>
              <a:defRPr/>
            </a:pPr>
            <a:r>
              <a:rPr lang="ja-JP" altLang="en-US" sz="1600" dirty="0"/>
              <a:t>削除したユーザーのデータは、時間帯を設定して自動削除することができます。また、削除したユーザー情報は、データの削除実行前であれば復旧することも可能です。</a:t>
            </a:r>
            <a:endParaRPr lang="en-US" altLang="ja-JP" sz="1600" dirty="0"/>
          </a:p>
          <a:p>
            <a:pPr marL="361950" lvl="1" indent="0">
              <a:buNone/>
              <a:defRPr/>
            </a:pPr>
            <a:endParaRPr lang="en-US" altLang="ja-JP" dirty="0"/>
          </a:p>
          <a:p>
            <a:pPr lvl="1">
              <a:defRPr/>
            </a:pPr>
            <a:endParaRPr lang="ja-JP" altLang="en-US" dirty="0"/>
          </a:p>
        </p:txBody>
      </p:sp>
      <p:sp>
        <p:nvSpPr>
          <p:cNvPr id="7" name="角丸四角形 6"/>
          <p:cNvSpPr/>
          <p:nvPr/>
        </p:nvSpPr>
        <p:spPr bwMode="auto">
          <a:xfrm>
            <a:off x="5700713" y="5346701"/>
            <a:ext cx="4476750" cy="9556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メイリオ" pitchFamily="50" charset="-128"/>
                <a:cs typeface="メイリオ" pitchFamily="50" charset="-128"/>
              </a:rPr>
              <a:t>削除したユーザーのデータは、削除が実行される前に限りユーザー情報を復旧することができます。</a:t>
            </a:r>
            <a:endParaRPr lang="en-US" altLang="ja-JP" sz="1400"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誤って削除してしまった場合などに利用できます。</a:t>
            </a:r>
          </a:p>
        </p:txBody>
      </p:sp>
      <p:sp>
        <p:nvSpPr>
          <p:cNvPr id="10" name="正方形/長方形 9">
            <a:extLst>
              <a:ext uri="{C183D7F6-B498-43B3-948B-1728B52AA6E4}">
                <adec:decorative xmlns:adec="http://schemas.microsoft.com/office/drawing/2017/decorative" val="1"/>
              </a:ext>
            </a:extLst>
          </p:cNvPr>
          <p:cNvSpPr/>
          <p:nvPr/>
        </p:nvSpPr>
        <p:spPr bwMode="auto">
          <a:xfrm>
            <a:off x="3703639" y="5346700"/>
            <a:ext cx="758825" cy="41433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sp>
        <p:nvSpPr>
          <p:cNvPr id="76808"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45</a:t>
            </a:fld>
            <a:endParaRPr lang="en-US" altLang="ja-JP"/>
          </a:p>
        </p:txBody>
      </p:sp>
      <p:cxnSp>
        <p:nvCxnSpPr>
          <p:cNvPr id="9" name="直線コネクタ 8">
            <a:extLst>
              <a:ext uri="{C183D7F6-B498-43B3-948B-1728B52AA6E4}">
                <adec:decorative xmlns:adec="http://schemas.microsoft.com/office/drawing/2017/decorative" val="1"/>
              </a:ext>
            </a:extLst>
          </p:cNvPr>
          <p:cNvCxnSpPr>
            <a:cxnSpLocks/>
            <a:endCxn id="10" idx="3"/>
          </p:cNvCxnSpPr>
          <p:nvPr/>
        </p:nvCxnSpPr>
        <p:spPr bwMode="auto">
          <a:xfrm flipH="1" flipV="1">
            <a:off x="4462463" y="5553869"/>
            <a:ext cx="1238250" cy="20717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4" name="図 3">
            <a:extLst>
              <a:ext uri="{FF2B5EF4-FFF2-40B4-BE49-F238E27FC236}">
                <a16:creationId xmlns:a16="http://schemas.microsoft.com/office/drawing/2014/main" id="{9E1181D1-2877-90C7-89B9-69DC17E31AF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8161" y="2098754"/>
            <a:ext cx="2275674" cy="6301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-17-</a:t>
            </a:r>
            <a:endParaRPr lang="ja-JP" altLang="en-US" dirty="0"/>
          </a:p>
        </p:txBody>
      </p:sp>
      <p:sp>
        <p:nvSpPr>
          <p:cNvPr id="3" name="コンテンツ プレースホルダー 2"/>
          <p:cNvSpPr>
            <a:spLocks noGrp="1"/>
          </p:cNvSpPr>
          <p:nvPr>
            <p:ph idx="12"/>
          </p:nvPr>
        </p:nvSpPr>
        <p:spPr>
          <a:xfrm>
            <a:off x="387351" y="874637"/>
            <a:ext cx="9682479" cy="5572125"/>
          </a:xfrm>
        </p:spPr>
        <p:txBody>
          <a:bodyPr/>
          <a:lstStyle/>
          <a:p>
            <a:pPr>
              <a:defRPr/>
            </a:pPr>
            <a:r>
              <a:rPr lang="ja-JP" altLang="en-US" dirty="0"/>
              <a:t>パスワードの設定（セキュリティ対策）</a:t>
            </a:r>
            <a:endParaRPr lang="en-US" altLang="ja-JP" dirty="0"/>
          </a:p>
          <a:p>
            <a:pPr marL="361950" lvl="1" indent="0">
              <a:buNone/>
              <a:defRPr/>
            </a:pPr>
            <a:r>
              <a:rPr lang="ja-JP" altLang="en-US" sz="1600" dirty="0"/>
              <a:t>個人設定でのパスワード変更の可否、パスワードなしでログインすることを許可する</a:t>
            </a:r>
            <a:r>
              <a:rPr lang="en-US" altLang="ja-JP" sz="1600" dirty="0"/>
              <a:t>/</a:t>
            </a:r>
            <a:r>
              <a:rPr lang="ja-JP" altLang="en-US" sz="1600" dirty="0"/>
              <a:t>許可しない、パスワードの最低文字数や有効期限、有効期限の通知設定機能、入力文字の制限を設定できます。</a:t>
            </a:r>
          </a:p>
          <a:p>
            <a:pPr marL="361950" lvl="1" indent="0">
              <a:buNone/>
              <a:defRPr/>
            </a:pPr>
            <a:endParaRPr lang="ja-JP" altLang="en-US"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a:srcRect/>
          <a:stretch>
            <a:fillRect/>
          </a:stretch>
        </p:blipFill>
        <p:spPr bwMode="auto">
          <a:xfrm>
            <a:off x="2765744" y="2295844"/>
            <a:ext cx="4687887" cy="37988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8" name="角丸四角形 7"/>
          <p:cNvSpPr/>
          <p:nvPr/>
        </p:nvSpPr>
        <p:spPr bwMode="auto">
          <a:xfrm>
            <a:off x="7686994" y="3705544"/>
            <a:ext cx="2827337" cy="879519"/>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a:solidFill>
                  <a:schemeClr val="tx1"/>
                </a:solidFill>
                <a:latin typeface="メイリオ" pitchFamily="50" charset="-128"/>
                <a:cs typeface="メイリオ" pitchFamily="50" charset="-128"/>
              </a:rPr>
              <a:t>アルファベットと記号の混合による複雑さなどのポリシーを管理者によって設定できます。</a:t>
            </a:r>
            <a:endParaRPr lang="en-US" altLang="ja-JP" sz="1400" i="0" dirty="0">
              <a:solidFill>
                <a:schemeClr val="tx1"/>
              </a:solidFill>
              <a:latin typeface="メイリオ" pitchFamily="50" charset="-128"/>
              <a:cs typeface="メイリオ" pitchFamily="50" charset="-128"/>
            </a:endParaRPr>
          </a:p>
        </p:txBody>
      </p:sp>
      <p:sp>
        <p:nvSpPr>
          <p:cNvPr id="10" name="正方形/長方形 9">
            <a:extLst>
              <a:ext uri="{C183D7F6-B498-43B3-948B-1728B52AA6E4}">
                <adec:decorative xmlns:adec="http://schemas.microsoft.com/office/drawing/2017/decorative" val="1"/>
              </a:ext>
            </a:extLst>
          </p:cNvPr>
          <p:cNvSpPr/>
          <p:nvPr/>
        </p:nvSpPr>
        <p:spPr bwMode="auto">
          <a:xfrm>
            <a:off x="2765743" y="4462781"/>
            <a:ext cx="4265612" cy="1211263"/>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9" name="直線コネクタ 8">
            <a:extLst>
              <a:ext uri="{C183D7F6-B498-43B3-948B-1728B52AA6E4}">
                <adec:decorative xmlns:adec="http://schemas.microsoft.com/office/drawing/2017/decorative" val="1"/>
              </a:ext>
            </a:extLst>
          </p:cNvPr>
          <p:cNvCxnSpPr>
            <a:cxnSpLocks/>
            <a:stCxn id="8" idx="1"/>
          </p:cNvCxnSpPr>
          <p:nvPr/>
        </p:nvCxnSpPr>
        <p:spPr bwMode="auto">
          <a:xfrm flipH="1">
            <a:off x="7031356" y="4145304"/>
            <a:ext cx="655638" cy="682601"/>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7783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46</a:t>
            </a:fld>
            <a:endParaRPr lang="en-US" altLang="ja-JP"/>
          </a:p>
        </p:txBody>
      </p:sp>
      <p:sp>
        <p:nvSpPr>
          <p:cNvPr id="11" name="正方形/長方形 10">
            <a:extLst>
              <a:ext uri="{FF2B5EF4-FFF2-40B4-BE49-F238E27FC236}">
                <a16:creationId xmlns:a16="http://schemas.microsoft.com/office/drawing/2014/main" id="{12D53656-2442-41BF-89BE-98EAAEED46EB}"/>
              </a:ext>
              <a:ext uri="{C183D7F6-B498-43B3-948B-1728B52AA6E4}">
                <adec:decorative xmlns:adec="http://schemas.microsoft.com/office/drawing/2017/decorative" val="1"/>
              </a:ext>
            </a:extLst>
          </p:cNvPr>
          <p:cNvSpPr/>
          <p:nvPr/>
        </p:nvSpPr>
        <p:spPr bwMode="auto">
          <a:xfrm>
            <a:off x="2765743" y="3031638"/>
            <a:ext cx="3439114" cy="29939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pic>
        <p:nvPicPr>
          <p:cNvPr id="4" name="図 3">
            <a:extLst>
              <a:ext uri="{FF2B5EF4-FFF2-40B4-BE49-F238E27FC236}">
                <a16:creationId xmlns:a16="http://schemas.microsoft.com/office/drawing/2014/main" id="{FEF10BD8-4582-5692-5D6A-DC6936A7E9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7733" y="2801070"/>
            <a:ext cx="2275674" cy="63018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-18-</a:t>
            </a:r>
            <a:endParaRPr lang="ja-JP" altLang="en-US" dirty="0"/>
          </a:p>
        </p:txBody>
      </p:sp>
      <p:sp>
        <p:nvSpPr>
          <p:cNvPr id="78851" name="コンテンツ プレースホルダー 2"/>
          <p:cNvSpPr>
            <a:spLocks noGrp="1"/>
          </p:cNvSpPr>
          <p:nvPr>
            <p:ph idx="12"/>
          </p:nvPr>
        </p:nvSpPr>
        <p:spPr>
          <a:xfrm>
            <a:off x="387351" y="883968"/>
            <a:ext cx="10006013" cy="5572125"/>
          </a:xfrm>
        </p:spPr>
        <p:txBody>
          <a:bodyPr/>
          <a:lstStyle/>
          <a:p>
            <a:r>
              <a:rPr lang="ja-JP" altLang="en-US" dirty="0"/>
              <a:t>外部サーバー</a:t>
            </a:r>
            <a:endParaRPr lang="en-US" altLang="ja-JP" dirty="0"/>
          </a:p>
          <a:p>
            <a:pPr marL="361950" lvl="1" indent="0">
              <a:buNone/>
            </a:pPr>
            <a:r>
              <a:rPr lang="ja-JP" altLang="en-US" sz="1600" dirty="0"/>
              <a:t>システムのメールアカウント設定、</a:t>
            </a:r>
            <a:r>
              <a:rPr lang="en-US" altLang="ja-JP" sz="1600" dirty="0"/>
              <a:t>Web</a:t>
            </a:r>
            <a:r>
              <a:rPr lang="ja-JP" altLang="en-US" sz="1600" dirty="0"/>
              <a:t>プロキシの設定を行います。</a:t>
            </a:r>
          </a:p>
        </p:txBody>
      </p:sp>
      <p:pic>
        <p:nvPicPr>
          <p:cNvPr id="6" name="図 5">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bwMode="auto">
          <a:xfrm>
            <a:off x="1995488" y="2006602"/>
            <a:ext cx="4529138" cy="27320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4" name="角丸四角形 13"/>
          <p:cNvSpPr/>
          <p:nvPr/>
        </p:nvSpPr>
        <p:spPr bwMode="auto">
          <a:xfrm>
            <a:off x="6921501" y="1911351"/>
            <a:ext cx="3165475" cy="1363663"/>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i="0" dirty="0">
                <a:solidFill>
                  <a:schemeClr val="tx1"/>
                </a:solidFill>
                <a:latin typeface="メイリオ" pitchFamily="50" charset="-128"/>
                <a:cs typeface="メイリオ" pitchFamily="50" charset="-128"/>
              </a:rPr>
              <a:t>システムメールアカウントを設定すると、スケジュールの予定通知のメール通知</a:t>
            </a:r>
            <a:r>
              <a:rPr lang="en-US" altLang="ja-JP" sz="1400" i="0" dirty="0">
                <a:solidFill>
                  <a:schemeClr val="tx1"/>
                </a:solidFill>
                <a:latin typeface="メイリオ" pitchFamily="50" charset="-128"/>
                <a:cs typeface="メイリオ" pitchFamily="50" charset="-128"/>
              </a:rPr>
              <a:t>/</a:t>
            </a:r>
            <a:r>
              <a:rPr lang="ja-JP" altLang="en-US" sz="1400" i="0" dirty="0">
                <a:solidFill>
                  <a:schemeClr val="tx1"/>
                </a:solidFill>
                <a:latin typeface="メイリオ" pitchFamily="50" charset="-128"/>
                <a:cs typeface="メイリオ" pitchFamily="50" charset="-128"/>
              </a:rPr>
              <a:t>電話メモのメール通知</a:t>
            </a:r>
            <a:r>
              <a:rPr lang="en-US" altLang="ja-JP" sz="1400" i="0" dirty="0">
                <a:solidFill>
                  <a:schemeClr val="tx1"/>
                </a:solidFill>
                <a:latin typeface="メイリオ" pitchFamily="50" charset="-128"/>
                <a:cs typeface="メイリオ" pitchFamily="50" charset="-128"/>
              </a:rPr>
              <a:t>/</a:t>
            </a:r>
            <a:r>
              <a:rPr lang="ja-JP" altLang="en-US" sz="1400" i="0" dirty="0">
                <a:solidFill>
                  <a:schemeClr val="tx1"/>
                </a:solidFill>
                <a:latin typeface="メイリオ" pitchFamily="50" charset="-128"/>
                <a:cs typeface="メイリオ" pitchFamily="50" charset="-128"/>
              </a:rPr>
              <a:t>ワークフローの申請処理のメール通知ができるようになります。</a:t>
            </a:r>
            <a:endParaRPr lang="en-US" altLang="ja-JP" sz="1400" i="0" dirty="0">
              <a:solidFill>
                <a:schemeClr val="tx1"/>
              </a:solidFill>
              <a:latin typeface="メイリオ" pitchFamily="50" charset="-128"/>
              <a:cs typeface="メイリオ" pitchFamily="50" charset="-128"/>
            </a:endParaRPr>
          </a:p>
        </p:txBody>
      </p:sp>
      <p:sp>
        <p:nvSpPr>
          <p:cNvPr id="18" name="角丸四角形 17"/>
          <p:cNvSpPr/>
          <p:nvPr/>
        </p:nvSpPr>
        <p:spPr bwMode="auto">
          <a:xfrm>
            <a:off x="1995489" y="4962526"/>
            <a:ext cx="3165475" cy="11080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en-US" altLang="ja-JP" sz="1400" i="0" dirty="0">
                <a:latin typeface="メイリオ" pitchFamily="50" charset="-128"/>
                <a:cs typeface="メイリオ" pitchFamily="50" charset="-128"/>
              </a:rPr>
              <a:t>Web</a:t>
            </a:r>
            <a:r>
              <a:rPr lang="ja-JP" altLang="en-US" sz="1400" i="0" dirty="0">
                <a:latin typeface="メイリオ" pitchFamily="50" charset="-128"/>
                <a:cs typeface="メイリオ" pitchFamily="50" charset="-128"/>
              </a:rPr>
              <a:t>プロキシは、「</a:t>
            </a:r>
            <a:r>
              <a:rPr lang="en-US" altLang="ja-JP" sz="1400" i="0" dirty="0" err="1">
                <a:latin typeface="メイリオ" pitchFamily="50" charset="-128"/>
                <a:cs typeface="メイリオ" pitchFamily="50" charset="-128"/>
              </a:rPr>
              <a:t>Garoon</a:t>
            </a:r>
            <a:r>
              <a:rPr lang="ja-JP" altLang="en-US" sz="1400" i="0" dirty="0">
                <a:latin typeface="メイリオ" pitchFamily="50" charset="-128"/>
                <a:cs typeface="メイリオ" pitchFamily="50" charset="-128"/>
              </a:rPr>
              <a:t>」が基点になって他の外部サーバーにアクセスする際に、プロキシ経由でアクセスすることができる設定です。</a:t>
            </a:r>
          </a:p>
        </p:txBody>
      </p:sp>
      <p:pic>
        <p:nvPicPr>
          <p:cNvPr id="78856" name="図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91175" y="3494565"/>
            <a:ext cx="457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コネクタ 14">
            <a:extLst>
              <a:ext uri="{C183D7F6-B498-43B3-948B-1728B52AA6E4}">
                <adec:decorative xmlns:adec="http://schemas.microsoft.com/office/drawing/2017/decorative" val="1"/>
              </a:ext>
            </a:extLst>
          </p:cNvPr>
          <p:cNvCxnSpPr>
            <a:cxnSpLocks/>
            <a:endCxn id="78856" idx="1"/>
          </p:cNvCxnSpPr>
          <p:nvPr/>
        </p:nvCxnSpPr>
        <p:spPr bwMode="auto">
          <a:xfrm flipV="1">
            <a:off x="5160963" y="4894740"/>
            <a:ext cx="430212" cy="52181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78858"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47</a:t>
            </a:fld>
            <a:endParaRPr lang="en-US" altLang="ja-JP"/>
          </a:p>
        </p:txBody>
      </p:sp>
      <p:sp>
        <p:nvSpPr>
          <p:cNvPr id="12" name="正方形/長方形 11">
            <a:extLst>
              <a:ext uri="{FF2B5EF4-FFF2-40B4-BE49-F238E27FC236}">
                <a16:creationId xmlns:a16="http://schemas.microsoft.com/office/drawing/2014/main" id="{5F336B9C-9027-4E4B-AB89-01CF9E424C75}"/>
              </a:ext>
              <a:ext uri="{C183D7F6-B498-43B3-948B-1728B52AA6E4}">
                <adec:decorative xmlns:adec="http://schemas.microsoft.com/office/drawing/2017/decorative" val="1"/>
              </a:ext>
            </a:extLst>
          </p:cNvPr>
          <p:cNvSpPr/>
          <p:nvPr/>
        </p:nvSpPr>
        <p:spPr bwMode="auto">
          <a:xfrm>
            <a:off x="1975013" y="2884091"/>
            <a:ext cx="4549613" cy="43061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23" name="直線コネクタ 22">
            <a:extLst>
              <a:ext uri="{C183D7F6-B498-43B3-948B-1728B52AA6E4}">
                <adec:decorative xmlns:adec="http://schemas.microsoft.com/office/drawing/2017/decorative" val="1"/>
              </a:ext>
            </a:extLst>
          </p:cNvPr>
          <p:cNvCxnSpPr>
            <a:cxnSpLocks/>
            <a:stCxn id="14" idx="1"/>
          </p:cNvCxnSpPr>
          <p:nvPr/>
        </p:nvCxnSpPr>
        <p:spPr bwMode="auto">
          <a:xfrm flipH="1">
            <a:off x="6338596" y="2593182"/>
            <a:ext cx="582904" cy="290908"/>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3" name="図 2">
            <a:extLst>
              <a:ext uri="{FF2B5EF4-FFF2-40B4-BE49-F238E27FC236}">
                <a16:creationId xmlns:a16="http://schemas.microsoft.com/office/drawing/2014/main" id="{892B7AEA-3A64-1032-4548-0A53A3BA50B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7587" y="1245310"/>
            <a:ext cx="2275674" cy="630187"/>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r>
              <a:rPr lang="ja-JP" altLang="en-US">
                <a:latin typeface="メイリオ"/>
                <a:ea typeface="メイリオ"/>
              </a:rPr>
              <a:t>「</a:t>
            </a:r>
            <a:r>
              <a:rPr lang="en-US" altLang="ja-JP" dirty="0" err="1">
                <a:latin typeface="メイリオ"/>
                <a:ea typeface="メイリオ"/>
              </a:rPr>
              <a:t>Garoon</a:t>
            </a:r>
            <a:r>
              <a:rPr lang="ja-JP" altLang="en-US">
                <a:latin typeface="メイリオ"/>
                <a:ea typeface="メイリオ"/>
              </a:rPr>
              <a:t>」にしかない機能　</a:t>
            </a:r>
            <a:r>
              <a:rPr lang="en-US" altLang="ja-JP" dirty="0">
                <a:latin typeface="メイリオ"/>
                <a:ea typeface="メイリオ"/>
              </a:rPr>
              <a:t> -19-</a:t>
            </a:r>
            <a:endParaRPr lang="ja-JP" altLang="en-US" dirty="0"/>
          </a:p>
        </p:txBody>
      </p:sp>
      <p:sp>
        <p:nvSpPr>
          <p:cNvPr id="45059" name="コンテンツ プレースホルダー 2">
            <a:extLst>
              <a:ext uri="{C183D7F6-B498-43B3-948B-1728B52AA6E4}">
                <adec:decorative xmlns:adec="http://schemas.microsoft.com/office/drawing/2017/decorative" val="0"/>
              </a:ext>
            </a:extLst>
          </p:cNvPr>
          <p:cNvSpPr>
            <a:spLocks noGrp="1"/>
          </p:cNvSpPr>
          <p:nvPr>
            <p:ph idx="12"/>
          </p:nvPr>
        </p:nvSpPr>
        <p:spPr>
          <a:xfrm>
            <a:off x="387351" y="874637"/>
            <a:ext cx="10800559" cy="5572125"/>
          </a:xfrm>
        </p:spPr>
        <p:txBody>
          <a:bodyPr/>
          <a:lstStyle/>
          <a:p>
            <a:r>
              <a:rPr lang="ja-JP" altLang="en-US" dirty="0"/>
              <a:t>連携</a:t>
            </a:r>
            <a:r>
              <a:rPr lang="en-US" altLang="ja-JP" dirty="0"/>
              <a:t>API</a:t>
            </a:r>
          </a:p>
          <a:p>
            <a:pPr marL="361950" lvl="1" indent="0">
              <a:buNone/>
            </a:pPr>
            <a:r>
              <a:rPr lang="ja-JP" altLang="en-US" sz="1600">
                <a:latin typeface="メイリオ"/>
                <a:ea typeface="メイリオ"/>
              </a:rPr>
              <a:t>連携</a:t>
            </a:r>
            <a:r>
              <a:rPr lang="en-US" altLang="ja-JP" sz="1600" dirty="0">
                <a:latin typeface="メイリオ"/>
                <a:ea typeface="メイリオ"/>
              </a:rPr>
              <a:t>API</a:t>
            </a:r>
            <a:r>
              <a:rPr lang="en-US" altLang="ja-JP" sz="1000" dirty="0">
                <a:latin typeface="メイリオ"/>
                <a:ea typeface="メイリオ"/>
              </a:rPr>
              <a:t>※１</a:t>
            </a:r>
            <a:r>
              <a:rPr lang="ja-JP" altLang="en-US" sz="1600">
                <a:latin typeface="メイリオ"/>
                <a:ea typeface="メイリオ"/>
              </a:rPr>
              <a:t>を公開しているので、「</a:t>
            </a:r>
            <a:r>
              <a:rPr lang="en-US" altLang="ja-JP" sz="1600" err="1">
                <a:latin typeface="メイリオ"/>
                <a:ea typeface="メイリオ"/>
              </a:rPr>
              <a:t>Garoon</a:t>
            </a:r>
            <a:r>
              <a:rPr lang="ja-JP" altLang="en-US" sz="1600">
                <a:latin typeface="メイリオ"/>
                <a:ea typeface="メイリオ"/>
              </a:rPr>
              <a:t>」の様々な機能を外部のプログラムから利用することができます。</a:t>
            </a:r>
            <a:r>
              <a:rPr lang="en-US" altLang="ja-JP" sz="1600" dirty="0">
                <a:latin typeface="メイリオ"/>
                <a:ea typeface="メイリオ"/>
              </a:rPr>
              <a:t>API</a:t>
            </a:r>
            <a:r>
              <a:rPr lang="ja-JP" altLang="en-US" sz="1600">
                <a:latin typeface="メイリオ"/>
                <a:ea typeface="メイリオ"/>
              </a:rPr>
              <a:t>を利用することにより、「</a:t>
            </a:r>
            <a:r>
              <a:rPr lang="en-US" altLang="ja-JP" sz="1600" err="1">
                <a:latin typeface="メイリオ"/>
                <a:ea typeface="メイリオ"/>
              </a:rPr>
              <a:t>Garoon</a:t>
            </a:r>
            <a:r>
              <a:rPr lang="ja-JP" altLang="en-US" sz="1600">
                <a:latin typeface="メイリオ"/>
                <a:ea typeface="メイリオ"/>
              </a:rPr>
              <a:t>」の可能性がさらに広がり、お客様の業務に合わせて柔軟なシステム設計が可能になります。</a:t>
            </a:r>
          </a:p>
          <a:p>
            <a:pPr lvl="1"/>
            <a:endParaRPr lang="en-US" altLang="ja-JP" dirty="0"/>
          </a:p>
        </p:txBody>
      </p:sp>
      <p:sp>
        <p:nvSpPr>
          <p:cNvPr id="45065"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a:xfrm>
            <a:off x="8978400" y="6527800"/>
            <a:ext cx="2844800" cy="196850"/>
          </a:xfrm>
        </p:spPr>
        <p:txBody>
          <a:bodyPr/>
          <a:lstStyle/>
          <a:p>
            <a:pPr>
              <a:defRPr/>
            </a:pPr>
            <a:fld id="{50616D47-2323-4AB9-96DF-69D4BCBEB779}" type="slidenum">
              <a:rPr lang="en-US" altLang="ja-JP" smtClean="0"/>
              <a:pPr>
                <a:defRPr/>
              </a:pPr>
              <a:t>48</a:t>
            </a:fld>
            <a:endParaRPr lang="en-US" altLang="ja-JP"/>
          </a:p>
        </p:txBody>
      </p:sp>
      <p:sp>
        <p:nvSpPr>
          <p:cNvPr id="3" name="正方形/長方形 2">
            <a:extLst>
              <a:ext uri="{FF2B5EF4-FFF2-40B4-BE49-F238E27FC236}">
                <a16:creationId xmlns:a16="http://schemas.microsoft.com/office/drawing/2014/main" id="{FB8341E1-21EE-6B3A-F162-F173D26B95F5}"/>
              </a:ext>
              <a:ext uri="{C183D7F6-B498-43B3-948B-1728B52AA6E4}">
                <adec:decorative xmlns:adec="http://schemas.microsoft.com/office/drawing/2017/decorative" val="1"/>
              </a:ext>
            </a:extLst>
          </p:cNvPr>
          <p:cNvSpPr/>
          <p:nvPr/>
        </p:nvSpPr>
        <p:spPr bwMode="auto">
          <a:xfrm>
            <a:off x="1743170" y="2868292"/>
            <a:ext cx="8404225" cy="2865437"/>
          </a:xfrm>
          <a:prstGeom prst="rect">
            <a:avLst/>
          </a:prstGeom>
          <a:solidFill>
            <a:schemeClr val="accent3">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ja-JP" altLang="en-US" sz="1400" dirty="0">
              <a:solidFill>
                <a:schemeClr val="bg1"/>
              </a:solidFill>
            </a:endParaRPr>
          </a:p>
        </p:txBody>
      </p:sp>
      <p:sp>
        <p:nvSpPr>
          <p:cNvPr id="4" name="テキスト ボックス 3">
            <a:extLst>
              <a:ext uri="{FF2B5EF4-FFF2-40B4-BE49-F238E27FC236}">
                <a16:creationId xmlns:a16="http://schemas.microsoft.com/office/drawing/2014/main" id="{D6701547-9186-43FD-14F8-387BC14A9F65}"/>
              </a:ext>
              <a:ext uri="{C183D7F6-B498-43B3-948B-1728B52AA6E4}">
                <adec:decorative xmlns:adec="http://schemas.microsoft.com/office/drawing/2017/decorative" val="1"/>
              </a:ext>
            </a:extLst>
          </p:cNvPr>
          <p:cNvSpPr txBox="1"/>
          <p:nvPr/>
        </p:nvSpPr>
        <p:spPr bwMode="auto">
          <a:xfrm>
            <a:off x="1764336" y="2819078"/>
            <a:ext cx="2032000" cy="369888"/>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b="1" dirty="0">
                <a:latin typeface="+mn-ea"/>
              </a:rPr>
              <a:t>利用シーンの一例</a:t>
            </a:r>
          </a:p>
        </p:txBody>
      </p:sp>
      <p:sp>
        <p:nvSpPr>
          <p:cNvPr id="5" name="正方形/長方形 5">
            <a:extLst>
              <a:ext uri="{FF2B5EF4-FFF2-40B4-BE49-F238E27FC236}">
                <a16:creationId xmlns:a16="http://schemas.microsoft.com/office/drawing/2014/main" id="{5EC76AB5-2F0F-2F39-25FF-07D5F3EE9B25}"/>
              </a:ext>
              <a:ext uri="{C183D7F6-B498-43B3-948B-1728B52AA6E4}">
                <adec:decorative xmlns:adec="http://schemas.microsoft.com/office/drawing/2017/decorative" val="1"/>
              </a:ext>
            </a:extLst>
          </p:cNvPr>
          <p:cNvSpPr/>
          <p:nvPr/>
        </p:nvSpPr>
        <p:spPr bwMode="auto">
          <a:xfrm>
            <a:off x="1848475" y="3265166"/>
            <a:ext cx="8199437" cy="56515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6" name="正方形/長方形 6">
            <a:extLst>
              <a:ext uri="{FF2B5EF4-FFF2-40B4-BE49-F238E27FC236}">
                <a16:creationId xmlns:a16="http://schemas.microsoft.com/office/drawing/2014/main" id="{67E7222B-2791-4ED2-D55F-11FCF998C86B}"/>
              </a:ext>
              <a:ext uri="{C183D7F6-B498-43B3-948B-1728B52AA6E4}">
                <adec:decorative xmlns:adec="http://schemas.microsoft.com/office/drawing/2017/decorative" val="1"/>
              </a:ext>
            </a:extLst>
          </p:cNvPr>
          <p:cNvSpPr/>
          <p:nvPr/>
        </p:nvSpPr>
        <p:spPr bwMode="auto">
          <a:xfrm>
            <a:off x="1851650" y="3274692"/>
            <a:ext cx="1374775" cy="555625"/>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7" name="テキスト ボックス 7">
            <a:extLst>
              <a:ext uri="{FF2B5EF4-FFF2-40B4-BE49-F238E27FC236}">
                <a16:creationId xmlns:a16="http://schemas.microsoft.com/office/drawing/2014/main" id="{F82D79C2-E564-3CB1-0525-4DDFC1EE4FCC}"/>
              </a:ext>
              <a:ext uri="{C183D7F6-B498-43B3-948B-1728B52AA6E4}">
                <adec:decorative xmlns:adec="http://schemas.microsoft.com/office/drawing/2017/decorative" val="1"/>
              </a:ext>
            </a:extLst>
          </p:cNvPr>
          <p:cNvSpPr txBox="1"/>
          <p:nvPr/>
        </p:nvSpPr>
        <p:spPr bwMode="auto">
          <a:xfrm>
            <a:off x="1924675" y="3363591"/>
            <a:ext cx="1222375" cy="368300"/>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900" dirty="0">
                <a:solidFill>
                  <a:schemeClr val="bg1"/>
                </a:solidFill>
                <a:latin typeface="+mn-ea"/>
              </a:rPr>
              <a:t>営業支援システムの</a:t>
            </a:r>
            <a:endParaRPr lang="en-US" altLang="ja-JP" sz="900" dirty="0">
              <a:solidFill>
                <a:schemeClr val="bg1"/>
              </a:solidFill>
              <a:latin typeface="+mn-ea"/>
            </a:endParaRPr>
          </a:p>
          <a:p>
            <a:pPr>
              <a:defRPr/>
            </a:pPr>
            <a:r>
              <a:rPr lang="ja-JP" altLang="en-US" sz="900" dirty="0">
                <a:solidFill>
                  <a:schemeClr val="bg1"/>
                </a:solidFill>
                <a:latin typeface="+mn-ea"/>
              </a:rPr>
              <a:t>スケジュールと同期</a:t>
            </a:r>
          </a:p>
        </p:txBody>
      </p:sp>
      <p:sp>
        <p:nvSpPr>
          <p:cNvPr id="8" name="正方形/長方形 14">
            <a:extLst>
              <a:ext uri="{FF2B5EF4-FFF2-40B4-BE49-F238E27FC236}">
                <a16:creationId xmlns:a16="http://schemas.microsoft.com/office/drawing/2014/main" id="{D1E2C52A-3141-B21A-7425-FE34FF9C82B2}"/>
              </a:ext>
              <a:ext uri="{C183D7F6-B498-43B3-948B-1728B52AA6E4}">
                <adec:decorative xmlns:adec="http://schemas.microsoft.com/office/drawing/2017/decorative" val="1"/>
              </a:ext>
            </a:extLst>
          </p:cNvPr>
          <p:cNvSpPr/>
          <p:nvPr/>
        </p:nvSpPr>
        <p:spPr bwMode="auto">
          <a:xfrm>
            <a:off x="1848475" y="3889053"/>
            <a:ext cx="8199437" cy="566738"/>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0" name="正方形/長方形 15">
            <a:extLst>
              <a:ext uri="{FF2B5EF4-FFF2-40B4-BE49-F238E27FC236}">
                <a16:creationId xmlns:a16="http://schemas.microsoft.com/office/drawing/2014/main" id="{2997142C-E819-0568-4495-884B59FC1B6D}"/>
              </a:ext>
              <a:ext uri="{C183D7F6-B498-43B3-948B-1728B52AA6E4}">
                <adec:decorative xmlns:adec="http://schemas.microsoft.com/office/drawing/2017/decorative" val="1"/>
              </a:ext>
            </a:extLst>
          </p:cNvPr>
          <p:cNvSpPr/>
          <p:nvPr/>
        </p:nvSpPr>
        <p:spPr bwMode="auto">
          <a:xfrm>
            <a:off x="1851650" y="3898579"/>
            <a:ext cx="1374775" cy="557213"/>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1" name="正方形/長方形 16">
            <a:extLst>
              <a:ext uri="{FF2B5EF4-FFF2-40B4-BE49-F238E27FC236}">
                <a16:creationId xmlns:a16="http://schemas.microsoft.com/office/drawing/2014/main" id="{94A9266F-D13F-FD06-85DC-071BC088B527}"/>
              </a:ext>
              <a:ext uri="{C183D7F6-B498-43B3-948B-1728B52AA6E4}">
                <adec:decorative xmlns:adec="http://schemas.microsoft.com/office/drawing/2017/decorative" val="1"/>
              </a:ext>
            </a:extLst>
          </p:cNvPr>
          <p:cNvSpPr/>
          <p:nvPr/>
        </p:nvSpPr>
        <p:spPr bwMode="auto">
          <a:xfrm>
            <a:off x="1848475" y="4565328"/>
            <a:ext cx="8199437" cy="56515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2" name="正方形/長方形 17">
            <a:extLst>
              <a:ext uri="{FF2B5EF4-FFF2-40B4-BE49-F238E27FC236}">
                <a16:creationId xmlns:a16="http://schemas.microsoft.com/office/drawing/2014/main" id="{3CB6591E-A779-14E9-280F-AB3E42D608ED}"/>
              </a:ext>
              <a:ext uri="{C183D7F6-B498-43B3-948B-1728B52AA6E4}">
                <adec:decorative xmlns:adec="http://schemas.microsoft.com/office/drawing/2017/decorative" val="1"/>
              </a:ext>
            </a:extLst>
          </p:cNvPr>
          <p:cNvSpPr/>
          <p:nvPr/>
        </p:nvSpPr>
        <p:spPr bwMode="auto">
          <a:xfrm>
            <a:off x="1851650" y="4574854"/>
            <a:ext cx="1374775" cy="555625"/>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3" name="矢印: 左 8">
            <a:extLst>
              <a:ext uri="{FF2B5EF4-FFF2-40B4-BE49-F238E27FC236}">
                <a16:creationId xmlns:a16="http://schemas.microsoft.com/office/drawing/2014/main" id="{0684FCA3-E3A8-2DEB-B227-A53D491A7B01}"/>
              </a:ext>
              <a:ext uri="{C183D7F6-B498-43B3-948B-1728B52AA6E4}">
                <adec:decorative xmlns:adec="http://schemas.microsoft.com/office/drawing/2017/decorative" val="1"/>
              </a:ext>
            </a:extLst>
          </p:cNvPr>
          <p:cNvSpPr/>
          <p:nvPr/>
        </p:nvSpPr>
        <p:spPr bwMode="auto">
          <a:xfrm>
            <a:off x="5364787" y="3349304"/>
            <a:ext cx="828675" cy="396875"/>
          </a:xfrm>
          <a:prstGeom prst="lef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4" name="矢印: 右 9">
            <a:extLst>
              <a:ext uri="{FF2B5EF4-FFF2-40B4-BE49-F238E27FC236}">
                <a16:creationId xmlns:a16="http://schemas.microsoft.com/office/drawing/2014/main" id="{D844B85E-00C4-2EBA-1A2B-F7EE0682FB0A}"/>
              </a:ext>
              <a:ext uri="{C183D7F6-B498-43B3-948B-1728B52AA6E4}">
                <adec:decorative xmlns:adec="http://schemas.microsoft.com/office/drawing/2017/decorative" val="1"/>
              </a:ext>
            </a:extLst>
          </p:cNvPr>
          <p:cNvSpPr/>
          <p:nvPr/>
        </p:nvSpPr>
        <p:spPr bwMode="auto">
          <a:xfrm>
            <a:off x="6642725" y="3360417"/>
            <a:ext cx="828675" cy="396875"/>
          </a:xfrm>
          <a:prstGeom prst="righ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endParaRPr lang="ja-JP" altLang="en-US" sz="1400" dirty="0">
              <a:solidFill>
                <a:schemeClr val="tx1"/>
              </a:solidFill>
            </a:endParaRPr>
          </a:p>
        </p:txBody>
      </p:sp>
      <p:sp>
        <p:nvSpPr>
          <p:cNvPr id="15" name="正方形/長方形 11">
            <a:extLst>
              <a:ext uri="{FF2B5EF4-FFF2-40B4-BE49-F238E27FC236}">
                <a16:creationId xmlns:a16="http://schemas.microsoft.com/office/drawing/2014/main" id="{C753F969-E6AC-4173-29F2-ED7666DC57C9}"/>
              </a:ext>
              <a:ext uri="{C183D7F6-B498-43B3-948B-1728B52AA6E4}">
                <adec:decorative xmlns:adec="http://schemas.microsoft.com/office/drawing/2017/decorative" val="1"/>
              </a:ext>
            </a:extLst>
          </p:cNvPr>
          <p:cNvSpPr/>
          <p:nvPr/>
        </p:nvSpPr>
        <p:spPr bwMode="auto">
          <a:xfrm>
            <a:off x="7690475" y="3392167"/>
            <a:ext cx="1577975" cy="319087"/>
          </a:xfrm>
          <a:prstGeom prst="rect">
            <a:avLst/>
          </a:prstGeom>
          <a:solidFill>
            <a:schemeClr val="bg1">
              <a:lumMod val="75000"/>
            </a:schemeClr>
          </a:solidFill>
          <a:ln>
            <a:no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ja-JP" altLang="en-US" sz="1200" b="1" dirty="0">
                <a:solidFill>
                  <a:schemeClr val="accent1"/>
                </a:solidFill>
              </a:rPr>
              <a:t>営業支援システム</a:t>
            </a:r>
          </a:p>
        </p:txBody>
      </p:sp>
      <p:sp>
        <p:nvSpPr>
          <p:cNvPr id="16" name="テキスト ボックス 23">
            <a:extLst>
              <a:ext uri="{FF2B5EF4-FFF2-40B4-BE49-F238E27FC236}">
                <a16:creationId xmlns:a16="http://schemas.microsoft.com/office/drawing/2014/main" id="{A906FFF0-635C-1128-1A3E-C9F461D4186C}"/>
              </a:ext>
              <a:ext uri="{C183D7F6-B498-43B3-948B-1728B52AA6E4}">
                <adec:decorative xmlns:adec="http://schemas.microsoft.com/office/drawing/2017/decorative" val="1"/>
              </a:ext>
            </a:extLst>
          </p:cNvPr>
          <p:cNvSpPr txBox="1"/>
          <p:nvPr/>
        </p:nvSpPr>
        <p:spPr bwMode="auto">
          <a:xfrm>
            <a:off x="1856411" y="3900166"/>
            <a:ext cx="1454150" cy="508000"/>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900" dirty="0">
                <a:solidFill>
                  <a:schemeClr val="bg1"/>
                </a:solidFill>
                <a:latin typeface="+mn-ea"/>
              </a:rPr>
              <a:t>承認されたワークフロー</a:t>
            </a:r>
            <a:endParaRPr lang="en-US" altLang="ja-JP" sz="900" dirty="0">
              <a:solidFill>
                <a:schemeClr val="bg1"/>
              </a:solidFill>
              <a:latin typeface="+mn-ea"/>
            </a:endParaRPr>
          </a:p>
          <a:p>
            <a:pPr>
              <a:defRPr/>
            </a:pPr>
            <a:r>
              <a:rPr lang="ja-JP" altLang="en-US" sz="900" dirty="0">
                <a:solidFill>
                  <a:schemeClr val="bg1"/>
                </a:solidFill>
                <a:latin typeface="+mn-ea"/>
              </a:rPr>
              <a:t>データを掲示板へ</a:t>
            </a:r>
            <a:endParaRPr lang="en-US" altLang="ja-JP" sz="900" dirty="0">
              <a:solidFill>
                <a:schemeClr val="bg1"/>
              </a:solidFill>
              <a:latin typeface="+mn-ea"/>
            </a:endParaRPr>
          </a:p>
          <a:p>
            <a:pPr>
              <a:defRPr/>
            </a:pPr>
            <a:r>
              <a:rPr lang="ja-JP" altLang="en-US" sz="900" dirty="0">
                <a:solidFill>
                  <a:schemeClr val="bg1"/>
                </a:solidFill>
                <a:latin typeface="+mn-ea"/>
              </a:rPr>
              <a:t>自動的に登録</a:t>
            </a:r>
          </a:p>
        </p:txBody>
      </p:sp>
      <p:sp>
        <p:nvSpPr>
          <p:cNvPr id="17" name="テキスト ボックス 24">
            <a:extLst>
              <a:ext uri="{FF2B5EF4-FFF2-40B4-BE49-F238E27FC236}">
                <a16:creationId xmlns:a16="http://schemas.microsoft.com/office/drawing/2014/main" id="{9089B7A8-A53D-0EAD-A77A-7AE46BE50F39}"/>
              </a:ext>
              <a:ext uri="{C183D7F6-B498-43B3-948B-1728B52AA6E4}">
                <adec:decorative xmlns:adec="http://schemas.microsoft.com/office/drawing/2017/decorative" val="1"/>
              </a:ext>
            </a:extLst>
          </p:cNvPr>
          <p:cNvSpPr txBox="1"/>
          <p:nvPr/>
        </p:nvSpPr>
        <p:spPr bwMode="auto">
          <a:xfrm>
            <a:off x="1848474" y="4622478"/>
            <a:ext cx="1454150" cy="508000"/>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900" dirty="0">
                <a:solidFill>
                  <a:schemeClr val="bg1"/>
                </a:solidFill>
                <a:latin typeface="+mn-ea"/>
              </a:rPr>
              <a:t>承認されたワークフロー</a:t>
            </a:r>
            <a:endParaRPr lang="en-US" altLang="ja-JP" sz="900" dirty="0">
              <a:solidFill>
                <a:schemeClr val="bg1"/>
              </a:solidFill>
              <a:latin typeface="+mn-ea"/>
            </a:endParaRPr>
          </a:p>
          <a:p>
            <a:pPr>
              <a:defRPr/>
            </a:pPr>
            <a:r>
              <a:rPr lang="ja-JP" altLang="en-US" sz="900" dirty="0">
                <a:solidFill>
                  <a:schemeClr val="bg1"/>
                </a:solidFill>
                <a:latin typeface="+mn-ea"/>
              </a:rPr>
              <a:t>データを施設予約に</a:t>
            </a:r>
            <a:endParaRPr lang="en-US" altLang="ja-JP" sz="900" dirty="0">
              <a:solidFill>
                <a:schemeClr val="bg1"/>
              </a:solidFill>
              <a:latin typeface="+mn-ea"/>
            </a:endParaRPr>
          </a:p>
          <a:p>
            <a:pPr>
              <a:defRPr/>
            </a:pPr>
            <a:r>
              <a:rPr lang="ja-JP" altLang="en-US" sz="900" dirty="0">
                <a:solidFill>
                  <a:schemeClr val="bg1"/>
                </a:solidFill>
                <a:latin typeface="+mn-ea"/>
              </a:rPr>
              <a:t>自動的に登録</a:t>
            </a:r>
          </a:p>
        </p:txBody>
      </p:sp>
      <p:sp>
        <p:nvSpPr>
          <p:cNvPr id="18" name="テキスト ボックス 13">
            <a:extLst>
              <a:ext uri="{FF2B5EF4-FFF2-40B4-BE49-F238E27FC236}">
                <a16:creationId xmlns:a16="http://schemas.microsoft.com/office/drawing/2014/main" id="{E3B79387-1FD1-0F24-86DE-11DA50FED18A}"/>
              </a:ext>
              <a:ext uri="{C183D7F6-B498-43B3-948B-1728B52AA6E4}">
                <adec:decorative xmlns:adec="http://schemas.microsoft.com/office/drawing/2017/decorative" val="1"/>
              </a:ext>
            </a:extLst>
          </p:cNvPr>
          <p:cNvSpPr txBox="1"/>
          <p:nvPr/>
        </p:nvSpPr>
        <p:spPr bwMode="auto">
          <a:xfrm>
            <a:off x="3323262" y="3968429"/>
            <a:ext cx="1127125" cy="41592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ワークフローで</a:t>
            </a:r>
            <a:endParaRPr lang="en-US" altLang="ja-JP" sz="1050" dirty="0">
              <a:latin typeface="+mn-ea"/>
            </a:endParaRPr>
          </a:p>
          <a:p>
            <a:pPr>
              <a:defRPr/>
            </a:pPr>
            <a:r>
              <a:rPr lang="ja-JP" altLang="en-US" sz="1050" dirty="0">
                <a:latin typeface="+mn-ea"/>
              </a:rPr>
              <a:t>掲示板申請</a:t>
            </a:r>
          </a:p>
        </p:txBody>
      </p:sp>
      <p:sp>
        <p:nvSpPr>
          <p:cNvPr id="19" name="矢印: 右 28">
            <a:extLst>
              <a:ext uri="{FF2B5EF4-FFF2-40B4-BE49-F238E27FC236}">
                <a16:creationId xmlns:a16="http://schemas.microsoft.com/office/drawing/2014/main" id="{E8250227-2D76-97B6-3258-9DDFD96ABD46}"/>
              </a:ext>
              <a:ext uri="{C183D7F6-B498-43B3-948B-1728B52AA6E4}">
                <adec:decorative xmlns:adec="http://schemas.microsoft.com/office/drawing/2017/decorative" val="1"/>
              </a:ext>
            </a:extLst>
          </p:cNvPr>
          <p:cNvSpPr/>
          <p:nvPr/>
        </p:nvSpPr>
        <p:spPr bwMode="auto">
          <a:xfrm>
            <a:off x="4393237" y="4008117"/>
            <a:ext cx="828675" cy="396875"/>
          </a:xfrm>
          <a:prstGeom prst="righ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ja-JP" altLang="en-US" sz="1000" dirty="0">
                <a:solidFill>
                  <a:schemeClr val="bg1"/>
                </a:solidFill>
              </a:rPr>
              <a:t>承認</a:t>
            </a:r>
          </a:p>
        </p:txBody>
      </p:sp>
      <p:sp>
        <p:nvSpPr>
          <p:cNvPr id="20" name="テキスト ボックス 29">
            <a:extLst>
              <a:ext uri="{FF2B5EF4-FFF2-40B4-BE49-F238E27FC236}">
                <a16:creationId xmlns:a16="http://schemas.microsoft.com/office/drawing/2014/main" id="{D88D9A66-1B0B-2A8D-C7C9-6ECC22EBFE47}"/>
              </a:ext>
              <a:ext uri="{C183D7F6-B498-43B3-948B-1728B52AA6E4}">
                <adec:decorative xmlns:adec="http://schemas.microsoft.com/office/drawing/2017/decorative" val="1"/>
              </a:ext>
            </a:extLst>
          </p:cNvPr>
          <p:cNvSpPr txBox="1"/>
          <p:nvPr/>
        </p:nvSpPr>
        <p:spPr bwMode="auto">
          <a:xfrm>
            <a:off x="5720386" y="3974779"/>
            <a:ext cx="992188" cy="41592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承認済みの</a:t>
            </a:r>
            <a:endParaRPr lang="en-US" altLang="ja-JP" sz="1050" dirty="0">
              <a:latin typeface="+mn-ea"/>
            </a:endParaRPr>
          </a:p>
          <a:p>
            <a:pPr>
              <a:defRPr/>
            </a:pPr>
            <a:r>
              <a:rPr lang="ja-JP" altLang="en-US" sz="1050" dirty="0">
                <a:latin typeface="+mn-ea"/>
              </a:rPr>
              <a:t>ワークフロー</a:t>
            </a:r>
          </a:p>
        </p:txBody>
      </p:sp>
      <p:sp>
        <p:nvSpPr>
          <p:cNvPr id="21" name="矢印: 右 30">
            <a:extLst>
              <a:ext uri="{FF2B5EF4-FFF2-40B4-BE49-F238E27FC236}">
                <a16:creationId xmlns:a16="http://schemas.microsoft.com/office/drawing/2014/main" id="{A499F5B0-7134-F67B-85DC-C9FC28783343}"/>
              </a:ext>
              <a:ext uri="{C183D7F6-B498-43B3-948B-1728B52AA6E4}">
                <adec:decorative xmlns:adec="http://schemas.microsoft.com/office/drawing/2017/decorative" val="1"/>
              </a:ext>
            </a:extLst>
          </p:cNvPr>
          <p:cNvSpPr/>
          <p:nvPr/>
        </p:nvSpPr>
        <p:spPr bwMode="auto">
          <a:xfrm>
            <a:off x="6945936" y="4008117"/>
            <a:ext cx="1181100" cy="396875"/>
          </a:xfrm>
          <a:prstGeom prst="righ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ja-JP" altLang="en-US" sz="1000" dirty="0">
                <a:solidFill>
                  <a:schemeClr val="bg1"/>
                </a:solidFill>
                <a:latin typeface="+mn-ea"/>
              </a:rPr>
              <a:t>連携</a:t>
            </a:r>
            <a:r>
              <a:rPr lang="en-US" altLang="ja-JP" sz="1000" dirty="0">
                <a:solidFill>
                  <a:schemeClr val="bg1"/>
                </a:solidFill>
                <a:latin typeface="+mn-ea"/>
              </a:rPr>
              <a:t>API</a:t>
            </a:r>
            <a:r>
              <a:rPr lang="ja-JP" altLang="en-US" sz="1000" dirty="0">
                <a:solidFill>
                  <a:schemeClr val="bg1"/>
                </a:solidFill>
                <a:latin typeface="+mn-ea"/>
              </a:rPr>
              <a:t>の実行</a:t>
            </a:r>
          </a:p>
        </p:txBody>
      </p:sp>
      <p:sp>
        <p:nvSpPr>
          <p:cNvPr id="22" name="テキスト ボックス 33">
            <a:extLst>
              <a:ext uri="{FF2B5EF4-FFF2-40B4-BE49-F238E27FC236}">
                <a16:creationId xmlns:a16="http://schemas.microsoft.com/office/drawing/2014/main" id="{A02C2633-FD21-CFC1-CD2C-89928AA38B25}"/>
              </a:ext>
              <a:ext uri="{C183D7F6-B498-43B3-948B-1728B52AA6E4}">
                <adec:decorative xmlns:adec="http://schemas.microsoft.com/office/drawing/2017/decorative" val="1"/>
              </a:ext>
            </a:extLst>
          </p:cNvPr>
          <p:cNvSpPr txBox="1"/>
          <p:nvPr/>
        </p:nvSpPr>
        <p:spPr bwMode="auto">
          <a:xfrm>
            <a:off x="8755687" y="3966842"/>
            <a:ext cx="1262063" cy="41592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承認済みの内容で</a:t>
            </a:r>
            <a:endParaRPr lang="en-US" altLang="ja-JP" sz="1050" dirty="0">
              <a:latin typeface="+mn-ea"/>
            </a:endParaRPr>
          </a:p>
          <a:p>
            <a:pPr>
              <a:defRPr/>
            </a:pPr>
            <a:r>
              <a:rPr lang="ja-JP" altLang="en-US" sz="1050" dirty="0">
                <a:latin typeface="+mn-ea"/>
              </a:rPr>
              <a:t>掲示板を登録</a:t>
            </a:r>
          </a:p>
        </p:txBody>
      </p:sp>
      <p:sp>
        <p:nvSpPr>
          <p:cNvPr id="23" name="テキスト ボックス 34">
            <a:extLst>
              <a:ext uri="{FF2B5EF4-FFF2-40B4-BE49-F238E27FC236}">
                <a16:creationId xmlns:a16="http://schemas.microsoft.com/office/drawing/2014/main" id="{6720845D-3F17-CBAA-4823-D49512312088}"/>
              </a:ext>
              <a:ext uri="{C183D7F6-B498-43B3-948B-1728B52AA6E4}">
                <adec:decorative xmlns:adec="http://schemas.microsoft.com/office/drawing/2017/decorative" val="1"/>
              </a:ext>
            </a:extLst>
          </p:cNvPr>
          <p:cNvSpPr txBox="1"/>
          <p:nvPr/>
        </p:nvSpPr>
        <p:spPr bwMode="auto">
          <a:xfrm>
            <a:off x="3316912" y="4654228"/>
            <a:ext cx="1127125" cy="414338"/>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ワークフローで</a:t>
            </a:r>
            <a:endParaRPr lang="en-US" altLang="ja-JP" sz="1050" dirty="0">
              <a:latin typeface="+mn-ea"/>
            </a:endParaRPr>
          </a:p>
          <a:p>
            <a:pPr>
              <a:defRPr/>
            </a:pPr>
            <a:r>
              <a:rPr lang="ja-JP" altLang="en-US" sz="1050" dirty="0">
                <a:latin typeface="+mn-ea"/>
              </a:rPr>
              <a:t>施設予約申請</a:t>
            </a:r>
          </a:p>
        </p:txBody>
      </p:sp>
      <p:sp>
        <p:nvSpPr>
          <p:cNvPr id="24" name="矢印: 右 35">
            <a:extLst>
              <a:ext uri="{FF2B5EF4-FFF2-40B4-BE49-F238E27FC236}">
                <a16:creationId xmlns:a16="http://schemas.microsoft.com/office/drawing/2014/main" id="{CC421CAE-D6E3-D95D-DE65-405E82859523}"/>
              </a:ext>
              <a:ext uri="{C183D7F6-B498-43B3-948B-1728B52AA6E4}">
                <adec:decorative xmlns:adec="http://schemas.microsoft.com/office/drawing/2017/decorative" val="1"/>
              </a:ext>
            </a:extLst>
          </p:cNvPr>
          <p:cNvSpPr/>
          <p:nvPr/>
        </p:nvSpPr>
        <p:spPr bwMode="auto">
          <a:xfrm>
            <a:off x="4393237" y="4673278"/>
            <a:ext cx="828675" cy="395288"/>
          </a:xfrm>
          <a:prstGeom prst="righ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ja-JP" altLang="en-US" sz="1000" dirty="0">
                <a:solidFill>
                  <a:schemeClr val="bg1"/>
                </a:solidFill>
              </a:rPr>
              <a:t>承認</a:t>
            </a:r>
          </a:p>
        </p:txBody>
      </p:sp>
      <p:sp>
        <p:nvSpPr>
          <p:cNvPr id="25" name="テキスト ボックス 37">
            <a:extLst>
              <a:ext uri="{FF2B5EF4-FFF2-40B4-BE49-F238E27FC236}">
                <a16:creationId xmlns:a16="http://schemas.microsoft.com/office/drawing/2014/main" id="{636D38AE-B6C0-6BD5-4EC8-F3C107982FCA}"/>
              </a:ext>
              <a:ext uri="{C183D7F6-B498-43B3-948B-1728B52AA6E4}">
                <adec:decorative xmlns:adec="http://schemas.microsoft.com/office/drawing/2017/decorative" val="1"/>
              </a:ext>
            </a:extLst>
          </p:cNvPr>
          <p:cNvSpPr txBox="1"/>
          <p:nvPr/>
        </p:nvSpPr>
        <p:spPr bwMode="auto">
          <a:xfrm>
            <a:off x="5710861" y="4636767"/>
            <a:ext cx="992188" cy="41592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承認済みの</a:t>
            </a:r>
            <a:endParaRPr lang="en-US" altLang="ja-JP" sz="1050" dirty="0">
              <a:latin typeface="+mn-ea"/>
            </a:endParaRPr>
          </a:p>
          <a:p>
            <a:pPr>
              <a:defRPr/>
            </a:pPr>
            <a:r>
              <a:rPr lang="ja-JP" altLang="en-US" sz="1050" dirty="0">
                <a:latin typeface="+mn-ea"/>
              </a:rPr>
              <a:t>ワークフロー</a:t>
            </a:r>
          </a:p>
        </p:txBody>
      </p:sp>
      <p:sp>
        <p:nvSpPr>
          <p:cNvPr id="26" name="矢印: 右 38">
            <a:extLst>
              <a:ext uri="{FF2B5EF4-FFF2-40B4-BE49-F238E27FC236}">
                <a16:creationId xmlns:a16="http://schemas.microsoft.com/office/drawing/2014/main" id="{794ED8B1-E0BA-EDCF-9E4C-38520A74AFAF}"/>
              </a:ext>
              <a:ext uri="{C183D7F6-B498-43B3-948B-1728B52AA6E4}">
                <adec:decorative xmlns:adec="http://schemas.microsoft.com/office/drawing/2017/decorative" val="1"/>
              </a:ext>
            </a:extLst>
          </p:cNvPr>
          <p:cNvSpPr/>
          <p:nvPr/>
        </p:nvSpPr>
        <p:spPr bwMode="auto">
          <a:xfrm>
            <a:off x="6945936" y="4616129"/>
            <a:ext cx="1181100" cy="396875"/>
          </a:xfrm>
          <a:prstGeom prst="right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ja-JP" altLang="en-US" sz="1000" dirty="0">
                <a:solidFill>
                  <a:schemeClr val="bg1"/>
                </a:solidFill>
                <a:latin typeface="+mn-ea"/>
              </a:rPr>
              <a:t>連携</a:t>
            </a:r>
            <a:r>
              <a:rPr lang="en-US" altLang="ja-JP" sz="1000" dirty="0">
                <a:solidFill>
                  <a:schemeClr val="bg1"/>
                </a:solidFill>
                <a:latin typeface="+mn-ea"/>
              </a:rPr>
              <a:t>API</a:t>
            </a:r>
            <a:r>
              <a:rPr lang="ja-JP" altLang="en-US" sz="1000" dirty="0">
                <a:solidFill>
                  <a:schemeClr val="bg1"/>
                </a:solidFill>
                <a:latin typeface="+mn-ea"/>
              </a:rPr>
              <a:t>の実行</a:t>
            </a:r>
          </a:p>
        </p:txBody>
      </p:sp>
      <p:sp>
        <p:nvSpPr>
          <p:cNvPr id="27" name="テキスト ボックス 40">
            <a:extLst>
              <a:ext uri="{FF2B5EF4-FFF2-40B4-BE49-F238E27FC236}">
                <a16:creationId xmlns:a16="http://schemas.microsoft.com/office/drawing/2014/main" id="{DBD2F5EB-9C83-31E7-CC8C-4BD06D1CFDF1}"/>
              </a:ext>
              <a:ext uri="{C183D7F6-B498-43B3-948B-1728B52AA6E4}">
                <adec:decorative xmlns:adec="http://schemas.microsoft.com/office/drawing/2017/decorative" val="1"/>
              </a:ext>
            </a:extLst>
          </p:cNvPr>
          <p:cNvSpPr txBox="1"/>
          <p:nvPr/>
        </p:nvSpPr>
        <p:spPr bwMode="auto">
          <a:xfrm>
            <a:off x="8409611" y="4636767"/>
            <a:ext cx="1530350" cy="415925"/>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050" dirty="0">
                <a:latin typeface="+mn-ea"/>
              </a:rPr>
              <a:t>ワークフローの内容で</a:t>
            </a:r>
            <a:endParaRPr lang="en-US" altLang="ja-JP" sz="1050" dirty="0">
              <a:latin typeface="+mn-ea"/>
            </a:endParaRPr>
          </a:p>
          <a:p>
            <a:pPr>
              <a:defRPr/>
            </a:pPr>
            <a:r>
              <a:rPr lang="ja-JP" altLang="en-US" sz="1050" dirty="0">
                <a:latin typeface="+mn-ea"/>
              </a:rPr>
              <a:t>施設の予約を登録</a:t>
            </a:r>
          </a:p>
        </p:txBody>
      </p:sp>
      <p:sp>
        <p:nvSpPr>
          <p:cNvPr id="28" name="テキスト ボックス 36">
            <a:extLst>
              <a:ext uri="{FF2B5EF4-FFF2-40B4-BE49-F238E27FC236}">
                <a16:creationId xmlns:a16="http://schemas.microsoft.com/office/drawing/2014/main" id="{10BE4080-1879-0C1A-16A8-64517DE7ADDD}"/>
              </a:ext>
            </a:extLst>
          </p:cNvPr>
          <p:cNvSpPr txBox="1"/>
          <p:nvPr/>
        </p:nvSpPr>
        <p:spPr>
          <a:xfrm>
            <a:off x="7595843" y="5832172"/>
            <a:ext cx="3761480" cy="25391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50" i="0" dirty="0">
                <a:latin typeface="メイリオ"/>
                <a:ea typeface="メイリオ"/>
              </a:rPr>
              <a:t>※1 </a:t>
            </a:r>
            <a:r>
              <a:rPr lang="ja-JP" altLang="en-US" sz="1050" dirty="0">
                <a:latin typeface="メイリオ 本文"/>
                <a:ea typeface="メイリオ"/>
              </a:rPr>
              <a:t>一部の</a:t>
            </a:r>
            <a:r>
              <a:rPr lang="en-US" altLang="ja-JP" sz="1050" i="0" dirty="0">
                <a:latin typeface="メイリオ 本文"/>
                <a:ea typeface="メイリオ"/>
              </a:rPr>
              <a:t>API</a:t>
            </a:r>
            <a:r>
              <a:rPr lang="ja-JP" altLang="en-US" sz="1050" dirty="0">
                <a:latin typeface="メイリオ 本文"/>
                <a:ea typeface="メイリオ"/>
              </a:rPr>
              <a:t>はクラウド版でのみご利用いただけます。</a:t>
            </a:r>
            <a:endParaRPr lang="en-US" altLang="ja-JP" sz="1050" dirty="0">
              <a:latin typeface="メイリオ 本文"/>
              <a:ea typeface="メイリオ"/>
            </a:endParaRPr>
          </a:p>
        </p:txBody>
      </p:sp>
      <p:pic>
        <p:nvPicPr>
          <p:cNvPr id="29" name="図 4">
            <a:extLst>
              <a:ext uri="{FF2B5EF4-FFF2-40B4-BE49-F238E27FC236}">
                <a16:creationId xmlns:a16="http://schemas.microsoft.com/office/drawing/2014/main" id="{24575DB7-A83D-5089-462F-B35A6F99DBB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8782" y="3412803"/>
            <a:ext cx="1621856" cy="308528"/>
          </a:xfrm>
          <a:prstGeom prst="rect">
            <a:avLst/>
          </a:prstGeom>
        </p:spPr>
      </p:pic>
      <p:pic>
        <p:nvPicPr>
          <p:cNvPr id="30" name="図 12">
            <a:extLst>
              <a:ext uri="{FF2B5EF4-FFF2-40B4-BE49-F238E27FC236}">
                <a16:creationId xmlns:a16="http://schemas.microsoft.com/office/drawing/2014/main" id="{26A23033-2760-F2EE-613B-B128A8D8E59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624" y="3980417"/>
            <a:ext cx="396875" cy="396875"/>
          </a:xfrm>
          <a:prstGeom prst="rect">
            <a:avLst/>
          </a:prstGeom>
        </p:spPr>
      </p:pic>
      <p:pic>
        <p:nvPicPr>
          <p:cNvPr id="31" name="図 41">
            <a:extLst>
              <a:ext uri="{FF2B5EF4-FFF2-40B4-BE49-F238E27FC236}">
                <a16:creationId xmlns:a16="http://schemas.microsoft.com/office/drawing/2014/main" id="{6C1B0E7F-AA1B-FD8A-8B85-6BEA6E0D12E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1294" y="4659977"/>
            <a:ext cx="396875" cy="396875"/>
          </a:xfrm>
          <a:prstGeom prst="rect">
            <a:avLst/>
          </a:prstGeom>
        </p:spPr>
      </p:pic>
      <p:pic>
        <p:nvPicPr>
          <p:cNvPr id="32" name="図 19">
            <a:extLst>
              <a:ext uri="{FF2B5EF4-FFF2-40B4-BE49-F238E27FC236}">
                <a16:creationId xmlns:a16="http://schemas.microsoft.com/office/drawing/2014/main" id="{D21EA167-E708-BE93-57E4-6950C87E9B3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1721" y="4055440"/>
            <a:ext cx="279290" cy="279290"/>
          </a:xfrm>
          <a:prstGeom prst="rect">
            <a:avLst/>
          </a:prstGeom>
        </p:spPr>
      </p:pic>
      <p:pic>
        <p:nvPicPr>
          <p:cNvPr id="33" name="図 43">
            <a:extLst>
              <a:ext uri="{FF2B5EF4-FFF2-40B4-BE49-F238E27FC236}">
                <a16:creationId xmlns:a16="http://schemas.microsoft.com/office/drawing/2014/main" id="{64172959-E4A0-4002-E70B-B4DDBC054A7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9183" y="4700144"/>
            <a:ext cx="279290" cy="279290"/>
          </a:xfrm>
          <a:prstGeom prst="rect">
            <a:avLst/>
          </a:prstGeom>
        </p:spPr>
      </p:pic>
      <p:pic>
        <p:nvPicPr>
          <p:cNvPr id="34" name="図 25">
            <a:extLst>
              <a:ext uri="{FF2B5EF4-FFF2-40B4-BE49-F238E27FC236}">
                <a16:creationId xmlns:a16="http://schemas.microsoft.com/office/drawing/2014/main" id="{65BEE090-E0AA-150E-0CDD-E2873C79D62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0145" y="3990871"/>
            <a:ext cx="371039" cy="371039"/>
          </a:xfrm>
          <a:prstGeom prst="rect">
            <a:avLst/>
          </a:prstGeom>
        </p:spPr>
      </p:pic>
      <p:pic>
        <p:nvPicPr>
          <p:cNvPr id="35" name="図 27">
            <a:extLst>
              <a:ext uri="{FF2B5EF4-FFF2-40B4-BE49-F238E27FC236}">
                <a16:creationId xmlns:a16="http://schemas.microsoft.com/office/drawing/2014/main" id="{D6691382-90CC-811E-8F05-293C337150B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3647" y="3279673"/>
            <a:ext cx="496941" cy="49694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lstStyle/>
          <a:p>
            <a:r>
              <a:rPr lang="ja-JP" altLang="en-US">
                <a:latin typeface="メイリオ"/>
                <a:ea typeface="メイリオ"/>
              </a:rPr>
              <a:t>「</a:t>
            </a:r>
            <a:r>
              <a:rPr lang="en-US" altLang="ja-JP" dirty="0" err="1">
                <a:latin typeface="メイリオ"/>
                <a:ea typeface="メイリオ"/>
              </a:rPr>
              <a:t>Garoon</a:t>
            </a:r>
            <a:r>
              <a:rPr lang="ja-JP" altLang="en-US">
                <a:latin typeface="メイリオ"/>
                <a:ea typeface="メイリオ"/>
              </a:rPr>
              <a:t>」にしかない機能　</a:t>
            </a:r>
            <a:r>
              <a:rPr lang="en-US" altLang="ja-JP" dirty="0">
                <a:latin typeface="メイリオ"/>
                <a:ea typeface="メイリオ"/>
              </a:rPr>
              <a:t> -20-</a:t>
            </a:r>
            <a:endParaRPr lang="ja-JP" altLang="en-US" dirty="0"/>
          </a:p>
        </p:txBody>
      </p:sp>
      <p:sp>
        <p:nvSpPr>
          <p:cNvPr id="52227" name="コンテンツ プレースホルダー 2"/>
          <p:cNvSpPr>
            <a:spLocks noGrp="1"/>
          </p:cNvSpPr>
          <p:nvPr>
            <p:ph idx="12"/>
          </p:nvPr>
        </p:nvSpPr>
        <p:spPr>
          <a:xfrm>
            <a:off x="409117" y="875165"/>
            <a:ext cx="11192333" cy="5571066"/>
          </a:xfrm>
        </p:spPr>
        <p:txBody>
          <a:bodyPr/>
          <a:lstStyle/>
          <a:p>
            <a:r>
              <a:rPr lang="en-US" altLang="ja-JP" dirty="0"/>
              <a:t> </a:t>
            </a:r>
            <a:r>
              <a:rPr lang="en-US" altLang="ja-JP" dirty="0">
                <a:latin typeface="+mn-ea"/>
                <a:ea typeface="+mn-ea"/>
              </a:rPr>
              <a:t>JavaScript / CSS</a:t>
            </a:r>
            <a:r>
              <a:rPr lang="ja-JP" altLang="en-US" dirty="0">
                <a:latin typeface="+mn-ea"/>
                <a:ea typeface="+mn-ea"/>
              </a:rPr>
              <a:t>カスタマイズ</a:t>
            </a:r>
            <a:endParaRPr lang="en-US" altLang="ja-JP" dirty="0">
              <a:latin typeface="+mn-ea"/>
              <a:ea typeface="+mn-ea"/>
            </a:endParaRPr>
          </a:p>
          <a:p>
            <a:pPr marL="361950" lvl="1" indent="0">
              <a:lnSpc>
                <a:spcPct val="100000"/>
              </a:lnSpc>
              <a:buNone/>
            </a:pPr>
            <a:r>
              <a:rPr lang="ja-JP" altLang="en-US" sz="1600" dirty="0"/>
              <a:t>「</a:t>
            </a:r>
            <a:r>
              <a:rPr lang="en-US" altLang="ja-JP" sz="1600" dirty="0" err="1"/>
              <a:t>Garoon</a:t>
            </a:r>
            <a:r>
              <a:rPr lang="ja-JP" altLang="en-US" sz="1600" dirty="0"/>
              <a:t>」の一部のアプリケーションでは</a:t>
            </a:r>
            <a:r>
              <a:rPr lang="en-US" altLang="ja-JP" sz="1600" dirty="0"/>
              <a:t>JavaScript / CSS</a:t>
            </a:r>
            <a:r>
              <a:rPr lang="ja-JP" altLang="en-US" sz="1600" dirty="0"/>
              <a:t>カスタマイズが可能です。画面表示を変える、</a:t>
            </a:r>
            <a:endParaRPr lang="en-US" altLang="ja-JP" sz="1600" dirty="0"/>
          </a:p>
          <a:p>
            <a:pPr marL="361950" lvl="1" indent="0">
              <a:lnSpc>
                <a:spcPct val="100000"/>
              </a:lnSpc>
              <a:buNone/>
            </a:pPr>
            <a:r>
              <a:rPr lang="ja-JP" altLang="en-US" sz="1600" dirty="0"/>
              <a:t>ボタンを追加する、</a:t>
            </a:r>
            <a:r>
              <a:rPr lang="en-US" altLang="ja-JP" sz="1600" dirty="0"/>
              <a:t>API</a:t>
            </a:r>
            <a:r>
              <a:rPr lang="ja-JP" altLang="en-US" sz="1600" dirty="0"/>
              <a:t>を使ってデータを取得する、などのカスタマイズをすることができます。</a:t>
            </a:r>
            <a:endParaRPr lang="en-US" altLang="ja-JP" sz="1600" dirty="0"/>
          </a:p>
          <a:p>
            <a:pPr marL="361950" lvl="1" indent="0">
              <a:lnSpc>
                <a:spcPct val="100000"/>
              </a:lnSpc>
              <a:buNone/>
            </a:pPr>
            <a:r>
              <a:rPr lang="ja-JP" altLang="en-US" sz="1600" dirty="0"/>
              <a:t>例えばワークフローの画面上に、スケジュールから予定データを取得するボタンを配置する、といった</a:t>
            </a:r>
            <a:endParaRPr lang="en-US" altLang="ja-JP" sz="1600" dirty="0"/>
          </a:p>
          <a:p>
            <a:pPr marL="361950" lvl="1" indent="0">
              <a:lnSpc>
                <a:spcPct val="100000"/>
              </a:lnSpc>
              <a:buNone/>
            </a:pPr>
            <a:r>
              <a:rPr lang="ja-JP" altLang="en-US" sz="1600" dirty="0"/>
              <a:t>カスタマイズができます。</a:t>
            </a:r>
            <a:endParaRPr lang="en-US" altLang="ja-JP" dirty="0"/>
          </a:p>
          <a:p>
            <a:endParaRPr lang="en-US" altLang="ja-JP" dirty="0"/>
          </a:p>
          <a:p>
            <a:endParaRPr lang="en-US" altLang="ja-JP" dirty="0"/>
          </a:p>
          <a:p>
            <a:endParaRPr lang="en-US" altLang="ja-JP" dirty="0"/>
          </a:p>
          <a:p>
            <a:endParaRPr lang="en-US" altLang="ja-JP" dirty="0"/>
          </a:p>
          <a:p>
            <a:endParaRPr lang="ja-JP" altLang="en-US" dirty="0"/>
          </a:p>
          <a:p>
            <a:endParaRPr lang="en-US" altLang="ja-JP" dirty="0"/>
          </a:p>
        </p:txBody>
      </p:sp>
      <p:pic>
        <p:nvPicPr>
          <p:cNvPr id="20" name="図 19">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82744" y="3053945"/>
            <a:ext cx="4222546" cy="3166909"/>
          </a:xfrm>
          <a:prstGeom prst="rect">
            <a:avLst/>
          </a:prstGeom>
        </p:spPr>
      </p:pic>
      <p:sp>
        <p:nvSpPr>
          <p:cNvPr id="27" name="テキスト ボックス 26"/>
          <p:cNvSpPr txBox="1"/>
          <p:nvPr/>
        </p:nvSpPr>
        <p:spPr>
          <a:xfrm>
            <a:off x="6312911" y="3087351"/>
            <a:ext cx="3683119" cy="307777"/>
          </a:xfrm>
          <a:prstGeom prst="rect">
            <a:avLst/>
          </a:prstGeom>
          <a:noFill/>
        </p:spPr>
        <p:txBody>
          <a:bodyPr wrap="square" rtlCol="0">
            <a:spAutoFit/>
          </a:bodyPr>
          <a:lstStyle/>
          <a:p>
            <a:r>
              <a:rPr lang="ja-JP" altLang="en-US" sz="1400" b="1" i="0" dirty="0">
                <a:solidFill>
                  <a:srgbClr val="003399"/>
                </a:solidFill>
                <a:latin typeface="+mn-ea"/>
                <a:ea typeface="+mn-ea"/>
              </a:rPr>
              <a:t>カスタマイズに関する詳細はこちら</a:t>
            </a:r>
            <a:endParaRPr lang="ja-JP" altLang="en-US" sz="1000" b="1" i="0" dirty="0">
              <a:solidFill>
                <a:srgbClr val="003399"/>
              </a:solidFill>
              <a:latin typeface="+mn-ea"/>
              <a:ea typeface="+mn-ea"/>
            </a:endParaRPr>
          </a:p>
        </p:txBody>
      </p:sp>
      <p:sp>
        <p:nvSpPr>
          <p:cNvPr id="21" name="テキスト ボックス 20"/>
          <p:cNvSpPr txBox="1"/>
          <p:nvPr/>
        </p:nvSpPr>
        <p:spPr>
          <a:xfrm>
            <a:off x="6305291" y="3506451"/>
            <a:ext cx="3683119" cy="307777"/>
          </a:xfrm>
          <a:prstGeom prst="rect">
            <a:avLst/>
          </a:prstGeom>
          <a:noFill/>
        </p:spPr>
        <p:txBody>
          <a:bodyPr wrap="square" rtlCol="0">
            <a:spAutoFit/>
          </a:bodyPr>
          <a:lstStyle/>
          <a:p>
            <a:r>
              <a:rPr lang="ja-JP" altLang="en-US" sz="1400" b="1" i="0" dirty="0">
                <a:latin typeface="+mn-ea"/>
              </a:rPr>
              <a:t>▼</a:t>
            </a:r>
            <a:r>
              <a:rPr lang="en-US" altLang="ja-JP" sz="1400" b="1" i="0" dirty="0">
                <a:latin typeface="+mn-ea"/>
              </a:rPr>
              <a:t> </a:t>
            </a:r>
            <a:r>
              <a:rPr lang="en-US" altLang="ja-JP" sz="1400" b="1" i="0" dirty="0">
                <a:latin typeface="+mn-ea"/>
                <a:ea typeface="+mn-ea"/>
              </a:rPr>
              <a:t>Garoon API</a:t>
            </a:r>
            <a:r>
              <a:rPr lang="ja-JP" altLang="en-US" sz="1400" b="1" i="0" dirty="0">
                <a:latin typeface="+mn-ea"/>
                <a:ea typeface="+mn-ea"/>
              </a:rPr>
              <a:t>一覧</a:t>
            </a:r>
            <a:endParaRPr lang="ja-JP" altLang="en-US" sz="1000" b="1" i="0" dirty="0">
              <a:latin typeface="+mn-ea"/>
              <a:ea typeface="+mn-ea"/>
            </a:endParaRPr>
          </a:p>
        </p:txBody>
      </p:sp>
      <p:sp>
        <p:nvSpPr>
          <p:cNvPr id="23" name="テキスト ボックス 22"/>
          <p:cNvSpPr txBox="1"/>
          <p:nvPr/>
        </p:nvSpPr>
        <p:spPr>
          <a:xfrm>
            <a:off x="6564371" y="3826307"/>
            <a:ext cx="3808647" cy="246221"/>
          </a:xfrm>
          <a:prstGeom prst="rect">
            <a:avLst/>
          </a:prstGeom>
          <a:noFill/>
        </p:spPr>
        <p:txBody>
          <a:bodyPr wrap="square" rtlCol="0">
            <a:spAutoFit/>
          </a:bodyPr>
          <a:lstStyle/>
          <a:p>
            <a:r>
              <a:rPr lang="en-US" altLang="ja-JP" sz="1000" i="0" dirty="0">
                <a:latin typeface="+mn-ea"/>
                <a:ea typeface="+mn-ea"/>
                <a:hlinkClick r:id="rId3"/>
              </a:rPr>
              <a:t>https://cybozu.dev/ja/garoon/docs/js-api/list/</a:t>
            </a:r>
            <a:endParaRPr lang="ja-JP" altLang="en-US" sz="1000" i="0" dirty="0">
              <a:latin typeface="+mn-ea"/>
              <a:ea typeface="+mn-ea"/>
            </a:endParaRPr>
          </a:p>
        </p:txBody>
      </p:sp>
      <p:sp>
        <p:nvSpPr>
          <p:cNvPr id="26" name="テキスト ボックス 25"/>
          <p:cNvSpPr txBox="1"/>
          <p:nvPr/>
        </p:nvSpPr>
        <p:spPr>
          <a:xfrm>
            <a:off x="6305291" y="4638592"/>
            <a:ext cx="4067726" cy="307777"/>
          </a:xfrm>
          <a:prstGeom prst="rect">
            <a:avLst/>
          </a:prstGeom>
          <a:noFill/>
        </p:spPr>
        <p:txBody>
          <a:bodyPr wrap="square" rtlCol="0">
            <a:spAutoFit/>
          </a:bodyPr>
          <a:lstStyle/>
          <a:p>
            <a:r>
              <a:rPr lang="ja-JP" altLang="en-US" sz="1400" b="1" i="0" dirty="0">
                <a:latin typeface="+mn-ea"/>
              </a:rPr>
              <a:t>▼</a:t>
            </a:r>
            <a:r>
              <a:rPr lang="ja-JP" altLang="en-US" sz="1400" b="1" i="0" dirty="0">
                <a:latin typeface="+mn-ea"/>
                <a:ea typeface="+mn-ea"/>
              </a:rPr>
              <a:t>カスタマイズ活用イメージ</a:t>
            </a:r>
            <a:endParaRPr lang="en-US" altLang="ja-JP" sz="1400" b="1" i="0" dirty="0">
              <a:latin typeface="+mn-ea"/>
              <a:ea typeface="+mn-ea"/>
            </a:endParaRPr>
          </a:p>
        </p:txBody>
      </p:sp>
      <p:sp>
        <p:nvSpPr>
          <p:cNvPr id="25" name="テキスト ボックス 24"/>
          <p:cNvSpPr txBox="1"/>
          <p:nvPr/>
        </p:nvSpPr>
        <p:spPr>
          <a:xfrm>
            <a:off x="6564370" y="4905088"/>
            <a:ext cx="4081622" cy="400110"/>
          </a:xfrm>
          <a:prstGeom prst="rect">
            <a:avLst/>
          </a:prstGeom>
          <a:noFill/>
        </p:spPr>
        <p:txBody>
          <a:bodyPr wrap="square" lIns="91440" tIns="45720" rIns="91440" bIns="45720" rtlCol="0" anchor="t">
            <a:spAutoFit/>
          </a:bodyPr>
          <a:lstStyle/>
          <a:p>
            <a:r>
              <a:rPr lang="en-US" altLang="ja-JP" sz="1000" i="0" dirty="0">
                <a:latin typeface="メイリオ"/>
                <a:ea typeface="メイリオ"/>
                <a:hlinkClick r:id="rId4"/>
              </a:rPr>
              <a:t>https://garoon.cybozu.co.jp/function/expand/search/?garoontype=package&amp;expansion=customize</a:t>
            </a:r>
            <a:endParaRPr lang="ja-JP" altLang="en-US" sz="1000" i="0" dirty="0">
              <a:latin typeface="+mn-ea"/>
              <a:ea typeface="+mn-ea"/>
            </a:endParaRPr>
          </a:p>
        </p:txBody>
      </p:sp>
      <p:sp>
        <p:nvSpPr>
          <p:cNvPr id="28" name="テキスト ボックス 27"/>
          <p:cNvSpPr txBox="1"/>
          <p:nvPr/>
        </p:nvSpPr>
        <p:spPr>
          <a:xfrm>
            <a:off x="2141640" y="6222313"/>
            <a:ext cx="8617800" cy="466281"/>
          </a:xfrm>
          <a:prstGeom prst="rect">
            <a:avLst/>
          </a:prstGeom>
          <a:noFill/>
        </p:spPr>
        <p:txBody>
          <a:bodyPr wrap="square" rtlCol="0">
            <a:spAutoFit/>
          </a:bodyPr>
          <a:lstStyle/>
          <a:p>
            <a:pPr lvl="0">
              <a:lnSpc>
                <a:spcPct val="130000"/>
              </a:lnSpc>
              <a:spcBef>
                <a:spcPct val="50000"/>
              </a:spcBef>
              <a:buClr>
                <a:srgbClr val="0A569E"/>
              </a:buClr>
            </a:pPr>
            <a:r>
              <a:rPr lang="en-US" altLang="ja-JP" sz="1100" i="0" kern="0" dirty="0">
                <a:solidFill>
                  <a:srgbClr val="333333"/>
                </a:solidFill>
                <a:latin typeface="Candara"/>
                <a:ea typeface="メイリオ" pitchFamily="50" charset="-128"/>
              </a:rPr>
              <a:t>※</a:t>
            </a:r>
            <a:r>
              <a:rPr lang="en-US" altLang="ja-JP" sz="1100" i="0" kern="0" dirty="0">
                <a:solidFill>
                  <a:srgbClr val="333333"/>
                </a:solidFill>
                <a:latin typeface="メイリオ" panose="020B0604030504040204" pitchFamily="50" charset="-128"/>
                <a:ea typeface="メイリオ" panose="020B0604030504040204" pitchFamily="50" charset="-128"/>
              </a:rPr>
              <a:t>JavaScript / CSS</a:t>
            </a:r>
            <a:r>
              <a:rPr lang="ja-JP" altLang="en-US" sz="1100" i="0" kern="0" dirty="0">
                <a:solidFill>
                  <a:srgbClr val="333333"/>
                </a:solidFill>
                <a:latin typeface="メイリオ" panose="020B0604030504040204" pitchFamily="50" charset="-128"/>
                <a:ea typeface="メイリオ" panose="020B0604030504040204" pitchFamily="50" charset="-128"/>
              </a:rPr>
              <a:t>カスタマイズは、</a:t>
            </a:r>
            <a:r>
              <a:rPr lang="en-US" altLang="ja-JP" sz="1100" i="0" kern="0" dirty="0">
                <a:solidFill>
                  <a:srgbClr val="333333"/>
                </a:solidFill>
                <a:latin typeface="メイリオ" panose="020B0604030504040204" pitchFamily="50" charset="-128"/>
                <a:ea typeface="メイリオ" panose="020B0604030504040204" pitchFamily="50" charset="-128"/>
              </a:rPr>
              <a:t>PC</a:t>
            </a:r>
            <a:r>
              <a:rPr lang="ja-JP" altLang="en-US" sz="1100" i="0" kern="0" dirty="0">
                <a:solidFill>
                  <a:srgbClr val="333333"/>
                </a:solidFill>
                <a:latin typeface="Candara"/>
                <a:ea typeface="メイリオ" pitchFamily="50" charset="-128"/>
              </a:rPr>
              <a:t>表示にのみ対応しています。モバイルビュー、モバイルアプリには対応していません。</a:t>
            </a:r>
            <a:endParaRPr lang="en-US" altLang="ja-JP" i="0" kern="0" dirty="0">
              <a:solidFill>
                <a:srgbClr val="333333"/>
              </a:solidFill>
              <a:latin typeface="Candara"/>
              <a:ea typeface="メイリオ" pitchFamily="50" charset="-128"/>
            </a:endParaRPr>
          </a:p>
          <a:p>
            <a:endParaRPr lang="ja-JP" altLang="en-US" sz="1000" i="0" dirty="0">
              <a:latin typeface="+mn-ea"/>
              <a:ea typeface="+mn-ea"/>
            </a:endParaRPr>
          </a:p>
        </p:txBody>
      </p:sp>
      <p:sp>
        <p:nvSpPr>
          <p:cNvPr id="14" name="フッター プレースホルダー 3">
            <a:extLst>
              <a:ext uri="{FF2B5EF4-FFF2-40B4-BE49-F238E27FC236}">
                <a16:creationId xmlns:a16="http://schemas.microsoft.com/office/drawing/2014/main" id="{7DD17759-7BAB-4536-B533-F3B91CCC19E4}"/>
              </a:ext>
              <a:ext uri="{C183D7F6-B498-43B3-948B-1728B52AA6E4}">
                <adec:decorative xmlns:adec="http://schemas.microsoft.com/office/drawing/2017/decorative" val="1"/>
              </a:ext>
            </a:extLst>
          </p:cNvPr>
          <p:cNvSpPr>
            <a:spLocks noGrp="1"/>
          </p:cNvSpPr>
          <p:nvPr>
            <p:ph type="ftr" sz="quarter" idx="13"/>
          </p:nvPr>
        </p:nvSpPr>
        <p:spPr>
          <a:xfrm>
            <a:off x="4648200" y="6527800"/>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15" name="スライド番号プレースホルダー 1">
            <a:extLst>
              <a:ext uri="{FF2B5EF4-FFF2-40B4-BE49-F238E27FC236}">
                <a16:creationId xmlns:a16="http://schemas.microsoft.com/office/drawing/2014/main" id="{F66E15BE-24C2-4CF9-8B99-612086602D88}"/>
              </a:ext>
              <a:ext uri="{C183D7F6-B498-43B3-948B-1728B52AA6E4}">
                <adec:decorative xmlns:adec="http://schemas.microsoft.com/office/drawing/2017/decorative" val="1"/>
              </a:ext>
            </a:extLst>
          </p:cNvPr>
          <p:cNvSpPr>
            <a:spLocks noGrp="1"/>
          </p:cNvSpPr>
          <p:nvPr>
            <p:ph type="sldNum" sz="quarter" idx="14"/>
          </p:nvPr>
        </p:nvSpPr>
        <p:spPr>
          <a:xfrm>
            <a:off x="9698400" y="6527800"/>
            <a:ext cx="2133600" cy="196850"/>
          </a:xfrm>
        </p:spPr>
        <p:txBody>
          <a:bodyPr/>
          <a:lstStyle/>
          <a:p>
            <a:pPr>
              <a:defRPr/>
            </a:pPr>
            <a:fld id="{50616D47-2323-4AB9-96DF-69D4BCBEB779}" type="slidenum">
              <a:rPr lang="en-US" altLang="ja-JP" smtClean="0"/>
              <a:pPr>
                <a:defRPr/>
              </a:pPr>
              <a:t>49</a:t>
            </a:fld>
            <a:endParaRPr lang="en-US" altLang="ja-JP" dirty="0"/>
          </a:p>
        </p:txBody>
      </p:sp>
    </p:spTree>
    <p:extLst>
      <p:ext uri="{BB962C8B-B14F-4D97-AF65-F5344CB8AC3E}">
        <p14:creationId xmlns:p14="http://schemas.microsoft.com/office/powerpoint/2010/main" val="9644107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5941" y="3429000"/>
            <a:ext cx="10363200" cy="1362075"/>
          </a:xfrm>
        </p:spPr>
        <p:txBody>
          <a:bodyPr/>
          <a:lstStyle/>
          <a:p>
            <a:pPr>
              <a:defRPr/>
            </a:pPr>
            <a:r>
              <a:rPr lang="ja-JP" altLang="en-US" dirty="0"/>
              <a:t>製品概要</a:t>
            </a:r>
          </a:p>
        </p:txBody>
      </p:sp>
      <p:sp>
        <p:nvSpPr>
          <p:cNvPr id="24580"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p:txBody>
          <a:bodyPr/>
          <a:lstStyle/>
          <a:p>
            <a:r>
              <a:rPr lang="ja-JP" altLang="en-US" dirty="0"/>
              <a:t>「</a:t>
            </a:r>
            <a:r>
              <a:rPr lang="en-US" altLang="ja-JP" dirty="0" err="1"/>
              <a:t>Garoon</a:t>
            </a:r>
            <a:r>
              <a:rPr lang="ja-JP" altLang="en-US" dirty="0"/>
              <a:t>」にしかない機能　</a:t>
            </a:r>
            <a:r>
              <a:rPr lang="en-US" altLang="ja-JP" dirty="0"/>
              <a:t> -21- </a:t>
            </a:r>
            <a:r>
              <a:rPr lang="ja-JP" altLang="en-US" dirty="0"/>
              <a:t>　</a:t>
            </a:r>
          </a:p>
        </p:txBody>
      </p:sp>
      <p:sp>
        <p:nvSpPr>
          <p:cNvPr id="52227" name="コンテンツ プレースホルダー 2"/>
          <p:cNvSpPr>
            <a:spLocks noGrp="1"/>
          </p:cNvSpPr>
          <p:nvPr>
            <p:ph idx="12"/>
          </p:nvPr>
        </p:nvSpPr>
        <p:spPr>
          <a:xfrm>
            <a:off x="387351" y="875165"/>
            <a:ext cx="11079902" cy="5571066"/>
          </a:xfrm>
        </p:spPr>
        <p:txBody>
          <a:bodyPr/>
          <a:lstStyle/>
          <a:p>
            <a:r>
              <a:rPr lang="en-US" altLang="ja-JP" dirty="0"/>
              <a:t> </a:t>
            </a:r>
            <a:r>
              <a:rPr lang="en-US" altLang="ja-JP" dirty="0">
                <a:latin typeface="+mn-ea"/>
                <a:ea typeface="+mn-ea"/>
              </a:rPr>
              <a:t>JavaScript / CSS</a:t>
            </a:r>
            <a:r>
              <a:rPr lang="ja-JP" altLang="en-US" dirty="0">
                <a:latin typeface="+mn-ea"/>
                <a:ea typeface="+mn-ea"/>
              </a:rPr>
              <a:t>カスタマイズ機能の有効化</a:t>
            </a:r>
            <a:endParaRPr lang="en-US" altLang="ja-JP" dirty="0">
              <a:latin typeface="+mn-ea"/>
              <a:ea typeface="+mn-ea"/>
            </a:endParaRPr>
          </a:p>
          <a:p>
            <a:pPr marL="0" indent="0">
              <a:buNone/>
            </a:pPr>
            <a:r>
              <a:rPr lang="ja-JP" altLang="en-US" sz="1600">
                <a:latin typeface="メイリオ"/>
                <a:ea typeface="メイリオ"/>
              </a:rPr>
              <a:t>「</a:t>
            </a:r>
            <a:r>
              <a:rPr lang="en-US" altLang="ja-JP" sz="1600" dirty="0" err="1">
                <a:latin typeface="メイリオ"/>
                <a:ea typeface="メイリオ"/>
              </a:rPr>
              <a:t>Garoon</a:t>
            </a:r>
            <a:r>
              <a:rPr lang="ja-JP" altLang="en-US" sz="1600">
                <a:latin typeface="メイリオ"/>
                <a:ea typeface="メイリオ"/>
              </a:rPr>
              <a:t>」全体に</a:t>
            </a:r>
            <a:r>
              <a:rPr lang="en-US" altLang="ja-JP" sz="1600" dirty="0">
                <a:latin typeface="メイリオ"/>
                <a:ea typeface="メイリオ"/>
              </a:rPr>
              <a:t>JavaScript</a:t>
            </a:r>
            <a:r>
              <a:rPr lang="ja-JP" altLang="en-US" sz="1600">
                <a:latin typeface="メイリオ"/>
                <a:ea typeface="メイリオ"/>
              </a:rPr>
              <a:t>と</a:t>
            </a:r>
            <a:r>
              <a:rPr lang="en-US" altLang="ja-JP" sz="1600" dirty="0">
                <a:latin typeface="メイリオ"/>
                <a:ea typeface="メイリオ"/>
              </a:rPr>
              <a:t>CSS</a:t>
            </a:r>
            <a:r>
              <a:rPr lang="ja-JP" altLang="en-US" sz="1600">
                <a:latin typeface="メイリオ"/>
                <a:ea typeface="メイリオ"/>
              </a:rPr>
              <a:t>の適用が可能になります。</a:t>
            </a:r>
            <a:r>
              <a:rPr lang="ja-JP" sz="1600">
                <a:latin typeface="メイリオ"/>
                <a:ea typeface="メイリオ"/>
                <a:cs typeface="+mn-ea"/>
              </a:rPr>
              <a:t>ワークフロー、メッセージ、スケジュールなど、</a:t>
            </a:r>
            <a:r>
              <a:rPr lang="ja-JP" altLang="en-US" sz="1600">
                <a:latin typeface="メイリオ"/>
                <a:ea typeface="メイリオ"/>
                <a:cs typeface="+mn-ea"/>
              </a:rPr>
              <a:t> 　　</a:t>
            </a:r>
            <a:r>
              <a:rPr lang="ja-JP" sz="1600">
                <a:latin typeface="メイリオ"/>
                <a:ea typeface="メイリオ"/>
                <a:cs typeface="+mn-ea"/>
              </a:rPr>
              <a:t>特定のアプリケーションや</a:t>
            </a:r>
            <a:r>
              <a:rPr lang="en-US" altLang="ja-JP" sz="1600" dirty="0">
                <a:latin typeface="メイリオ"/>
                <a:ea typeface="メイリオ"/>
                <a:cs typeface="+mn-ea"/>
              </a:rPr>
              <a:t>HTML</a:t>
            </a:r>
            <a:r>
              <a:rPr lang="ja-JP" altLang="en-US" sz="1600">
                <a:latin typeface="メイリオ"/>
                <a:ea typeface="メイリオ"/>
                <a:cs typeface="+mn-ea"/>
              </a:rPr>
              <a:t> </a:t>
            </a:r>
            <a:r>
              <a:rPr lang="ja-JP" sz="1600">
                <a:latin typeface="メイリオ"/>
                <a:ea typeface="メイリオ"/>
                <a:cs typeface="+mn-ea"/>
              </a:rPr>
              <a:t>ポートレットで</a:t>
            </a:r>
            <a:r>
              <a:rPr lang="ja-JP" altLang="en-US" sz="1600">
                <a:latin typeface="メイリオ"/>
                <a:ea typeface="メイリオ"/>
                <a:cs typeface="+mn-ea"/>
              </a:rPr>
              <a:t> </a:t>
            </a:r>
            <a:r>
              <a:rPr lang="ja-JP" sz="1600">
                <a:latin typeface="メイリオ"/>
                <a:ea typeface="メイリオ"/>
                <a:cs typeface="+mn-ea"/>
              </a:rPr>
              <a:t>「</a:t>
            </a:r>
            <a:r>
              <a:rPr lang="en-US" altLang="ja-JP" sz="1600" dirty="0">
                <a:latin typeface="メイリオ"/>
                <a:ea typeface="メイリオ"/>
                <a:cs typeface="+mn-ea"/>
              </a:rPr>
              <a:t>JS/CSS</a:t>
            </a:r>
            <a:r>
              <a:rPr lang="ja-JP" sz="1600">
                <a:latin typeface="メイリオ"/>
                <a:ea typeface="メイリオ"/>
                <a:cs typeface="+mn-ea"/>
              </a:rPr>
              <a:t>によるカスタマイズ」機能が利用できます。</a:t>
            </a:r>
            <a:r>
              <a:rPr lang="ja-JP" altLang="en-US" sz="1600">
                <a:latin typeface="メイリオ"/>
                <a:ea typeface="メイリオ"/>
                <a:cs typeface="+mn-ea"/>
              </a:rPr>
              <a:t> </a:t>
            </a:r>
            <a:r>
              <a:rPr lang="ja-JP" sz="1600">
                <a:latin typeface="メイリオ"/>
                <a:ea typeface="メイリオ"/>
                <a:cs typeface="+mn-ea"/>
              </a:rPr>
              <a:t>その場合は、各アプリケーション内の「</a:t>
            </a:r>
            <a:r>
              <a:rPr lang="en-US" altLang="ja-JP" sz="1600" dirty="0">
                <a:latin typeface="メイリオ"/>
                <a:ea typeface="メイリオ"/>
                <a:cs typeface="+mn-ea"/>
              </a:rPr>
              <a:t>JS/CSS</a:t>
            </a:r>
            <a:r>
              <a:rPr lang="ja-JP" sz="1600">
                <a:latin typeface="メイリオ"/>
                <a:ea typeface="メイリオ"/>
                <a:cs typeface="+mn-ea"/>
              </a:rPr>
              <a:t>によるカスタマイズ」機能の利用を推奨します。</a:t>
            </a:r>
            <a:r>
              <a:rPr lang="ja-JP" altLang="en-US" sz="1600">
                <a:latin typeface="メイリオ"/>
                <a:ea typeface="メイリオ"/>
                <a:cs typeface="+mn-ea"/>
              </a:rPr>
              <a:t> </a:t>
            </a:r>
            <a:endParaRPr lang="ja-JP">
              <a:latin typeface="メイリオ"/>
              <a:ea typeface="メイリオ"/>
            </a:endParaRPr>
          </a:p>
          <a:p>
            <a:pPr marL="361950" lvl="1" indent="0">
              <a:lnSpc>
                <a:spcPct val="100000"/>
              </a:lnSpc>
              <a:buNone/>
            </a:pPr>
            <a:endParaRPr lang="ja-JP" altLang="en-US" sz="1600" dirty="0">
              <a:latin typeface="メイリオ"/>
              <a:ea typeface="メイリオ"/>
            </a:endParaRPr>
          </a:p>
          <a:p>
            <a:pPr marL="361950" lvl="1" indent="0">
              <a:buNone/>
            </a:pPr>
            <a:endParaRPr lang="en-US" altLang="ja-JP" dirty="0"/>
          </a:p>
          <a:p>
            <a:pPr marL="982345" lvl="2"/>
            <a:endParaRPr lang="en-US" altLang="ja-JP" dirty="0"/>
          </a:p>
          <a:p>
            <a:pPr lvl="1"/>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11" name="フッター プレースホルダー 3">
            <a:extLst>
              <a:ext uri="{FF2B5EF4-FFF2-40B4-BE49-F238E27FC236}">
                <a16:creationId xmlns:a16="http://schemas.microsoft.com/office/drawing/2014/main" id="{42AA97F1-7E01-4B86-A0FE-1945C78EC81A}"/>
              </a:ext>
              <a:ext uri="{C183D7F6-B498-43B3-948B-1728B52AA6E4}">
                <adec:decorative xmlns:adec="http://schemas.microsoft.com/office/drawing/2017/decorative" val="1"/>
              </a:ext>
            </a:extLst>
          </p:cNvPr>
          <p:cNvSpPr>
            <a:spLocks noGrp="1"/>
          </p:cNvSpPr>
          <p:nvPr>
            <p:ph type="ftr" sz="quarter" idx="13"/>
          </p:nvPr>
        </p:nvSpPr>
        <p:spPr>
          <a:xfrm>
            <a:off x="4648200" y="6527800"/>
            <a:ext cx="2895600"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12" name="スライド番号プレースホルダー 1">
            <a:extLst>
              <a:ext uri="{FF2B5EF4-FFF2-40B4-BE49-F238E27FC236}">
                <a16:creationId xmlns:a16="http://schemas.microsoft.com/office/drawing/2014/main" id="{62CAFDA9-9952-4468-BD1D-0CE12EE5D573}"/>
              </a:ext>
              <a:ext uri="{C183D7F6-B498-43B3-948B-1728B52AA6E4}">
                <adec:decorative xmlns:adec="http://schemas.microsoft.com/office/drawing/2017/decorative" val="1"/>
              </a:ext>
            </a:extLst>
          </p:cNvPr>
          <p:cNvSpPr>
            <a:spLocks noGrp="1"/>
          </p:cNvSpPr>
          <p:nvPr>
            <p:ph type="sldNum" sz="quarter" idx="14"/>
          </p:nvPr>
        </p:nvSpPr>
        <p:spPr>
          <a:xfrm>
            <a:off x="9661637" y="6527800"/>
            <a:ext cx="2133600" cy="196850"/>
          </a:xfrm>
        </p:spPr>
        <p:txBody>
          <a:bodyPr/>
          <a:lstStyle/>
          <a:p>
            <a:pPr>
              <a:defRPr/>
            </a:pPr>
            <a:fld id="{50616D47-2323-4AB9-96DF-69D4BCBEB779}" type="slidenum">
              <a:rPr lang="en-US" altLang="ja-JP" smtClean="0"/>
              <a:pPr>
                <a:defRPr/>
              </a:pPr>
              <a:t>50</a:t>
            </a:fld>
            <a:endParaRPr lang="en-US" altLang="ja-JP"/>
          </a:p>
        </p:txBody>
      </p:sp>
      <p:pic>
        <p:nvPicPr>
          <p:cNvPr id="13" name="図 12">
            <a:extLst>
              <a:ext uri="{FF2B5EF4-FFF2-40B4-BE49-F238E27FC236}">
                <a16:creationId xmlns:a16="http://schemas.microsoft.com/office/drawing/2014/main" id="{49239FA1-5A7A-420F-A9AC-55858171382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67" b="3125"/>
          <a:stretch/>
        </p:blipFill>
        <p:spPr>
          <a:xfrm>
            <a:off x="2197958" y="3028030"/>
            <a:ext cx="2921136" cy="2198549"/>
          </a:xfrm>
          <a:prstGeom prst="rect">
            <a:avLst/>
          </a:prstGeom>
          <a:ln>
            <a:solidFill>
              <a:schemeClr val="tx1"/>
            </a:solidFill>
          </a:ln>
        </p:spPr>
      </p:pic>
      <p:cxnSp>
        <p:nvCxnSpPr>
          <p:cNvPr id="15" name="カギ線コネクタ 14">
            <a:extLst>
              <a:ext uri="{FF2B5EF4-FFF2-40B4-BE49-F238E27FC236}">
                <a16:creationId xmlns:a16="http://schemas.microsoft.com/office/drawing/2014/main" id="{D8AA9A66-D7A3-4D16-B2F8-1E52FFFBB0D0}"/>
              </a:ext>
              <a:ext uri="{C183D7F6-B498-43B3-948B-1728B52AA6E4}">
                <adec:decorative xmlns:adec="http://schemas.microsoft.com/office/drawing/2017/decorative" val="1"/>
              </a:ext>
            </a:extLst>
          </p:cNvPr>
          <p:cNvCxnSpPr>
            <a:cxnSpLocks/>
          </p:cNvCxnSpPr>
          <p:nvPr/>
        </p:nvCxnSpPr>
        <p:spPr bwMode="auto">
          <a:xfrm rot="5400000" flipH="1" flipV="1">
            <a:off x="5051086" y="3116386"/>
            <a:ext cx="351014" cy="918022"/>
          </a:xfrm>
          <a:prstGeom prst="bentConnector2">
            <a:avLst/>
          </a:prstGeom>
          <a:noFill/>
          <a:ln w="28575">
            <a:solidFill>
              <a:schemeClr val="accent6"/>
            </a:solidFill>
            <a:headEnd type="none" w="med" len="med"/>
            <a:tailEnd type="arrow" w="med" len="med"/>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pic>
        <p:nvPicPr>
          <p:cNvPr id="16" name="図 15">
            <a:extLst>
              <a:ext uri="{FF2B5EF4-FFF2-40B4-BE49-F238E27FC236}">
                <a16:creationId xmlns:a16="http://schemas.microsoft.com/office/drawing/2014/main" id="{DDA9D252-005F-4A7F-BE19-E590AAA227F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025" y="2648455"/>
            <a:ext cx="3813178" cy="3312000"/>
          </a:xfrm>
          <a:prstGeom prst="rect">
            <a:avLst/>
          </a:prstGeom>
          <a:ln>
            <a:solidFill>
              <a:schemeClr val="tx1"/>
            </a:solidFill>
          </a:ln>
        </p:spPr>
      </p:pic>
      <p:sp>
        <p:nvSpPr>
          <p:cNvPr id="23" name="角丸四角形 20">
            <a:extLst>
              <a:ext uri="{FF2B5EF4-FFF2-40B4-BE49-F238E27FC236}">
                <a16:creationId xmlns:a16="http://schemas.microsoft.com/office/drawing/2014/main" id="{54AEDF43-7103-4C69-8E5F-CF9419B74CAA}"/>
              </a:ext>
              <a:ext uri="{C183D7F6-B498-43B3-948B-1728B52AA6E4}">
                <adec:decorative xmlns:adec="http://schemas.microsoft.com/office/drawing/2017/decorative" val="1"/>
              </a:ext>
            </a:extLst>
          </p:cNvPr>
          <p:cNvSpPr/>
          <p:nvPr/>
        </p:nvSpPr>
        <p:spPr bwMode="auto">
          <a:xfrm>
            <a:off x="4506794" y="3750905"/>
            <a:ext cx="545266" cy="548881"/>
          </a:xfrm>
          <a:prstGeom prst="roundRect">
            <a:avLst/>
          </a:prstGeom>
          <a:noFill/>
          <a:ln w="22225">
            <a:solidFill>
              <a:schemeClr val="accent6"/>
            </a:solidFill>
          </a:ln>
          <a:effectLst>
            <a:glow rad="25400">
              <a:schemeClr val="bg1"/>
            </a:glo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latin typeface="メイリオ" pitchFamily="50" charset="-128"/>
              <a:cs typeface="メイリオ" pitchFamily="50" charset="-128"/>
            </a:endParaRPr>
          </a:p>
        </p:txBody>
      </p:sp>
      <p:sp>
        <p:nvSpPr>
          <p:cNvPr id="24" name="角丸四角形 20">
            <a:extLst>
              <a:ext uri="{FF2B5EF4-FFF2-40B4-BE49-F238E27FC236}">
                <a16:creationId xmlns:a16="http://schemas.microsoft.com/office/drawing/2014/main" id="{3CE650BD-F52B-4B25-A465-FDD7ECA8BD95}"/>
              </a:ext>
              <a:ext uri="{C183D7F6-B498-43B3-948B-1728B52AA6E4}">
                <adec:decorative xmlns:adec="http://schemas.microsoft.com/office/drawing/2017/decorative" val="1"/>
              </a:ext>
            </a:extLst>
          </p:cNvPr>
          <p:cNvSpPr/>
          <p:nvPr/>
        </p:nvSpPr>
        <p:spPr bwMode="auto">
          <a:xfrm>
            <a:off x="6660839" y="4780845"/>
            <a:ext cx="1196413" cy="252141"/>
          </a:xfrm>
          <a:prstGeom prst="roundRect">
            <a:avLst/>
          </a:prstGeom>
          <a:noFill/>
          <a:ln w="22225">
            <a:solidFill>
              <a:schemeClr val="accent6"/>
            </a:solidFill>
          </a:ln>
          <a:effectLst>
            <a:glow rad="25400">
              <a:schemeClr val="bg1"/>
            </a:glo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latin typeface="メイリオ" pitchFamily="50" charset="-128"/>
              <a:cs typeface="メイリオ" pitchFamily="50" charset="-128"/>
            </a:endParaRPr>
          </a:p>
        </p:txBody>
      </p:sp>
      <p:sp>
        <p:nvSpPr>
          <p:cNvPr id="29" name="角丸四角形 20">
            <a:extLst>
              <a:ext uri="{FF2B5EF4-FFF2-40B4-BE49-F238E27FC236}">
                <a16:creationId xmlns:a16="http://schemas.microsoft.com/office/drawing/2014/main" id="{1EF70195-F8D4-45E8-9777-9816B5FF3D13}"/>
              </a:ext>
              <a:ext uri="{C183D7F6-B498-43B3-948B-1728B52AA6E4}">
                <adec:decorative xmlns:adec="http://schemas.microsoft.com/office/drawing/2017/decorative" val="1"/>
              </a:ext>
            </a:extLst>
          </p:cNvPr>
          <p:cNvSpPr/>
          <p:nvPr/>
        </p:nvSpPr>
        <p:spPr bwMode="auto">
          <a:xfrm>
            <a:off x="5724592" y="3417281"/>
            <a:ext cx="3677316" cy="2543175"/>
          </a:xfrm>
          <a:prstGeom prst="roundRect">
            <a:avLst/>
          </a:prstGeom>
          <a:noFill/>
          <a:ln w="22225">
            <a:solidFill>
              <a:schemeClr val="accent6"/>
            </a:solidFill>
          </a:ln>
          <a:effectLst>
            <a:glow rad="25400">
              <a:schemeClr val="bg1"/>
            </a:glo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latin typeface="メイリオ" pitchFamily="50" charset="-128"/>
              <a:cs typeface="メイリオ" pitchFamily="50" charset="-128"/>
            </a:endParaRPr>
          </a:p>
        </p:txBody>
      </p:sp>
      <p:cxnSp>
        <p:nvCxnSpPr>
          <p:cNvPr id="32" name="直線コネクタ 31">
            <a:extLst>
              <a:ext uri="{FF2B5EF4-FFF2-40B4-BE49-F238E27FC236}">
                <a16:creationId xmlns:a16="http://schemas.microsoft.com/office/drawing/2014/main" id="{AA32EF02-736D-41F6-B473-9AC39BF20C40}"/>
              </a:ext>
              <a:ext uri="{C183D7F6-B498-43B3-948B-1728B52AA6E4}">
                <adec:decorative xmlns:adec="http://schemas.microsoft.com/office/drawing/2017/decorative" val="1"/>
              </a:ext>
            </a:extLst>
          </p:cNvPr>
          <p:cNvCxnSpPr>
            <a:cxnSpLocks/>
          </p:cNvCxnSpPr>
          <p:nvPr/>
        </p:nvCxnSpPr>
        <p:spPr bwMode="auto">
          <a:xfrm flipH="1" flipV="1">
            <a:off x="7876170" y="4780845"/>
            <a:ext cx="667609" cy="25214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33" name="角丸四角形 16">
            <a:extLst>
              <a:ext uri="{FF2B5EF4-FFF2-40B4-BE49-F238E27FC236}">
                <a16:creationId xmlns:a16="http://schemas.microsoft.com/office/drawing/2014/main" id="{CA784571-B67D-4709-875B-441335D344A1}"/>
              </a:ext>
              <a:ext uri="{C183D7F6-B498-43B3-948B-1728B52AA6E4}">
                <adec:decorative xmlns:adec="http://schemas.microsoft.com/office/drawing/2017/decorative" val="1"/>
              </a:ext>
            </a:extLst>
          </p:cNvPr>
          <p:cNvSpPr/>
          <p:nvPr/>
        </p:nvSpPr>
        <p:spPr bwMode="auto">
          <a:xfrm>
            <a:off x="7933722" y="5050978"/>
            <a:ext cx="2579336" cy="548881"/>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r>
              <a:rPr lang="ja-JP" altLang="en-US" sz="1100" i="0" dirty="0">
                <a:solidFill>
                  <a:schemeClr val="tx1"/>
                </a:solidFill>
              </a:rPr>
              <a:t>読みこむ</a:t>
            </a:r>
            <a:r>
              <a:rPr lang="en-US" altLang="ja-JP" sz="1100" i="0" dirty="0">
                <a:solidFill>
                  <a:schemeClr val="tx1"/>
                </a:solidFill>
              </a:rPr>
              <a:t>JS/CSS</a:t>
            </a:r>
            <a:r>
              <a:rPr lang="ja-JP" altLang="en-US" sz="1100" i="0" dirty="0">
                <a:solidFill>
                  <a:schemeClr val="tx1"/>
                </a:solidFill>
              </a:rPr>
              <a:t>ファイルは</a:t>
            </a:r>
            <a:r>
              <a:rPr lang="en-US" altLang="ja-JP" sz="1100" i="0" dirty="0">
                <a:solidFill>
                  <a:schemeClr val="tx1"/>
                </a:solidFill>
              </a:rPr>
              <a:t>URL</a:t>
            </a:r>
            <a:r>
              <a:rPr lang="ja-JP" altLang="en-US" sz="1100" i="0" dirty="0">
                <a:solidFill>
                  <a:schemeClr val="tx1"/>
                </a:solidFill>
              </a:rPr>
              <a:t>で指定するか、直接アップロードします。</a:t>
            </a:r>
          </a:p>
        </p:txBody>
      </p:sp>
      <p:sp>
        <p:nvSpPr>
          <p:cNvPr id="35" name="正方形/長方形 34">
            <a:extLst>
              <a:ext uri="{FF2B5EF4-FFF2-40B4-BE49-F238E27FC236}">
                <a16:creationId xmlns:a16="http://schemas.microsoft.com/office/drawing/2014/main" id="{49A0E40E-0704-4DAC-8ECF-D55F7A3FB4D3}"/>
              </a:ext>
              <a:ext uri="{C183D7F6-B498-43B3-948B-1728B52AA6E4}">
                <adec:decorative xmlns:adec="http://schemas.microsoft.com/office/drawing/2017/decorative" val="1"/>
              </a:ext>
            </a:extLst>
          </p:cNvPr>
          <p:cNvSpPr/>
          <p:nvPr/>
        </p:nvSpPr>
        <p:spPr>
          <a:xfrm>
            <a:off x="3154315" y="4919765"/>
            <a:ext cx="1981200" cy="5762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i="0" dirty="0">
                <a:solidFill>
                  <a:prstClr val="white"/>
                </a:solidFill>
                <a:latin typeface="+mn-ea"/>
                <a:cs typeface="メイリオ" pitchFamily="50" charset="-128"/>
                <a:sym typeface="Gill Sans Light" pitchFamily="1" charset="0"/>
              </a:rPr>
              <a:t>Garoon</a:t>
            </a:r>
            <a:r>
              <a:rPr lang="ja-JP" altLang="en-US" sz="1600" i="0" dirty="0">
                <a:solidFill>
                  <a:prstClr val="white"/>
                </a:solidFill>
                <a:latin typeface="+mn-ea"/>
                <a:cs typeface="メイリオ" pitchFamily="50" charset="-128"/>
                <a:sym typeface="Gill Sans Light" pitchFamily="1" charset="0"/>
              </a:rPr>
              <a:t>全体に</a:t>
            </a:r>
            <a:br>
              <a:rPr lang="en-US" altLang="ja-JP" sz="1600" i="0" dirty="0">
                <a:solidFill>
                  <a:prstClr val="white"/>
                </a:solidFill>
                <a:latin typeface="+mn-ea"/>
                <a:cs typeface="メイリオ" pitchFamily="50" charset="-128"/>
                <a:sym typeface="Gill Sans Light" pitchFamily="1" charset="0"/>
              </a:rPr>
            </a:br>
            <a:r>
              <a:rPr lang="ja-JP" altLang="en-US" sz="1600" i="0" dirty="0">
                <a:solidFill>
                  <a:prstClr val="white"/>
                </a:solidFill>
                <a:latin typeface="+mn-ea"/>
                <a:cs typeface="メイリオ" pitchFamily="50" charset="-128"/>
                <a:sym typeface="Gill Sans Light" pitchFamily="1" charset="0"/>
              </a:rPr>
              <a:t>適用する画面</a:t>
            </a:r>
          </a:p>
        </p:txBody>
      </p:sp>
      <p:sp>
        <p:nvSpPr>
          <p:cNvPr id="38" name="角丸四角形 16">
            <a:extLst>
              <a:ext uri="{FF2B5EF4-FFF2-40B4-BE49-F238E27FC236}">
                <a16:creationId xmlns:a16="http://schemas.microsoft.com/office/drawing/2014/main" id="{EC0F0902-608F-4C8C-97FB-6C9D2444EFF0}"/>
              </a:ext>
              <a:ext uri="{C183D7F6-B498-43B3-948B-1728B52AA6E4}">
                <adec:decorative xmlns:adec="http://schemas.microsoft.com/office/drawing/2017/decorative" val="1"/>
              </a:ext>
            </a:extLst>
          </p:cNvPr>
          <p:cNvSpPr/>
          <p:nvPr/>
        </p:nvSpPr>
        <p:spPr bwMode="auto">
          <a:xfrm>
            <a:off x="7955981" y="4064095"/>
            <a:ext cx="2088132" cy="589672"/>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r>
              <a:rPr lang="ja-JP" altLang="en-US" sz="1100" i="0" dirty="0">
                <a:solidFill>
                  <a:schemeClr val="tx1"/>
                </a:solidFill>
              </a:rPr>
              <a:t>ファイルを読み込む順序を</a:t>
            </a:r>
            <a:br>
              <a:rPr lang="en-US" altLang="ja-JP" sz="1100" i="0" dirty="0">
                <a:solidFill>
                  <a:schemeClr val="tx1"/>
                </a:solidFill>
              </a:rPr>
            </a:br>
            <a:r>
              <a:rPr lang="ja-JP" altLang="en-US" sz="1100" i="0" dirty="0">
                <a:solidFill>
                  <a:schemeClr val="tx1"/>
                </a:solidFill>
              </a:rPr>
              <a:t>変更できます。</a:t>
            </a:r>
          </a:p>
        </p:txBody>
      </p:sp>
      <p:sp>
        <p:nvSpPr>
          <p:cNvPr id="39" name="角丸四角形 20">
            <a:extLst>
              <a:ext uri="{FF2B5EF4-FFF2-40B4-BE49-F238E27FC236}">
                <a16:creationId xmlns:a16="http://schemas.microsoft.com/office/drawing/2014/main" id="{EB3B4C0F-B8E0-49E8-8549-00533B472801}"/>
              </a:ext>
              <a:ext uri="{C183D7F6-B498-43B3-948B-1728B52AA6E4}">
                <adec:decorative xmlns:adec="http://schemas.microsoft.com/office/drawing/2017/decorative" val="1"/>
              </a:ext>
            </a:extLst>
          </p:cNvPr>
          <p:cNvSpPr/>
          <p:nvPr/>
        </p:nvSpPr>
        <p:spPr bwMode="auto">
          <a:xfrm>
            <a:off x="6646274" y="4373000"/>
            <a:ext cx="1196413" cy="252141"/>
          </a:xfrm>
          <a:prstGeom prst="roundRect">
            <a:avLst/>
          </a:prstGeom>
          <a:noFill/>
          <a:ln w="22225">
            <a:solidFill>
              <a:schemeClr val="accent6"/>
            </a:solidFill>
          </a:ln>
          <a:effectLst>
            <a:glow rad="25400">
              <a:schemeClr val="bg1"/>
            </a:glo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latin typeface="メイリオ" pitchFamily="50" charset="-128"/>
              <a:cs typeface="メイリオ" pitchFamily="50" charset="-128"/>
            </a:endParaRPr>
          </a:p>
        </p:txBody>
      </p:sp>
      <p:cxnSp>
        <p:nvCxnSpPr>
          <p:cNvPr id="40" name="直線コネクタ 39">
            <a:extLst>
              <a:ext uri="{FF2B5EF4-FFF2-40B4-BE49-F238E27FC236}">
                <a16:creationId xmlns:a16="http://schemas.microsoft.com/office/drawing/2014/main" id="{867A9394-C48F-45E0-B20A-65051F3485A8}"/>
              </a:ext>
              <a:ext uri="{C183D7F6-B498-43B3-948B-1728B52AA6E4}">
                <adec:decorative xmlns:adec="http://schemas.microsoft.com/office/drawing/2017/decorative" val="1"/>
              </a:ext>
            </a:extLst>
          </p:cNvPr>
          <p:cNvCxnSpPr>
            <a:cxnSpLocks/>
          </p:cNvCxnSpPr>
          <p:nvPr/>
        </p:nvCxnSpPr>
        <p:spPr bwMode="auto">
          <a:xfrm flipH="1">
            <a:off x="7608616" y="4293169"/>
            <a:ext cx="324843" cy="7983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pic>
        <p:nvPicPr>
          <p:cNvPr id="2" name="図 1">
            <a:extLst>
              <a:ext uri="{FF2B5EF4-FFF2-40B4-BE49-F238E27FC236}">
                <a16:creationId xmlns:a16="http://schemas.microsoft.com/office/drawing/2014/main" id="{0F03E45C-C4AB-DD12-27F9-165EB0DFD71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1537" y="2397843"/>
            <a:ext cx="2275674" cy="630187"/>
          </a:xfrm>
          <a:prstGeom prst="rect">
            <a:avLst/>
          </a:prstGeom>
        </p:spPr>
      </p:pic>
      <p:sp>
        <p:nvSpPr>
          <p:cNvPr id="3" name="TextBox 2">
            <a:extLst>
              <a:ext uri="{FF2B5EF4-FFF2-40B4-BE49-F238E27FC236}">
                <a16:creationId xmlns:a16="http://schemas.microsoft.com/office/drawing/2014/main" id="{4181F087-77DA-BD9F-7843-2CE980046A79}"/>
              </a:ext>
            </a:extLst>
          </p:cNvPr>
          <p:cNvSpPr txBox="1"/>
          <p:nvPr/>
        </p:nvSpPr>
        <p:spPr>
          <a:xfrm>
            <a:off x="332316" y="5846233"/>
            <a:ext cx="8004114" cy="553998"/>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ja-JP" altLang="en-US" sz="1600" i="0">
                <a:solidFill>
                  <a:srgbClr val="FF0000"/>
                </a:solidFill>
                <a:latin typeface="Hiragino Kaku Gothic Pro"/>
                <a:ea typeface="メイリオ"/>
              </a:rPr>
              <a:t>※カスタマイズの前には必ずヘルプをご参照ください。</a:t>
            </a:r>
          </a:p>
          <a:p>
            <a:r>
              <a:rPr lang="ja-JP" sz="1400" i="0" dirty="0">
                <a:solidFill>
                  <a:srgbClr val="000000"/>
                </a:solidFill>
                <a:latin typeface="Arial"/>
                <a:ea typeface="メイリオ"/>
                <a:cs typeface="Arial"/>
                <a:hlinkClick r:id="rId5"/>
              </a:rPr>
              <a:t>https://jp.cybozu.help/g6/ja/admin/system/customize/note.html#admin_system_customize_note_01</a:t>
            </a:r>
            <a:endParaRPr lang="ja-JP" sz="1400">
              <a:cs typeface="Arial"/>
            </a:endParaRPr>
          </a:p>
        </p:txBody>
      </p:sp>
    </p:spTree>
    <p:extLst>
      <p:ext uri="{BB962C8B-B14F-4D97-AF65-F5344CB8AC3E}">
        <p14:creationId xmlns:p14="http://schemas.microsoft.com/office/powerpoint/2010/main" val="20657971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AECF-203D-1CB3-A145-09710D0A38E9}"/>
              </a:ext>
            </a:extLst>
          </p:cNvPr>
          <p:cNvSpPr>
            <a:spLocks noGrp="1"/>
          </p:cNvSpPr>
          <p:nvPr>
            <p:ph type="title"/>
          </p:nvPr>
        </p:nvSpPr>
        <p:spPr/>
        <p:txBody>
          <a:bodyPr/>
          <a:lstStyle/>
          <a:p>
            <a:r>
              <a:rPr lang="ja-JP" altLang="en-US">
                <a:latin typeface="Meiryo"/>
                <a:ea typeface="Meiryo"/>
              </a:rPr>
              <a:t>「</a:t>
            </a:r>
            <a:r>
              <a:rPr lang="en-US" dirty="0" err="1">
                <a:latin typeface="Meiryo"/>
                <a:ea typeface="Meiryo"/>
              </a:rPr>
              <a:t>Garoon</a:t>
            </a:r>
            <a:r>
              <a:rPr lang="ja-JP" altLang="en-US">
                <a:latin typeface="Meiryo"/>
                <a:ea typeface="Meiryo"/>
              </a:rPr>
              <a:t>」にしかない機能　</a:t>
            </a:r>
            <a:r>
              <a:rPr lang="en-US" dirty="0">
                <a:latin typeface="Meiryo"/>
                <a:ea typeface="Meiryo"/>
              </a:rPr>
              <a:t> -22-</a:t>
            </a:r>
            <a:r>
              <a:rPr lang="en-US" altLang="ja-JP" dirty="0">
                <a:latin typeface="Meiryo"/>
                <a:ea typeface="Meiryo"/>
              </a:rPr>
              <a:t> </a:t>
            </a:r>
            <a:r>
              <a:rPr lang="ja-JP" altLang="en-US" dirty="0">
                <a:latin typeface="Meiryo"/>
                <a:ea typeface="Meiryo"/>
              </a:rPr>
              <a:t>　</a:t>
            </a:r>
            <a:endParaRPr lang="en-US" dirty="0">
              <a:latin typeface="Meiryo"/>
              <a:ea typeface="Meiryo"/>
            </a:endParaRPr>
          </a:p>
        </p:txBody>
      </p:sp>
      <p:sp>
        <p:nvSpPr>
          <p:cNvPr id="3" name="Content Placeholder 2">
            <a:extLst>
              <a:ext uri="{FF2B5EF4-FFF2-40B4-BE49-F238E27FC236}">
                <a16:creationId xmlns:a16="http://schemas.microsoft.com/office/drawing/2014/main" id="{AC71303A-3D67-351A-0DBD-912B3CF336AD}"/>
              </a:ext>
            </a:extLst>
          </p:cNvPr>
          <p:cNvSpPr>
            <a:spLocks noGrp="1"/>
          </p:cNvSpPr>
          <p:nvPr>
            <p:ph idx="12"/>
          </p:nvPr>
        </p:nvSpPr>
        <p:spPr/>
        <p:txBody>
          <a:bodyPr/>
          <a:lstStyle/>
          <a:p>
            <a:r>
              <a:rPr lang="ja-JP" altLang="en-US" dirty="0">
                <a:latin typeface="Yu Gothic Medium"/>
                <a:ea typeface="Yu Gothic Medium"/>
              </a:rPr>
              <a:t>モバイル版アプリ</a:t>
            </a:r>
            <a:endParaRPr lang="en-US" altLang="ja-JP" dirty="0">
              <a:latin typeface="Yu Gothic Medium"/>
              <a:ea typeface="Yu Gothic Medium"/>
            </a:endParaRPr>
          </a:p>
          <a:p>
            <a:pPr marL="361950" lvl="1" indent="0">
              <a:buNone/>
            </a:pPr>
            <a:r>
              <a:rPr lang="ja-JP" altLang="en-US" sz="1600" dirty="0">
                <a:latin typeface="Yu Gothic Medium"/>
                <a:ea typeface="Yu Gothic Medium"/>
              </a:rPr>
              <a:t>スマートフォンから社内の「</a:t>
            </a:r>
            <a:r>
              <a:rPr lang="en-US" sz="1600" dirty="0" err="1">
                <a:latin typeface="Yu Gothic Medium"/>
                <a:ea typeface="Yu Gothic Medium"/>
              </a:rPr>
              <a:t>Garoon</a:t>
            </a:r>
            <a:r>
              <a:rPr lang="ja-JP" altLang="en-US" sz="1600" dirty="0">
                <a:latin typeface="Yu Gothic Medium"/>
                <a:ea typeface="Yu Gothic Medium"/>
              </a:rPr>
              <a:t>」を利用できるモバイル版アプリを無料でご利用いただくことができます。</a:t>
            </a:r>
            <a:endParaRPr lang="en-US" altLang="ja-JP" sz="1600" dirty="0">
              <a:latin typeface="Yu Gothic Medium"/>
              <a:ea typeface="Yu Gothic Medium"/>
            </a:endParaRPr>
          </a:p>
          <a:p>
            <a:pPr marL="361950" lvl="1" indent="0">
              <a:buNone/>
            </a:pPr>
            <a:r>
              <a:rPr lang="ja-JP" sz="1600" dirty="0">
                <a:latin typeface="Yu Gothic Medium"/>
                <a:ea typeface="Yu Gothic Medium"/>
              </a:rPr>
              <a:t>Garoon モバイルを使ってスケジュールや通知の確認、ワークフローの承認などができます。</a:t>
            </a:r>
            <a:endParaRPr lang="ja-JP" dirty="0"/>
          </a:p>
          <a:p>
            <a:endParaRPr lang="en-US" dirty="0"/>
          </a:p>
        </p:txBody>
      </p:sp>
      <p:sp>
        <p:nvSpPr>
          <p:cNvPr id="4" name="Footer Placeholder 3">
            <a:extLst>
              <a:ext uri="{FF2B5EF4-FFF2-40B4-BE49-F238E27FC236}">
                <a16:creationId xmlns:a16="http://schemas.microsoft.com/office/drawing/2014/main" id="{41EAF49C-A470-1085-291C-B811289A896B}"/>
              </a:ext>
            </a:extLst>
          </p:cNvPr>
          <p:cNvSpPr>
            <a:spLocks noGrp="1"/>
          </p:cNvSpPr>
          <p:nvPr>
            <p:ph type="ftr" sz="quarter" idx="13"/>
          </p:nvPr>
        </p:nvSpPr>
        <p:spPr/>
        <p:txBody>
          <a:bodyPr/>
          <a:lstStyle/>
          <a:p>
            <a:pPr>
              <a:defRPr/>
            </a:pPr>
            <a:r>
              <a:rPr lang="en-US" altLang="ja-JP" dirty="0"/>
              <a:t>Copyright </a:t>
            </a:r>
            <a:r>
              <a:rPr lang="en-US" altLang="ja-JP" dirty="0" err="1"/>
              <a:t>Cybozu</a:t>
            </a:r>
            <a:endParaRPr lang="en-US" altLang="ja-JP" dirty="0"/>
          </a:p>
        </p:txBody>
      </p:sp>
      <p:sp>
        <p:nvSpPr>
          <p:cNvPr id="5" name="Slide Number Placeholder 4">
            <a:extLst>
              <a:ext uri="{FF2B5EF4-FFF2-40B4-BE49-F238E27FC236}">
                <a16:creationId xmlns:a16="http://schemas.microsoft.com/office/drawing/2014/main" id="{255AB20A-C277-D945-A28D-298EC36D63BB}"/>
              </a:ext>
            </a:extLst>
          </p:cNvPr>
          <p:cNvSpPr>
            <a:spLocks noGrp="1"/>
          </p:cNvSpPr>
          <p:nvPr>
            <p:ph type="sldNum" sz="quarter" idx="14"/>
          </p:nvPr>
        </p:nvSpPr>
        <p:spPr/>
        <p:txBody>
          <a:bodyPr/>
          <a:lstStyle/>
          <a:p>
            <a:pPr>
              <a:defRPr/>
            </a:pPr>
            <a:fld id="{50616D47-2323-4AB9-96DF-69D4BCBEB779}" type="slidenum">
              <a:rPr lang="en-US" altLang="ja-JP"/>
              <a:pPr>
                <a:defRPr/>
              </a:pPr>
              <a:t>51</a:t>
            </a:fld>
            <a:endParaRPr lang="en-US" altLang="ja-JP"/>
          </a:p>
        </p:txBody>
      </p:sp>
      <p:sp>
        <p:nvSpPr>
          <p:cNvPr id="7" name="正方形/長方形 4">
            <a:extLst>
              <a:ext uri="{FF2B5EF4-FFF2-40B4-BE49-F238E27FC236}">
                <a16:creationId xmlns:a16="http://schemas.microsoft.com/office/drawing/2014/main" id="{78756F79-137F-0B82-8DAA-B3DA9AC4F44A}"/>
              </a:ext>
            </a:extLst>
          </p:cNvPr>
          <p:cNvSpPr/>
          <p:nvPr/>
        </p:nvSpPr>
        <p:spPr bwMode="auto">
          <a:xfrm>
            <a:off x="8026400" y="3829984"/>
            <a:ext cx="3795184" cy="2508123"/>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050" i="0">
              <a:solidFill>
                <a:schemeClr val="bg1"/>
              </a:solidFill>
            </a:endParaRPr>
          </a:p>
        </p:txBody>
      </p:sp>
      <p:sp>
        <p:nvSpPr>
          <p:cNvPr id="9" name="テキスト ボックス 6">
            <a:extLst>
              <a:ext uri="{FF2B5EF4-FFF2-40B4-BE49-F238E27FC236}">
                <a16:creationId xmlns:a16="http://schemas.microsoft.com/office/drawing/2014/main" id="{40741F70-4E3C-B08F-4AB2-140DFCE2F282}"/>
              </a:ext>
            </a:extLst>
          </p:cNvPr>
          <p:cNvSpPr txBox="1"/>
          <p:nvPr/>
        </p:nvSpPr>
        <p:spPr>
          <a:xfrm>
            <a:off x="8137812" y="3829985"/>
            <a:ext cx="3652532" cy="2508123"/>
          </a:xfrm>
          <a:prstGeom prst="rect">
            <a:avLst/>
          </a:prstGeom>
          <a:noFill/>
        </p:spPr>
        <p:txBody>
          <a:bodyPr wrap="square" lIns="91440" tIns="45720" rIns="91440" bIns="45720" anchor="t">
            <a:spAutoFit/>
          </a:bodyPr>
          <a:lstStyle/>
          <a:p>
            <a:pPr algn="l">
              <a:lnSpc>
                <a:spcPct val="110000"/>
              </a:lnSpc>
            </a:pPr>
            <a:r>
              <a:rPr lang="ja-JP" sz="1600" i="0" dirty="0">
                <a:solidFill>
                  <a:srgbClr val="FF0000"/>
                </a:solidFill>
                <a:latin typeface="Meiryo"/>
                <a:ea typeface="Meiryo"/>
              </a:rPr>
              <a:t>従来のスマートフォン専用アプリ</a:t>
            </a:r>
            <a:r>
              <a:rPr lang="ja-JP" altLang="en-US" sz="1600" i="0" dirty="0">
                <a:solidFill>
                  <a:srgbClr val="FF0000"/>
                </a:solidFill>
                <a:latin typeface="Meiryo"/>
                <a:ea typeface="Meiryo"/>
              </a:rPr>
              <a:t>　</a:t>
            </a:r>
            <a:endParaRPr lang="en-US" altLang="ja-JP" sz="1600" i="0" dirty="0">
              <a:solidFill>
                <a:srgbClr val="FF0000"/>
              </a:solidFill>
              <a:latin typeface="Meiryo"/>
              <a:ea typeface="Meiryo"/>
            </a:endParaRPr>
          </a:p>
          <a:p>
            <a:pPr algn="l">
              <a:lnSpc>
                <a:spcPct val="110000"/>
              </a:lnSpc>
            </a:pPr>
            <a:r>
              <a:rPr lang="ja-JP" altLang="en-US" sz="1600" i="0" dirty="0">
                <a:solidFill>
                  <a:srgbClr val="FF0000"/>
                </a:solidFill>
                <a:effectLst/>
                <a:latin typeface="Meiryo"/>
                <a:ea typeface="Meiryo"/>
              </a:rPr>
              <a:t>「サイボウズ </a:t>
            </a:r>
            <a:r>
              <a:rPr lang="en-US" altLang="ja-JP" sz="1600" i="0" dirty="0">
                <a:solidFill>
                  <a:srgbClr val="FF0000"/>
                </a:solidFill>
                <a:effectLst/>
                <a:latin typeface="Meiryo"/>
                <a:ea typeface="ＭＳ Ｐゴシック"/>
              </a:rPr>
              <a:t>KUNAI</a:t>
            </a:r>
            <a:r>
              <a:rPr lang="ja-JP" altLang="en-US" sz="1600" i="0" dirty="0">
                <a:solidFill>
                  <a:srgbClr val="FF0000"/>
                </a:solidFill>
                <a:effectLst/>
                <a:latin typeface="Meiryo"/>
                <a:ea typeface="Meiryo"/>
              </a:rPr>
              <a:t>」は</a:t>
            </a:r>
            <a:br>
              <a:rPr lang="en-US" altLang="ja-JP" sz="1600" i="0" dirty="0">
                <a:solidFill>
                  <a:srgbClr val="FF0000"/>
                </a:solidFill>
                <a:effectLst/>
                <a:latin typeface="Meiryo"/>
                <a:ea typeface="Meiryo"/>
              </a:rPr>
            </a:br>
            <a:r>
              <a:rPr lang="en-US" altLang="ja-JP" sz="1600" i="0" dirty="0">
                <a:solidFill>
                  <a:srgbClr val="FF0000"/>
                </a:solidFill>
                <a:effectLst/>
                <a:latin typeface="Meiryo"/>
                <a:ea typeface="ＭＳ Ｐゴシック"/>
              </a:rPr>
              <a:t>2024 </a:t>
            </a:r>
            <a:r>
              <a:rPr lang="ja-JP" altLang="en-US" sz="1600" i="0" dirty="0">
                <a:solidFill>
                  <a:srgbClr val="FF0000"/>
                </a:solidFill>
                <a:effectLst/>
                <a:latin typeface="Meiryo"/>
                <a:ea typeface="Meiryo"/>
              </a:rPr>
              <a:t>年 </a:t>
            </a:r>
            <a:r>
              <a:rPr lang="en-US" altLang="ja-JP" sz="1600" i="0" dirty="0">
                <a:solidFill>
                  <a:srgbClr val="FF0000"/>
                </a:solidFill>
                <a:effectLst/>
                <a:latin typeface="Meiryo"/>
                <a:ea typeface="ＭＳ Ｐゴシック"/>
              </a:rPr>
              <a:t>11 </a:t>
            </a:r>
            <a:r>
              <a:rPr lang="ja-JP" altLang="en-US" sz="1600" i="0" dirty="0">
                <a:solidFill>
                  <a:srgbClr val="FF0000"/>
                </a:solidFill>
                <a:effectLst/>
                <a:latin typeface="Meiryo"/>
                <a:ea typeface="Meiryo"/>
              </a:rPr>
              <a:t>月 </a:t>
            </a:r>
            <a:r>
              <a:rPr lang="en-US" altLang="ja-JP" sz="1600" i="0" dirty="0">
                <a:solidFill>
                  <a:srgbClr val="FF0000"/>
                </a:solidFill>
                <a:effectLst/>
                <a:latin typeface="Meiryo"/>
                <a:ea typeface="ＭＳ Ｐゴシック"/>
              </a:rPr>
              <a:t>29 </a:t>
            </a:r>
            <a:r>
              <a:rPr lang="ja-JP" altLang="en-US" sz="1600" i="0" dirty="0">
                <a:solidFill>
                  <a:srgbClr val="FF0000"/>
                </a:solidFill>
                <a:effectLst/>
                <a:latin typeface="Meiryo"/>
                <a:ea typeface="Meiryo"/>
              </a:rPr>
              <a:t>日（金）をもちましてサポートを終了いたします。</a:t>
            </a:r>
            <a:br>
              <a:rPr lang="ja-JP" sz="1600" i="0" dirty="0">
                <a:solidFill>
                  <a:srgbClr val="000000"/>
                </a:solidFill>
                <a:latin typeface="Meiryo"/>
                <a:ea typeface="Meiryo"/>
              </a:rPr>
            </a:br>
            <a:r>
              <a:rPr lang="ja-JP" altLang="en-US" sz="1600" i="0" dirty="0">
                <a:solidFill>
                  <a:srgbClr val="000000"/>
                </a:solidFill>
                <a:effectLst/>
                <a:latin typeface="Meiryo"/>
                <a:ea typeface="Meiryo"/>
              </a:rPr>
              <a:t>詳細や後継モバイルアプリについては</a:t>
            </a:r>
            <a:br>
              <a:rPr lang="en-US" altLang="ja-JP" sz="1600" i="0" dirty="0">
                <a:solidFill>
                  <a:srgbClr val="000000"/>
                </a:solidFill>
                <a:effectLst/>
                <a:latin typeface="Meiryo"/>
                <a:ea typeface="Meiryo"/>
              </a:rPr>
            </a:br>
            <a:r>
              <a:rPr lang="ja-JP" altLang="en-US" sz="1600" i="0" dirty="0">
                <a:solidFill>
                  <a:srgbClr val="000000"/>
                </a:solidFill>
                <a:effectLst/>
                <a:latin typeface="Meiryo"/>
                <a:ea typeface="Meiryo"/>
              </a:rPr>
              <a:t>サイボウズからのお知らせをご覧ください。</a:t>
            </a:r>
            <a:br>
              <a:rPr lang="en-US" altLang="ja-JP" sz="1600" i="0" dirty="0">
                <a:solidFill>
                  <a:srgbClr val="000000"/>
                </a:solidFill>
                <a:latin typeface="Meiryo"/>
                <a:ea typeface="Meiryo"/>
              </a:rPr>
            </a:br>
            <a:r>
              <a:rPr lang="en-US" altLang="ja-JP" sz="1600" i="0" dirty="0">
                <a:solidFill>
                  <a:srgbClr val="000000"/>
                </a:solidFill>
                <a:effectLst/>
                <a:latin typeface="Verdana"/>
                <a:ea typeface="ＭＳ Ｐゴシック"/>
                <a:hlinkClick r:id="rId2"/>
              </a:rPr>
              <a:t>https://cs.cybozu.co.jp/2023/010582.html</a:t>
            </a:r>
            <a:endParaRPr lang="en-US" dirty="0">
              <a:cs typeface="Arial"/>
            </a:endParaRPr>
          </a:p>
        </p:txBody>
      </p:sp>
      <p:pic>
        <p:nvPicPr>
          <p:cNvPr id="8" name="図 7" descr="グラフィカル ユーザー インターフェイス, アプリケーション, Teams&#10;&#10;自動的に生成された説明">
            <a:extLst>
              <a:ext uri="{FF2B5EF4-FFF2-40B4-BE49-F238E27FC236}">
                <a16:creationId xmlns:a16="http://schemas.microsoft.com/office/drawing/2014/main" id="{336FCF9C-7CED-D178-4850-C42E32400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31" y="2317650"/>
            <a:ext cx="7173146" cy="4020458"/>
          </a:xfrm>
          <a:prstGeom prst="rect">
            <a:avLst/>
          </a:prstGeom>
        </p:spPr>
      </p:pic>
    </p:spTree>
    <p:extLst>
      <p:ext uri="{BB962C8B-B14F-4D97-AF65-F5344CB8AC3E}">
        <p14:creationId xmlns:p14="http://schemas.microsoft.com/office/powerpoint/2010/main" val="2804097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4273" y="3518781"/>
            <a:ext cx="7772400" cy="1362075"/>
          </a:xfrm>
        </p:spPr>
        <p:txBody>
          <a:bodyPr/>
          <a:lstStyle/>
          <a:p>
            <a:pPr>
              <a:defRPr/>
            </a:pPr>
            <a:r>
              <a:rPr lang="ja-JP" altLang="en-US" dirty="0"/>
              <a:t>比較表</a:t>
            </a:r>
          </a:p>
        </p:txBody>
      </p:sp>
      <p:sp>
        <p:nvSpPr>
          <p:cNvPr id="81923"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52</a:t>
            </a:fld>
            <a:endParaRPr lang="en-US" altLang="ja-JP"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388621" y="371475"/>
            <a:ext cx="9655492" cy="457200"/>
          </a:xfrm>
        </p:spPr>
        <p:txBody>
          <a:bodyPr/>
          <a:lstStyle/>
          <a:p>
            <a:r>
              <a:rPr lang="ja-JP" altLang="en-US" dirty="0"/>
              <a:t>「</a:t>
            </a:r>
            <a:r>
              <a:rPr lang="en-US" altLang="ja-JP" dirty="0"/>
              <a:t>Office</a:t>
            </a:r>
            <a:r>
              <a:rPr lang="ja-JP" altLang="en-US" dirty="0"/>
              <a:t>」と「</a:t>
            </a:r>
            <a:r>
              <a:rPr lang="en-US" altLang="ja-JP" dirty="0" err="1"/>
              <a:t>Garoon</a:t>
            </a:r>
            <a:r>
              <a:rPr lang="ja-JP" altLang="en-US" dirty="0"/>
              <a:t>」比較表 </a:t>
            </a:r>
            <a:r>
              <a:rPr lang="en-US" altLang="ja-JP" dirty="0"/>
              <a:t>-1-</a:t>
            </a:r>
            <a:endParaRPr lang="ja-JP" altLang="en-US" dirty="0"/>
          </a:p>
        </p:txBody>
      </p:sp>
      <p:sp>
        <p:nvSpPr>
          <p:cNvPr id="82947" name="コンテンツ プレースホルダー 2"/>
          <p:cNvSpPr>
            <a:spLocks noGrp="1"/>
          </p:cNvSpPr>
          <p:nvPr>
            <p:ph idx="12"/>
          </p:nvPr>
        </p:nvSpPr>
        <p:spPr>
          <a:xfrm>
            <a:off x="388621" y="896939"/>
            <a:ext cx="10004744" cy="5572125"/>
          </a:xfrm>
        </p:spPr>
        <p:txBody>
          <a:bodyPr/>
          <a:lstStyle/>
          <a:p>
            <a:pPr eaLnBrk="1" hangingPunct="1">
              <a:lnSpc>
                <a:spcPct val="110000"/>
              </a:lnSpc>
            </a:pPr>
            <a:r>
              <a:rPr lang="ja-JP" altLang="en-US" dirty="0"/>
              <a:t>基本機能</a:t>
            </a:r>
            <a:endParaRPr lang="en-US" altLang="ja-JP" dirty="0"/>
          </a:p>
        </p:txBody>
      </p:sp>
      <p:graphicFrame>
        <p:nvGraphicFramePr>
          <p:cNvPr id="7" name="コンテンツ プレースホルダー 6">
            <a:extLs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630117598"/>
              </p:ext>
            </p:extLst>
          </p:nvPr>
        </p:nvGraphicFramePr>
        <p:xfrm>
          <a:off x="1993900" y="1312391"/>
          <a:ext cx="7604124" cy="4714911"/>
        </p:xfrm>
        <a:graphic>
          <a:graphicData uri="http://schemas.openxmlformats.org/drawingml/2006/table">
            <a:tbl>
              <a:tblPr firstRow="1"/>
              <a:tblGrid>
                <a:gridCol w="739873">
                  <a:extLst>
                    <a:ext uri="{9D8B030D-6E8A-4147-A177-3AD203B41FA5}">
                      <a16:colId xmlns:a16="http://schemas.microsoft.com/office/drawing/2014/main" val="20000"/>
                    </a:ext>
                  </a:extLst>
                </a:gridCol>
                <a:gridCol w="2278365">
                  <a:extLst>
                    <a:ext uri="{9D8B030D-6E8A-4147-A177-3AD203B41FA5}">
                      <a16:colId xmlns:a16="http://schemas.microsoft.com/office/drawing/2014/main" val="20001"/>
                    </a:ext>
                  </a:extLst>
                </a:gridCol>
                <a:gridCol w="2186726">
                  <a:extLst>
                    <a:ext uri="{9D8B030D-6E8A-4147-A177-3AD203B41FA5}">
                      <a16:colId xmlns:a16="http://schemas.microsoft.com/office/drawing/2014/main" val="20002"/>
                    </a:ext>
                  </a:extLst>
                </a:gridCol>
                <a:gridCol w="2399160">
                  <a:extLst>
                    <a:ext uri="{9D8B030D-6E8A-4147-A177-3AD203B41FA5}">
                      <a16:colId xmlns:a16="http://schemas.microsoft.com/office/drawing/2014/main" val="20003"/>
                    </a:ext>
                  </a:extLst>
                </a:gridCol>
              </a:tblGrid>
              <a:tr h="244440">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bg1"/>
                          </a:solidFill>
                          <a:effectLst/>
                          <a:latin typeface="+mn-ea"/>
                          <a:ea typeface="+mn-ea"/>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bg1"/>
                          </a:solidFill>
                          <a:effectLst/>
                          <a:latin typeface="+mn-ea"/>
                          <a:ea typeface="+mn-ea"/>
                        </a:rPr>
                        <a:t>　</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333333"/>
                          </a:solidFill>
                          <a:effectLst/>
                          <a:latin typeface="+mn-ea"/>
                          <a:ea typeface="+mn-ea"/>
                        </a:rPr>
                        <a:t>サイボウズ </a:t>
                      </a:r>
                      <a:r>
                        <a:rPr kumimoji="1" lang="en-US" altLang="ja-JP" sz="1200" b="1" i="0" u="none" strike="noStrike" cap="none" normalizeH="0" baseline="0" dirty="0">
                          <a:ln>
                            <a:noFill/>
                          </a:ln>
                          <a:solidFill>
                            <a:srgbClr val="333333"/>
                          </a:solidFill>
                          <a:effectLst/>
                          <a:latin typeface="+mn-ea"/>
                          <a:ea typeface="+mn-ea"/>
                        </a:rPr>
                        <a:t>Office</a:t>
                      </a:r>
                      <a:endParaRPr kumimoji="1" lang="en-US" altLang="ja-JP" sz="1200" b="1" i="0" u="none" strike="noStrike" cap="none" normalizeH="0" baseline="0" dirty="0">
                        <a:ln>
                          <a:noFill/>
                        </a:ln>
                        <a:solidFill>
                          <a:srgbClr val="000000"/>
                        </a:solidFill>
                        <a:effectLst/>
                        <a:latin typeface="+mn-ea"/>
                        <a:ea typeface="+mn-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err="1">
                          <a:ln>
                            <a:noFill/>
                          </a:ln>
                          <a:solidFill>
                            <a:srgbClr val="333333"/>
                          </a:solidFill>
                          <a:effectLst/>
                          <a:latin typeface="+mn-ea"/>
                          <a:ea typeface="+mn-ea"/>
                        </a:rPr>
                        <a:t>Garoon</a:t>
                      </a:r>
                      <a:endParaRPr kumimoji="1" lang="ja-JP" altLang="en-US" sz="1200" b="1" i="0" u="none" strike="noStrike" cap="none" normalizeH="0" baseline="0" dirty="0">
                        <a:ln>
                          <a:noFill/>
                        </a:ln>
                        <a:solidFill>
                          <a:srgbClr val="000000"/>
                        </a:solidFill>
                        <a:effectLst/>
                        <a:latin typeface="+mn-ea"/>
                        <a:ea typeface="+mn-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0"/>
                  </a:ext>
                </a:extLst>
              </a:tr>
              <a:tr h="185712">
                <a:tc rowSpan="23">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基本機能</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スケジュール</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mn-ea"/>
                          <a:ea typeface="+mn-ea"/>
                        </a:rPr>
                        <a:t>○</a:t>
                      </a: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1"/>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施設予約</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2"/>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掲示板</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3"/>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ファイル管理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4"/>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mn-ea"/>
                          <a:ea typeface="+mn-ea"/>
                        </a:rPr>
                        <a:t>Web</a:t>
                      </a:r>
                      <a:r>
                        <a:rPr kumimoji="1" lang="ja-JP" altLang="en-US" sz="1200" b="0" i="0" u="none" strike="noStrike" cap="none" normalizeH="0" baseline="0" dirty="0">
                          <a:ln>
                            <a:noFill/>
                          </a:ln>
                          <a:solidFill>
                            <a:schemeClr val="bg1"/>
                          </a:solidFill>
                          <a:effectLst/>
                          <a:latin typeface="+mn-ea"/>
                          <a:ea typeface="+mn-ea"/>
                        </a:rPr>
                        <a:t>メール</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5"/>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メッセージ</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mn-ea"/>
                          <a:ea typeface="+mn-ea"/>
                        </a:rPr>
                        <a:t>○</a:t>
                      </a: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6"/>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タイムカード</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7"/>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アドレス帳</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8"/>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err="1">
                          <a:ln>
                            <a:noFill/>
                          </a:ln>
                          <a:solidFill>
                            <a:schemeClr val="bg1"/>
                          </a:solidFill>
                          <a:effectLst/>
                          <a:latin typeface="+mn-ea"/>
                          <a:ea typeface="+mn-ea"/>
                        </a:rPr>
                        <a:t>ToDo</a:t>
                      </a:r>
                      <a:r>
                        <a:rPr kumimoji="1" lang="ja-JP" altLang="en-US" sz="1200" b="0" i="0" u="none" strike="noStrike" cap="none" normalizeH="0" baseline="0" dirty="0">
                          <a:ln>
                            <a:noFill/>
                          </a:ln>
                          <a:solidFill>
                            <a:schemeClr val="bg1"/>
                          </a:solidFill>
                          <a:effectLst/>
                          <a:latin typeface="+mn-ea"/>
                          <a:ea typeface="+mn-ea"/>
                        </a:rPr>
                        <a:t>リスト</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9"/>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電話メモ（在席確認）</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0"/>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リンク集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1"/>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通知一覧</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2"/>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スマートフォン対応</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3"/>
                  </a:ext>
                </a:extLst>
              </a:tr>
              <a:tr h="365759">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リマインダー</a:t>
                      </a:r>
                      <a:endParaRPr kumimoji="1" lang="en-US" altLang="ja-JP" sz="1200" b="0" i="0" u="none" strike="noStrike" cap="none" normalizeH="0" baseline="0" dirty="0">
                        <a:ln>
                          <a:noFill/>
                        </a:ln>
                        <a:solidFill>
                          <a:schemeClr val="bg1"/>
                        </a:solidFill>
                        <a:effectLst/>
                        <a:latin typeface="+mn-ea"/>
                        <a:ea typeface="+mn-ea"/>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a:t>
                      </a:r>
                      <a:r>
                        <a:rPr kumimoji="1" lang="en-US" altLang="ja-JP" sz="1200" b="0" i="0" u="none" strike="noStrike" cap="none" normalizeH="0" baseline="0" dirty="0" err="1">
                          <a:ln>
                            <a:noFill/>
                          </a:ln>
                          <a:solidFill>
                            <a:schemeClr val="bg1"/>
                          </a:solidFill>
                          <a:effectLst/>
                          <a:latin typeface="+mn-ea"/>
                          <a:ea typeface="+mn-ea"/>
                        </a:rPr>
                        <a:t>Cybozu</a:t>
                      </a:r>
                      <a:r>
                        <a:rPr kumimoji="1" lang="en-US" altLang="ja-JP" sz="1200" b="0" i="0" u="none" strike="noStrike" cap="none" normalizeH="0" baseline="0" dirty="0">
                          <a:ln>
                            <a:noFill/>
                          </a:ln>
                          <a:solidFill>
                            <a:schemeClr val="bg1"/>
                          </a:solidFill>
                          <a:effectLst/>
                          <a:latin typeface="+mn-ea"/>
                          <a:ea typeface="+mn-ea"/>
                        </a:rPr>
                        <a:t> Desktop 2 </a:t>
                      </a:r>
                      <a:r>
                        <a:rPr kumimoji="1" lang="ja-JP" altLang="en-US" sz="1200" b="0" i="0" u="none" strike="noStrike" cap="none" normalizeH="0" baseline="0" dirty="0">
                          <a:ln>
                            <a:noFill/>
                          </a:ln>
                          <a:solidFill>
                            <a:schemeClr val="bg1"/>
                          </a:solidFill>
                          <a:effectLst/>
                          <a:latin typeface="+mn-ea"/>
                          <a:ea typeface="+mn-ea"/>
                        </a:rPr>
                        <a:t>）</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4"/>
                  </a:ext>
                </a:extLst>
              </a:tr>
              <a:tr h="204759">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ワークフロー</a:t>
                      </a:r>
                      <a:r>
                        <a:rPr kumimoji="1" lang="ja-JP" altLang="en-US" sz="1200" b="0" i="0" u="none" strike="noStrike" cap="none" normalizeH="0" baseline="30000" dirty="0">
                          <a:ln>
                            <a:noFill/>
                          </a:ln>
                          <a:solidFill>
                            <a:schemeClr val="bg1"/>
                          </a:solidFill>
                          <a:effectLst/>
                          <a:latin typeface="+mn-ea"/>
                          <a:ea typeface="+mn-ea"/>
                        </a:rPr>
                        <a:t> </a:t>
                      </a:r>
                      <a:endParaRPr kumimoji="1" lang="ja-JP" altLang="en-US" sz="1200" b="0" i="0" u="none" strike="noStrike" cap="none" normalizeH="0" baseline="0" dirty="0">
                        <a:ln>
                          <a:noFill/>
                        </a:ln>
                        <a:solidFill>
                          <a:schemeClr val="bg1"/>
                        </a:solidFill>
                        <a:effectLst/>
                        <a:latin typeface="+mn-ea"/>
                        <a:ea typeface="+mn-ea"/>
                      </a:endParaRP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5"/>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マルチレポート</a:t>
                      </a:r>
                      <a:r>
                        <a:rPr kumimoji="1" lang="en-US" altLang="ja-JP" sz="1200" b="0" i="0" u="none" strike="noStrike" cap="none" normalizeH="0" baseline="0" dirty="0">
                          <a:ln>
                            <a:noFill/>
                          </a:ln>
                          <a:solidFill>
                            <a:schemeClr val="bg1"/>
                          </a:solidFill>
                          <a:effectLst/>
                          <a:latin typeface="+mn-ea"/>
                          <a:ea typeface="+mn-ea"/>
                        </a:rPr>
                        <a:t>(</a:t>
                      </a:r>
                      <a:r>
                        <a:rPr kumimoji="1" lang="ja-JP" altLang="en-US" sz="1200" b="0" i="0" u="none" strike="noStrike" cap="none" normalizeH="0" baseline="0" dirty="0">
                          <a:ln>
                            <a:noFill/>
                          </a:ln>
                          <a:solidFill>
                            <a:schemeClr val="bg1"/>
                          </a:solidFill>
                          <a:effectLst/>
                          <a:latin typeface="+mn-ea"/>
                          <a:ea typeface="+mn-ea"/>
                        </a:rPr>
                        <a:t>報告書</a:t>
                      </a:r>
                      <a:r>
                        <a:rPr kumimoji="1" lang="en-US" altLang="ja-JP" sz="1200" b="0" i="0" u="none" strike="noStrike" cap="none" normalizeH="0" baseline="0" dirty="0">
                          <a:ln>
                            <a:noFill/>
                          </a:ln>
                          <a:solidFill>
                            <a:schemeClr val="bg1"/>
                          </a:solidFill>
                          <a:effectLst/>
                          <a:latin typeface="+mn-ea"/>
                          <a:ea typeface="+mn-ea"/>
                        </a:rPr>
                        <a:t>)</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6"/>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スペース</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100" b="0" i="0" u="none" strike="noStrike" cap="none" normalizeH="0" baseline="0">
                        <a:ln>
                          <a:noFill/>
                        </a:ln>
                        <a:solidFill>
                          <a:srgbClr val="000000"/>
                        </a:solidFill>
                        <a:effectLst/>
                        <a:latin typeface="+mn-ea"/>
                        <a:ea typeface="+mn-ea"/>
                      </a:endParaRPr>
                    </a:p>
                  </a:txBody>
                  <a:tcPr marL="31445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7"/>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ポータル機能</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mn-ea"/>
                          <a:ea typeface="+mn-ea"/>
                        </a:rPr>
                        <a:t>○</a:t>
                      </a: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8"/>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日・英・簡・繁 </a:t>
                      </a:r>
                      <a:r>
                        <a:rPr kumimoji="1" lang="en-US" altLang="ja-JP" sz="1200" b="0" i="0" u="none" strike="noStrike" cap="none" normalizeH="0" baseline="0" dirty="0">
                          <a:ln>
                            <a:noFill/>
                          </a:ln>
                          <a:solidFill>
                            <a:schemeClr val="bg1"/>
                          </a:solidFill>
                          <a:effectLst/>
                          <a:latin typeface="+mn-ea"/>
                          <a:ea typeface="+mn-ea"/>
                        </a:rPr>
                        <a:t>4</a:t>
                      </a:r>
                      <a:r>
                        <a:rPr kumimoji="1" lang="ja-JP" altLang="en-US" sz="1200" b="0" i="0" u="none" strike="noStrike" cap="none" normalizeH="0" baseline="0" dirty="0">
                          <a:ln>
                            <a:noFill/>
                          </a:ln>
                          <a:solidFill>
                            <a:schemeClr val="bg1"/>
                          </a:solidFill>
                          <a:effectLst/>
                          <a:latin typeface="+mn-ea"/>
                          <a:ea typeface="+mn-ea"/>
                        </a:rPr>
                        <a:t>言語対応</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9"/>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タイムゾーン</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0"/>
                  </a:ext>
                </a:extLst>
              </a:tr>
              <a:tr h="185712">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お気に入り</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mn-ea"/>
                          <a:ea typeface="+mn-ea"/>
                        </a:rPr>
                        <a:t>　</a:t>
                      </a:r>
                      <a:endParaRPr kumimoji="1" lang="ja-JP" altLang="en-US" sz="1200" b="0" i="0" u="none" strike="noStrike" cap="none" normalizeH="0" baseline="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mn-ea"/>
                          <a:ea typeface="+mn-ea"/>
                        </a:rPr>
                        <a:t>○</a:t>
                      </a: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21"/>
                  </a:ext>
                </a:extLst>
              </a:tr>
              <a:tr h="185712">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chemeClr val="bg1"/>
                          </a:solidFill>
                          <a:effectLst/>
                          <a:latin typeface="+mn-ea"/>
                          <a:ea typeface="+mn-ea"/>
                        </a:rPr>
                        <a:t>プロジェクト管理</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mn-ea"/>
                          <a:ea typeface="+mn-ea"/>
                        </a:rPr>
                        <a:t>○</a:t>
                      </a: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4146862033"/>
                  </a:ext>
                </a:extLst>
              </a:tr>
              <a:tr h="185712">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bg1"/>
                        </a:solidFill>
                        <a:effectLst/>
                        <a:latin typeface="+mn-ea"/>
                        <a:ea typeface="+mn-ea"/>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カスタムアプリ</a:t>
                      </a:r>
                    </a:p>
                  </a:txBody>
                  <a:tcPr marL="104816"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rPr>
                        <a:t>○</a:t>
                      </a: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mn-ea"/>
                        <a:ea typeface="+mn-ea"/>
                      </a:endParaRPr>
                    </a:p>
                  </a:txBody>
                  <a:tcPr marL="31445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949287154"/>
                  </a:ext>
                </a:extLst>
              </a:tr>
            </a:tbl>
          </a:graphicData>
        </a:graphic>
      </p:graphicFrame>
      <p:sp>
        <p:nvSpPr>
          <p:cNvPr id="24" name="角丸四角形 23">
            <a:extLst>
              <a:ext uri="{C183D7F6-B498-43B3-948B-1728B52AA6E4}">
                <adec:decorative xmlns:adec="http://schemas.microsoft.com/office/drawing/2017/decorative" val="1"/>
              </a:ext>
            </a:extLst>
          </p:cNvPr>
          <p:cNvSpPr/>
          <p:nvPr/>
        </p:nvSpPr>
        <p:spPr>
          <a:xfrm>
            <a:off x="8669338" y="2314104"/>
            <a:ext cx="1585912" cy="155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ドラッグアンドドロップ</a:t>
            </a:r>
            <a:endParaRPr lang="en-US" altLang="ja-JP" sz="900" i="0" dirty="0">
              <a:latin typeface="+mn-ea"/>
              <a:cs typeface="メイリオ" pitchFamily="50" charset="-128"/>
            </a:endParaRPr>
          </a:p>
        </p:txBody>
      </p:sp>
      <p:sp>
        <p:nvSpPr>
          <p:cNvPr id="28" name="角丸四角形 27">
            <a:extLst>
              <a:ext uri="{C183D7F6-B498-43B3-948B-1728B52AA6E4}">
                <adec:decorative xmlns:adec="http://schemas.microsoft.com/office/drawing/2017/decorative" val="1"/>
              </a:ext>
            </a:extLst>
          </p:cNvPr>
          <p:cNvSpPr/>
          <p:nvPr/>
        </p:nvSpPr>
        <p:spPr>
          <a:xfrm>
            <a:off x="8669338" y="4347490"/>
            <a:ext cx="1585912" cy="177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代理承認・経路の自動分岐</a:t>
            </a:r>
            <a:endParaRPr lang="en-US" altLang="ja-JP" sz="900" i="0" dirty="0">
              <a:latin typeface="+mn-ea"/>
              <a:cs typeface="メイリオ" pitchFamily="50" charset="-128"/>
            </a:endParaRPr>
          </a:p>
        </p:txBody>
      </p:sp>
      <p:sp>
        <p:nvSpPr>
          <p:cNvPr id="29" name="角丸四角形 28">
            <a:extLst>
              <a:ext uri="{C183D7F6-B498-43B3-948B-1728B52AA6E4}">
                <adec:decorative xmlns:adec="http://schemas.microsoft.com/office/drawing/2017/decorative" val="1"/>
              </a:ext>
            </a:extLst>
          </p:cNvPr>
          <p:cNvSpPr/>
          <p:nvPr/>
        </p:nvSpPr>
        <p:spPr>
          <a:xfrm>
            <a:off x="8669338" y="4550865"/>
            <a:ext cx="1585912" cy="177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複数のフォームを作成可</a:t>
            </a:r>
            <a:endParaRPr lang="en-US" altLang="ja-JP" sz="900" i="0" dirty="0">
              <a:latin typeface="+mn-ea"/>
              <a:cs typeface="メイリオ" pitchFamily="50" charset="-128"/>
            </a:endParaRPr>
          </a:p>
        </p:txBody>
      </p:sp>
      <p:sp>
        <p:nvSpPr>
          <p:cNvPr id="30" name="角丸四角形 29">
            <a:extLst>
              <a:ext uri="{C183D7F6-B498-43B3-948B-1728B52AA6E4}">
                <adec:decorative xmlns:adec="http://schemas.microsoft.com/office/drawing/2017/decorative" val="1"/>
              </a:ext>
            </a:extLst>
          </p:cNvPr>
          <p:cNvSpPr/>
          <p:nvPr/>
        </p:nvSpPr>
        <p:spPr>
          <a:xfrm>
            <a:off x="6420728" y="4556429"/>
            <a:ext cx="1290530" cy="1770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メイリオ" pitchFamily="50" charset="-128"/>
                <a:cs typeface="メイリオ" pitchFamily="50" charset="-128"/>
              </a:rPr>
              <a:t>フォームは</a:t>
            </a:r>
            <a:r>
              <a:rPr lang="en-US" altLang="ja-JP" sz="900" i="0" dirty="0">
                <a:latin typeface="メイリオ" pitchFamily="50" charset="-128"/>
                <a:cs typeface="メイリオ" pitchFamily="50" charset="-128"/>
              </a:rPr>
              <a:t>1</a:t>
            </a:r>
            <a:r>
              <a:rPr lang="ja-JP" altLang="en-US" sz="900" i="0" dirty="0">
                <a:latin typeface="メイリオ" pitchFamily="50" charset="-128"/>
                <a:cs typeface="メイリオ" pitchFamily="50" charset="-128"/>
              </a:rPr>
              <a:t>種類</a:t>
            </a:r>
            <a:endParaRPr lang="en-US" altLang="ja-JP" sz="900" i="0" dirty="0">
              <a:latin typeface="メイリオ" pitchFamily="50" charset="-128"/>
              <a:cs typeface="メイリオ" pitchFamily="50" charset="-128"/>
            </a:endParaRPr>
          </a:p>
        </p:txBody>
      </p:sp>
      <p:sp>
        <p:nvSpPr>
          <p:cNvPr id="36" name="角丸四角形 35">
            <a:extLst>
              <a:ext uri="{C183D7F6-B498-43B3-948B-1728B52AA6E4}">
                <adec:decorative xmlns:adec="http://schemas.microsoft.com/office/drawing/2017/decorative" val="1"/>
              </a:ext>
            </a:extLst>
          </p:cNvPr>
          <p:cNvSpPr/>
          <p:nvPr/>
        </p:nvSpPr>
        <p:spPr>
          <a:xfrm>
            <a:off x="8669338" y="1561629"/>
            <a:ext cx="1073150" cy="155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共有先の指定</a:t>
            </a:r>
            <a:endParaRPr lang="en-US" altLang="ja-JP" sz="900" i="0" dirty="0">
              <a:latin typeface="+mn-ea"/>
              <a:cs typeface="メイリオ" pitchFamily="50" charset="-128"/>
            </a:endParaRPr>
          </a:p>
        </p:txBody>
      </p:sp>
      <p:sp>
        <p:nvSpPr>
          <p:cNvPr id="37" name="角丸四角形 36">
            <a:extLst>
              <a:ext uri="{C183D7F6-B498-43B3-948B-1728B52AA6E4}">
                <adec:decorative xmlns:adec="http://schemas.microsoft.com/office/drawing/2017/decorative" val="1"/>
              </a:ext>
            </a:extLst>
          </p:cNvPr>
          <p:cNvSpPr/>
          <p:nvPr/>
        </p:nvSpPr>
        <p:spPr>
          <a:xfrm>
            <a:off x="8669338" y="1764828"/>
            <a:ext cx="1073150" cy="1571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施設の階層化</a:t>
            </a:r>
            <a:endParaRPr lang="en-US" altLang="ja-JP" sz="900" i="0" dirty="0">
              <a:latin typeface="+mn-ea"/>
              <a:cs typeface="メイリオ" pitchFamily="50" charset="-128"/>
            </a:endParaRPr>
          </a:p>
        </p:txBody>
      </p:sp>
      <p:sp>
        <p:nvSpPr>
          <p:cNvPr id="38" name="角丸四角形 37">
            <a:extLst>
              <a:ext uri="{C183D7F6-B498-43B3-948B-1728B52AA6E4}">
                <adec:decorative xmlns:adec="http://schemas.microsoft.com/office/drawing/2017/decorative" val="1"/>
              </a:ext>
            </a:extLst>
          </p:cNvPr>
          <p:cNvSpPr/>
          <p:nvPr/>
        </p:nvSpPr>
        <p:spPr>
          <a:xfrm>
            <a:off x="8669338" y="1982316"/>
            <a:ext cx="1193800" cy="155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i="0" dirty="0">
                <a:latin typeface="+mn-ea"/>
                <a:cs typeface="メイリオ" pitchFamily="50" charset="-128"/>
              </a:rPr>
              <a:t>カテゴリの階層化</a:t>
            </a:r>
            <a:endParaRPr lang="en-US" altLang="ja-JP" sz="900" i="0" dirty="0">
              <a:latin typeface="+mn-ea"/>
              <a:cs typeface="メイリオ" pitchFamily="50" charset="-128"/>
            </a:endParaRPr>
          </a:p>
        </p:txBody>
      </p:sp>
      <p:sp>
        <p:nvSpPr>
          <p:cNvPr id="16" name="角丸四角形 15">
            <a:extLst>
              <a:ext uri="{C183D7F6-B498-43B3-948B-1728B52AA6E4}">
                <adec:decorative xmlns:adec="http://schemas.microsoft.com/office/drawing/2017/decorative" val="1"/>
              </a:ext>
            </a:extLst>
          </p:cNvPr>
          <p:cNvSpPr/>
          <p:nvPr/>
        </p:nvSpPr>
        <p:spPr bwMode="auto">
          <a:xfrm>
            <a:off x="4823619" y="4841724"/>
            <a:ext cx="1697037" cy="77152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000" b="1" i="0" dirty="0">
                <a:solidFill>
                  <a:schemeClr val="tx1"/>
                </a:solidFill>
                <a:latin typeface="メイリオ" pitchFamily="50" charset="-128"/>
                <a:cs typeface="メイリオ" pitchFamily="50" charset="-128"/>
              </a:rPr>
              <a:t>プロジェクト管理</a:t>
            </a:r>
          </a:p>
          <a:p>
            <a:pPr eaLnBrk="1" hangingPunct="1">
              <a:defRPr/>
            </a:pPr>
            <a:r>
              <a:rPr lang="ja-JP" altLang="en-US" sz="1000" i="0" dirty="0">
                <a:solidFill>
                  <a:schemeClr val="tx1"/>
                </a:solidFill>
                <a:latin typeface="メイリオ" pitchFamily="50" charset="-128"/>
                <a:cs typeface="メイリオ" pitchFamily="50" charset="-128"/>
              </a:rPr>
              <a:t>プロジェクトの計画予定と現在の状況をチャート表示で把握できます。</a:t>
            </a:r>
          </a:p>
        </p:txBody>
      </p:sp>
      <p:cxnSp>
        <p:nvCxnSpPr>
          <p:cNvPr id="17" name="直線コネクタ 16">
            <a:extLst>
              <a:ext uri="{C183D7F6-B498-43B3-948B-1728B52AA6E4}">
                <adec:decorative xmlns:adec="http://schemas.microsoft.com/office/drawing/2017/decorative" val="1"/>
              </a:ext>
            </a:extLst>
          </p:cNvPr>
          <p:cNvCxnSpPr>
            <a:cxnSpLocks/>
          </p:cNvCxnSpPr>
          <p:nvPr/>
        </p:nvCxnSpPr>
        <p:spPr bwMode="auto">
          <a:xfrm>
            <a:off x="5588000" y="5613249"/>
            <a:ext cx="387349" cy="142874"/>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3" name="角丸四角形 22">
            <a:extLst>
              <a:ext uri="{C183D7F6-B498-43B3-948B-1728B52AA6E4}">
                <adec:decorative xmlns:adec="http://schemas.microsoft.com/office/drawing/2017/decorative" val="1"/>
              </a:ext>
            </a:extLst>
          </p:cNvPr>
          <p:cNvSpPr/>
          <p:nvPr/>
        </p:nvSpPr>
        <p:spPr bwMode="auto">
          <a:xfrm>
            <a:off x="8782051" y="5071590"/>
            <a:ext cx="1585913" cy="110013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000" b="1" i="0" dirty="0">
                <a:solidFill>
                  <a:srgbClr val="595959"/>
                </a:solidFill>
                <a:latin typeface="メイリオ" panose="020B0604030504040204" pitchFamily="50" charset="-128"/>
                <a:cs typeface="メイリオ" panose="020B0604030504040204" pitchFamily="50" charset="-128"/>
              </a:rPr>
              <a:t>スペース</a:t>
            </a:r>
            <a:endParaRPr lang="en-US" altLang="ja-JP" sz="1000" b="1" i="0" dirty="0">
              <a:solidFill>
                <a:srgbClr val="595959"/>
              </a:solidFill>
              <a:latin typeface="メイリオ" panose="020B0604030504040204" pitchFamily="50" charset="-128"/>
              <a:cs typeface="メイリオ" panose="020B0604030504040204" pitchFamily="50" charset="-128"/>
            </a:endParaRPr>
          </a:p>
          <a:p>
            <a:pPr>
              <a:defRPr/>
            </a:pPr>
            <a:r>
              <a:rPr lang="ja-JP" altLang="en-US" sz="1000" i="0" dirty="0">
                <a:solidFill>
                  <a:srgbClr val="595959"/>
                </a:solidFill>
                <a:latin typeface="メイリオ" panose="020B0604030504040204" pitchFamily="50" charset="-128"/>
                <a:cs typeface="メイリオ" panose="020B0604030504040204" pitchFamily="50" charset="-128"/>
              </a:rPr>
              <a:t>ディスカッション、共有</a:t>
            </a:r>
            <a:r>
              <a:rPr lang="en-US" altLang="ja-JP" sz="1000" i="0" dirty="0" err="1">
                <a:solidFill>
                  <a:srgbClr val="595959"/>
                </a:solidFill>
                <a:latin typeface="メイリオ" panose="020B0604030504040204" pitchFamily="50" charset="-128"/>
                <a:cs typeface="メイリオ" panose="020B0604030504040204" pitchFamily="50" charset="-128"/>
              </a:rPr>
              <a:t>ToDo</a:t>
            </a:r>
            <a:r>
              <a:rPr lang="ja-JP" altLang="en-US" sz="1000" i="0" dirty="0">
                <a:solidFill>
                  <a:srgbClr val="595959"/>
                </a:solidFill>
                <a:latin typeface="メイリオ" panose="020B0604030504040204" pitchFamily="50" charset="-128"/>
                <a:cs typeface="メイリオ" panose="020B0604030504040204" pitchFamily="50" charset="-128"/>
              </a:rPr>
              <a:t>ファイル共有を一画面に集約し、組織横断型プロジェクトを支援します。</a:t>
            </a:r>
          </a:p>
        </p:txBody>
      </p:sp>
      <p:cxnSp>
        <p:nvCxnSpPr>
          <p:cNvPr id="26" name="直線コネクタ 25">
            <a:extLst>
              <a:ext uri="{C183D7F6-B498-43B3-948B-1728B52AA6E4}">
                <adec:decorative xmlns:adec="http://schemas.microsoft.com/office/drawing/2017/decorative" val="1"/>
              </a:ext>
            </a:extLst>
          </p:cNvPr>
          <p:cNvCxnSpPr/>
          <p:nvPr/>
        </p:nvCxnSpPr>
        <p:spPr bwMode="auto">
          <a:xfrm flipH="1" flipV="1">
            <a:off x="8772525" y="4858866"/>
            <a:ext cx="566738" cy="21272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2" name="角丸四角形 21">
            <a:extLst>
              <a:ext uri="{C183D7F6-B498-43B3-948B-1728B52AA6E4}">
                <adec:decorative xmlns:adec="http://schemas.microsoft.com/office/drawing/2017/decorative" val="1"/>
              </a:ext>
            </a:extLst>
          </p:cNvPr>
          <p:cNvSpPr/>
          <p:nvPr/>
        </p:nvSpPr>
        <p:spPr bwMode="auto">
          <a:xfrm>
            <a:off x="8715375" y="2625253"/>
            <a:ext cx="1697038" cy="10922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eaLnBrk="1" hangingPunct="1">
              <a:defRPr/>
            </a:pPr>
            <a:r>
              <a:rPr lang="ja-JP" altLang="en-US" sz="1000" b="1" i="0" dirty="0">
                <a:solidFill>
                  <a:schemeClr val="tx1"/>
                </a:solidFill>
                <a:latin typeface="メイリオ" pitchFamily="50" charset="-128"/>
                <a:cs typeface="メイリオ" pitchFamily="50" charset="-128"/>
              </a:rPr>
              <a:t>スマートフォン画面</a:t>
            </a:r>
            <a:endParaRPr lang="en-US" altLang="ja-JP" sz="1000" b="1" i="0" dirty="0">
              <a:solidFill>
                <a:schemeClr val="tx1"/>
              </a:solidFill>
              <a:latin typeface="メイリオ" pitchFamily="50" charset="-128"/>
              <a:cs typeface="メイリオ" pitchFamily="50" charset="-128"/>
            </a:endParaRPr>
          </a:p>
          <a:p>
            <a:pPr eaLnBrk="1" hangingPunct="1">
              <a:defRPr/>
            </a:pPr>
            <a:r>
              <a:rPr lang="ja-JP" altLang="en-US" sz="1000" i="0" dirty="0">
                <a:solidFill>
                  <a:schemeClr val="tx1"/>
                </a:solidFill>
                <a:latin typeface="メイリオ" pitchFamily="50" charset="-128"/>
                <a:cs typeface="メイリオ" pitchFamily="50" charset="-128"/>
              </a:rPr>
              <a:t>モバイルアプリに加えて、ブラウザー経由でアクセスできる「スマートフォン画面」もあります。</a:t>
            </a:r>
          </a:p>
        </p:txBody>
      </p:sp>
      <p:cxnSp>
        <p:nvCxnSpPr>
          <p:cNvPr id="25" name="直線コネクタ 24">
            <a:extLst>
              <a:ext uri="{C183D7F6-B498-43B3-948B-1728B52AA6E4}">
                <adec:decorative xmlns:adec="http://schemas.microsoft.com/office/drawing/2017/decorative" val="1"/>
              </a:ext>
            </a:extLst>
          </p:cNvPr>
          <p:cNvCxnSpPr/>
          <p:nvPr/>
        </p:nvCxnSpPr>
        <p:spPr bwMode="auto">
          <a:xfrm flipH="1">
            <a:off x="8772525" y="3723804"/>
            <a:ext cx="331788" cy="1539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8307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53</a:t>
            </a:fld>
            <a:endParaRPr lang="en-US" altLang="ja-JP"/>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タイトル 1"/>
          <p:cNvSpPr>
            <a:spLocks noGrp="1"/>
          </p:cNvSpPr>
          <p:nvPr>
            <p:ph type="title"/>
          </p:nvPr>
        </p:nvSpPr>
        <p:spPr>
          <a:xfrm>
            <a:off x="388620" y="371475"/>
            <a:ext cx="9655493" cy="457200"/>
          </a:xfrm>
        </p:spPr>
        <p:txBody>
          <a:bodyPr/>
          <a:lstStyle/>
          <a:p>
            <a:r>
              <a:rPr lang="ja-JP" altLang="en-US" dirty="0"/>
              <a:t>「</a:t>
            </a:r>
            <a:r>
              <a:rPr lang="en-US" altLang="ja-JP" dirty="0"/>
              <a:t>Office</a:t>
            </a:r>
            <a:r>
              <a:rPr lang="ja-JP" altLang="en-US" dirty="0"/>
              <a:t>」と「</a:t>
            </a:r>
            <a:r>
              <a:rPr lang="en-US" altLang="ja-JP" dirty="0" err="1"/>
              <a:t>Garoon</a:t>
            </a:r>
            <a:r>
              <a:rPr lang="ja-JP" altLang="en-US" dirty="0"/>
              <a:t>」比較表 </a:t>
            </a:r>
            <a:r>
              <a:rPr lang="en-US" altLang="ja-JP" dirty="0"/>
              <a:t>-2-</a:t>
            </a:r>
            <a:endParaRPr lang="ja-JP" altLang="en-US" dirty="0"/>
          </a:p>
        </p:txBody>
      </p:sp>
      <p:sp>
        <p:nvSpPr>
          <p:cNvPr id="18" name="コンテンツ プレースホルダー 2"/>
          <p:cNvSpPr txBox="1">
            <a:spLocks/>
          </p:cNvSpPr>
          <p:nvPr/>
        </p:nvSpPr>
        <p:spPr bwMode="auto">
          <a:xfrm>
            <a:off x="388620" y="895351"/>
            <a:ext cx="9988869" cy="2460625"/>
          </a:xfrm>
          <a:prstGeom prst="rect">
            <a:avLst/>
          </a:prstGeom>
          <a:noFill/>
          <a:ln>
            <a:noFill/>
          </a:ln>
          <a:extLst>
            <a:ext uri="{909E8E84-426E-40dd-AFC4-6F175D3DCCD1}"/>
            <a:ext uri="{91240B29-F687-4f45-9708-019B960494DF}"/>
          </a:extLst>
        </p:spPr>
        <p:txBody>
          <a:bodyPr/>
          <a:lstStyle>
            <a:lvl1pPr marL="180975" indent="-180975" algn="l" rtl="0" eaLnBrk="0" fontAlgn="base" hangingPunct="0">
              <a:lnSpc>
                <a:spcPct val="130000"/>
              </a:lnSpc>
              <a:spcBef>
                <a:spcPct val="50000"/>
              </a:spcBef>
              <a:spcAft>
                <a:spcPct val="0"/>
              </a:spcAft>
              <a:buClr>
                <a:srgbClr val="0A569E"/>
              </a:buClr>
              <a:buFont typeface="Arial"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itchFamily="2" charset="2"/>
              <a:buChar char="n"/>
              <a:defRPr kumimoji="1">
                <a:solidFill>
                  <a:schemeClr val="tx1"/>
                </a:solidFill>
                <a:latin typeface="+mn-ea"/>
                <a:ea typeface="メイリオ" pitchFamily="50" charset="-128"/>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メイリオ" pitchFamily="50" charset="-128"/>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メイリオ" pitchFamily="50" charset="-128"/>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itchFamily="34" charset="0"/>
              <a:buChar char="·"/>
              <a:defRPr kumimoji="1" sz="1200">
                <a:solidFill>
                  <a:schemeClr val="tx1"/>
                </a:solidFill>
                <a:latin typeface="+mn-ea"/>
                <a:ea typeface="メイリオ" pitchFamily="50" charset="-128"/>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eaLnBrk="1" hangingPunct="1">
              <a:lnSpc>
                <a:spcPct val="110000"/>
              </a:lnSpc>
              <a:defRPr/>
            </a:pPr>
            <a:r>
              <a:rPr lang="ja-JP" altLang="en-US" i="0" kern="0" dirty="0"/>
              <a:t>管理機能・有償オプション</a:t>
            </a:r>
            <a:endParaRPr lang="en-US" altLang="ja-JP" i="0" kern="0" dirty="0"/>
          </a:p>
        </p:txBody>
      </p:sp>
      <p:graphicFrame>
        <p:nvGraphicFramePr>
          <p:cNvPr id="7" name="コンテンツ プレースホルダー 6">
            <a:extLst>
              <a:ext uri="{C183D7F6-B498-43B3-948B-1728B52AA6E4}">
                <adec:decorative xmlns:adec="http://schemas.microsoft.com/office/drawing/2017/decorative" val="1"/>
              </a:ext>
            </a:extLst>
          </p:cNvPr>
          <p:cNvGraphicFramePr>
            <a:graphicFrameLocks noGrp="1"/>
          </p:cNvGraphicFramePr>
          <p:nvPr>
            <p:ph idx="12"/>
            <p:extLst>
              <p:ext uri="{D42A27DB-BD31-4B8C-83A1-F6EECF244321}">
                <p14:modId xmlns:p14="http://schemas.microsoft.com/office/powerpoint/2010/main" val="3483716894"/>
              </p:ext>
            </p:extLst>
          </p:nvPr>
        </p:nvGraphicFramePr>
        <p:xfrm>
          <a:off x="1830389" y="1598614"/>
          <a:ext cx="8078787" cy="2241235"/>
        </p:xfrm>
        <a:graphic>
          <a:graphicData uri="http://schemas.openxmlformats.org/drawingml/2006/table">
            <a:tbl>
              <a:tblPr firstRow="1"/>
              <a:tblGrid>
                <a:gridCol w="869919">
                  <a:extLst>
                    <a:ext uri="{9D8B030D-6E8A-4147-A177-3AD203B41FA5}">
                      <a16:colId xmlns:a16="http://schemas.microsoft.com/office/drawing/2014/main" val="20000"/>
                    </a:ext>
                  </a:extLst>
                </a:gridCol>
                <a:gridCol w="1870008">
                  <a:extLst>
                    <a:ext uri="{9D8B030D-6E8A-4147-A177-3AD203B41FA5}">
                      <a16:colId xmlns:a16="http://schemas.microsoft.com/office/drawing/2014/main" val="20001"/>
                    </a:ext>
                  </a:extLst>
                </a:gridCol>
                <a:gridCol w="2533414">
                  <a:extLst>
                    <a:ext uri="{9D8B030D-6E8A-4147-A177-3AD203B41FA5}">
                      <a16:colId xmlns:a16="http://schemas.microsoft.com/office/drawing/2014/main" val="20002"/>
                    </a:ext>
                  </a:extLst>
                </a:gridCol>
                <a:gridCol w="2805446">
                  <a:extLst>
                    <a:ext uri="{9D8B030D-6E8A-4147-A177-3AD203B41FA5}">
                      <a16:colId xmlns:a16="http://schemas.microsoft.com/office/drawing/2014/main" val="20003"/>
                    </a:ext>
                  </a:extLst>
                </a:gridCol>
              </a:tblGrid>
              <a:tr h="257174">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0" u="none" strike="noStrike" cap="none" normalizeH="0" baseline="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333333"/>
                          </a:solidFill>
                          <a:effectLst/>
                          <a:latin typeface="+mn-ea"/>
                          <a:ea typeface="+mn-ea"/>
                        </a:rPr>
                        <a:t>サイボウズ </a:t>
                      </a:r>
                      <a:r>
                        <a:rPr kumimoji="1" lang="en-US" altLang="ja-JP" sz="1400" b="1" i="0" u="none" strike="noStrike" cap="none" normalizeH="0" baseline="0" dirty="0">
                          <a:ln>
                            <a:noFill/>
                          </a:ln>
                          <a:solidFill>
                            <a:srgbClr val="333333"/>
                          </a:solidFill>
                          <a:effectLst/>
                          <a:latin typeface="+mn-ea"/>
                          <a:ea typeface="+mn-ea"/>
                        </a:rPr>
                        <a:t>Office</a:t>
                      </a:r>
                      <a:endParaRPr kumimoji="1" lang="en-US" altLang="ja-JP" sz="1400" b="1" i="0" u="none" strike="noStrike" cap="none" normalizeH="0" baseline="0" dirty="0">
                        <a:ln>
                          <a:noFill/>
                        </a:ln>
                        <a:solidFill>
                          <a:srgbClr val="000000"/>
                        </a:solidFill>
                        <a:effectLst/>
                        <a:latin typeface="+mn-ea"/>
                        <a:ea typeface="+mn-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dirty="0" err="1">
                          <a:ln>
                            <a:noFill/>
                          </a:ln>
                          <a:solidFill>
                            <a:srgbClr val="333333"/>
                          </a:solidFill>
                          <a:effectLst/>
                          <a:latin typeface="+mn-ea"/>
                          <a:ea typeface="+mn-ea"/>
                        </a:rPr>
                        <a:t>Garoon</a:t>
                      </a:r>
                      <a:endParaRPr kumimoji="1" lang="ja-JP" altLang="en-US" sz="1400" b="1" i="0" u="none" strike="noStrike" cap="none" normalizeH="0" baseline="0" dirty="0">
                        <a:ln>
                          <a:noFill/>
                        </a:ln>
                        <a:solidFill>
                          <a:srgbClr val="000000"/>
                        </a:solidFill>
                        <a:effectLst/>
                        <a:latin typeface="+mn-ea"/>
                        <a:ea typeface="+mn-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0"/>
                  </a:ext>
                </a:extLst>
              </a:tr>
              <a:tr h="211138">
                <a:tc rowSpan="8">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管理機能</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ロギング</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0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1"/>
                  </a:ext>
                </a:extLst>
              </a:tr>
              <a:tr h="231775">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連携 </a:t>
                      </a:r>
                      <a:r>
                        <a:rPr kumimoji="1" lang="en-US" altLang="ja-JP" sz="1200" b="0" i="0" u="none" strike="noStrike" cap="none" normalizeH="0" baseline="0">
                          <a:ln>
                            <a:noFill/>
                          </a:ln>
                          <a:solidFill>
                            <a:schemeClr val="bg1"/>
                          </a:solidFill>
                          <a:effectLst/>
                          <a:latin typeface="+mn-ea"/>
                          <a:ea typeface="+mn-ea"/>
                        </a:rPr>
                        <a:t>API</a:t>
                      </a:r>
                      <a:r>
                        <a:rPr kumimoji="1" lang="en-US" altLang="ja-JP" sz="1200" b="0" i="0" u="none" strike="noStrike" cap="none" normalizeH="0" baseline="30000">
                          <a:ln>
                            <a:noFill/>
                          </a:ln>
                          <a:solidFill>
                            <a:schemeClr val="bg1"/>
                          </a:solidFill>
                          <a:effectLst/>
                          <a:latin typeface="+mn-ea"/>
                          <a:ea typeface="+mn-ea"/>
                        </a:rPr>
                        <a:t> </a:t>
                      </a:r>
                      <a:endParaRPr kumimoji="1" lang="en-US" altLang="ja-JP" sz="1200" b="0" i="0" u="none" strike="noStrike" cap="none" normalizeH="0" baseline="0">
                        <a:ln>
                          <a:noFill/>
                        </a:ln>
                        <a:solidFill>
                          <a:schemeClr val="bg1"/>
                        </a:solidFill>
                        <a:effectLst/>
                        <a:latin typeface="+mn-ea"/>
                        <a:ea typeface="+mn-ea"/>
                      </a:endParaRP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2"/>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管理権限</a:t>
                      </a:r>
                      <a:r>
                        <a:rPr lang="ja-JP" altLang="en-US" sz="1200" b="0" i="0" u="none" strike="noStrike" cap="none" normalizeH="0" baseline="0">
                          <a:ln>
                            <a:noFill/>
                          </a:ln>
                          <a:solidFill>
                            <a:schemeClr val="bg1"/>
                          </a:solidFill>
                          <a:effectLst/>
                          <a:latin typeface="+mn-ea"/>
                          <a:ea typeface="+mn-ea"/>
                        </a:rPr>
                        <a:t>移</a:t>
                      </a:r>
                      <a:r>
                        <a:rPr kumimoji="1" lang="ja-JP" altLang="en-US" sz="1200" b="0" i="0" u="none" strike="noStrike" cap="none" normalizeH="0" baseline="0">
                          <a:ln>
                            <a:noFill/>
                          </a:ln>
                          <a:solidFill>
                            <a:schemeClr val="bg1"/>
                          </a:solidFill>
                          <a:effectLst/>
                          <a:latin typeface="+mn-ea"/>
                          <a:ea typeface="+mn-ea"/>
                        </a:rPr>
                        <a:t>譲</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　</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0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3"/>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mn-ea"/>
                          <a:ea typeface="+mn-ea"/>
                        </a:rPr>
                        <a:t>LDAP</a:t>
                      </a:r>
                      <a:r>
                        <a:rPr kumimoji="1" lang="ja-JP" altLang="en-US" sz="1200" b="0" i="0" u="none" strike="noStrike" cap="none" normalizeH="0" baseline="0" dirty="0">
                          <a:ln>
                            <a:noFill/>
                          </a:ln>
                          <a:solidFill>
                            <a:schemeClr val="bg1"/>
                          </a:solidFill>
                          <a:effectLst/>
                          <a:latin typeface="+mn-ea"/>
                          <a:ea typeface="+mn-ea"/>
                        </a:rPr>
                        <a:t>連携</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　</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4"/>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mn-ea"/>
                          <a:ea typeface="+mn-ea"/>
                        </a:rPr>
                        <a:t>AD</a:t>
                      </a:r>
                      <a:r>
                        <a:rPr kumimoji="1" lang="ja-JP" altLang="en-US" sz="1200" b="0" i="0" u="none" strike="noStrike" cap="none" normalizeH="0" baseline="0" dirty="0">
                          <a:ln>
                            <a:noFill/>
                          </a:ln>
                          <a:solidFill>
                            <a:schemeClr val="bg1"/>
                          </a:solidFill>
                          <a:effectLst/>
                          <a:latin typeface="+mn-ea"/>
                          <a:ea typeface="+mn-ea"/>
                        </a:rPr>
                        <a:t>連携</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　</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5"/>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シングルサインオン</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　</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6"/>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アクセス権</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7"/>
                  </a:ext>
                </a:extLst>
              </a:tr>
              <a:tr h="211138">
                <a:tc vMerge="1">
                  <a:txBody>
                    <a:bodyPr/>
                    <a:lstStyle/>
                    <a:p>
                      <a:endParaRPr kumimoji="1" lang="ja-JP" altLang="en-US"/>
                    </a:p>
                  </a:txBody>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ユーザー管理</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endParaRPr kumimoji="1" lang="ja-JP" altLang="en-US" sz="12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8"/>
                  </a:ext>
                </a:extLst>
              </a:tr>
              <a:tr h="211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cap="none" normalizeH="0" baseline="0" dirty="0">
                          <a:ln>
                            <a:noFill/>
                          </a:ln>
                          <a:solidFill>
                            <a:schemeClr val="bg1"/>
                          </a:solidFill>
                          <a:effectLst/>
                          <a:latin typeface="+mn-ea"/>
                          <a:ea typeface="+mn-ea"/>
                        </a:rPr>
                        <a:t>連携機能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他システム連携</a:t>
                      </a:r>
                    </a:p>
                  </a:txBody>
                  <a:tcPr marL="10290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 </a:t>
                      </a:r>
                      <a:endParaRPr kumimoji="1" lang="ja-JP" altLang="en-US" sz="12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txBody>
                  <a:tcPr marL="308729"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10"/>
                  </a:ext>
                </a:extLst>
              </a:tr>
            </a:tbl>
          </a:graphicData>
        </a:graphic>
      </p:graphicFrame>
      <p:sp>
        <p:nvSpPr>
          <p:cNvPr id="11" name="角丸四角形 10">
            <a:extLst>
              <a:ext uri="{C183D7F6-B498-43B3-948B-1728B52AA6E4}">
                <adec:decorative xmlns:adec="http://schemas.microsoft.com/office/drawing/2017/decorative" val="1"/>
              </a:ext>
            </a:extLst>
          </p:cNvPr>
          <p:cNvSpPr/>
          <p:nvPr/>
        </p:nvSpPr>
        <p:spPr bwMode="auto">
          <a:xfrm>
            <a:off x="6262688" y="1963739"/>
            <a:ext cx="1993900" cy="10699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000" b="1" i="0" dirty="0">
                <a:solidFill>
                  <a:srgbClr val="595959"/>
                </a:solidFill>
                <a:latin typeface="メイリオ" panose="020B0604030504040204" pitchFamily="50" charset="-128"/>
                <a:cs typeface="メイリオ" panose="020B0604030504040204" pitchFamily="50" charset="-128"/>
              </a:rPr>
              <a:t>アクセス権</a:t>
            </a:r>
            <a:endParaRPr lang="en-US" altLang="ja-JP" sz="1000" b="1" i="0" dirty="0">
              <a:solidFill>
                <a:srgbClr val="595959"/>
              </a:solidFill>
              <a:latin typeface="メイリオ" panose="020B0604030504040204" pitchFamily="50" charset="-128"/>
              <a:cs typeface="メイリオ" panose="020B0604030504040204" pitchFamily="50" charset="-128"/>
            </a:endParaRPr>
          </a:p>
          <a:p>
            <a:pPr>
              <a:defRPr/>
            </a:pPr>
            <a:r>
              <a:rPr lang="ja-JP" altLang="en-US" sz="1000" dirty="0">
                <a:solidFill>
                  <a:srgbClr val="595959"/>
                </a:solidFill>
                <a:latin typeface="メイリオ" panose="020B0604030504040204" pitchFamily="50" charset="-128"/>
                <a:cs typeface="メイリオ" panose="020B0604030504040204" pitchFamily="50" charset="-128"/>
              </a:rPr>
              <a:t>組織や役職ごとにアクセス権を設定することができます。正社員と派遣社員などへの情報の出し方のコントロールなども自由に行えます。</a:t>
            </a:r>
          </a:p>
        </p:txBody>
      </p:sp>
      <p:cxnSp>
        <p:nvCxnSpPr>
          <p:cNvPr id="16" name="直線コネクタ 15">
            <a:extLst>
              <a:ext uri="{C183D7F6-B498-43B3-948B-1728B52AA6E4}">
                <adec:decorative xmlns:adec="http://schemas.microsoft.com/office/drawing/2017/decorative" val="1"/>
              </a:ext>
            </a:extLst>
          </p:cNvPr>
          <p:cNvCxnSpPr/>
          <p:nvPr/>
        </p:nvCxnSpPr>
        <p:spPr bwMode="auto">
          <a:xfrm>
            <a:off x="7664450" y="3033714"/>
            <a:ext cx="744538" cy="219075"/>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1" name="角丸四角形 20">
            <a:extLst>
              <a:ext uri="{C183D7F6-B498-43B3-948B-1728B52AA6E4}">
                <adec:decorative xmlns:adec="http://schemas.microsoft.com/office/drawing/2017/decorative" val="1"/>
              </a:ext>
            </a:extLst>
          </p:cNvPr>
          <p:cNvSpPr/>
          <p:nvPr/>
        </p:nvSpPr>
        <p:spPr bwMode="auto">
          <a:xfrm>
            <a:off x="9188450" y="1835151"/>
            <a:ext cx="1392238" cy="841375"/>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nchor="t"/>
          <a:lstStyle/>
          <a:p>
            <a:pPr>
              <a:defRPr/>
            </a:pPr>
            <a:r>
              <a:rPr lang="ja-JP" altLang="en-US" sz="1000" b="1" i="0">
                <a:solidFill>
                  <a:srgbClr val="595959"/>
                </a:solidFill>
                <a:latin typeface="メイリオ"/>
                <a:ea typeface="メイリオ"/>
                <a:cs typeface="メイリオ"/>
              </a:rPr>
              <a:t>管理権限移譲</a:t>
            </a:r>
            <a:endParaRPr lang="en-US" altLang="ja-JP" sz="1000" b="1" i="0">
              <a:solidFill>
                <a:srgbClr val="595959"/>
              </a:solidFill>
              <a:latin typeface="メイリオ"/>
              <a:ea typeface="メイリオ"/>
              <a:cs typeface="メイリオ"/>
            </a:endParaRPr>
          </a:p>
          <a:p>
            <a:pPr>
              <a:defRPr/>
            </a:pPr>
            <a:r>
              <a:rPr lang="ja-JP" altLang="en-US" sz="1000" dirty="0">
                <a:solidFill>
                  <a:srgbClr val="595959"/>
                </a:solidFill>
                <a:latin typeface="メイリオ"/>
                <a:cs typeface="メイリオ"/>
              </a:rPr>
              <a:t>アプリケーションごとに管理者を設定できます。</a:t>
            </a:r>
          </a:p>
        </p:txBody>
      </p:sp>
      <p:cxnSp>
        <p:nvCxnSpPr>
          <p:cNvPr id="22" name="直線コネクタ 21">
            <a:extLst>
              <a:ext uri="{C183D7F6-B498-43B3-948B-1728B52AA6E4}">
                <adec:decorative xmlns:adec="http://schemas.microsoft.com/office/drawing/2017/decorative" val="1"/>
              </a:ext>
            </a:extLst>
          </p:cNvPr>
          <p:cNvCxnSpPr>
            <a:stCxn id="21" idx="1"/>
          </p:cNvCxnSpPr>
          <p:nvPr/>
        </p:nvCxnSpPr>
        <p:spPr bwMode="auto">
          <a:xfrm flipH="1">
            <a:off x="8836026" y="2255839"/>
            <a:ext cx="352425" cy="1285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3" name="角丸四角形 22">
            <a:extLst>
              <a:ext uri="{C183D7F6-B498-43B3-948B-1728B52AA6E4}">
                <adec:decorative xmlns:adec="http://schemas.microsoft.com/office/drawing/2017/decorative" val="1"/>
              </a:ext>
            </a:extLst>
          </p:cNvPr>
          <p:cNvSpPr/>
          <p:nvPr/>
        </p:nvSpPr>
        <p:spPr bwMode="auto">
          <a:xfrm>
            <a:off x="8929688" y="4014788"/>
            <a:ext cx="1638300" cy="92075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000" b="1" i="0">
                <a:solidFill>
                  <a:srgbClr val="595959"/>
                </a:solidFill>
                <a:latin typeface="メイリオ"/>
                <a:cs typeface="メイリオ"/>
              </a:rPr>
              <a:t>他システム連携</a:t>
            </a:r>
            <a:endParaRPr lang="en-US" altLang="ja-JP" sz="1000" b="1" i="0" dirty="0">
              <a:solidFill>
                <a:srgbClr val="595959"/>
              </a:solidFill>
              <a:latin typeface="メイリオ"/>
              <a:cs typeface="メイリオ"/>
            </a:endParaRPr>
          </a:p>
          <a:p>
            <a:pPr>
              <a:defRPr/>
            </a:pPr>
            <a:r>
              <a:rPr lang="en-US" altLang="ja-JP" sz="1000" i="0" dirty="0">
                <a:solidFill>
                  <a:srgbClr val="595959"/>
                </a:solidFill>
                <a:latin typeface="メイリオ"/>
                <a:cs typeface="メイリオ"/>
              </a:rPr>
              <a:t>Web</a:t>
            </a:r>
            <a:r>
              <a:rPr lang="ja-JP" altLang="en-US" sz="1000" i="0">
                <a:solidFill>
                  <a:srgbClr val="595959"/>
                </a:solidFill>
                <a:latin typeface="メイリオ"/>
                <a:cs typeface="メイリオ"/>
              </a:rPr>
              <a:t>会議やワークフロー、勤怠管理システムなど、他システムとの連携が可能です</a:t>
            </a:r>
            <a:endParaRPr lang="en-US" altLang="ja-JP" sz="1000" i="0" dirty="0">
              <a:solidFill>
                <a:srgbClr val="595959"/>
              </a:solidFill>
              <a:latin typeface="メイリオ"/>
              <a:cs typeface="メイリオ"/>
            </a:endParaRPr>
          </a:p>
        </p:txBody>
      </p:sp>
      <p:cxnSp>
        <p:nvCxnSpPr>
          <p:cNvPr id="24" name="直線コネクタ 23">
            <a:extLst>
              <a:ext uri="{C183D7F6-B498-43B3-948B-1728B52AA6E4}">
                <adec:decorative xmlns:adec="http://schemas.microsoft.com/office/drawing/2017/decorative" val="1"/>
              </a:ext>
            </a:extLst>
          </p:cNvPr>
          <p:cNvCxnSpPr>
            <a:cxnSpLocks/>
          </p:cNvCxnSpPr>
          <p:nvPr/>
        </p:nvCxnSpPr>
        <p:spPr bwMode="auto">
          <a:xfrm flipH="1" flipV="1">
            <a:off x="8836026" y="3712214"/>
            <a:ext cx="487362" cy="300987"/>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5" name="角丸四角形 24">
            <a:extLst>
              <a:ext uri="{C183D7F6-B498-43B3-948B-1728B52AA6E4}">
                <adec:decorative xmlns:adec="http://schemas.microsoft.com/office/drawing/2017/decorative" val="1"/>
              </a:ext>
            </a:extLst>
          </p:cNvPr>
          <p:cNvSpPr/>
          <p:nvPr/>
        </p:nvSpPr>
        <p:spPr bwMode="auto">
          <a:xfrm>
            <a:off x="9205914" y="2819400"/>
            <a:ext cx="1392237" cy="909638"/>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000" b="1" i="0" dirty="0">
                <a:solidFill>
                  <a:srgbClr val="595959"/>
                </a:solidFill>
                <a:latin typeface="メイリオ"/>
                <a:cs typeface="メイリオ"/>
              </a:rPr>
              <a:t>ユーザー管理</a:t>
            </a:r>
            <a:endParaRPr lang="en-US" altLang="ja-JP" sz="1000" b="1" i="0" dirty="0">
              <a:solidFill>
                <a:srgbClr val="595959"/>
              </a:solidFill>
              <a:latin typeface="メイリオ"/>
              <a:cs typeface="メイリオ"/>
            </a:endParaRPr>
          </a:p>
          <a:p>
            <a:pPr>
              <a:defRPr/>
            </a:pPr>
            <a:r>
              <a:rPr lang="ja-JP" altLang="en-US" sz="1000" dirty="0">
                <a:solidFill>
                  <a:srgbClr val="595959"/>
                </a:solidFill>
                <a:latin typeface="メイリオ"/>
                <a:cs typeface="メイリオ"/>
              </a:rPr>
              <a:t>ユーザーを組織や役職など様々な切り口に分類して管理できます。</a:t>
            </a:r>
          </a:p>
        </p:txBody>
      </p:sp>
      <p:cxnSp>
        <p:nvCxnSpPr>
          <p:cNvPr id="26" name="直線コネクタ 25">
            <a:extLst>
              <a:ext uri="{C183D7F6-B498-43B3-948B-1728B52AA6E4}">
                <adec:decorative xmlns:adec="http://schemas.microsoft.com/office/drawing/2017/decorative" val="1"/>
              </a:ext>
            </a:extLst>
          </p:cNvPr>
          <p:cNvCxnSpPr/>
          <p:nvPr/>
        </p:nvCxnSpPr>
        <p:spPr bwMode="auto">
          <a:xfrm flipH="1">
            <a:off x="8836026" y="3355975"/>
            <a:ext cx="352425" cy="9525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85060"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54</a:t>
            </a:fld>
            <a:endParaRPr lang="en-US" altLang="ja-JP"/>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5424" y="3518782"/>
            <a:ext cx="7772400" cy="1362075"/>
          </a:xfrm>
        </p:spPr>
        <p:txBody>
          <a:bodyPr/>
          <a:lstStyle/>
          <a:p>
            <a:pPr>
              <a:defRPr/>
            </a:pPr>
            <a:r>
              <a:rPr lang="ja-JP" altLang="en-US" dirty="0"/>
              <a:t>価格</a:t>
            </a:r>
          </a:p>
        </p:txBody>
      </p:sp>
      <p:sp>
        <p:nvSpPr>
          <p:cNvPr id="86019"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55</a:t>
            </a:fld>
            <a:endParaRPr lang="en-US" altLang="ja-JP"/>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p:txBody>
          <a:bodyPr/>
          <a:lstStyle/>
          <a:p>
            <a:r>
              <a:rPr lang="ja-JP" altLang="en-US" dirty="0"/>
              <a:t>「サイボウズ </a:t>
            </a:r>
            <a:r>
              <a:rPr lang="en-US" altLang="ja-JP" dirty="0"/>
              <a:t>Office</a:t>
            </a:r>
            <a:r>
              <a:rPr lang="ja-JP" altLang="en-US" dirty="0"/>
              <a:t>」</a:t>
            </a:r>
            <a:r>
              <a:rPr lang="en-US" altLang="ja-JP" dirty="0"/>
              <a:t> </a:t>
            </a:r>
            <a:r>
              <a:rPr lang="ja-JP" altLang="en-US" dirty="0"/>
              <a:t>価格</a:t>
            </a:r>
          </a:p>
        </p:txBody>
      </p:sp>
      <p:sp>
        <p:nvSpPr>
          <p:cNvPr id="3" name="コンテンツ プレースホルダー 2"/>
          <p:cNvSpPr>
            <a:spLocks noGrp="1"/>
          </p:cNvSpPr>
          <p:nvPr>
            <p:ph idx="12"/>
          </p:nvPr>
        </p:nvSpPr>
        <p:spPr>
          <a:xfrm>
            <a:off x="387351" y="874637"/>
            <a:ext cx="8802369" cy="5572125"/>
          </a:xfrm>
        </p:spPr>
        <p:txBody>
          <a:bodyPr/>
          <a:lstStyle/>
          <a:p>
            <a:pPr>
              <a:defRPr/>
            </a:pPr>
            <a:r>
              <a:rPr lang="ja-JP" altLang="en-US" dirty="0">
                <a:latin typeface="+mn-ea"/>
                <a:ea typeface="+mn-ea"/>
              </a:rPr>
              <a:t>「サイボウズ </a:t>
            </a:r>
            <a:r>
              <a:rPr lang="en-US" altLang="ja-JP" dirty="0">
                <a:latin typeface="+mn-ea"/>
                <a:ea typeface="+mn-ea"/>
              </a:rPr>
              <a:t>Office 10</a:t>
            </a:r>
            <a:r>
              <a:rPr lang="ja-JP" altLang="en-US" dirty="0">
                <a:latin typeface="+mn-ea"/>
                <a:ea typeface="+mn-ea"/>
              </a:rPr>
              <a:t>」を新規利用する場合に必要なライセンスです。</a:t>
            </a:r>
            <a:endParaRPr lang="en-US" altLang="ja-JP" dirty="0">
              <a:latin typeface="+mn-ea"/>
              <a:ea typeface="+mn-ea"/>
            </a:endParaRPr>
          </a:p>
          <a:p>
            <a:pPr marL="0" indent="0">
              <a:buNone/>
              <a:defRPr/>
            </a:pPr>
            <a:r>
              <a:rPr lang="ja-JP" altLang="en-US" dirty="0">
                <a:latin typeface="+mn-ea"/>
                <a:ea typeface="+mn-ea"/>
              </a:rPr>
              <a:t>　                   </a:t>
            </a:r>
            <a:r>
              <a:rPr lang="ja-JP" altLang="en-US" sz="1400" dirty="0">
                <a:latin typeface="+mn-ea"/>
                <a:ea typeface="+mn-ea"/>
              </a:rPr>
              <a:t>翌々月</a:t>
            </a:r>
            <a:r>
              <a:rPr lang="en-US" altLang="ja-JP" sz="1400" dirty="0">
                <a:latin typeface="+mn-ea"/>
                <a:ea typeface="+mn-ea"/>
              </a:rPr>
              <a:t>1</a:t>
            </a:r>
            <a:r>
              <a:rPr lang="ja-JP" altLang="en-US" sz="1400" dirty="0">
                <a:latin typeface="+mn-ea"/>
                <a:ea typeface="+mn-ea"/>
              </a:rPr>
              <a:t>日から</a:t>
            </a:r>
            <a:r>
              <a:rPr lang="en-US" altLang="ja-JP" sz="1400" dirty="0">
                <a:latin typeface="+mn-ea"/>
                <a:ea typeface="+mn-ea"/>
              </a:rPr>
              <a:t>1</a:t>
            </a:r>
            <a:r>
              <a:rPr lang="ja-JP" altLang="en-US" sz="1400" dirty="0">
                <a:latin typeface="+mn-ea"/>
                <a:ea typeface="+mn-ea"/>
              </a:rPr>
              <a:t>年後までのサービスライセンスを含みます。</a:t>
            </a:r>
          </a:p>
          <a:p>
            <a:pPr>
              <a:defRPr/>
            </a:pPr>
            <a:endParaRPr lang="ja-JP" altLang="en-US" dirty="0"/>
          </a:p>
        </p:txBody>
      </p:sp>
      <p:graphicFrame>
        <p:nvGraphicFramePr>
          <p:cNvPr id="7" name="表 6">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39756620"/>
              </p:ext>
            </p:extLst>
          </p:nvPr>
        </p:nvGraphicFramePr>
        <p:xfrm>
          <a:off x="2263776" y="1981201"/>
          <a:ext cx="7664451" cy="3875085"/>
        </p:xfrm>
        <a:graphic>
          <a:graphicData uri="http://schemas.openxmlformats.org/drawingml/2006/table">
            <a:tbl>
              <a:tblPr firstRow="1" firstCol="1">
                <a:tableStyleId>{F5AB1C69-6EDB-4FF4-983F-18BD219EF322}</a:tableStyleId>
              </a:tblPr>
              <a:tblGrid>
                <a:gridCol w="3031279">
                  <a:extLst>
                    <a:ext uri="{9D8B030D-6E8A-4147-A177-3AD203B41FA5}">
                      <a16:colId xmlns:a16="http://schemas.microsoft.com/office/drawing/2014/main" val="20000"/>
                    </a:ext>
                  </a:extLst>
                </a:gridCol>
                <a:gridCol w="2316586">
                  <a:extLst>
                    <a:ext uri="{9D8B030D-6E8A-4147-A177-3AD203B41FA5}">
                      <a16:colId xmlns:a16="http://schemas.microsoft.com/office/drawing/2014/main" val="20001"/>
                    </a:ext>
                  </a:extLst>
                </a:gridCol>
                <a:gridCol w="2316586">
                  <a:extLst>
                    <a:ext uri="{9D8B030D-6E8A-4147-A177-3AD203B41FA5}">
                      <a16:colId xmlns:a16="http://schemas.microsoft.com/office/drawing/2014/main" val="20002"/>
                    </a:ext>
                  </a:extLst>
                </a:gridCol>
              </a:tblGrid>
              <a:tr h="430565">
                <a:tc>
                  <a:txBody>
                    <a:bodyPr/>
                    <a:lstStyle/>
                    <a:p>
                      <a:pPr algn="ctr" fontAlgn="ctr"/>
                      <a:r>
                        <a:rPr lang="ja-JP" altLang="en-US" sz="1400" b="0" u="none" strike="noStrike" dirty="0">
                          <a:effectLst/>
                          <a:latin typeface="+mn-ea"/>
                          <a:ea typeface="+mn-ea"/>
                        </a:rPr>
                        <a:t>　</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fontAlgn="ctr"/>
                      <a:r>
                        <a:rPr lang="ja-JP" altLang="en-US" sz="1400" b="0" u="none" strike="noStrike" dirty="0">
                          <a:effectLst/>
                          <a:latin typeface="+mn-ea"/>
                          <a:ea typeface="+mn-ea"/>
                        </a:rPr>
                        <a:t>スタンダード</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fontAlgn="ctr"/>
                      <a:r>
                        <a:rPr lang="ja-JP" altLang="en-US" sz="1400" b="0" u="none" strike="noStrike" dirty="0">
                          <a:effectLst/>
                          <a:latin typeface="+mn-ea"/>
                          <a:ea typeface="+mn-ea"/>
                        </a:rPr>
                        <a:t>プレミアム</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30565">
                <a:tc>
                  <a:txBody>
                    <a:bodyPr/>
                    <a:lstStyle/>
                    <a:p>
                      <a:pPr algn="ctr" fontAlgn="ctr"/>
                      <a:r>
                        <a:rPr lang="en-US" altLang="ja-JP" sz="1400" b="0" u="none" strike="noStrike" dirty="0">
                          <a:effectLst/>
                          <a:latin typeface="+mn-ea"/>
                          <a:ea typeface="+mn-ea"/>
                        </a:rPr>
                        <a:t>10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¥63,800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400" b="0" u="none" strike="noStrike" dirty="0">
                          <a:effectLst/>
                          <a:latin typeface="+mn-ea"/>
                          <a:ea typeface="+mn-ea"/>
                        </a:rPr>
                        <a:t>¥82,800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430565">
                <a:tc>
                  <a:txBody>
                    <a:bodyPr/>
                    <a:lstStyle/>
                    <a:p>
                      <a:pPr algn="ctr" fontAlgn="ctr"/>
                      <a:r>
                        <a:rPr lang="en-US" altLang="ja-JP" sz="1400" b="0" u="none" strike="noStrike" dirty="0">
                          <a:effectLst/>
                          <a:latin typeface="+mn-ea"/>
                          <a:ea typeface="+mn-ea"/>
                        </a:rPr>
                        <a:t>20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¥97,800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2">
                        <a:lumMod val="20000"/>
                        <a:lumOff val="80000"/>
                      </a:schemeClr>
                    </a:solidFill>
                  </a:tcPr>
                </a:tc>
                <a:tc>
                  <a:txBody>
                    <a:bodyPr/>
                    <a:lstStyle/>
                    <a:p>
                      <a:pPr algn="r" fontAlgn="ctr"/>
                      <a:r>
                        <a:rPr lang="en-US" altLang="ja-JP" sz="1400" b="0" u="none" strike="noStrike" dirty="0">
                          <a:effectLst/>
                          <a:latin typeface="+mn-ea"/>
                          <a:ea typeface="+mn-ea"/>
                        </a:rPr>
                        <a:t>¥128,000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430565">
                <a:tc>
                  <a:txBody>
                    <a:bodyPr/>
                    <a:lstStyle/>
                    <a:p>
                      <a:pPr algn="ctr" fontAlgn="ctr"/>
                      <a:r>
                        <a:rPr lang="en-US" altLang="ja-JP" sz="1400" b="0" u="none" strike="noStrike" dirty="0">
                          <a:effectLst/>
                          <a:latin typeface="+mn-ea"/>
                          <a:ea typeface="+mn-ea"/>
                        </a:rPr>
                        <a:t>50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¥189,000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400" b="0" u="none" strike="noStrike" dirty="0">
                          <a:effectLst/>
                          <a:latin typeface="+mn-ea"/>
                          <a:ea typeface="+mn-ea"/>
                        </a:rPr>
                        <a:t>¥248,000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430565">
                <a:tc>
                  <a:txBody>
                    <a:bodyPr/>
                    <a:lstStyle/>
                    <a:p>
                      <a:pPr algn="ctr" fontAlgn="ctr"/>
                      <a:r>
                        <a:rPr lang="en-US" altLang="ja-JP" sz="1400" b="0" u="none" strike="noStrike" dirty="0">
                          <a:effectLst/>
                          <a:latin typeface="+mn-ea"/>
                          <a:ea typeface="+mn-ea"/>
                        </a:rPr>
                        <a:t>100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¥378,000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u="none" strike="noStrike" dirty="0">
                          <a:effectLst/>
                          <a:latin typeface="+mn-ea"/>
                          <a:ea typeface="+mn-ea"/>
                        </a:rPr>
                        <a:t>¥498,000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30565">
                <a:tc>
                  <a:txBody>
                    <a:bodyPr/>
                    <a:lstStyle/>
                    <a:p>
                      <a:pPr algn="ctr" fontAlgn="ctr"/>
                      <a:r>
                        <a:rPr lang="en-US" altLang="ja-JP" sz="1400" b="0" u="none" strike="noStrike" dirty="0">
                          <a:effectLst/>
                          <a:latin typeface="+mn-ea"/>
                          <a:ea typeface="+mn-ea"/>
                        </a:rPr>
                        <a:t>150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¥528,000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400" b="0" u="none" strike="noStrike" dirty="0">
                          <a:effectLst/>
                          <a:latin typeface="+mn-ea"/>
                          <a:ea typeface="+mn-ea"/>
                        </a:rPr>
                        <a:t>¥680,000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5"/>
                  </a:ext>
                </a:extLst>
              </a:tr>
              <a:tr h="430565">
                <a:tc>
                  <a:txBody>
                    <a:bodyPr/>
                    <a:lstStyle/>
                    <a:p>
                      <a:pPr algn="ctr" fontAlgn="ctr"/>
                      <a:r>
                        <a:rPr lang="en-US" altLang="ja-JP" sz="1400" b="0" u="none" strike="noStrike" dirty="0">
                          <a:effectLst/>
                          <a:latin typeface="+mn-ea"/>
                          <a:ea typeface="+mn-ea"/>
                        </a:rPr>
                        <a:t>200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¥684,000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u="none" strike="noStrike" dirty="0">
                          <a:effectLst/>
                          <a:latin typeface="+mn-ea"/>
                          <a:ea typeface="+mn-ea"/>
                        </a:rPr>
                        <a:t>¥880,000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430565">
                <a:tc>
                  <a:txBody>
                    <a:bodyPr/>
                    <a:lstStyle/>
                    <a:p>
                      <a:pPr algn="ctr" fontAlgn="ctr"/>
                      <a:r>
                        <a:rPr lang="en-US" altLang="ja-JP" sz="1400" b="0" u="none" strike="noStrike" dirty="0">
                          <a:effectLst/>
                          <a:latin typeface="+mn-ea"/>
                          <a:ea typeface="+mn-ea"/>
                        </a:rPr>
                        <a:t>250</a:t>
                      </a:r>
                      <a:r>
                        <a:rPr lang="ja-JP" altLang="en-US" sz="1400" b="0" u="none" strike="noStrike" dirty="0">
                          <a:effectLst/>
                          <a:latin typeface="+mn-ea"/>
                          <a:ea typeface="+mn-ea"/>
                        </a:rPr>
                        <a:t>ユーザー版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¥840,000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400" b="0" u="none" strike="noStrike" dirty="0">
                          <a:effectLst/>
                          <a:latin typeface="+mn-ea"/>
                          <a:ea typeface="+mn-ea"/>
                        </a:rPr>
                        <a:t>¥1,080,000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7"/>
                  </a:ext>
                </a:extLst>
              </a:tr>
              <a:tr h="430565">
                <a:tc>
                  <a:txBody>
                    <a:bodyPr/>
                    <a:lstStyle/>
                    <a:p>
                      <a:pPr algn="ctr" fontAlgn="ctr"/>
                      <a:r>
                        <a:rPr lang="ja-JP" altLang="en-US" sz="1400" b="0" u="none" strike="noStrike" dirty="0">
                          <a:effectLst/>
                          <a:latin typeface="+mn-ea"/>
                          <a:ea typeface="+mn-ea"/>
                        </a:rPr>
                        <a:t>無制限版</a:t>
                      </a:r>
                      <a:endParaRPr lang="ja-JP" altLang="en-US"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r" fontAlgn="ctr"/>
                      <a:r>
                        <a:rPr lang="en-US" altLang="ja-JP" sz="1400" b="0" u="none" strike="noStrike" dirty="0">
                          <a:effectLst/>
                          <a:latin typeface="+mn-ea"/>
                          <a:ea typeface="+mn-ea"/>
                        </a:rPr>
                        <a:t>¥1,380,000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u="none" strike="noStrike" dirty="0">
                          <a:effectLst/>
                          <a:latin typeface="+mn-ea"/>
                          <a:ea typeface="+mn-ea"/>
                        </a:rPr>
                        <a:t>¥1,680,000</a:t>
                      </a:r>
                      <a:endParaRPr lang="en-US" altLang="ja-JP" sz="1400" b="0" i="0" u="none" strike="noStrike" dirty="0">
                        <a:effectLst/>
                        <a:latin typeface="+mn-ea"/>
                        <a:ea typeface="+mn-ea"/>
                      </a:endParaRPr>
                    </a:p>
                  </a:txBody>
                  <a:tcPr marL="12702" marR="12702" marT="1269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bl>
          </a:graphicData>
        </a:graphic>
      </p:graphicFrame>
      <p:sp>
        <p:nvSpPr>
          <p:cNvPr id="8" name="テキスト ボックス 18"/>
          <p:cNvSpPr txBox="1">
            <a:spLocks noChangeArrowheads="1"/>
          </p:cNvSpPr>
          <p:nvPr/>
        </p:nvSpPr>
        <p:spPr bwMode="auto">
          <a:xfrm>
            <a:off x="2222500" y="5892800"/>
            <a:ext cx="1568450" cy="230188"/>
          </a:xfrm>
          <a:prstGeom prst="rect">
            <a:avLst/>
          </a:prstGeom>
          <a:noFill/>
          <a:ln>
            <a:noFill/>
          </a:ln>
          <a:extLst>
            <a:ext uri="{909E8E84-426E-40dd-AFC4-6F175D3DCCD1}"/>
            <a:ext uri="{91240B29-F687-4f45-9708-019B960494DF}"/>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en-US" altLang="ja-JP" sz="900" dirty="0">
                <a:latin typeface="+mn-ea"/>
                <a:ea typeface="+mn-ea"/>
              </a:rPr>
              <a:t>※</a:t>
            </a:r>
            <a:r>
              <a:rPr lang="ja-JP" altLang="en-US" sz="900" dirty="0">
                <a:latin typeface="+mn-ea"/>
                <a:ea typeface="+mn-ea"/>
              </a:rPr>
              <a:t>価格は税抜き表示です。</a:t>
            </a:r>
          </a:p>
        </p:txBody>
      </p:sp>
      <p:sp>
        <p:nvSpPr>
          <p:cNvPr id="87044" name="フッター プレースホルダー 3">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56</a:t>
            </a:fld>
            <a:endParaRPr lang="en-US" altLang="ja-JP"/>
          </a:p>
        </p:txBody>
      </p:sp>
      <p:sp>
        <p:nvSpPr>
          <p:cNvPr id="4" name="TextBox 3">
            <a:extLst>
              <a:ext uri="{FF2B5EF4-FFF2-40B4-BE49-F238E27FC236}">
                <a16:creationId xmlns:a16="http://schemas.microsoft.com/office/drawing/2014/main" id="{2ECF4AC7-2B6D-4B75-9EF8-675864B0E569}"/>
              </a:ext>
            </a:extLst>
          </p:cNvPr>
          <p:cNvSpPr txBox="1"/>
          <p:nvPr/>
        </p:nvSpPr>
        <p:spPr>
          <a:xfrm>
            <a:off x="5365194" y="2403000"/>
            <a:ext cx="4464000" cy="3384000"/>
          </a:xfrm>
          <a:prstGeom prst="rect">
            <a:avLst/>
          </a:prstGeom>
          <a:solidFill>
            <a:schemeClr val="tx1">
              <a:lumMod val="40000"/>
              <a:lumOff val="60000"/>
              <a:alpha val="77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b="1" i="0" dirty="0">
                <a:effectLst/>
                <a:latin typeface="Hiragino Kaku Gothic W4 JIS2004"/>
              </a:rPr>
              <a:t>パッケージ版新規基本ライセンスの</a:t>
            </a:r>
            <a:br>
              <a:rPr lang="ja-JP" altLang="en-US" dirty="0"/>
            </a:br>
            <a:r>
              <a:rPr lang="ja-JP" altLang="en-US" b="1" i="0" dirty="0">
                <a:effectLst/>
                <a:latin typeface="Hiragino Kaku Gothic W4 JIS2004"/>
              </a:rPr>
              <a:t>販売は終了いたしました</a:t>
            </a:r>
            <a:endParaRPr kumimoji="1" lang="en-US" i="0" dirty="0">
              <a:latin typeface="+mn-ea"/>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1"/>
          <p:cNvSpPr>
            <a:spLocks noGrp="1"/>
          </p:cNvSpPr>
          <p:nvPr>
            <p:ph type="title"/>
          </p:nvPr>
        </p:nvSpPr>
        <p:spPr/>
        <p:txBody>
          <a:bodyPr/>
          <a:lstStyle/>
          <a:p>
            <a:r>
              <a:rPr lang="ja-JP" altLang="en-US" dirty="0"/>
              <a:t>「</a:t>
            </a:r>
            <a:r>
              <a:rPr lang="en-US" altLang="ja-JP" dirty="0" err="1"/>
              <a:t>Garoon</a:t>
            </a:r>
            <a:r>
              <a:rPr lang="ja-JP" altLang="en-US" dirty="0"/>
              <a:t>」価格</a:t>
            </a:r>
          </a:p>
        </p:txBody>
      </p:sp>
      <p:sp>
        <p:nvSpPr>
          <p:cNvPr id="88067" name="コンテンツ プレースホルダー 1"/>
          <p:cNvSpPr>
            <a:spLocks noGrp="1"/>
          </p:cNvSpPr>
          <p:nvPr>
            <p:ph idx="12"/>
          </p:nvPr>
        </p:nvSpPr>
        <p:spPr>
          <a:xfrm>
            <a:off x="387351" y="896939"/>
            <a:ext cx="10505439" cy="5572125"/>
          </a:xfrm>
        </p:spPr>
        <p:txBody>
          <a:bodyPr/>
          <a:lstStyle/>
          <a:p>
            <a:pPr eaLnBrk="1" hangingPunct="1">
              <a:lnSpc>
                <a:spcPct val="110000"/>
              </a:lnSpc>
            </a:pPr>
            <a:r>
              <a:rPr lang="ja-JP" altLang="en-US" dirty="0"/>
              <a:t>価格表</a:t>
            </a:r>
          </a:p>
          <a:p>
            <a:pPr marL="361950" lvl="1" indent="0" eaLnBrk="1" hangingPunct="1">
              <a:lnSpc>
                <a:spcPct val="110000"/>
              </a:lnSpc>
              <a:buNone/>
            </a:pPr>
            <a:r>
              <a:rPr lang="ja-JP" altLang="en-US" sz="1600" dirty="0"/>
              <a:t>「サイボウズ </a:t>
            </a:r>
            <a:r>
              <a:rPr lang="en-US" altLang="ja-JP" sz="1600" dirty="0"/>
              <a:t>Office</a:t>
            </a:r>
            <a:r>
              <a:rPr lang="ja-JP" altLang="en-US" sz="1600" dirty="0"/>
              <a:t>シリーズ」をご利用いただいているお客様は「乗換ライセンス」を購入いただくことで「</a:t>
            </a:r>
            <a:r>
              <a:rPr lang="en-US" altLang="ja-JP" sz="1600" dirty="0" err="1"/>
              <a:t>Garoon</a:t>
            </a:r>
            <a:r>
              <a:rPr lang="ja-JP" altLang="en-US" sz="1600" dirty="0"/>
              <a:t>」をご利用いただけます。</a:t>
            </a:r>
            <a:endParaRPr lang="ja-JP" altLang="en-US" dirty="0"/>
          </a:p>
          <a:p>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73424702"/>
              </p:ext>
            </p:extLst>
          </p:nvPr>
        </p:nvGraphicFramePr>
        <p:xfrm>
          <a:off x="1615262" y="1930195"/>
          <a:ext cx="8990051" cy="3292252"/>
        </p:xfrm>
        <a:graphic>
          <a:graphicData uri="http://schemas.openxmlformats.org/drawingml/2006/table">
            <a:tbl>
              <a:tblPr firstRow="1"/>
              <a:tblGrid>
                <a:gridCol w="1012687">
                  <a:extLst>
                    <a:ext uri="{9D8B030D-6E8A-4147-A177-3AD203B41FA5}">
                      <a16:colId xmlns:a16="http://schemas.microsoft.com/office/drawing/2014/main" val="20000"/>
                    </a:ext>
                  </a:extLst>
                </a:gridCol>
                <a:gridCol w="1556370">
                  <a:extLst>
                    <a:ext uri="{9D8B030D-6E8A-4147-A177-3AD203B41FA5}">
                      <a16:colId xmlns:a16="http://schemas.microsoft.com/office/drawing/2014/main" val="20001"/>
                    </a:ext>
                  </a:extLst>
                </a:gridCol>
                <a:gridCol w="1284528">
                  <a:extLst>
                    <a:ext uri="{9D8B030D-6E8A-4147-A177-3AD203B41FA5}">
                      <a16:colId xmlns:a16="http://schemas.microsoft.com/office/drawing/2014/main" val="20002"/>
                    </a:ext>
                  </a:extLst>
                </a:gridCol>
                <a:gridCol w="1282880">
                  <a:extLst>
                    <a:ext uri="{9D8B030D-6E8A-4147-A177-3AD203B41FA5}">
                      <a16:colId xmlns:a16="http://schemas.microsoft.com/office/drawing/2014/main" val="20003"/>
                    </a:ext>
                  </a:extLst>
                </a:gridCol>
                <a:gridCol w="1284529">
                  <a:extLst>
                    <a:ext uri="{9D8B030D-6E8A-4147-A177-3AD203B41FA5}">
                      <a16:colId xmlns:a16="http://schemas.microsoft.com/office/drawing/2014/main" val="20004"/>
                    </a:ext>
                  </a:extLst>
                </a:gridCol>
                <a:gridCol w="1284528">
                  <a:extLst>
                    <a:ext uri="{9D8B030D-6E8A-4147-A177-3AD203B41FA5}">
                      <a16:colId xmlns:a16="http://schemas.microsoft.com/office/drawing/2014/main" val="20005"/>
                    </a:ext>
                  </a:extLst>
                </a:gridCol>
                <a:gridCol w="1284529">
                  <a:extLst>
                    <a:ext uri="{9D8B030D-6E8A-4147-A177-3AD203B41FA5}">
                      <a16:colId xmlns:a16="http://schemas.microsoft.com/office/drawing/2014/main" val="20006"/>
                    </a:ext>
                  </a:extLst>
                </a:gridCol>
              </a:tblGrid>
              <a:tr h="601411">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5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購入ユーザー</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ライセンス数</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基本ユーザー</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（新規・追加）</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乗換ユーザー</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アカデミック</a:t>
                      </a:r>
                      <a:r>
                        <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ガバメント</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a:t>
                      </a: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アカデミック</a:t>
                      </a:r>
                      <a:r>
                        <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ガバメント</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a:t>
                      </a:r>
                      <a:endParaRPr kumimoji="1" lang="en-US" altLang="ja-JP"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ライセンス</a:t>
                      </a: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337920">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\600,000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\420,000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\360,000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\72,000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extLst>
                  <a:ext uri="{0D108BD9-81ED-4DB2-BD59-A6C34878D82A}">
                    <a16:rowId xmlns:a16="http://schemas.microsoft.com/office/drawing/2014/main" val="10001"/>
                  </a:ext>
                </a:extLst>
              </a:tr>
              <a:tr h="3268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51</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249</a:t>
                      </a:r>
                      <a:endPar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\11,000</a:t>
                      </a: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\7,700</a:t>
                      </a: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\2,200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\1,320</a:t>
                      </a: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2"/>
                  </a:ext>
                </a:extLst>
              </a:tr>
              <a:tr h="3268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endPar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250</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499</a:t>
                      </a:r>
                      <a:endPar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extLst>
                  <a:ext uri="{0D108BD9-81ED-4DB2-BD59-A6C34878D82A}">
                    <a16:rowId xmlns:a16="http://schemas.microsoft.com/office/drawing/2014/main" val="10003"/>
                  </a:ext>
                </a:extLst>
              </a:tr>
              <a:tr h="3268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999</a:t>
                      </a:r>
                      <a:endPar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\6,300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\5,400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\1,800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\1,080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4"/>
                  </a:ext>
                </a:extLst>
              </a:tr>
              <a:tr h="3268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2,499</a:t>
                      </a:r>
                      <a:endPar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\4,800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extLst>
                  <a:ext uri="{0D108BD9-81ED-4DB2-BD59-A6C34878D82A}">
                    <a16:rowId xmlns:a16="http://schemas.microsoft.com/office/drawing/2014/main" val="10005"/>
                  </a:ext>
                </a:extLst>
              </a:tr>
              <a:tr h="3268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2,500</a:t>
                      </a:r>
                      <a:r>
                        <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4,999</a:t>
                      </a:r>
                      <a:endPar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\5,250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a:t>
                      </a:r>
                    </a:p>
                  </a:txBody>
                  <a:tcPr marL="91427" marR="91427" marT="45734" marB="457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D"/>
                    </a:solidFill>
                  </a:tcPr>
                </a:tc>
                <a:extLst>
                  <a:ext uri="{0D108BD9-81ED-4DB2-BD59-A6C34878D82A}">
                    <a16:rowId xmlns:a16="http://schemas.microsoft.com/office/drawing/2014/main" val="10006"/>
                  </a:ext>
                </a:extLst>
              </a:tr>
              <a:tr h="228127">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G</a:t>
                      </a:r>
                      <a:r>
                        <a:rPr kumimoji="1" lang="ja-JP" altLang="en-US" sz="1050" b="0"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5,000</a:t>
                      </a:r>
                      <a:r>
                        <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9,999</a:t>
                      </a:r>
                      <a:endPar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rowSpan="2" gridSpan="5">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ボリュームディスカウントについては、</a:t>
                      </a:r>
                      <a:endParaRPr kumimoji="1"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別途ご相談ください。</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extLst>
                  <a:ext uri="{0D108BD9-81ED-4DB2-BD59-A6C34878D82A}">
                    <a16:rowId xmlns:a16="http://schemas.microsoft.com/office/drawing/2014/main" val="10007"/>
                  </a:ext>
                </a:extLst>
              </a:tr>
              <a:tr h="2281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H</a:t>
                      </a:r>
                      <a:r>
                        <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ランク</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10,000</a:t>
                      </a:r>
                      <a:r>
                        <a:rPr kumimoji="1" lang="ja-JP" altLang="en-US" sz="105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1442" marR="91442" marT="45744" marB="457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gridSpan="5"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9"/>
                    </a:solidFill>
                  </a:tcPr>
                </a:tc>
                <a:extLst>
                  <a:ext uri="{0D108BD9-81ED-4DB2-BD59-A6C34878D82A}">
                    <a16:rowId xmlns:a16="http://schemas.microsoft.com/office/drawing/2014/main" val="10008"/>
                  </a:ext>
                </a:extLst>
              </a:tr>
            </a:tbl>
          </a:graphicData>
        </a:graphic>
      </p:graphicFrame>
      <p:sp>
        <p:nvSpPr>
          <p:cNvPr id="88068" name="テキスト ボックス 2"/>
          <p:cNvSpPr txBox="1">
            <a:spLocks noChangeArrowheads="1"/>
          </p:cNvSpPr>
          <p:nvPr/>
        </p:nvSpPr>
        <p:spPr bwMode="auto">
          <a:xfrm>
            <a:off x="1528119" y="5246022"/>
            <a:ext cx="102375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Office</a:t>
            </a:r>
            <a:r>
              <a:rPr lang="ja-JP" altLang="en-US"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シリーズから「</a:t>
            </a:r>
            <a:r>
              <a:rPr lang="en-US" altLang="ja-JP" sz="900" i="0"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Garoon</a:t>
            </a:r>
            <a:r>
              <a:rPr lang="ja-JP" altLang="en-US"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」への乗換ライセンスは、新規価格の</a:t>
            </a:r>
            <a:r>
              <a:rPr lang="en-US" altLang="ja-JP"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％になります。</a:t>
            </a:r>
            <a:r>
              <a:rPr lang="en-US" altLang="ja-JP" sz="900" i="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新規基本ユーザーライセンス：ソフトウェアの使用許諾と、</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年分のサービスライセンスが含まれています。</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アカデミック</a:t>
            </a:r>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ガバメントライセンス：学校法人、公共法人での利用を目的として導入する場合に適用されます。</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継続サービスライセンス：「</a:t>
            </a:r>
            <a:r>
              <a:rPr lang="en-US" altLang="ja-JP" sz="900" i="0" dirty="0" err="1">
                <a:latin typeface="メイリオ" panose="020B0604030504040204" pitchFamily="50" charset="-128"/>
                <a:ea typeface="メイリオ" panose="020B0604030504040204" pitchFamily="50" charset="-128"/>
                <a:cs typeface="メイリオ" panose="020B0604030504040204" pitchFamily="50" charset="-128"/>
              </a:rPr>
              <a:t>Garoon</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」をより安心・便利にご活用にいただくための保守を含むサービスです。ユーザー向けの追加アプリケーションサービスや、システム管理者向けの幅広いサポートサービスを提供します。</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クラウド版とパッケージ版は別契約となります。クラウド版でご利用の場合は、クラウド版の価格で新たにご契約ください。クラウド版をご契約後もパッケージ版の使用権は消滅しません。</a:t>
            </a: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rPr>
              <a:t>パッケージ版のサービスライセンス有効期限をクラウド版へ引き継ぐことはできません。</a:t>
            </a:r>
          </a:p>
          <a:p>
            <a:pPr eaLnBrk="1" hangingPunct="1"/>
            <a:r>
              <a:rPr lang="en-US" altLang="ja-JP" sz="900" i="0" dirty="0">
                <a:latin typeface="メイリオ" panose="020B0604030504040204" pitchFamily="50" charset="-128"/>
                <a:ea typeface="メイリオ" panose="020B0604030504040204" pitchFamily="50" charset="-128"/>
                <a:cs typeface="メイリオ" panose="020B0604030504040204" pitchFamily="50" charset="-128"/>
                <a:sym typeface="Gill Sans Light" charset="0"/>
              </a:rPr>
              <a:t>※</a:t>
            </a:r>
            <a:r>
              <a:rPr lang="ja-JP" altLang="en-US" sz="900" i="0" dirty="0">
                <a:latin typeface="メイリオ" panose="020B0604030504040204" pitchFamily="50" charset="-128"/>
                <a:ea typeface="メイリオ" panose="020B0604030504040204" pitchFamily="50" charset="-128"/>
                <a:cs typeface="メイリオ" panose="020B0604030504040204" pitchFamily="50" charset="-128"/>
                <a:sym typeface="Gill Sans Light" charset="0"/>
              </a:rPr>
              <a:t>表示価格は税抜です。</a:t>
            </a:r>
            <a:endParaRPr lang="en-US" altLang="ja-JP" sz="900" i="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C183D7F6-B498-43B3-948B-1728B52AA6E4}">
                <adec:decorative xmlns:adec="http://schemas.microsoft.com/office/drawing/2017/decorative" val="1"/>
              </a:ext>
            </a:extLst>
          </p:cNvPr>
          <p:cNvSpPr/>
          <p:nvPr/>
        </p:nvSpPr>
        <p:spPr bwMode="auto">
          <a:xfrm>
            <a:off x="5464097" y="1921884"/>
            <a:ext cx="1278674" cy="28136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88143" name="フッター プレースホルダー 2">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57</a:t>
            </a:fld>
            <a:endParaRPr lang="en-US" altLang="ja-JP"/>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p:txBody>
          <a:bodyPr/>
          <a:lstStyle/>
          <a:p>
            <a:r>
              <a:rPr lang="ja-JP" altLang="en-US" dirty="0"/>
              <a:t>「</a:t>
            </a:r>
            <a:r>
              <a:rPr lang="en-US" altLang="ja-JP" dirty="0"/>
              <a:t>Office</a:t>
            </a:r>
            <a:r>
              <a:rPr lang="ja-JP" altLang="en-US" dirty="0"/>
              <a:t>」から「</a:t>
            </a:r>
            <a:r>
              <a:rPr lang="en-US" altLang="ja-JP" dirty="0" err="1"/>
              <a:t>Garoon</a:t>
            </a:r>
            <a:r>
              <a:rPr lang="ja-JP" altLang="en-US" dirty="0"/>
              <a:t>」への移行</a:t>
            </a:r>
          </a:p>
        </p:txBody>
      </p:sp>
      <p:sp>
        <p:nvSpPr>
          <p:cNvPr id="89091" name="コンテンツ プレースホルダー 2"/>
          <p:cNvSpPr>
            <a:spLocks noGrp="1"/>
          </p:cNvSpPr>
          <p:nvPr>
            <p:ph idx="12"/>
          </p:nvPr>
        </p:nvSpPr>
        <p:spPr>
          <a:xfrm>
            <a:off x="387351" y="896939"/>
            <a:ext cx="11624977" cy="2035175"/>
          </a:xfrm>
        </p:spPr>
        <p:txBody>
          <a:bodyPr/>
          <a:lstStyle/>
          <a:p>
            <a:pPr eaLnBrk="1" hangingPunct="1">
              <a:lnSpc>
                <a:spcPct val="110000"/>
              </a:lnSpc>
            </a:pPr>
            <a:r>
              <a:rPr lang="ja-JP" altLang="en-US" dirty="0"/>
              <a:t>データコンバートができます。</a:t>
            </a:r>
            <a:endParaRPr lang="en-US" altLang="ja-JP" dirty="0"/>
          </a:p>
          <a:p>
            <a:pPr lvl="1" eaLnBrk="1" hangingPunct="1">
              <a:lnSpc>
                <a:spcPct val="110000"/>
              </a:lnSpc>
            </a:pPr>
            <a:r>
              <a:rPr lang="ja-JP" altLang="en-US" sz="1400" dirty="0"/>
              <a:t>「サイボウズ </a:t>
            </a:r>
            <a:r>
              <a:rPr lang="en-US" altLang="ja-JP" sz="1400" dirty="0"/>
              <a:t>Office</a:t>
            </a:r>
            <a:r>
              <a:rPr lang="ja-JP" altLang="en-US" sz="1400" dirty="0"/>
              <a:t>」で使用していたスケジュールや掲示板のメッセージなど、各アプリケーションのデータを、</a:t>
            </a:r>
            <a:br>
              <a:rPr lang="en-US" altLang="ja-JP" sz="1400" dirty="0"/>
            </a:br>
            <a:r>
              <a:rPr lang="ja-JP" altLang="en-US" sz="1400" dirty="0"/>
              <a:t>「</a:t>
            </a:r>
            <a:r>
              <a:rPr lang="en-US" altLang="ja-JP" sz="1400" dirty="0" err="1"/>
              <a:t>Garoon</a:t>
            </a:r>
            <a:r>
              <a:rPr lang="ja-JP" altLang="en-US" sz="1400" dirty="0"/>
              <a:t>」で使用するためにコンバートできます。</a:t>
            </a:r>
            <a:endParaRPr lang="en-US" altLang="ja-JP" sz="1400" dirty="0"/>
          </a:p>
          <a:p>
            <a:pPr lvl="1" eaLnBrk="1" hangingPunct="1">
              <a:lnSpc>
                <a:spcPct val="110000"/>
              </a:lnSpc>
            </a:pPr>
            <a:r>
              <a:rPr lang="ja-JP" altLang="en-US" sz="1400" dirty="0"/>
              <a:t>複数の「サイボウズ </a:t>
            </a:r>
            <a:r>
              <a:rPr lang="en-US" altLang="ja-JP" sz="1400" dirty="0"/>
              <a:t>Office</a:t>
            </a:r>
            <a:r>
              <a:rPr lang="ja-JP" altLang="en-US" sz="1400" dirty="0"/>
              <a:t>」のデータを</a:t>
            </a:r>
            <a:r>
              <a:rPr lang="en-US" altLang="ja-JP" sz="1400" dirty="0"/>
              <a:t>1</a:t>
            </a:r>
            <a:r>
              <a:rPr lang="ja-JP" altLang="en-US" sz="1400" dirty="0"/>
              <a:t>つの「</a:t>
            </a:r>
            <a:r>
              <a:rPr lang="en-US" altLang="ja-JP" sz="1400" dirty="0" err="1"/>
              <a:t>Garoon</a:t>
            </a:r>
            <a:r>
              <a:rPr lang="ja-JP" altLang="en-US" sz="1400" dirty="0"/>
              <a:t>」（パッケージ版</a:t>
            </a:r>
            <a:r>
              <a:rPr lang="en-US" altLang="ja-JP" sz="1400" dirty="0"/>
              <a:t>/</a:t>
            </a:r>
            <a:r>
              <a:rPr lang="ja-JP" altLang="en-US" sz="1400" dirty="0"/>
              <a:t>クラウド版共）にコンバートすることも可能です。</a:t>
            </a:r>
          </a:p>
          <a:p>
            <a:endParaRPr lang="ja-JP" altLang="en-US" dirty="0"/>
          </a:p>
        </p:txBody>
      </p:sp>
      <p:sp>
        <p:nvSpPr>
          <p:cNvPr id="6" name="正方形/長方形 5">
            <a:extLst>
              <a:ext uri="{C183D7F6-B498-43B3-948B-1728B52AA6E4}">
                <adec:decorative xmlns:adec="http://schemas.microsoft.com/office/drawing/2017/decorative" val="1"/>
              </a:ext>
            </a:extLst>
          </p:cNvPr>
          <p:cNvSpPr/>
          <p:nvPr/>
        </p:nvSpPr>
        <p:spPr>
          <a:xfrm>
            <a:off x="2573339" y="2644776"/>
            <a:ext cx="3305175" cy="1323975"/>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ja-JP" altLang="en-US"/>
          </a:p>
        </p:txBody>
      </p:sp>
      <p:sp>
        <p:nvSpPr>
          <p:cNvPr id="8" name="正方形/長方形 7">
            <a:extLst>
              <a:ext uri="{C183D7F6-B498-43B3-948B-1728B52AA6E4}">
                <adec:decorative xmlns:adec="http://schemas.microsoft.com/office/drawing/2017/decorative" val="1"/>
              </a:ext>
            </a:extLst>
          </p:cNvPr>
          <p:cNvSpPr/>
          <p:nvPr/>
        </p:nvSpPr>
        <p:spPr>
          <a:xfrm>
            <a:off x="6194426" y="2665413"/>
            <a:ext cx="3387725" cy="1325562"/>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ja-JP" altLang="en-US"/>
          </a:p>
        </p:txBody>
      </p:sp>
      <p:sp>
        <p:nvSpPr>
          <p:cNvPr id="10" name="フリーフォーム 9">
            <a:extLst>
              <a:ext uri="{C183D7F6-B498-43B3-948B-1728B52AA6E4}">
                <adec:decorative xmlns:adec="http://schemas.microsoft.com/office/drawing/2017/decorative" val="1"/>
              </a:ext>
            </a:extLst>
          </p:cNvPr>
          <p:cNvSpPr/>
          <p:nvPr/>
        </p:nvSpPr>
        <p:spPr>
          <a:xfrm>
            <a:off x="4518026" y="4165600"/>
            <a:ext cx="1266825" cy="490538"/>
          </a:xfrm>
          <a:custGeom>
            <a:avLst/>
            <a:gdLst>
              <a:gd name="connsiteX0" fmla="*/ 0 w 1956767"/>
              <a:gd name="connsiteY0" fmla="*/ 0 h 596066"/>
              <a:gd name="connsiteX1" fmla="*/ 0 w 1956767"/>
              <a:gd name="connsiteY1" fmla="*/ 310991 h 596066"/>
              <a:gd name="connsiteX2" fmla="*/ 1956767 w 1956767"/>
              <a:gd name="connsiteY2" fmla="*/ 310991 h 596066"/>
              <a:gd name="connsiteX3" fmla="*/ 1956767 w 1956767"/>
              <a:gd name="connsiteY3" fmla="*/ 596066 h 596066"/>
              <a:gd name="connsiteX4" fmla="*/ 1956767 w 1956767"/>
              <a:gd name="connsiteY4" fmla="*/ 596066 h 59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767" h="596066">
                <a:moveTo>
                  <a:pt x="0" y="0"/>
                </a:moveTo>
                <a:lnTo>
                  <a:pt x="0" y="310991"/>
                </a:lnTo>
                <a:lnTo>
                  <a:pt x="1956767" y="310991"/>
                </a:lnTo>
                <a:lnTo>
                  <a:pt x="1956767" y="596066"/>
                </a:lnTo>
                <a:lnTo>
                  <a:pt x="1956767" y="596066"/>
                </a:lnTo>
              </a:path>
            </a:pathLst>
          </a:custGeom>
          <a:ln w="38100" cmpd="sng">
            <a:solidFill>
              <a:schemeClr val="accent2"/>
            </a:solidFill>
            <a:prstDash val="sysDash"/>
            <a:headEnd type="oval"/>
          </a:ln>
        </p:spPr>
        <p:style>
          <a:lnRef idx="1">
            <a:schemeClr val="accent6"/>
          </a:lnRef>
          <a:fillRef idx="0">
            <a:schemeClr val="accent6"/>
          </a:fillRef>
          <a:effectRef idx="0">
            <a:schemeClr val="accent6"/>
          </a:effectRef>
          <a:fontRef idx="minor">
            <a:schemeClr val="tx1"/>
          </a:fontRef>
        </p:style>
        <p:txBody>
          <a:bodyPr anchor="ctr"/>
          <a:lstStyle/>
          <a:p>
            <a:pPr algn="ctr" eaLnBrk="1" hangingPunct="1">
              <a:defRPr/>
            </a:pPr>
            <a:endParaRPr lang="ja-JP" altLang="en-US"/>
          </a:p>
        </p:txBody>
      </p:sp>
      <p:sp>
        <p:nvSpPr>
          <p:cNvPr id="11" name="フリーフォーム 10">
            <a:extLst>
              <a:ext uri="{C183D7F6-B498-43B3-948B-1728B52AA6E4}">
                <adec:decorative xmlns:adec="http://schemas.microsoft.com/office/drawing/2017/decorative" val="1"/>
              </a:ext>
            </a:extLst>
          </p:cNvPr>
          <p:cNvSpPr/>
          <p:nvPr/>
        </p:nvSpPr>
        <p:spPr>
          <a:xfrm flipH="1">
            <a:off x="6291263" y="4117975"/>
            <a:ext cx="1073150" cy="585788"/>
          </a:xfrm>
          <a:custGeom>
            <a:avLst/>
            <a:gdLst>
              <a:gd name="connsiteX0" fmla="*/ 0 w 1956767"/>
              <a:gd name="connsiteY0" fmla="*/ 0 h 596066"/>
              <a:gd name="connsiteX1" fmla="*/ 0 w 1956767"/>
              <a:gd name="connsiteY1" fmla="*/ 310991 h 596066"/>
              <a:gd name="connsiteX2" fmla="*/ 1956767 w 1956767"/>
              <a:gd name="connsiteY2" fmla="*/ 310991 h 596066"/>
              <a:gd name="connsiteX3" fmla="*/ 1956767 w 1956767"/>
              <a:gd name="connsiteY3" fmla="*/ 596066 h 596066"/>
              <a:gd name="connsiteX4" fmla="*/ 1956767 w 1956767"/>
              <a:gd name="connsiteY4" fmla="*/ 596066 h 59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767" h="596066">
                <a:moveTo>
                  <a:pt x="0" y="0"/>
                </a:moveTo>
                <a:lnTo>
                  <a:pt x="0" y="310991"/>
                </a:lnTo>
                <a:lnTo>
                  <a:pt x="1956767" y="310991"/>
                </a:lnTo>
                <a:lnTo>
                  <a:pt x="1956767" y="596066"/>
                </a:lnTo>
                <a:lnTo>
                  <a:pt x="1956767" y="596066"/>
                </a:lnTo>
              </a:path>
            </a:pathLst>
          </a:custGeom>
          <a:ln w="38100" cmpd="sng">
            <a:solidFill>
              <a:schemeClr val="accent2"/>
            </a:solidFill>
            <a:prstDash val="sysDash"/>
            <a:headEnd type="oval"/>
          </a:ln>
        </p:spPr>
        <p:style>
          <a:lnRef idx="1">
            <a:schemeClr val="accent6"/>
          </a:lnRef>
          <a:fillRef idx="0">
            <a:schemeClr val="accent6"/>
          </a:fillRef>
          <a:effectRef idx="0">
            <a:schemeClr val="accent6"/>
          </a:effectRef>
          <a:fontRef idx="minor">
            <a:schemeClr val="tx1"/>
          </a:fontRef>
        </p:style>
        <p:txBody>
          <a:bodyPr anchor="ctr"/>
          <a:lstStyle/>
          <a:p>
            <a:pPr algn="ctr" eaLnBrk="1" hangingPunct="1">
              <a:defRPr/>
            </a:pPr>
            <a:endParaRPr lang="ja-JP" altLang="en-US"/>
          </a:p>
        </p:txBody>
      </p:sp>
      <p:sp>
        <p:nvSpPr>
          <p:cNvPr id="16" name="角丸四角形 15">
            <a:extLst>
              <a:ext uri="{C183D7F6-B498-43B3-948B-1728B52AA6E4}">
                <adec:decorative xmlns:adec="http://schemas.microsoft.com/office/drawing/2017/decorative" val="1"/>
              </a:ext>
            </a:extLst>
          </p:cNvPr>
          <p:cNvSpPr/>
          <p:nvPr/>
        </p:nvSpPr>
        <p:spPr>
          <a:xfrm>
            <a:off x="4513263" y="5451476"/>
            <a:ext cx="1428750" cy="396875"/>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b="1" i="0" dirty="0">
                <a:solidFill>
                  <a:schemeClr val="bg1"/>
                </a:solidFill>
                <a:latin typeface="+mn-ea"/>
              </a:rPr>
              <a:t>パッケージ</a:t>
            </a:r>
          </a:p>
        </p:txBody>
      </p:sp>
      <p:sp>
        <p:nvSpPr>
          <p:cNvPr id="17" name="角丸四角形 16">
            <a:extLst>
              <a:ext uri="{C183D7F6-B498-43B3-948B-1728B52AA6E4}">
                <adec:decorative xmlns:adec="http://schemas.microsoft.com/office/drawing/2017/decorative" val="1"/>
              </a:ext>
            </a:extLst>
          </p:cNvPr>
          <p:cNvSpPr/>
          <p:nvPr/>
        </p:nvSpPr>
        <p:spPr>
          <a:xfrm>
            <a:off x="6016625" y="5451476"/>
            <a:ext cx="1428750" cy="396875"/>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b="1" i="0" dirty="0">
                <a:solidFill>
                  <a:schemeClr val="bg1"/>
                </a:solidFill>
                <a:latin typeface="+mn-ea"/>
              </a:rPr>
              <a:t>クラウド</a:t>
            </a:r>
          </a:p>
        </p:txBody>
      </p:sp>
      <p:pic>
        <p:nvPicPr>
          <p:cNvPr id="20" name="図 19">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0013" y="2782888"/>
            <a:ext cx="1257300" cy="857250"/>
          </a:xfrm>
          <a:prstGeom prst="rect">
            <a:avLst/>
          </a:prstGeom>
          <a:ln>
            <a:solidFill>
              <a:schemeClr val="bg1">
                <a:lumMod val="75000"/>
              </a:schemeClr>
            </a:solidFill>
          </a:ln>
          <a:effectLst/>
        </p:spPr>
      </p:pic>
      <p:sp>
        <p:nvSpPr>
          <p:cNvPr id="89101" name="テキスト ボックス 6">
            <a:extLst>
              <a:ext uri="{C183D7F6-B498-43B3-948B-1728B52AA6E4}">
                <adec:decorative xmlns:adec="http://schemas.microsoft.com/office/drawing/2017/decorative" val="1"/>
              </a:ext>
            </a:extLst>
          </p:cNvPr>
          <p:cNvSpPr txBox="1">
            <a:spLocks noChangeArrowheads="1"/>
          </p:cNvSpPr>
          <p:nvPr/>
        </p:nvSpPr>
        <p:spPr bwMode="auto">
          <a:xfrm>
            <a:off x="4268789" y="2805114"/>
            <a:ext cx="16525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200" i="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部門ごとに利用している複数の</a:t>
            </a:r>
            <a:r>
              <a:rPr lang="en-US" altLang="ja-JP" sz="1200" i="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200" i="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を、一つに統合したい</a:t>
            </a:r>
          </a:p>
        </p:txBody>
      </p:sp>
      <p:pic>
        <p:nvPicPr>
          <p:cNvPr id="22" name="図 2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413" y="2873376"/>
            <a:ext cx="1257300" cy="855663"/>
          </a:xfrm>
          <a:prstGeom prst="rect">
            <a:avLst/>
          </a:prstGeom>
          <a:ln>
            <a:solidFill>
              <a:schemeClr val="bg1">
                <a:lumMod val="75000"/>
              </a:schemeClr>
            </a:solidFill>
          </a:ln>
          <a:effectLst/>
        </p:spPr>
      </p:pic>
      <p:pic>
        <p:nvPicPr>
          <p:cNvPr id="23" name="図 2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4813" y="2984501"/>
            <a:ext cx="1257300" cy="855663"/>
          </a:xfrm>
          <a:prstGeom prst="rect">
            <a:avLst/>
          </a:prstGeom>
          <a:ln>
            <a:solidFill>
              <a:schemeClr val="bg1">
                <a:lumMod val="75000"/>
              </a:schemeClr>
            </a:solidFill>
          </a:ln>
          <a:effectLst/>
        </p:spPr>
      </p:pic>
      <p:sp>
        <p:nvSpPr>
          <p:cNvPr id="89104" name="テキスト ボックス 6">
            <a:extLst>
              <a:ext uri="{C183D7F6-B498-43B3-948B-1728B52AA6E4}">
                <adec:decorative xmlns:adec="http://schemas.microsoft.com/office/drawing/2017/decorative" val="1"/>
              </a:ext>
            </a:extLst>
          </p:cNvPr>
          <p:cNvSpPr txBox="1">
            <a:spLocks noChangeArrowheads="1"/>
          </p:cNvSpPr>
          <p:nvPr/>
        </p:nvSpPr>
        <p:spPr bwMode="auto">
          <a:xfrm>
            <a:off x="7981950" y="2805114"/>
            <a:ext cx="16525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200" i="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利用規模が大きくなってきたので、移行したい</a:t>
            </a:r>
          </a:p>
        </p:txBody>
      </p:sp>
      <p:grpSp>
        <p:nvGrpSpPr>
          <p:cNvPr id="26" name="グループ化 10">
            <a:extLst>
              <a:ext uri="{C183D7F6-B498-43B3-948B-1728B52AA6E4}">
                <adec:decorative xmlns:adec="http://schemas.microsoft.com/office/drawing/2017/decorative" val="1"/>
              </a:ext>
            </a:extLst>
          </p:cNvPr>
          <p:cNvGrpSpPr>
            <a:grpSpLocks/>
          </p:cNvGrpSpPr>
          <p:nvPr/>
        </p:nvGrpSpPr>
        <p:grpSpPr bwMode="auto">
          <a:xfrm>
            <a:off x="6249490" y="3026029"/>
            <a:ext cx="174480" cy="300137"/>
            <a:chOff x="5520824" y="4933507"/>
            <a:chExt cx="332312" cy="502858"/>
          </a:xfrm>
          <a:solidFill>
            <a:schemeClr val="bg1">
              <a:lumMod val="65000"/>
            </a:schemeClr>
          </a:solidFill>
        </p:grpSpPr>
        <p:sp>
          <p:nvSpPr>
            <p:cNvPr id="27" name="二等辺三角形 26"/>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28" name="円/楕円 27"/>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34" name="グループ化 10">
            <a:extLst>
              <a:ext uri="{C183D7F6-B498-43B3-948B-1728B52AA6E4}">
                <adec:decorative xmlns:adec="http://schemas.microsoft.com/office/drawing/2017/decorative" val="1"/>
              </a:ext>
            </a:extLst>
          </p:cNvPr>
          <p:cNvGrpSpPr>
            <a:grpSpLocks/>
          </p:cNvGrpSpPr>
          <p:nvPr/>
        </p:nvGrpSpPr>
        <p:grpSpPr bwMode="auto">
          <a:xfrm>
            <a:off x="7593314" y="3477434"/>
            <a:ext cx="174480" cy="300137"/>
            <a:chOff x="5520824" y="4933507"/>
            <a:chExt cx="332312" cy="502858"/>
          </a:xfrm>
          <a:solidFill>
            <a:schemeClr val="bg1">
              <a:lumMod val="65000"/>
            </a:schemeClr>
          </a:solidFill>
        </p:grpSpPr>
        <p:sp>
          <p:nvSpPr>
            <p:cNvPr id="35" name="二等辺三角形 34"/>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36" name="円/楕円 35"/>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37" name="グループ化 10">
            <a:extLst>
              <a:ext uri="{C183D7F6-B498-43B3-948B-1728B52AA6E4}">
                <adec:decorative xmlns:adec="http://schemas.microsoft.com/office/drawing/2017/decorative" val="1"/>
              </a:ext>
            </a:extLst>
          </p:cNvPr>
          <p:cNvGrpSpPr>
            <a:grpSpLocks/>
          </p:cNvGrpSpPr>
          <p:nvPr/>
        </p:nvGrpSpPr>
        <p:grpSpPr bwMode="auto">
          <a:xfrm>
            <a:off x="6405666" y="2750611"/>
            <a:ext cx="174480" cy="300137"/>
            <a:chOff x="5520824" y="4933507"/>
            <a:chExt cx="332312" cy="502858"/>
          </a:xfrm>
          <a:solidFill>
            <a:schemeClr val="bg1">
              <a:lumMod val="65000"/>
            </a:schemeClr>
          </a:solidFill>
        </p:grpSpPr>
        <p:sp>
          <p:nvSpPr>
            <p:cNvPr id="38" name="二等辺三角形 37"/>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39" name="円/楕円 38"/>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40" name="グループ化 10">
            <a:extLst>
              <a:ext uri="{C183D7F6-B498-43B3-948B-1728B52AA6E4}">
                <adec:decorative xmlns:adec="http://schemas.microsoft.com/office/drawing/2017/decorative" val="1"/>
              </a:ext>
            </a:extLst>
          </p:cNvPr>
          <p:cNvGrpSpPr>
            <a:grpSpLocks/>
          </p:cNvGrpSpPr>
          <p:nvPr/>
        </p:nvGrpSpPr>
        <p:grpSpPr bwMode="auto">
          <a:xfrm>
            <a:off x="6883045" y="2757691"/>
            <a:ext cx="174480" cy="300137"/>
            <a:chOff x="5520824" y="4933507"/>
            <a:chExt cx="332312" cy="502858"/>
          </a:xfrm>
          <a:solidFill>
            <a:schemeClr val="bg1">
              <a:lumMod val="65000"/>
            </a:schemeClr>
          </a:solidFill>
        </p:grpSpPr>
        <p:sp>
          <p:nvSpPr>
            <p:cNvPr id="41" name="二等辺三角形 40"/>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42" name="円/楕円 41"/>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49" name="グループ化 10">
            <a:extLst>
              <a:ext uri="{C183D7F6-B498-43B3-948B-1728B52AA6E4}">
                <adec:decorative xmlns:adec="http://schemas.microsoft.com/office/drawing/2017/decorative" val="1"/>
              </a:ext>
            </a:extLst>
          </p:cNvPr>
          <p:cNvGrpSpPr>
            <a:grpSpLocks/>
          </p:cNvGrpSpPr>
          <p:nvPr/>
        </p:nvGrpSpPr>
        <p:grpSpPr bwMode="auto">
          <a:xfrm>
            <a:off x="6240066" y="3455264"/>
            <a:ext cx="174480" cy="300137"/>
            <a:chOff x="5520824" y="4933507"/>
            <a:chExt cx="332312" cy="502858"/>
          </a:xfrm>
          <a:solidFill>
            <a:schemeClr val="bg1">
              <a:lumMod val="65000"/>
            </a:schemeClr>
          </a:solidFill>
        </p:grpSpPr>
        <p:sp>
          <p:nvSpPr>
            <p:cNvPr id="50" name="二等辺三角形 49"/>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51" name="円/楕円 50"/>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52" name="グループ化 10">
            <a:extLst>
              <a:ext uri="{C183D7F6-B498-43B3-948B-1728B52AA6E4}">
                <adec:decorative xmlns:adec="http://schemas.microsoft.com/office/drawing/2017/decorative" val="1"/>
              </a:ext>
            </a:extLst>
          </p:cNvPr>
          <p:cNvGrpSpPr>
            <a:grpSpLocks/>
          </p:cNvGrpSpPr>
          <p:nvPr/>
        </p:nvGrpSpPr>
        <p:grpSpPr bwMode="auto">
          <a:xfrm>
            <a:off x="6484812" y="3616759"/>
            <a:ext cx="174480" cy="300137"/>
            <a:chOff x="5520824" y="4933507"/>
            <a:chExt cx="332312" cy="502858"/>
          </a:xfrm>
          <a:solidFill>
            <a:schemeClr val="bg1">
              <a:lumMod val="65000"/>
            </a:schemeClr>
          </a:solidFill>
        </p:grpSpPr>
        <p:sp>
          <p:nvSpPr>
            <p:cNvPr id="53" name="二等辺三角形 52"/>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54" name="円/楕円 53"/>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55" name="グループ化 10">
            <a:extLst>
              <a:ext uri="{C183D7F6-B498-43B3-948B-1728B52AA6E4}">
                <adec:decorative xmlns:adec="http://schemas.microsoft.com/office/drawing/2017/decorative" val="1"/>
              </a:ext>
            </a:extLst>
          </p:cNvPr>
          <p:cNvGrpSpPr>
            <a:grpSpLocks/>
          </p:cNvGrpSpPr>
          <p:nvPr/>
        </p:nvGrpSpPr>
        <p:grpSpPr bwMode="auto">
          <a:xfrm>
            <a:off x="6675282" y="2810515"/>
            <a:ext cx="174480" cy="300137"/>
            <a:chOff x="5520824" y="4933507"/>
            <a:chExt cx="332312" cy="502858"/>
          </a:xfrm>
          <a:solidFill>
            <a:schemeClr val="bg1">
              <a:lumMod val="65000"/>
            </a:schemeClr>
          </a:solidFill>
        </p:grpSpPr>
        <p:sp>
          <p:nvSpPr>
            <p:cNvPr id="56" name="二等辺三角形 55"/>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57" name="円/楕円 56"/>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58" name="グループ化 10">
            <a:extLst>
              <a:ext uri="{C183D7F6-B498-43B3-948B-1728B52AA6E4}">
                <adec:decorative xmlns:adec="http://schemas.microsoft.com/office/drawing/2017/decorative" val="1"/>
              </a:ext>
            </a:extLst>
          </p:cNvPr>
          <p:cNvGrpSpPr>
            <a:grpSpLocks/>
          </p:cNvGrpSpPr>
          <p:nvPr/>
        </p:nvGrpSpPr>
        <p:grpSpPr bwMode="auto">
          <a:xfrm>
            <a:off x="6818979" y="3218895"/>
            <a:ext cx="174480" cy="300137"/>
            <a:chOff x="5520824" y="4933507"/>
            <a:chExt cx="332312" cy="502858"/>
          </a:xfrm>
          <a:solidFill>
            <a:schemeClr val="bg1">
              <a:lumMod val="65000"/>
            </a:schemeClr>
          </a:solidFill>
        </p:grpSpPr>
        <p:sp>
          <p:nvSpPr>
            <p:cNvPr id="59" name="二等辺三角形 58"/>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60" name="円/楕円 59"/>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61" name="グループ化 10">
            <a:extLst>
              <a:ext uri="{C183D7F6-B498-43B3-948B-1728B52AA6E4}">
                <adec:decorative xmlns:adec="http://schemas.microsoft.com/office/drawing/2017/decorative" val="1"/>
              </a:ext>
            </a:extLst>
          </p:cNvPr>
          <p:cNvGrpSpPr>
            <a:grpSpLocks/>
          </p:cNvGrpSpPr>
          <p:nvPr/>
        </p:nvGrpSpPr>
        <p:grpSpPr bwMode="auto">
          <a:xfrm>
            <a:off x="6704984" y="3426000"/>
            <a:ext cx="174480" cy="300137"/>
            <a:chOff x="5520824" y="4933507"/>
            <a:chExt cx="332312" cy="502858"/>
          </a:xfrm>
          <a:solidFill>
            <a:schemeClr val="bg1">
              <a:lumMod val="65000"/>
            </a:schemeClr>
          </a:solidFill>
        </p:grpSpPr>
        <p:sp>
          <p:nvSpPr>
            <p:cNvPr id="62" name="二等辺三角形 61"/>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63" name="円/楕円 62"/>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70" name="グループ化 10">
            <a:extLst>
              <a:ext uri="{C183D7F6-B498-43B3-948B-1728B52AA6E4}">
                <adec:decorative xmlns:adec="http://schemas.microsoft.com/office/drawing/2017/decorative" val="1"/>
              </a:ext>
            </a:extLst>
          </p:cNvPr>
          <p:cNvGrpSpPr>
            <a:grpSpLocks/>
          </p:cNvGrpSpPr>
          <p:nvPr/>
        </p:nvGrpSpPr>
        <p:grpSpPr bwMode="auto">
          <a:xfrm>
            <a:off x="7111151" y="3327236"/>
            <a:ext cx="174480" cy="300137"/>
            <a:chOff x="5520824" y="4933507"/>
            <a:chExt cx="332312" cy="502858"/>
          </a:xfrm>
          <a:solidFill>
            <a:schemeClr val="bg1">
              <a:lumMod val="65000"/>
            </a:schemeClr>
          </a:solidFill>
        </p:grpSpPr>
        <p:sp>
          <p:nvSpPr>
            <p:cNvPr id="71" name="二等辺三角形 70"/>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72" name="円/楕円 71"/>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73" name="グループ化 10">
            <a:extLst>
              <a:ext uri="{C183D7F6-B498-43B3-948B-1728B52AA6E4}">
                <adec:decorative xmlns:adec="http://schemas.microsoft.com/office/drawing/2017/decorative" val="1"/>
              </a:ext>
            </a:extLst>
          </p:cNvPr>
          <p:cNvGrpSpPr>
            <a:grpSpLocks/>
          </p:cNvGrpSpPr>
          <p:nvPr/>
        </p:nvGrpSpPr>
        <p:grpSpPr bwMode="auto">
          <a:xfrm>
            <a:off x="6948978" y="3484456"/>
            <a:ext cx="174480" cy="300137"/>
            <a:chOff x="5520824" y="4933507"/>
            <a:chExt cx="332312" cy="502858"/>
          </a:xfrm>
          <a:solidFill>
            <a:schemeClr val="bg1">
              <a:lumMod val="65000"/>
            </a:schemeClr>
          </a:solidFill>
        </p:grpSpPr>
        <p:sp>
          <p:nvSpPr>
            <p:cNvPr id="74" name="二等辺三角形 73"/>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75" name="円/楕円 74"/>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76" name="グループ化 10">
            <a:extLst>
              <a:ext uri="{C183D7F6-B498-43B3-948B-1728B52AA6E4}">
                <adec:decorative xmlns:adec="http://schemas.microsoft.com/office/drawing/2017/decorative" val="1"/>
              </a:ext>
            </a:extLst>
          </p:cNvPr>
          <p:cNvGrpSpPr>
            <a:grpSpLocks/>
          </p:cNvGrpSpPr>
          <p:nvPr/>
        </p:nvGrpSpPr>
        <p:grpSpPr bwMode="auto">
          <a:xfrm>
            <a:off x="7251381" y="2753451"/>
            <a:ext cx="174480" cy="300137"/>
            <a:chOff x="5520824" y="4933507"/>
            <a:chExt cx="332312" cy="502858"/>
          </a:xfrm>
          <a:solidFill>
            <a:schemeClr val="bg1">
              <a:lumMod val="65000"/>
            </a:schemeClr>
          </a:solidFill>
        </p:grpSpPr>
        <p:sp>
          <p:nvSpPr>
            <p:cNvPr id="77" name="二等辺三角形 76"/>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78" name="円/楕円 77"/>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79" name="グループ化 10">
            <a:extLst>
              <a:ext uri="{C183D7F6-B498-43B3-948B-1728B52AA6E4}">
                <adec:decorative xmlns:adec="http://schemas.microsoft.com/office/drawing/2017/decorative" val="1"/>
              </a:ext>
            </a:extLst>
          </p:cNvPr>
          <p:cNvGrpSpPr>
            <a:grpSpLocks/>
          </p:cNvGrpSpPr>
          <p:nvPr/>
        </p:nvGrpSpPr>
        <p:grpSpPr bwMode="auto">
          <a:xfrm>
            <a:off x="7272539" y="3067202"/>
            <a:ext cx="174480" cy="300137"/>
            <a:chOff x="5520824" y="4933507"/>
            <a:chExt cx="332312" cy="502858"/>
          </a:xfrm>
          <a:solidFill>
            <a:schemeClr val="bg1">
              <a:lumMod val="65000"/>
            </a:schemeClr>
          </a:solidFill>
        </p:grpSpPr>
        <p:sp>
          <p:nvSpPr>
            <p:cNvPr id="80" name="二等辺三角形 79"/>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81" name="円/楕円 80"/>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85" name="グループ化 10">
            <a:extLst>
              <a:ext uri="{C183D7F6-B498-43B3-948B-1728B52AA6E4}">
                <adec:decorative xmlns:adec="http://schemas.microsoft.com/office/drawing/2017/decorative" val="1"/>
              </a:ext>
            </a:extLst>
          </p:cNvPr>
          <p:cNvGrpSpPr>
            <a:grpSpLocks/>
          </p:cNvGrpSpPr>
          <p:nvPr/>
        </p:nvGrpSpPr>
        <p:grpSpPr bwMode="auto">
          <a:xfrm>
            <a:off x="7501310" y="2884005"/>
            <a:ext cx="174480" cy="300137"/>
            <a:chOff x="5520824" y="4933507"/>
            <a:chExt cx="332312" cy="502858"/>
          </a:xfrm>
          <a:solidFill>
            <a:schemeClr val="bg1">
              <a:lumMod val="65000"/>
            </a:schemeClr>
          </a:solidFill>
        </p:grpSpPr>
        <p:sp>
          <p:nvSpPr>
            <p:cNvPr id="86" name="二等辺三角形 85"/>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87" name="円/楕円 86"/>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88" name="グループ化 10">
            <a:extLst>
              <a:ext uri="{C183D7F6-B498-43B3-948B-1728B52AA6E4}">
                <adec:decorative xmlns:adec="http://schemas.microsoft.com/office/drawing/2017/decorative" val="1"/>
              </a:ext>
            </a:extLst>
          </p:cNvPr>
          <p:cNvGrpSpPr>
            <a:grpSpLocks/>
          </p:cNvGrpSpPr>
          <p:nvPr/>
        </p:nvGrpSpPr>
        <p:grpSpPr bwMode="auto">
          <a:xfrm>
            <a:off x="7759728" y="2753451"/>
            <a:ext cx="174480" cy="300137"/>
            <a:chOff x="5520824" y="4933507"/>
            <a:chExt cx="332312" cy="502858"/>
          </a:xfrm>
          <a:solidFill>
            <a:schemeClr val="bg1">
              <a:lumMod val="65000"/>
            </a:schemeClr>
          </a:solidFill>
        </p:grpSpPr>
        <p:sp>
          <p:nvSpPr>
            <p:cNvPr id="89" name="二等辺三角形 88"/>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90" name="円/楕円 89"/>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94" name="グループ化 10">
            <a:extLst>
              <a:ext uri="{C183D7F6-B498-43B3-948B-1728B52AA6E4}">
                <adec:decorative xmlns:adec="http://schemas.microsoft.com/office/drawing/2017/decorative" val="1"/>
              </a:ext>
            </a:extLst>
          </p:cNvPr>
          <p:cNvGrpSpPr>
            <a:grpSpLocks/>
          </p:cNvGrpSpPr>
          <p:nvPr/>
        </p:nvGrpSpPr>
        <p:grpSpPr bwMode="auto">
          <a:xfrm>
            <a:off x="7480179" y="3225861"/>
            <a:ext cx="174480" cy="300137"/>
            <a:chOff x="5520824" y="4933507"/>
            <a:chExt cx="332312" cy="502858"/>
          </a:xfrm>
          <a:solidFill>
            <a:schemeClr val="bg1">
              <a:lumMod val="65000"/>
            </a:schemeClr>
          </a:solidFill>
        </p:grpSpPr>
        <p:sp>
          <p:nvSpPr>
            <p:cNvPr id="95" name="二等辺三角形 94"/>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96" name="円/楕円 95"/>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97" name="グループ化 10">
            <a:extLst>
              <a:ext uri="{C183D7F6-B498-43B3-948B-1728B52AA6E4}">
                <adec:decorative xmlns:adec="http://schemas.microsoft.com/office/drawing/2017/decorative" val="1"/>
              </a:ext>
            </a:extLst>
          </p:cNvPr>
          <p:cNvGrpSpPr>
            <a:grpSpLocks/>
          </p:cNvGrpSpPr>
          <p:nvPr/>
        </p:nvGrpSpPr>
        <p:grpSpPr bwMode="auto">
          <a:xfrm>
            <a:off x="7674352" y="3106943"/>
            <a:ext cx="174480" cy="300137"/>
            <a:chOff x="5520824" y="4933507"/>
            <a:chExt cx="332312" cy="502858"/>
          </a:xfrm>
          <a:solidFill>
            <a:schemeClr val="bg1">
              <a:lumMod val="65000"/>
            </a:schemeClr>
          </a:solidFill>
        </p:grpSpPr>
        <p:sp>
          <p:nvSpPr>
            <p:cNvPr id="98" name="二等辺三角形 97"/>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99" name="円/楕円 98"/>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00" name="グループ化 10">
            <a:extLst>
              <a:ext uri="{C183D7F6-B498-43B3-948B-1728B52AA6E4}">
                <adec:decorative xmlns:adec="http://schemas.microsoft.com/office/drawing/2017/decorative" val="1"/>
              </a:ext>
            </a:extLst>
          </p:cNvPr>
          <p:cNvGrpSpPr>
            <a:grpSpLocks/>
          </p:cNvGrpSpPr>
          <p:nvPr/>
        </p:nvGrpSpPr>
        <p:grpSpPr bwMode="auto">
          <a:xfrm>
            <a:off x="6564447" y="3035885"/>
            <a:ext cx="174480" cy="300137"/>
            <a:chOff x="5520824" y="4933507"/>
            <a:chExt cx="332312" cy="502858"/>
          </a:xfrm>
          <a:solidFill>
            <a:schemeClr val="bg1">
              <a:lumMod val="65000"/>
            </a:schemeClr>
          </a:solidFill>
        </p:grpSpPr>
        <p:sp>
          <p:nvSpPr>
            <p:cNvPr id="101" name="二等辺三角形 100"/>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02" name="円/楕円 101"/>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03" name="グループ化 10">
            <a:extLst>
              <a:ext uri="{C183D7F6-B498-43B3-948B-1728B52AA6E4}">
                <adec:decorative xmlns:adec="http://schemas.microsoft.com/office/drawing/2017/decorative" val="1"/>
              </a:ext>
            </a:extLst>
          </p:cNvPr>
          <p:cNvGrpSpPr>
            <a:grpSpLocks/>
          </p:cNvGrpSpPr>
          <p:nvPr/>
        </p:nvGrpSpPr>
        <p:grpSpPr bwMode="auto">
          <a:xfrm>
            <a:off x="7241278" y="3588970"/>
            <a:ext cx="174480" cy="300137"/>
            <a:chOff x="5520824" y="4933507"/>
            <a:chExt cx="332312" cy="502858"/>
          </a:xfrm>
          <a:solidFill>
            <a:schemeClr val="bg1">
              <a:lumMod val="65000"/>
            </a:schemeClr>
          </a:solidFill>
        </p:grpSpPr>
        <p:sp>
          <p:nvSpPr>
            <p:cNvPr id="104" name="二等辺三角形 103"/>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05" name="円/楕円 104"/>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06" name="グループ化 10">
            <a:extLst>
              <a:ext uri="{C183D7F6-B498-43B3-948B-1728B52AA6E4}">
                <adec:decorative xmlns:adec="http://schemas.microsoft.com/office/drawing/2017/decorative" val="1"/>
              </a:ext>
            </a:extLst>
          </p:cNvPr>
          <p:cNvGrpSpPr>
            <a:grpSpLocks/>
          </p:cNvGrpSpPr>
          <p:nvPr/>
        </p:nvGrpSpPr>
        <p:grpSpPr bwMode="auto">
          <a:xfrm>
            <a:off x="7840365" y="3426299"/>
            <a:ext cx="174480" cy="300137"/>
            <a:chOff x="5520824" y="4933507"/>
            <a:chExt cx="332312" cy="502858"/>
          </a:xfrm>
          <a:solidFill>
            <a:schemeClr val="bg1">
              <a:lumMod val="65000"/>
            </a:schemeClr>
          </a:solidFill>
        </p:grpSpPr>
        <p:sp>
          <p:nvSpPr>
            <p:cNvPr id="107" name="二等辺三角形 106"/>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08" name="円/楕円 107"/>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20" name="グループ化 10">
            <a:extLst>
              <a:ext uri="{C183D7F6-B498-43B3-948B-1728B52AA6E4}">
                <adec:decorative xmlns:adec="http://schemas.microsoft.com/office/drawing/2017/decorative" val="1"/>
              </a:ext>
            </a:extLst>
          </p:cNvPr>
          <p:cNvGrpSpPr>
            <a:grpSpLocks/>
          </p:cNvGrpSpPr>
          <p:nvPr/>
        </p:nvGrpSpPr>
        <p:grpSpPr bwMode="auto">
          <a:xfrm>
            <a:off x="6402658" y="3273692"/>
            <a:ext cx="174480" cy="300137"/>
            <a:chOff x="5520824" y="4933507"/>
            <a:chExt cx="332312" cy="502858"/>
          </a:xfrm>
          <a:solidFill>
            <a:schemeClr val="bg1">
              <a:lumMod val="65000"/>
            </a:schemeClr>
          </a:solidFill>
        </p:grpSpPr>
        <p:sp>
          <p:nvSpPr>
            <p:cNvPr id="121" name="二等辺三角形 120"/>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22" name="円/楕円 121"/>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23" name="グループ化 10">
            <a:extLst>
              <a:ext uri="{C183D7F6-B498-43B3-948B-1728B52AA6E4}">
                <adec:decorative xmlns:adec="http://schemas.microsoft.com/office/drawing/2017/decorative" val="1"/>
              </a:ext>
            </a:extLst>
          </p:cNvPr>
          <p:cNvGrpSpPr>
            <a:grpSpLocks/>
          </p:cNvGrpSpPr>
          <p:nvPr/>
        </p:nvGrpSpPr>
        <p:grpSpPr bwMode="auto">
          <a:xfrm>
            <a:off x="7414890" y="3455234"/>
            <a:ext cx="174480" cy="300137"/>
            <a:chOff x="5520824" y="4933507"/>
            <a:chExt cx="332312" cy="502858"/>
          </a:xfrm>
          <a:solidFill>
            <a:schemeClr val="bg1">
              <a:lumMod val="65000"/>
            </a:schemeClr>
          </a:solidFill>
        </p:grpSpPr>
        <p:sp>
          <p:nvSpPr>
            <p:cNvPr id="124" name="二等辺三角形 123"/>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25" name="円/楕円 124"/>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grpSp>
        <p:nvGrpSpPr>
          <p:cNvPr id="129" name="グループ化 10">
            <a:extLst>
              <a:ext uri="{C183D7F6-B498-43B3-948B-1728B52AA6E4}">
                <adec:decorative xmlns:adec="http://schemas.microsoft.com/office/drawing/2017/decorative" val="1"/>
              </a:ext>
            </a:extLst>
          </p:cNvPr>
          <p:cNvGrpSpPr>
            <a:grpSpLocks/>
          </p:cNvGrpSpPr>
          <p:nvPr/>
        </p:nvGrpSpPr>
        <p:grpSpPr bwMode="auto">
          <a:xfrm>
            <a:off x="7069427" y="3011587"/>
            <a:ext cx="174480" cy="300137"/>
            <a:chOff x="5520824" y="4933507"/>
            <a:chExt cx="332312" cy="502858"/>
          </a:xfrm>
          <a:solidFill>
            <a:schemeClr val="bg1">
              <a:lumMod val="65000"/>
            </a:schemeClr>
          </a:solidFill>
        </p:grpSpPr>
        <p:sp>
          <p:nvSpPr>
            <p:cNvPr id="130" name="二等辺三角形 129"/>
            <p:cNvSpPr/>
            <p:nvPr/>
          </p:nvSpPr>
          <p:spPr bwMode="auto">
            <a:xfrm>
              <a:off x="5520824" y="5095310"/>
              <a:ext cx="332312" cy="341055"/>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sp>
          <p:nvSpPr>
            <p:cNvPr id="131" name="円/楕円 130"/>
            <p:cNvSpPr/>
            <p:nvPr/>
          </p:nvSpPr>
          <p:spPr bwMode="auto">
            <a:xfrm>
              <a:off x="5528774" y="4933507"/>
              <a:ext cx="313233" cy="283948"/>
            </a:xfrm>
            <a:prstGeom prst="ellipse">
              <a:avLst/>
            </a:prstGeom>
            <a:grp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i="0" dirty="0">
                <a:solidFill>
                  <a:schemeClr val="tx1"/>
                </a:solidFill>
              </a:endParaRPr>
            </a:p>
          </p:txBody>
        </p:sp>
      </p:grpSp>
      <p:sp>
        <p:nvSpPr>
          <p:cNvPr id="89128" name="テキスト ボックス 1"/>
          <p:cNvSpPr txBox="1">
            <a:spLocks noChangeArrowheads="1"/>
          </p:cNvSpPr>
          <p:nvPr/>
        </p:nvSpPr>
        <p:spPr bwMode="auto">
          <a:xfrm>
            <a:off x="5201158" y="1644240"/>
            <a:ext cx="39927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「サイボウズ </a:t>
            </a:r>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」のカスタムアプリは移行できません。</a:t>
            </a:r>
            <a:endParaRPr lang="en-US" altLang="ja-JP" sz="1000" i="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129" name="図 15">
            <a:extLs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32542"/>
          <a:stretch>
            <a:fillRect/>
          </a:stretch>
        </p:blipFill>
        <p:spPr bwMode="auto">
          <a:xfrm>
            <a:off x="2784476" y="3222626"/>
            <a:ext cx="1438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30" name="テキスト ボックス 1">
            <a:extLst>
              <a:ext uri="{C183D7F6-B498-43B3-948B-1728B52AA6E4}">
                <adec:decorative xmlns:adec="http://schemas.microsoft.com/office/drawing/2017/decorative" val="1"/>
              </a:ext>
            </a:extLst>
          </p:cNvPr>
          <p:cNvSpPr txBox="1">
            <a:spLocks noChangeArrowheads="1"/>
          </p:cNvSpPr>
          <p:nvPr/>
        </p:nvSpPr>
        <p:spPr bwMode="auto">
          <a:xfrm>
            <a:off x="8056744" y="3495949"/>
            <a:ext cx="2462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8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i="0" dirty="0">
                <a:latin typeface="メイリオ" panose="020B0604030504040204" pitchFamily="50" charset="-128"/>
                <a:ea typeface="メイリオ" panose="020B0604030504040204" pitchFamily="50" charset="-128"/>
                <a:cs typeface="メイリオ" panose="020B0604030504040204" pitchFamily="50" charset="-128"/>
              </a:rPr>
              <a:t>「サイボウズ </a:t>
            </a:r>
            <a:r>
              <a:rPr lang="en-US" altLang="ja-JP" sz="800" i="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800" i="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800" i="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i="0" dirty="0">
                <a:latin typeface="メイリオ" panose="020B0604030504040204" pitchFamily="50" charset="-128"/>
                <a:ea typeface="メイリオ" panose="020B0604030504040204" pitchFamily="50" charset="-128"/>
                <a:cs typeface="メイリオ" panose="020B0604030504040204" pitchFamily="50" charset="-128"/>
              </a:rPr>
              <a:t>利用規模を</a:t>
            </a:r>
            <a:r>
              <a:rPr lang="en-US" altLang="ja-JP" sz="800" i="0" dirty="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800" i="0" dirty="0">
                <a:latin typeface="メイリオ" panose="020B0604030504040204" pitchFamily="50" charset="-128"/>
                <a:ea typeface="メイリオ" panose="020B0604030504040204" pitchFamily="50" charset="-128"/>
                <a:cs typeface="メイリオ" panose="020B0604030504040204" pitchFamily="50" charset="-128"/>
              </a:rPr>
              <a:t>名までを推奨</a:t>
            </a:r>
            <a:endParaRPr lang="en-US" altLang="ja-JP" sz="800" i="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i="0" dirty="0">
                <a:latin typeface="メイリオ" panose="020B0604030504040204" pitchFamily="50" charset="-128"/>
                <a:ea typeface="メイリオ" panose="020B0604030504040204" pitchFamily="50" charset="-128"/>
                <a:cs typeface="メイリオ" panose="020B0604030504040204" pitchFamily="50" charset="-128"/>
              </a:rPr>
              <a:t>としています</a:t>
            </a:r>
          </a:p>
        </p:txBody>
      </p:sp>
      <p:sp>
        <p:nvSpPr>
          <p:cNvPr id="89131"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58</a:t>
            </a:fld>
            <a:endParaRPr lang="en-US" altLang="ja-JP"/>
          </a:p>
        </p:txBody>
      </p:sp>
      <p:pic>
        <p:nvPicPr>
          <p:cNvPr id="91" name="図 90">
            <a:extLst>
              <a:ext uri="{FF2B5EF4-FFF2-40B4-BE49-F238E27FC236}">
                <a16:creationId xmlns:a16="http://schemas.microsoft.com/office/drawing/2014/main" id="{EFA2A3A3-7A82-724F-898E-30422E4197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1084" y="4688088"/>
            <a:ext cx="2275674" cy="630187"/>
          </a:xfrm>
          <a:prstGeom prst="rect">
            <a:avLst/>
          </a:prstGeom>
        </p:spPr>
      </p:pic>
      <p:pic>
        <p:nvPicPr>
          <p:cNvPr id="4" name="図 3">
            <a:extLst>
              <a:ext uri="{FF2B5EF4-FFF2-40B4-BE49-F238E27FC236}">
                <a16:creationId xmlns:a16="http://schemas.microsoft.com/office/drawing/2014/main" id="{C77C3153-C071-9A47-8665-6256BBFDB40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9872" y="4055598"/>
            <a:ext cx="2236745" cy="2432730"/>
          </a:xfrm>
          <a:prstGeom prst="rect">
            <a:avLst/>
          </a:prstGeom>
        </p:spPr>
      </p:pic>
      <p:sp>
        <p:nvSpPr>
          <p:cNvPr id="3" name="テキスト ボックス 2">
            <a:extLst>
              <a:ext uri="{FF2B5EF4-FFF2-40B4-BE49-F238E27FC236}">
                <a16:creationId xmlns:a16="http://schemas.microsoft.com/office/drawing/2014/main" id="{7C347486-B8ED-3816-7011-EE7C6A332D7B}"/>
              </a:ext>
            </a:extLst>
          </p:cNvPr>
          <p:cNvSpPr txBox="1"/>
          <p:nvPr/>
        </p:nvSpPr>
        <p:spPr>
          <a:xfrm>
            <a:off x="303026" y="5977822"/>
            <a:ext cx="5283574" cy="500906"/>
          </a:xfrm>
          <a:prstGeom prst="rect">
            <a:avLst/>
          </a:prstGeom>
          <a:noFill/>
        </p:spPr>
        <p:txBody>
          <a:bodyPr wrap="square" rtlCol="0">
            <a:spAutoFit/>
          </a:bodyPr>
          <a:lstStyle/>
          <a:p>
            <a:pPr lvl="0">
              <a:lnSpc>
                <a:spcPct val="130000"/>
              </a:lnSpc>
              <a:spcBef>
                <a:spcPct val="50000"/>
              </a:spcBef>
              <a:buClr>
                <a:srgbClr val="0A569E"/>
              </a:buClr>
            </a:pPr>
            <a:r>
              <a:rPr lang="ja-JP" altLang="en-US" sz="1100" i="0" kern="0" dirty="0">
                <a:solidFill>
                  <a:srgbClr val="333333"/>
                </a:solidFill>
                <a:latin typeface="Candara"/>
                <a:ea typeface="メイリオ" pitchFamily="50" charset="-128"/>
              </a:rPr>
              <a:t>▼ パッケージ版 サイボウズ </a:t>
            </a:r>
            <a:r>
              <a:rPr lang="en-US" altLang="ja-JP" sz="1100" i="0" kern="0" dirty="0">
                <a:solidFill>
                  <a:srgbClr val="333333"/>
                </a:solidFill>
                <a:latin typeface="Candara"/>
                <a:ea typeface="メイリオ" pitchFamily="50" charset="-128"/>
              </a:rPr>
              <a:t>Office </a:t>
            </a:r>
            <a:r>
              <a:rPr lang="ja-JP" altLang="en-US" sz="1100" i="0" kern="0" dirty="0">
                <a:solidFill>
                  <a:srgbClr val="333333"/>
                </a:solidFill>
                <a:latin typeface="Candara"/>
                <a:ea typeface="メイリオ" pitchFamily="50" charset="-128"/>
              </a:rPr>
              <a:t>から</a:t>
            </a:r>
            <a:r>
              <a:rPr lang="en-US" altLang="ja-JP" sz="1100" i="0" kern="0" dirty="0" err="1">
                <a:solidFill>
                  <a:srgbClr val="333333"/>
                </a:solidFill>
                <a:latin typeface="Candara"/>
                <a:ea typeface="メイリオ" pitchFamily="50" charset="-128"/>
              </a:rPr>
              <a:t>Garoon</a:t>
            </a:r>
            <a:r>
              <a:rPr lang="ja-JP" altLang="en-US" sz="1100" i="0" kern="0" dirty="0">
                <a:solidFill>
                  <a:srgbClr val="333333"/>
                </a:solidFill>
                <a:latin typeface="Candara"/>
                <a:ea typeface="メイリオ" pitchFamily="50" charset="-128"/>
              </a:rPr>
              <a:t>への移行について</a:t>
            </a:r>
            <a:br>
              <a:rPr lang="en-US" altLang="ja-JP" sz="1100" i="0" kern="0" dirty="0">
                <a:solidFill>
                  <a:srgbClr val="333333"/>
                </a:solidFill>
                <a:latin typeface="Candara"/>
                <a:ea typeface="メイリオ" pitchFamily="50" charset="-128"/>
              </a:rPr>
            </a:br>
            <a:r>
              <a:rPr lang="en-US" altLang="ja-JP" sz="1000" i="0" dirty="0">
                <a:latin typeface="+mn-ea"/>
                <a:ea typeface="+mn-ea"/>
              </a:rPr>
              <a:t>https://garoon.cybozu.co.jp/about/compare_office/migration_office_package/</a:t>
            </a:r>
            <a:endParaRPr lang="ja-JP" altLang="en-US" sz="1000" i="0" dirty="0">
              <a:latin typeface="+mn-ea"/>
              <a:ea typeface="+mn-ea"/>
            </a:endParaRPr>
          </a:p>
        </p:txBody>
      </p:sp>
      <p:sp>
        <p:nvSpPr>
          <p:cNvPr id="5" name="テキスト ボックス 1">
            <a:extLst>
              <a:ext uri="{FF2B5EF4-FFF2-40B4-BE49-F238E27FC236}">
                <a16:creationId xmlns:a16="http://schemas.microsoft.com/office/drawing/2014/main" id="{3D84BC6E-9689-C5A6-7378-D11398E0C6DB}"/>
              </a:ext>
            </a:extLst>
          </p:cNvPr>
          <p:cNvSpPr txBox="1">
            <a:spLocks noChangeArrowheads="1"/>
          </p:cNvSpPr>
          <p:nvPr/>
        </p:nvSpPr>
        <p:spPr bwMode="auto">
          <a:xfrm>
            <a:off x="311487" y="5468939"/>
            <a:ext cx="399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移行に関する詳細はパートナーまたは購入元販売店までお問合せください。</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p:txBody>
          <a:bodyPr/>
          <a:lstStyle/>
          <a:p>
            <a:pPr eaLnBrk="1" hangingPunct="1"/>
            <a:r>
              <a:rPr lang="ja-JP" altLang="en-US" dirty="0"/>
              <a:t>詳細情報はこちらから</a:t>
            </a:r>
          </a:p>
        </p:txBody>
      </p:sp>
      <p:sp>
        <p:nvSpPr>
          <p:cNvPr id="55300" name="Text Box 9"/>
          <p:cNvSpPr txBox="1">
            <a:spLocks noChangeArrowheads="1"/>
          </p:cNvSpPr>
          <p:nvPr/>
        </p:nvSpPr>
        <p:spPr bwMode="auto">
          <a:xfrm>
            <a:off x="2640013" y="1557339"/>
            <a:ext cx="6838950" cy="2205037"/>
          </a:xfrm>
          <a:prstGeom prst="rect">
            <a:avLst/>
          </a:prstGeom>
          <a:solidFill>
            <a:schemeClr val="accent2">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mj-ea"/>
              <a:ea typeface="+mj-ea"/>
              <a:cs typeface="メイリオ" pitchFamily="50" charset="-128"/>
            </a:endParaRPr>
          </a:p>
          <a:p>
            <a:pPr algn="ctr" eaLnBrk="1" hangingPunct="1">
              <a:defRPr/>
            </a:pPr>
            <a:r>
              <a:rPr lang="ja-JP" altLang="en-US" sz="1600" i="0" dirty="0">
                <a:latin typeface="+mj-ea"/>
                <a:ea typeface="+mj-ea"/>
                <a:cs typeface="メイリオ" pitchFamily="50" charset="-128"/>
              </a:rPr>
              <a:t>　　　　　サイボウズ製品</a:t>
            </a:r>
            <a:r>
              <a:rPr lang="en-US" altLang="ja-JP" sz="1600" i="0" dirty="0">
                <a:latin typeface="+mj-ea"/>
                <a:ea typeface="+mj-ea"/>
                <a:cs typeface="メイリオ" pitchFamily="50" charset="-128"/>
              </a:rPr>
              <a:t>Web</a:t>
            </a:r>
            <a:r>
              <a:rPr lang="ja-JP" altLang="en-US" sz="1600" i="0" dirty="0">
                <a:latin typeface="+mj-ea"/>
                <a:ea typeface="+mj-ea"/>
                <a:cs typeface="メイリオ" pitchFamily="50" charset="-128"/>
              </a:rPr>
              <a:t>サイトでは</a:t>
            </a:r>
          </a:p>
          <a:p>
            <a:pPr algn="ctr" eaLnBrk="1" hangingPunct="1">
              <a:defRPr/>
            </a:pPr>
            <a:r>
              <a:rPr lang="ja-JP" altLang="en-US" sz="1600" i="0" dirty="0">
                <a:latin typeface="+mj-ea"/>
                <a:ea typeface="+mj-ea"/>
                <a:cs typeface="メイリオ" pitchFamily="50" charset="-128"/>
              </a:rPr>
              <a:t>詳しい製品情報やオンラインデモなどをご用意しています。</a:t>
            </a:r>
          </a:p>
        </p:txBody>
      </p:sp>
      <p:pic>
        <p:nvPicPr>
          <p:cNvPr id="91155" name="図 2" descr="サイボウズOffice(オフィス)"/>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016492" y="2399312"/>
            <a:ext cx="921302" cy="5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Rectangle 27"/>
          <p:cNvSpPr>
            <a:spLocks noChangeArrowheads="1"/>
          </p:cNvSpPr>
          <p:nvPr/>
        </p:nvSpPr>
        <p:spPr bwMode="auto">
          <a:xfrm>
            <a:off x="4548188" y="2481264"/>
            <a:ext cx="4157662" cy="33813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i="0" dirty="0">
                <a:latin typeface="HGS創英角ｺﾞｼｯｸUB" panose="020B0900000000000000" pitchFamily="50" charset="-128"/>
                <a:ea typeface="HGS創英角ｺﾞｼｯｸUB" panose="020B0900000000000000" pitchFamily="50" charset="-128"/>
                <a:hlinkClick r:id="rId4"/>
              </a:rPr>
              <a:t>https://office.cybozu.co.jp/</a:t>
            </a:r>
            <a:endParaRPr lang="en-US" altLang="ja-JP" sz="1600" i="0" dirty="0">
              <a:latin typeface="HGS創英角ｺﾞｼｯｸUB" panose="020B0900000000000000" pitchFamily="50" charset="-128"/>
              <a:ea typeface="HGS創英角ｺﾞｼｯｸUB" panose="020B0900000000000000" pitchFamily="50" charset="-128"/>
            </a:endParaRPr>
          </a:p>
        </p:txBody>
      </p:sp>
      <p:pic>
        <p:nvPicPr>
          <p:cNvPr id="19" name="図 18" descr="Garoon(ガルーン)">
            <a:extLst>
              <a:ext uri="{FF2B5EF4-FFF2-40B4-BE49-F238E27FC236}">
                <a16:creationId xmlns:a16="http://schemas.microsoft.com/office/drawing/2014/main" id="{5D068A43-118F-BE4C-898F-EE55CBB26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9358" y="3068639"/>
            <a:ext cx="1168437" cy="323567"/>
          </a:xfrm>
          <a:prstGeom prst="rect">
            <a:avLst/>
          </a:prstGeom>
        </p:spPr>
      </p:pic>
      <p:sp>
        <p:nvSpPr>
          <p:cNvPr id="91142" name="Rectangle 27"/>
          <p:cNvSpPr>
            <a:spLocks noChangeArrowheads="1"/>
          </p:cNvSpPr>
          <p:nvPr/>
        </p:nvSpPr>
        <p:spPr bwMode="auto">
          <a:xfrm>
            <a:off x="4548188" y="3068639"/>
            <a:ext cx="4157662" cy="33813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i="0" dirty="0">
                <a:latin typeface="HGS創英角ｺﾞｼｯｸUB" panose="020B0900000000000000" pitchFamily="50" charset="-128"/>
                <a:ea typeface="HGS創英角ｺﾞｼｯｸUB" panose="020B0900000000000000" pitchFamily="50" charset="-128"/>
                <a:hlinkClick r:id="rId6"/>
              </a:rPr>
              <a:t>https://garoon.cybozu.co.jp/</a:t>
            </a:r>
            <a:endParaRPr lang="en-US" altLang="ja-JP" sz="1600" i="0" dirty="0">
              <a:latin typeface="HGS創英角ｺﾞｼｯｸUB" panose="020B0900000000000000" pitchFamily="50" charset="-128"/>
              <a:ea typeface="HGS創英角ｺﾞｼｯｸUB" panose="020B0900000000000000" pitchFamily="50" charset="-128"/>
            </a:endParaRPr>
          </a:p>
        </p:txBody>
      </p:sp>
      <p:sp>
        <p:nvSpPr>
          <p:cNvPr id="55301" name="Text Box 17"/>
          <p:cNvSpPr txBox="1">
            <a:spLocks noChangeArrowheads="1"/>
          </p:cNvSpPr>
          <p:nvPr/>
        </p:nvSpPr>
        <p:spPr bwMode="auto">
          <a:xfrm>
            <a:off x="2640014" y="4132263"/>
            <a:ext cx="6840537" cy="1727200"/>
          </a:xfrm>
          <a:prstGeom prst="rect">
            <a:avLst/>
          </a:prstGeom>
          <a:solidFill>
            <a:schemeClr val="accent2">
              <a:alpha val="53000"/>
            </a:schemeClr>
          </a:solidFill>
          <a:ln>
            <a:noFill/>
          </a:ln>
        </p:spPr>
        <p:txBody>
          <a:bodyPr anchorCtr="1"/>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defRPr/>
            </a:pPr>
            <a:endParaRPr lang="en-US" altLang="ja-JP" sz="1600" i="0" dirty="0">
              <a:latin typeface="+mj-ea"/>
              <a:ea typeface="+mj-ea"/>
            </a:endParaRPr>
          </a:p>
          <a:p>
            <a:pPr algn="ctr" eaLnBrk="1" hangingPunct="1">
              <a:defRPr/>
            </a:pPr>
            <a:r>
              <a:rPr lang="ja-JP" altLang="en-US" sz="1600" i="0" dirty="0">
                <a:latin typeface="+mj-ea"/>
                <a:ea typeface="+mj-ea"/>
              </a:rPr>
              <a:t>サイボウズ製品に詳しく確かな知識をもつ</a:t>
            </a:r>
          </a:p>
          <a:p>
            <a:pPr algn="ctr" eaLnBrk="1" hangingPunct="1">
              <a:defRPr/>
            </a:pPr>
            <a:r>
              <a:rPr lang="ja-JP" altLang="en-US" sz="1600" i="0" dirty="0">
                <a:latin typeface="+mj-ea"/>
                <a:ea typeface="+mj-ea"/>
              </a:rPr>
              <a:t>　　　販売店をご紹介いたします</a:t>
            </a:r>
            <a:r>
              <a:rPr lang="ja-JP" altLang="en-US" sz="1600" i="0" dirty="0">
                <a:ea typeface="HGS創英角ｺﾞｼｯｸUB" pitchFamily="50" charset="-128"/>
              </a:rPr>
              <a:t>。</a:t>
            </a:r>
          </a:p>
        </p:txBody>
      </p:sp>
      <p:sp>
        <p:nvSpPr>
          <p:cNvPr id="91143" name="AutoShape 28">
            <a:extLst>
              <a:ext uri="{C183D7F6-B498-43B3-948B-1728B52AA6E4}">
                <adec:decorative xmlns:adec="http://schemas.microsoft.com/office/drawing/2017/decorative" val="1"/>
              </a:ext>
            </a:extLst>
          </p:cNvPr>
          <p:cNvSpPr>
            <a:spLocks noChangeArrowheads="1"/>
          </p:cNvSpPr>
          <p:nvPr/>
        </p:nvSpPr>
        <p:spPr bwMode="auto">
          <a:xfrm rot="-1355703">
            <a:off x="8429625" y="3121025"/>
            <a:ext cx="414338" cy="719138"/>
          </a:xfrm>
          <a:prstGeom prst="upArrow">
            <a:avLst>
              <a:gd name="adj1" fmla="val 26046"/>
              <a:gd name="adj2" fmla="val 1004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44" name="AutoShape 32">
            <a:hlinkClick r:id="" action="ppaction://hlinkshowjump?jump=nextslide" highlightClick="1"/>
            <a:extLst>
              <a:ext uri="{C183D7F6-B498-43B3-948B-1728B52AA6E4}">
                <adec:decorative xmlns:adec="http://schemas.microsoft.com/office/drawing/2017/decorative" val="1"/>
              </a:ext>
            </a:extLst>
          </p:cNvPr>
          <p:cNvSpPr>
            <a:spLocks noChangeArrowheads="1"/>
          </p:cNvSpPr>
          <p:nvPr/>
        </p:nvSpPr>
        <p:spPr bwMode="auto">
          <a:xfrm>
            <a:off x="3971925" y="2997201"/>
            <a:ext cx="431800" cy="466725"/>
          </a:xfrm>
          <a:prstGeom prst="actionButtonForwardNex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45" name="AutoShape 30">
            <a:extLst>
              <a:ext uri="{C183D7F6-B498-43B3-948B-1728B52AA6E4}">
                <adec:decorative xmlns:adec="http://schemas.microsoft.com/office/drawing/2017/decorative" val="1"/>
              </a:ext>
            </a:extLst>
          </p:cNvPr>
          <p:cNvSpPr>
            <a:spLocks noChangeArrowheads="1"/>
          </p:cNvSpPr>
          <p:nvPr/>
        </p:nvSpPr>
        <p:spPr bwMode="auto">
          <a:xfrm rot="-1355703">
            <a:off x="7907339" y="5213350"/>
            <a:ext cx="414337" cy="719138"/>
          </a:xfrm>
          <a:prstGeom prst="upArrow">
            <a:avLst>
              <a:gd name="adj1" fmla="val 25028"/>
              <a:gd name="adj2" fmla="val 9828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46" name="AutoShape 33">
            <a:hlinkClick r:id="" action="ppaction://hlinkshowjump?jump=nextslide" highlightClick="1"/>
            <a:extLst>
              <a:ext uri="{C183D7F6-B498-43B3-948B-1728B52AA6E4}">
                <adec:decorative xmlns:adec="http://schemas.microsoft.com/office/drawing/2017/decorative" val="1"/>
              </a:ext>
            </a:extLst>
          </p:cNvPr>
          <p:cNvSpPr>
            <a:spLocks noChangeArrowheads="1"/>
          </p:cNvSpPr>
          <p:nvPr/>
        </p:nvSpPr>
        <p:spPr bwMode="auto">
          <a:xfrm>
            <a:off x="3586163" y="4997451"/>
            <a:ext cx="431800" cy="466725"/>
          </a:xfrm>
          <a:prstGeom prst="actionButtonForwardNex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48" name="Rectangle 29"/>
          <p:cNvSpPr>
            <a:spLocks noChangeArrowheads="1"/>
          </p:cNvSpPr>
          <p:nvPr/>
        </p:nvSpPr>
        <p:spPr bwMode="auto">
          <a:xfrm>
            <a:off x="4224338" y="5070475"/>
            <a:ext cx="3960812" cy="338138"/>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i="0" dirty="0">
                <a:latin typeface="HGS創英角ｺﾞｼｯｸUB" panose="020B0900000000000000" pitchFamily="50" charset="-128"/>
                <a:ea typeface="HGS創英角ｺﾞｼｯｸUB" panose="020B0900000000000000" pitchFamily="50" charset="-128"/>
                <a:hlinkClick r:id="rId7"/>
              </a:rPr>
              <a:t>https://partner.cybozu.co.jp/</a:t>
            </a:r>
            <a:endParaRPr lang="en-US" altLang="ja-JP" sz="1600" i="0" dirty="0">
              <a:latin typeface="HGS創英角ｺﾞｼｯｸUB" panose="020B0900000000000000" pitchFamily="50" charset="-128"/>
              <a:ea typeface="HGS創英角ｺﾞｼｯｸUB" panose="020B0900000000000000" pitchFamily="50" charset="-128"/>
            </a:endParaRPr>
          </a:p>
        </p:txBody>
      </p:sp>
      <p:sp>
        <p:nvSpPr>
          <p:cNvPr id="91152" name="AutoShape 28">
            <a:extLst>
              <a:ext uri="{C183D7F6-B498-43B3-948B-1728B52AA6E4}">
                <adec:decorative xmlns:adec="http://schemas.microsoft.com/office/drawing/2017/decorative" val="1"/>
              </a:ext>
            </a:extLst>
          </p:cNvPr>
          <p:cNvSpPr>
            <a:spLocks noChangeArrowheads="1"/>
          </p:cNvSpPr>
          <p:nvPr/>
        </p:nvSpPr>
        <p:spPr bwMode="auto">
          <a:xfrm rot="-1355703">
            <a:off x="8497889" y="2493964"/>
            <a:ext cx="414337" cy="719137"/>
          </a:xfrm>
          <a:prstGeom prst="upArrow">
            <a:avLst>
              <a:gd name="adj1" fmla="val 26046"/>
              <a:gd name="adj2" fmla="val 10040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53" name="AutoShape 32">
            <a:hlinkClick r:id="" action="ppaction://hlinkshowjump?jump=nextslide" highlightClick="1"/>
            <a:extLst>
              <a:ext uri="{C183D7F6-B498-43B3-948B-1728B52AA6E4}">
                <adec:decorative xmlns:adec="http://schemas.microsoft.com/office/drawing/2017/decorative" val="1"/>
              </a:ext>
            </a:extLst>
          </p:cNvPr>
          <p:cNvSpPr>
            <a:spLocks noChangeArrowheads="1"/>
          </p:cNvSpPr>
          <p:nvPr/>
        </p:nvSpPr>
        <p:spPr bwMode="auto">
          <a:xfrm>
            <a:off x="3971925" y="2409826"/>
            <a:ext cx="431800" cy="466725"/>
          </a:xfrm>
          <a:prstGeom prst="actionButtonForwardNex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ctr"/>
            <a:endParaRPr lang="ja-JP" altLang="en-US" i="0">
              <a:ea typeface="メイリオ" panose="020B0604030504040204" pitchFamily="50" charset="-128"/>
              <a:cs typeface="メイリオ" panose="020B0604030504040204" pitchFamily="50" charset="-128"/>
            </a:endParaRPr>
          </a:p>
        </p:txBody>
      </p:sp>
      <p:sp>
        <p:nvSpPr>
          <p:cNvPr id="91149"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59</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8"/>
          <p:cNvSpPr>
            <a:spLocks noGrp="1"/>
          </p:cNvSpPr>
          <p:nvPr>
            <p:ph type="title"/>
          </p:nvPr>
        </p:nvSpPr>
        <p:spPr/>
        <p:txBody>
          <a:bodyPr/>
          <a:lstStyle/>
          <a:p>
            <a:pPr eaLnBrk="1" hangingPunct="1"/>
            <a:r>
              <a:rPr lang="ja-JP" altLang="en-US" dirty="0"/>
              <a:t>サイボウズの２つのグループウェア</a:t>
            </a:r>
          </a:p>
        </p:txBody>
      </p:sp>
      <p:sp>
        <p:nvSpPr>
          <p:cNvPr id="11" name="テキスト ボックス 11"/>
          <p:cNvSpPr txBox="1">
            <a:spLocks noChangeArrowheads="1"/>
          </p:cNvSpPr>
          <p:nvPr/>
        </p:nvSpPr>
        <p:spPr bwMode="auto">
          <a:xfrm>
            <a:off x="2039322" y="1130301"/>
            <a:ext cx="2519362" cy="307975"/>
          </a:xfrm>
          <a:prstGeom prst="rect">
            <a:avLst/>
          </a:prstGeom>
          <a:noFill/>
          <a:ln w="9525">
            <a:noFill/>
            <a:miter lim="800000"/>
            <a:headEnd/>
            <a:tailEnd/>
          </a:ln>
        </p:spPr>
        <p:txBody>
          <a:bodyPr wrap="square">
            <a:spAutoFit/>
          </a:bodyPr>
          <a:lstStyle/>
          <a:p>
            <a:pPr algn="ctr">
              <a:defRPr/>
            </a:pPr>
            <a:r>
              <a:rPr lang="ja-JP" altLang="en-US" sz="1400" b="1" i="0" dirty="0">
                <a:solidFill>
                  <a:schemeClr val="accent2"/>
                </a:solidFill>
                <a:latin typeface="+mn-ea"/>
                <a:ea typeface="+mn-ea"/>
                <a:cs typeface="Meiryo UI" panose="020B0604030504040204" pitchFamily="50" charset="-128"/>
              </a:rPr>
              <a:t>中小企業向けグループウェア</a:t>
            </a:r>
          </a:p>
        </p:txBody>
      </p:sp>
      <p:pic>
        <p:nvPicPr>
          <p:cNvPr id="22535" name="図 2" descr="サイボウズOffice(オフィス)"/>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554347" y="1336858"/>
            <a:ext cx="1352810" cy="73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コンテンツ プレースホルダー 19"/>
          <p:cNvSpPr>
            <a:spLocks noGrp="1"/>
          </p:cNvSpPr>
          <p:nvPr>
            <p:ph sz="half" idx="1"/>
          </p:nvPr>
        </p:nvSpPr>
        <p:spPr>
          <a:xfrm>
            <a:off x="1196359" y="2076450"/>
            <a:ext cx="4205288" cy="3886200"/>
          </a:xfrm>
        </p:spPr>
        <p:txBody>
          <a:bodyPr/>
          <a:lstStyle/>
          <a:p>
            <a:pPr eaLnBrk="1" hangingPunct="1">
              <a:lnSpc>
                <a:spcPct val="100000"/>
              </a:lnSpc>
            </a:pPr>
            <a:r>
              <a:rPr lang="en-US" altLang="ja-JP" sz="1400" dirty="0">
                <a:solidFill>
                  <a:srgbClr val="333333"/>
                </a:solidFill>
                <a:latin typeface="メイリオ"/>
                <a:ea typeface="メイリオ"/>
              </a:rPr>
              <a:t>100</a:t>
            </a:r>
            <a:r>
              <a:rPr lang="ja-JP" altLang="en-US" sz="1400">
                <a:solidFill>
                  <a:srgbClr val="333333"/>
                </a:solidFill>
                <a:latin typeface="メイリオ"/>
                <a:ea typeface="メイリオ"/>
              </a:rPr>
              <a:t>名以下の企業様、部門・部署での使用が中心になります。</a:t>
            </a:r>
            <a:r>
              <a:rPr lang="ja-JP" altLang="en-US" sz="1600" b="1">
                <a:solidFill>
                  <a:srgbClr val="333333"/>
                </a:solidFill>
                <a:latin typeface="メイリオ"/>
                <a:ea typeface="メイリオ"/>
              </a:rPr>
              <a:t>最大3</a:t>
            </a:r>
            <a:r>
              <a:rPr lang="en-US" altLang="ja-JP" sz="1600" b="1" dirty="0">
                <a:solidFill>
                  <a:srgbClr val="333333"/>
                </a:solidFill>
                <a:latin typeface="メイリオ"/>
                <a:ea typeface="メイリオ"/>
              </a:rPr>
              <a:t>00</a:t>
            </a:r>
            <a:r>
              <a:rPr lang="ja-JP" altLang="en-US" sz="1600" b="1">
                <a:solidFill>
                  <a:srgbClr val="333333"/>
                </a:solidFill>
                <a:latin typeface="メイリオ"/>
                <a:ea typeface="メイリオ"/>
              </a:rPr>
              <a:t>名</a:t>
            </a:r>
            <a:r>
              <a:rPr lang="ja-JP" altLang="en-US" sz="1400">
                <a:solidFill>
                  <a:srgbClr val="333333"/>
                </a:solidFill>
                <a:latin typeface="メイリオ"/>
                <a:ea typeface="メイリオ"/>
              </a:rPr>
              <a:t>の企業様までご利用いただけます。</a:t>
            </a:r>
          </a:p>
          <a:p>
            <a:pPr eaLnBrk="1" hangingPunct="1">
              <a:lnSpc>
                <a:spcPct val="100000"/>
              </a:lnSpc>
            </a:pPr>
            <a:r>
              <a:rPr lang="ja-JP" altLang="en-US" sz="1400" dirty="0">
                <a:solidFill>
                  <a:srgbClr val="333333"/>
                </a:solidFill>
                <a:latin typeface="メイリオ" panose="020B0604030504040204" pitchFamily="50" charset="-128"/>
              </a:rPr>
              <a:t>スケジューラーなど定評ある基本機能にプラスして、</a:t>
            </a:r>
            <a:r>
              <a:rPr lang="en-US" altLang="ja-JP" sz="1600" b="1" dirty="0">
                <a:solidFill>
                  <a:srgbClr val="333333"/>
                </a:solidFill>
                <a:latin typeface="メイリオ" panose="020B0604030504040204" pitchFamily="50" charset="-128"/>
              </a:rPr>
              <a:t>Web</a:t>
            </a:r>
            <a:r>
              <a:rPr lang="ja-JP" altLang="en-US" sz="1600" b="1" dirty="0">
                <a:solidFill>
                  <a:srgbClr val="333333"/>
                </a:solidFill>
                <a:latin typeface="メイリオ" panose="020B0604030504040204" pitchFamily="50" charset="-128"/>
              </a:rPr>
              <a:t>データベース機能「カスタムアプリ」を搭載</a:t>
            </a:r>
            <a:r>
              <a:rPr lang="ja-JP" altLang="en-US" sz="1400" dirty="0">
                <a:solidFill>
                  <a:srgbClr val="333333"/>
                </a:solidFill>
                <a:latin typeface="メイリオ" panose="020B0604030504040204" pitchFamily="50" charset="-128"/>
              </a:rPr>
              <a:t>した「総合グループウェア」です。</a:t>
            </a:r>
          </a:p>
          <a:p>
            <a:pPr eaLnBrk="1" hangingPunct="1">
              <a:lnSpc>
                <a:spcPct val="100000"/>
              </a:lnSpc>
            </a:pPr>
            <a:r>
              <a:rPr lang="ja-JP" altLang="en-US" sz="1400" dirty="0">
                <a:solidFill>
                  <a:srgbClr val="333333"/>
                </a:solidFill>
                <a:latin typeface="メイリオ" panose="020B0604030504040204" pitchFamily="50" charset="-128"/>
              </a:rPr>
              <a:t>インストールはたったの</a:t>
            </a:r>
            <a:r>
              <a:rPr lang="en-US" altLang="ja-JP" sz="1400" dirty="0">
                <a:solidFill>
                  <a:srgbClr val="333333"/>
                </a:solidFill>
                <a:latin typeface="メイリオ" panose="020B0604030504040204" pitchFamily="50" charset="-128"/>
              </a:rPr>
              <a:t>10</a:t>
            </a:r>
            <a:r>
              <a:rPr lang="ja-JP" altLang="en-US" sz="1400" dirty="0">
                <a:solidFill>
                  <a:srgbClr val="333333"/>
                </a:solidFill>
                <a:latin typeface="メイリオ" panose="020B0604030504040204" pitchFamily="50" charset="-128"/>
              </a:rPr>
              <a:t>分。システム管理者は、</a:t>
            </a:r>
            <a:r>
              <a:rPr lang="ja-JP" altLang="en-US" sz="1600" b="1" dirty="0">
                <a:solidFill>
                  <a:srgbClr val="333333"/>
                </a:solidFill>
                <a:latin typeface="メイリオ" panose="020B0604030504040204" pitchFamily="50" charset="-128"/>
              </a:rPr>
              <a:t>特別な知識がなくても手間をかけずに運用から管理まで</a:t>
            </a:r>
            <a:r>
              <a:rPr lang="ja-JP" altLang="en-US" sz="1400" dirty="0">
                <a:solidFill>
                  <a:srgbClr val="333333"/>
                </a:solidFill>
                <a:latin typeface="メイリオ" panose="020B0604030504040204" pitchFamily="50" charset="-128"/>
              </a:rPr>
              <a:t>行えます。</a:t>
            </a:r>
            <a:endParaRPr lang="ja-JP" altLang="en-US" sz="1400" dirty="0">
              <a:latin typeface="メイリオ" panose="020B0604030504040204" pitchFamily="50" charset="-128"/>
            </a:endParaRPr>
          </a:p>
        </p:txBody>
      </p:sp>
      <p:sp>
        <p:nvSpPr>
          <p:cNvPr id="12" name="テキスト ボックス 18"/>
          <p:cNvSpPr txBox="1">
            <a:spLocks noChangeArrowheads="1"/>
          </p:cNvSpPr>
          <p:nvPr/>
        </p:nvSpPr>
        <p:spPr bwMode="auto">
          <a:xfrm>
            <a:off x="7499348" y="1130301"/>
            <a:ext cx="2671763" cy="307975"/>
          </a:xfrm>
          <a:prstGeom prst="rect">
            <a:avLst/>
          </a:prstGeom>
          <a:noFill/>
          <a:ln w="9525">
            <a:noFill/>
            <a:miter lim="800000"/>
            <a:headEnd/>
            <a:tailEnd/>
          </a:ln>
        </p:spPr>
        <p:txBody>
          <a:bodyPr wrap="none">
            <a:spAutoFit/>
          </a:bodyPr>
          <a:lstStyle/>
          <a:p>
            <a:pPr algn="ctr">
              <a:defRPr/>
            </a:pPr>
            <a:r>
              <a:rPr lang="ja-JP" altLang="en-US" sz="1400" b="1" i="0" dirty="0">
                <a:solidFill>
                  <a:schemeClr val="accent1"/>
                </a:solidFill>
                <a:latin typeface="+mn-ea"/>
                <a:ea typeface="+mn-ea"/>
                <a:cs typeface="Meiryo UI" panose="020B0604030504040204" pitchFamily="50" charset="-128"/>
              </a:rPr>
              <a:t>大企業向け</a:t>
            </a:r>
            <a:r>
              <a:rPr lang="en-US" altLang="ja-JP" sz="1400" b="1" i="0" dirty="0">
                <a:solidFill>
                  <a:schemeClr val="accent1"/>
                </a:solidFill>
                <a:latin typeface="+mn-ea"/>
                <a:ea typeface="+mn-ea"/>
                <a:cs typeface="Meiryo UI" panose="020B0604030504040204" pitchFamily="50" charset="-128"/>
              </a:rPr>
              <a:t>EIP</a:t>
            </a:r>
            <a:r>
              <a:rPr lang="ja-JP" altLang="en-US" sz="1400" b="1" i="0" dirty="0">
                <a:solidFill>
                  <a:schemeClr val="accent1"/>
                </a:solidFill>
                <a:latin typeface="+mn-ea"/>
                <a:ea typeface="+mn-ea"/>
                <a:cs typeface="Meiryo UI" panose="020B0604030504040204" pitchFamily="50" charset="-128"/>
              </a:rPr>
              <a:t>グループウェア</a:t>
            </a:r>
          </a:p>
        </p:txBody>
      </p:sp>
      <p:pic>
        <p:nvPicPr>
          <p:cNvPr id="22538" name="図 2" descr="Garoon(ガルーン)"/>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99347" y="1455739"/>
            <a:ext cx="24399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コンテンツ プレースホルダー 20"/>
          <p:cNvSpPr>
            <a:spLocks noGrp="1"/>
          </p:cNvSpPr>
          <p:nvPr>
            <p:ph sz="half" idx="2"/>
          </p:nvPr>
        </p:nvSpPr>
        <p:spPr>
          <a:xfrm>
            <a:off x="6746872" y="2076450"/>
            <a:ext cx="4440306" cy="4356100"/>
          </a:xfrm>
        </p:spPr>
        <p:txBody>
          <a:bodyPr/>
          <a:lstStyle/>
          <a:p>
            <a:pPr eaLnBrk="1" hangingPunct="1">
              <a:lnSpc>
                <a:spcPct val="99000"/>
              </a:lnSpc>
            </a:pPr>
            <a:r>
              <a:rPr lang="en-US" altLang="ja-JP" sz="1600" b="1" dirty="0">
                <a:latin typeface="メイリオ"/>
                <a:ea typeface="メイリオ"/>
              </a:rPr>
              <a:t>100</a:t>
            </a:r>
            <a:r>
              <a:rPr lang="ja-JP" altLang="en-US" sz="1600" b="1">
                <a:latin typeface="メイリオ"/>
                <a:ea typeface="メイリオ"/>
              </a:rPr>
              <a:t>名以上～数万人規模</a:t>
            </a:r>
            <a:r>
              <a:rPr lang="ja-JP" altLang="en-US" sz="1400">
                <a:solidFill>
                  <a:srgbClr val="333333"/>
                </a:solidFill>
                <a:latin typeface="メイリオ"/>
                <a:ea typeface="メイリオ"/>
              </a:rPr>
              <a:t>の企業様の全社規模でご利用いただけます。</a:t>
            </a:r>
            <a:endParaRPr lang="en-US" altLang="ja-JP" sz="1400">
              <a:solidFill>
                <a:srgbClr val="333333"/>
              </a:solidFill>
              <a:latin typeface="メイリオ"/>
              <a:ea typeface="メイリオ"/>
            </a:endParaRPr>
          </a:p>
          <a:p>
            <a:pPr marL="361950" lvl="1" indent="0" eaLnBrk="1" hangingPunct="1">
              <a:lnSpc>
                <a:spcPct val="99000"/>
              </a:lnSpc>
              <a:buNone/>
            </a:pPr>
            <a:r>
              <a:rPr lang="en-US" altLang="ja-JP" sz="1000" dirty="0">
                <a:solidFill>
                  <a:srgbClr val="333333"/>
                </a:solidFill>
                <a:latin typeface="メイリオ" panose="020B0604030504040204" pitchFamily="50" charset="-128"/>
              </a:rPr>
              <a:t>※50</a:t>
            </a:r>
            <a:r>
              <a:rPr lang="ja-JP" altLang="en-US" sz="1000" dirty="0">
                <a:solidFill>
                  <a:srgbClr val="333333"/>
                </a:solidFill>
                <a:latin typeface="メイリオ" panose="020B0604030504040204" pitchFamily="50" charset="-128"/>
              </a:rPr>
              <a:t>ユーザーを下限に、</a:t>
            </a:r>
            <a:r>
              <a:rPr lang="en-US" altLang="ja-JP" sz="1000" dirty="0">
                <a:solidFill>
                  <a:srgbClr val="333333"/>
                </a:solidFill>
                <a:latin typeface="メイリオ" panose="020B0604030504040204" pitchFamily="50" charset="-128"/>
              </a:rPr>
              <a:t>1</a:t>
            </a:r>
            <a:r>
              <a:rPr lang="ja-JP" altLang="en-US" sz="1000" dirty="0">
                <a:solidFill>
                  <a:srgbClr val="333333"/>
                </a:solidFill>
                <a:latin typeface="メイリオ" panose="020B0604030504040204" pitchFamily="50" charset="-128"/>
              </a:rPr>
              <a:t>ユーザー単位で契約できます。</a:t>
            </a:r>
          </a:p>
          <a:p>
            <a:pPr eaLnBrk="1" hangingPunct="1">
              <a:lnSpc>
                <a:spcPct val="99000"/>
              </a:lnSpc>
            </a:pPr>
            <a:r>
              <a:rPr lang="ja-JP" altLang="en-US" sz="1600" b="1" dirty="0">
                <a:solidFill>
                  <a:srgbClr val="333333"/>
                </a:solidFill>
                <a:latin typeface="メイリオ" panose="020B0604030504040204" pitchFamily="50" charset="-128"/>
              </a:rPr>
              <a:t>ポータル機能</a:t>
            </a:r>
            <a:r>
              <a:rPr lang="ja-JP" altLang="en-US" sz="1400" dirty="0">
                <a:solidFill>
                  <a:srgbClr val="333333"/>
                </a:solidFill>
                <a:latin typeface="メイリオ" panose="020B0604030504040204" pitchFamily="50" charset="-128"/>
              </a:rPr>
              <a:t>を搭載した「エンタープライズ型グループウェア」で、利用するユーザーに必要な情報を見せることができます。また、</a:t>
            </a:r>
            <a:r>
              <a:rPr lang="ja-JP" altLang="en-US" sz="1600" b="1" dirty="0">
                <a:solidFill>
                  <a:srgbClr val="333333"/>
                </a:solidFill>
                <a:latin typeface="メイリオ" panose="020B0604030504040204" pitchFamily="50" charset="-128"/>
              </a:rPr>
              <a:t>日・英・簡・繁の </a:t>
            </a:r>
            <a:r>
              <a:rPr lang="en-US" altLang="ja-JP" sz="1600" b="1" dirty="0">
                <a:solidFill>
                  <a:srgbClr val="333333"/>
                </a:solidFill>
                <a:latin typeface="メイリオ" panose="020B0604030504040204" pitchFamily="50" charset="-128"/>
              </a:rPr>
              <a:t>4 </a:t>
            </a:r>
            <a:r>
              <a:rPr lang="ja-JP" altLang="en-US" sz="1600" b="1" dirty="0">
                <a:solidFill>
                  <a:srgbClr val="333333"/>
                </a:solidFill>
                <a:latin typeface="メイリオ" panose="020B0604030504040204" pitchFamily="50" charset="-128"/>
              </a:rPr>
              <a:t>言語に対応</a:t>
            </a:r>
            <a:r>
              <a:rPr lang="ja-JP" altLang="en-US" sz="1400" dirty="0">
                <a:solidFill>
                  <a:srgbClr val="333333"/>
                </a:solidFill>
                <a:latin typeface="メイリオ" panose="020B0604030504040204" pitchFamily="50" charset="-128"/>
              </a:rPr>
              <a:t>しているため、外国人メンバーや海外の現地法人でも便利にご利用いただけます。</a:t>
            </a:r>
          </a:p>
          <a:p>
            <a:pPr eaLnBrk="1" hangingPunct="1">
              <a:lnSpc>
                <a:spcPct val="99000"/>
              </a:lnSpc>
            </a:pPr>
            <a:r>
              <a:rPr lang="ja-JP" altLang="en-US" sz="1600" b="1">
                <a:solidFill>
                  <a:srgbClr val="333333"/>
                </a:solidFill>
                <a:latin typeface="メイリオ"/>
                <a:ea typeface="メイリオ"/>
              </a:rPr>
              <a:t>他製品とのシングルサインオンの設定</a:t>
            </a:r>
            <a:r>
              <a:rPr lang="ja-JP" altLang="en-US" sz="1400">
                <a:solidFill>
                  <a:srgbClr val="333333"/>
                </a:solidFill>
                <a:latin typeface="メイリオ"/>
                <a:ea typeface="メイリオ"/>
              </a:rPr>
              <a:t>をすることにより、ログインの煩雑さを解消します。システム管理者から各部門の担当者などへ</a:t>
            </a:r>
            <a:r>
              <a:rPr lang="ja-JP" altLang="en-US" sz="1600" b="1">
                <a:solidFill>
                  <a:srgbClr val="333333"/>
                </a:solidFill>
                <a:latin typeface="メイリオ"/>
                <a:ea typeface="メイリオ"/>
              </a:rPr>
              <a:t>管理権限を移譲</a:t>
            </a:r>
            <a:r>
              <a:rPr lang="ja-JP" altLang="en-US" sz="1400">
                <a:solidFill>
                  <a:srgbClr val="333333"/>
                </a:solidFill>
                <a:latin typeface="メイリオ"/>
                <a:ea typeface="メイリオ"/>
              </a:rPr>
              <a:t>することができるので、システム管理者の負担を軽減することができます。</a:t>
            </a:r>
          </a:p>
          <a:p>
            <a:pPr eaLnBrk="1" hangingPunct="1">
              <a:lnSpc>
                <a:spcPct val="99000"/>
              </a:lnSpc>
            </a:pPr>
            <a:r>
              <a:rPr lang="ja-JP" altLang="en-US" sz="1400" dirty="0">
                <a:solidFill>
                  <a:srgbClr val="333333"/>
                </a:solidFill>
                <a:latin typeface="メイリオ" panose="020B0604030504040204" pitchFamily="50" charset="-128"/>
              </a:rPr>
              <a:t>ロール機能を利用した</a:t>
            </a:r>
            <a:r>
              <a:rPr lang="ja-JP" altLang="en-US" sz="1600" b="1" dirty="0">
                <a:solidFill>
                  <a:srgbClr val="333333"/>
                </a:solidFill>
                <a:latin typeface="メイリオ" panose="020B0604030504040204" pitchFamily="50" charset="-128"/>
              </a:rPr>
              <a:t>きめ細かなアクセス権の設定</a:t>
            </a:r>
            <a:r>
              <a:rPr lang="ja-JP" altLang="en-US" sz="1400" dirty="0">
                <a:solidFill>
                  <a:srgbClr val="333333"/>
                </a:solidFill>
                <a:latin typeface="メイリオ" panose="020B0604030504040204" pitchFamily="50" charset="-128"/>
              </a:rPr>
              <a:t>や</a:t>
            </a:r>
            <a:r>
              <a:rPr lang="ja-JP" altLang="en-US" sz="1600" b="1" dirty="0">
                <a:solidFill>
                  <a:srgbClr val="333333"/>
                </a:solidFill>
                <a:latin typeface="メイリオ" panose="020B0604030504040204" pitchFamily="50" charset="-128"/>
              </a:rPr>
              <a:t>アクセスログを取得</a:t>
            </a:r>
            <a:r>
              <a:rPr lang="ja-JP" altLang="en-US" sz="1400" dirty="0">
                <a:solidFill>
                  <a:srgbClr val="333333"/>
                </a:solidFill>
                <a:latin typeface="メイリオ" panose="020B0604030504040204" pitchFamily="50" charset="-128"/>
              </a:rPr>
              <a:t>することができるので、高度なセキュリティ管理が行えます。</a:t>
            </a:r>
          </a:p>
          <a:p>
            <a:pPr eaLnBrk="1" hangingPunct="1">
              <a:buFont typeface="Arial" panose="020B0604020202020204" pitchFamily="34" charset="0"/>
              <a:buNone/>
            </a:pPr>
            <a:endParaRPr lang="ja-JP" altLang="en-US" sz="1400" dirty="0"/>
          </a:p>
        </p:txBody>
      </p:sp>
      <p:sp>
        <p:nvSpPr>
          <p:cNvPr id="2" name="角丸四角形 1">
            <a:extLst>
              <a:ext uri="{C183D7F6-B498-43B3-948B-1728B52AA6E4}">
                <adec:decorative xmlns:adec="http://schemas.microsoft.com/office/drawing/2017/decorative" val="1"/>
              </a:ext>
            </a:extLst>
          </p:cNvPr>
          <p:cNvSpPr/>
          <p:nvPr/>
        </p:nvSpPr>
        <p:spPr bwMode="auto">
          <a:xfrm>
            <a:off x="996045" y="1000656"/>
            <a:ext cx="4603221" cy="5430837"/>
          </a:xfrm>
          <a:prstGeom prst="roundRect">
            <a:avLst>
              <a:gd name="adj" fmla="val 3917"/>
            </a:avLst>
          </a:prstGeom>
          <a:no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ja-JP" altLang="en-US">
              <a:solidFill>
                <a:schemeClr val="tx1"/>
              </a:solidFill>
              <a:ea typeface="ＭＳ Ｐゴシック" pitchFamily="50" charset="-128"/>
            </a:endParaRPr>
          </a:p>
        </p:txBody>
      </p:sp>
      <p:sp>
        <p:nvSpPr>
          <p:cNvPr id="13" name="角丸四角形 12">
            <a:extLst>
              <a:ext uri="{C183D7F6-B498-43B3-948B-1728B52AA6E4}">
                <adec:decorative xmlns:adec="http://schemas.microsoft.com/office/drawing/2017/decorative" val="1"/>
              </a:ext>
            </a:extLst>
          </p:cNvPr>
          <p:cNvSpPr/>
          <p:nvPr/>
        </p:nvSpPr>
        <p:spPr bwMode="auto">
          <a:xfrm>
            <a:off x="6595311" y="1011238"/>
            <a:ext cx="4600644" cy="5421312"/>
          </a:xfrm>
          <a:prstGeom prst="roundRect">
            <a:avLst>
              <a:gd name="adj" fmla="val 3917"/>
            </a:avLst>
          </a:prstGeom>
          <a:no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ja-JP" altLang="en-US">
              <a:solidFill>
                <a:schemeClr val="tx1"/>
              </a:solidFill>
              <a:ea typeface="ＭＳ Ｐゴシック" pitchFamily="50" charset="-128"/>
            </a:endParaRPr>
          </a:p>
        </p:txBody>
      </p:sp>
      <p:sp>
        <p:nvSpPr>
          <p:cNvPr id="22539"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D7F65FE-279B-4BB6-AF3B-98D03D737DD1}" type="slidenum">
              <a:rPr lang="en-US" altLang="ja-JP" smtClean="0"/>
              <a:pPr>
                <a:defRPr/>
              </a:pPr>
              <a:t>6</a:t>
            </a:fld>
            <a:endParaRPr lang="en-US" altLang="ja-JP"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1971" y="3523784"/>
            <a:ext cx="7772400" cy="1393903"/>
          </a:xfrm>
        </p:spPr>
        <p:txBody>
          <a:bodyPr/>
          <a:lstStyle/>
          <a:p>
            <a:pPr>
              <a:defRPr/>
            </a:pPr>
            <a:r>
              <a:rPr lang="en-US" altLang="ja-JP" dirty="0"/>
              <a:t>END</a:t>
            </a:r>
            <a:endParaRPr lang="ja-JP" altLang="en-US" dirty="0"/>
          </a:p>
        </p:txBody>
      </p:sp>
      <p:sp>
        <p:nvSpPr>
          <p:cNvPr id="86019"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60</a:t>
            </a:fld>
            <a:endParaRPr lang="en-US" altLang="ja-JP"/>
          </a:p>
        </p:txBody>
      </p:sp>
    </p:spTree>
    <p:extLst>
      <p:ext uri="{BB962C8B-B14F-4D97-AF65-F5344CB8AC3E}">
        <p14:creationId xmlns:p14="http://schemas.microsoft.com/office/powerpoint/2010/main" val="254226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5941" y="3429000"/>
            <a:ext cx="10363200" cy="1362075"/>
          </a:xfrm>
        </p:spPr>
        <p:txBody>
          <a:bodyPr/>
          <a:lstStyle/>
          <a:p>
            <a:pPr>
              <a:defRPr/>
            </a:pPr>
            <a:r>
              <a:rPr lang="ja-JP" altLang="en-US" dirty="0"/>
              <a:t>機能紹介</a:t>
            </a:r>
          </a:p>
        </p:txBody>
      </p:sp>
      <p:sp>
        <p:nvSpPr>
          <p:cNvPr id="24580" name="フッター プレースホルダー 2">
            <a:extLst>
              <a:ext uri="{C183D7F6-B498-43B3-948B-1728B52AA6E4}">
                <adec:decorative xmlns:adec="http://schemas.microsoft.com/office/drawing/2017/decorative" val="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D4B96264-25CB-412D-B24E-965B4219AD44}" type="slidenum">
              <a:rPr lang="en-US" altLang="ja-JP" smtClean="0"/>
              <a:pPr>
                <a:defRPr/>
              </a:pPr>
              <a:t>7</a:t>
            </a:fld>
            <a:endParaRPr lang="en-US" altLang="ja-JP"/>
          </a:p>
        </p:txBody>
      </p:sp>
    </p:spTree>
    <p:extLst>
      <p:ext uri="{BB962C8B-B14F-4D97-AF65-F5344CB8AC3E}">
        <p14:creationId xmlns:p14="http://schemas.microsoft.com/office/powerpoint/2010/main" val="1487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2"/>
          <p:cNvSpPr>
            <a:spLocks noGrp="1"/>
          </p:cNvSpPr>
          <p:nvPr>
            <p:ph type="title"/>
          </p:nvPr>
        </p:nvSpPr>
        <p:spPr>
          <a:xfrm>
            <a:off x="387351" y="370195"/>
            <a:ext cx="10972800" cy="457200"/>
          </a:xfrm>
        </p:spPr>
        <p:txBody>
          <a:bodyPr/>
          <a:lstStyle/>
          <a:p>
            <a:pPr eaLnBrk="1" hangingPunct="1"/>
            <a:r>
              <a:rPr lang="ja-JP" altLang="en-US" dirty="0"/>
              <a:t>「</a:t>
            </a:r>
            <a:r>
              <a:rPr lang="en-US" altLang="ja-JP" dirty="0"/>
              <a:t>Office</a:t>
            </a:r>
            <a:r>
              <a:rPr lang="ja-JP" altLang="en-US" dirty="0"/>
              <a:t>」と「</a:t>
            </a:r>
            <a:r>
              <a:rPr lang="en-US" altLang="ja-JP" dirty="0" err="1"/>
              <a:t>Garoon</a:t>
            </a:r>
            <a:r>
              <a:rPr lang="ja-JP" altLang="en-US" dirty="0"/>
              <a:t>」の機能</a:t>
            </a:r>
          </a:p>
        </p:txBody>
      </p:sp>
      <p:sp>
        <p:nvSpPr>
          <p:cNvPr id="14339" name="コンテンツ プレースホルダー 3"/>
          <p:cNvSpPr>
            <a:spLocks noGrp="1"/>
          </p:cNvSpPr>
          <p:nvPr>
            <p:ph idx="12"/>
          </p:nvPr>
        </p:nvSpPr>
        <p:spPr>
          <a:xfrm>
            <a:off x="388800" y="900000"/>
            <a:ext cx="10006013" cy="5651501"/>
          </a:xfrm>
        </p:spPr>
        <p:txBody>
          <a:bodyPr/>
          <a:lstStyle/>
          <a:p>
            <a:pPr eaLnBrk="1" hangingPunct="1">
              <a:defRPr/>
            </a:pPr>
            <a:r>
              <a:rPr lang="ja-JP" altLang="en-US" dirty="0">
                <a:solidFill>
                  <a:srgbClr val="333333"/>
                </a:solidFill>
                <a:latin typeface="+mn-ea"/>
                <a:ea typeface="+mn-ea"/>
              </a:rPr>
              <a:t>「</a:t>
            </a:r>
            <a:r>
              <a:rPr lang="en-US" altLang="ja-JP" dirty="0">
                <a:solidFill>
                  <a:srgbClr val="333333"/>
                </a:solidFill>
                <a:latin typeface="+mn-ea"/>
                <a:ea typeface="+mn-ea"/>
              </a:rPr>
              <a:t>Office</a:t>
            </a:r>
            <a:r>
              <a:rPr lang="ja-JP" altLang="en-US" dirty="0">
                <a:solidFill>
                  <a:srgbClr val="333333"/>
                </a:solidFill>
                <a:latin typeface="+mn-ea"/>
                <a:ea typeface="+mn-ea"/>
              </a:rPr>
              <a:t>」と「</a:t>
            </a:r>
            <a:r>
              <a:rPr lang="en-US" altLang="ja-JP" dirty="0" err="1">
                <a:solidFill>
                  <a:srgbClr val="333333"/>
                </a:solidFill>
                <a:latin typeface="+mn-ea"/>
                <a:ea typeface="+mn-ea"/>
              </a:rPr>
              <a:t>Garoon</a:t>
            </a:r>
            <a:r>
              <a:rPr lang="ja-JP" altLang="en-US" dirty="0">
                <a:solidFill>
                  <a:srgbClr val="333333"/>
                </a:solidFill>
                <a:latin typeface="+mn-ea"/>
                <a:ea typeface="+mn-ea"/>
              </a:rPr>
              <a:t>」にはどんな機能の違いがあるの？</a:t>
            </a:r>
          </a:p>
        </p:txBody>
      </p:sp>
      <p:sp>
        <p:nvSpPr>
          <p:cNvPr id="3" name="AutoShape 4">
            <a:extLst>
              <a:ext uri="{C183D7F6-B498-43B3-948B-1728B52AA6E4}">
                <adec:decorative xmlns:adec="http://schemas.microsoft.com/office/drawing/2017/decorative" val="1"/>
              </a:ext>
            </a:extLst>
          </p:cNvPr>
          <p:cNvSpPr>
            <a:spLocks noChangeArrowheads="1"/>
          </p:cNvSpPr>
          <p:nvPr/>
        </p:nvSpPr>
        <p:spPr bwMode="auto">
          <a:xfrm>
            <a:off x="1814514" y="1835669"/>
            <a:ext cx="5357812" cy="3971925"/>
          </a:xfrm>
          <a:prstGeom prst="roundRect">
            <a:avLst>
              <a:gd name="adj" fmla="val 4310"/>
            </a:avLst>
          </a:prstGeom>
          <a:solidFill>
            <a:schemeClr val="accent3"/>
          </a:solidFill>
          <a:ln>
            <a:noFill/>
          </a:ln>
          <a:effectLst>
            <a:outerShdw blurRad="40000" dist="23000" dir="5400000" rotWithShape="0">
              <a:srgbClr val="808080">
                <a:alpha val="34998"/>
              </a:srgbClr>
            </a:outerShdw>
          </a:effectLst>
          <a:extLst>
            <a:ext uri="{91240B29-F687-4f45-9708-019B960494DF}"/>
          </a:extLst>
        </p:spPr>
        <p:txBody>
          <a:bodyPr wrap="none" anchor="ctr"/>
          <a:lstStyle/>
          <a:p>
            <a:pPr algn="ctr">
              <a:defRPr/>
            </a:pPr>
            <a:endParaRPr lang="ja-JP" altLang="ja-JP" i="0" dirty="0">
              <a:solidFill>
                <a:srgbClr val="FF6600"/>
              </a:solidFill>
              <a:latin typeface="+mn-lt"/>
              <a:ea typeface="+mn-ea"/>
            </a:endParaRPr>
          </a:p>
        </p:txBody>
      </p:sp>
      <p:pic>
        <p:nvPicPr>
          <p:cNvPr id="25613" name="図 1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673974" y="1247647"/>
            <a:ext cx="1079002" cy="5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p:cNvSpPr/>
          <p:nvPr/>
        </p:nvSpPr>
        <p:spPr>
          <a:xfrm>
            <a:off x="1897063" y="3652383"/>
            <a:ext cx="2125662" cy="396875"/>
          </a:xfrm>
          <a:prstGeom prst="roundRect">
            <a:avLst>
              <a:gd name="adj" fmla="val 5181"/>
            </a:avLst>
          </a:prstGeom>
          <a:solidFill>
            <a:srgbClr val="1992D4"/>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b="1" i="0" dirty="0">
                <a:solidFill>
                  <a:schemeClr val="bg1"/>
                </a:solidFill>
                <a:latin typeface="+mn-ea"/>
              </a:rPr>
              <a:t>Office</a:t>
            </a:r>
            <a:r>
              <a:rPr lang="ja-JP" altLang="en-US" sz="1400" b="1" i="0" dirty="0">
                <a:solidFill>
                  <a:schemeClr val="bg1"/>
                </a:solidFill>
                <a:latin typeface="+mn-ea"/>
              </a:rPr>
              <a:t>にしかない機能</a:t>
            </a:r>
          </a:p>
        </p:txBody>
      </p:sp>
      <p:sp>
        <p:nvSpPr>
          <p:cNvPr id="14345" name="Text Box 11"/>
          <p:cNvSpPr txBox="1">
            <a:spLocks noChangeArrowheads="1"/>
          </p:cNvSpPr>
          <p:nvPr/>
        </p:nvSpPr>
        <p:spPr bwMode="auto">
          <a:xfrm>
            <a:off x="2101850" y="2232544"/>
            <a:ext cx="1709738" cy="1092607"/>
          </a:xfrm>
          <a:prstGeom prst="rect">
            <a:avLst/>
          </a:prstGeom>
          <a:noFill/>
          <a:ln>
            <a:noFill/>
          </a:ln>
          <a:extLst>
            <a:ext uri="{909E8E84-426E-40dd-AFC4-6F175D3DCCD1}"/>
            <a:ext uri="{91240B29-F687-4f45-9708-019B960494DF}"/>
          </a:extLst>
        </p:spPr>
        <p:txBody>
          <a:bodyPr lIns="91440" tIns="45720" rIns="91440" bIns="45720" anchor="t">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50000"/>
              </a:lnSpc>
              <a:defRPr/>
            </a:pPr>
            <a:r>
              <a:rPr lang="ja-JP" altLang="en-US" sz="1200" i="0" dirty="0">
                <a:solidFill>
                  <a:schemeClr val="tx1">
                    <a:lumMod val="50000"/>
                  </a:schemeClr>
                </a:solidFill>
                <a:latin typeface="メイリオ"/>
                <a:ea typeface="メイリオ"/>
                <a:cs typeface="メイリオ" pitchFamily="50" charset="-128"/>
              </a:rPr>
              <a:t>カスタムアプリ </a:t>
            </a:r>
            <a:r>
              <a:rPr lang="en-US" altLang="ja-JP" sz="1200" i="0" baseline="30000" dirty="0">
                <a:solidFill>
                  <a:schemeClr val="tx1">
                    <a:lumMod val="50000"/>
                  </a:schemeClr>
                </a:solidFill>
                <a:latin typeface="メイリオ"/>
                <a:ea typeface="メイリオ"/>
                <a:cs typeface="メイリオ" pitchFamily="50" charset="-128"/>
              </a:rPr>
              <a:t>※1</a:t>
            </a:r>
            <a:endParaRPr lang="en-US" altLang="ja-JP" sz="1200" i="0">
              <a:solidFill>
                <a:schemeClr val="tx1">
                  <a:lumMod val="50000"/>
                </a:schemeClr>
              </a:solidFill>
              <a:latin typeface="メイリオ"/>
              <a:ea typeface="メイリオ"/>
              <a:cs typeface="メイリオ" pitchFamily="50" charset="-128"/>
            </a:endParaRPr>
          </a:p>
          <a:p>
            <a:pPr algn="ctr" eaLnBrk="1" hangingPunct="1">
              <a:lnSpc>
                <a:spcPct val="150000"/>
              </a:lnSpc>
              <a:defRPr/>
            </a:pPr>
            <a:r>
              <a:rPr lang="ja-JP" altLang="en-US" sz="1200" i="0" dirty="0">
                <a:solidFill>
                  <a:schemeClr val="tx1">
                    <a:lumMod val="50000"/>
                  </a:schemeClr>
                </a:solidFill>
                <a:latin typeface="メイリオ"/>
                <a:ea typeface="メイリオ"/>
                <a:cs typeface="メイリオ" pitchFamily="50" charset="-128"/>
              </a:rPr>
              <a:t>報告書 </a:t>
            </a:r>
            <a:r>
              <a:rPr lang="en-US" altLang="ja-JP" sz="1200" i="0" baseline="30000" dirty="0">
                <a:solidFill>
                  <a:schemeClr val="tx1">
                    <a:lumMod val="50000"/>
                  </a:schemeClr>
                </a:solidFill>
                <a:latin typeface="メイリオ"/>
                <a:ea typeface="メイリオ"/>
                <a:cs typeface="メイリオ" pitchFamily="50" charset="-128"/>
              </a:rPr>
              <a:t>※1</a:t>
            </a:r>
            <a:endParaRPr lang="en-US" altLang="ja-JP" sz="1200" i="0" baseline="30000">
              <a:solidFill>
                <a:schemeClr val="tx1">
                  <a:lumMod val="50000"/>
                </a:schemeClr>
              </a:solidFill>
              <a:latin typeface="メイリオ"/>
              <a:ea typeface="メイリオ"/>
              <a:cs typeface="メイリオ" pitchFamily="50" charset="-128"/>
            </a:endParaRPr>
          </a:p>
          <a:p>
            <a:pPr algn="ctr" eaLnBrk="1" hangingPunct="1">
              <a:lnSpc>
                <a:spcPct val="150000"/>
              </a:lnSpc>
              <a:defRPr/>
            </a:pPr>
            <a:r>
              <a:rPr lang="ja-JP" altLang="en-US" sz="1200" i="0" dirty="0">
                <a:solidFill>
                  <a:schemeClr val="tx1">
                    <a:lumMod val="50000"/>
                  </a:schemeClr>
                </a:solidFill>
                <a:latin typeface="メイリオ"/>
                <a:ea typeface="メイリオ"/>
                <a:cs typeface="メイリオ" pitchFamily="50" charset="-128"/>
              </a:rPr>
              <a:t>プロジェクト管理 </a:t>
            </a:r>
            <a:r>
              <a:rPr lang="en-US" altLang="ja-JP" sz="1200" i="0" baseline="30000" dirty="0">
                <a:solidFill>
                  <a:schemeClr val="tx1">
                    <a:lumMod val="50000"/>
                  </a:schemeClr>
                </a:solidFill>
                <a:latin typeface="メイリオ"/>
                <a:ea typeface="ＭＳ Ｐゴシック"/>
                <a:cs typeface="メイリオ" pitchFamily="50" charset="-128"/>
              </a:rPr>
              <a:t>※1</a:t>
            </a:r>
            <a:endParaRPr lang="en-US" altLang="ja-JP" sz="1200" i="0">
              <a:solidFill>
                <a:schemeClr val="tx1">
                  <a:lumMod val="50000"/>
                </a:schemeClr>
              </a:solidFill>
              <a:latin typeface="メイリオ"/>
              <a:ea typeface="ＭＳ Ｐゴシック"/>
              <a:cs typeface="メイリオ" pitchFamily="50" charset="-128"/>
            </a:endParaRPr>
          </a:p>
          <a:p>
            <a:pPr algn="ctr" eaLnBrk="1" hangingPunct="1">
              <a:lnSpc>
                <a:spcPct val="150000"/>
              </a:lnSpc>
              <a:defRPr/>
            </a:pPr>
            <a:endParaRPr lang="en-US" altLang="ja-JP" sz="1200" i="0" baseline="30000" dirty="0">
              <a:solidFill>
                <a:srgbClr val="FF6600"/>
              </a:solidFill>
              <a:latin typeface="+mn-ea"/>
              <a:ea typeface="+mn-ea"/>
              <a:cs typeface="メイリオ" pitchFamily="50" charset="-128"/>
            </a:endParaRPr>
          </a:p>
        </p:txBody>
      </p:sp>
      <p:sp>
        <p:nvSpPr>
          <p:cNvPr id="63496" name="AutoShape 5">
            <a:extLst>
              <a:ext uri="{C183D7F6-B498-43B3-948B-1728B52AA6E4}">
                <adec:decorative xmlns:adec="http://schemas.microsoft.com/office/drawing/2017/decorative" val="1"/>
              </a:ext>
            </a:extLst>
          </p:cNvPr>
          <p:cNvSpPr>
            <a:spLocks noChangeArrowheads="1"/>
          </p:cNvSpPr>
          <p:nvPr/>
        </p:nvSpPr>
        <p:spPr bwMode="auto">
          <a:xfrm>
            <a:off x="4060824" y="1837256"/>
            <a:ext cx="6738355" cy="3970388"/>
          </a:xfrm>
          <a:prstGeom prst="roundRect">
            <a:avLst>
              <a:gd name="adj" fmla="val 3176"/>
            </a:avLst>
          </a:prstGeom>
          <a:solidFill>
            <a:schemeClr val="accent2">
              <a:lumMod val="75000"/>
              <a:alpha val="39999"/>
            </a:schemeClr>
          </a:solidFill>
          <a:ln>
            <a:noFill/>
          </a:ln>
          <a:extLst>
            <a:ext uri="{91240B29-F687-4f45-9708-019B960494DF}"/>
          </a:extLst>
        </p:spPr>
        <p:txBody>
          <a:bodyPr wrap="none" anchor="ctr"/>
          <a:lstStyle>
            <a:lvl1pPr>
              <a:defRPr kumimoji="1" sz="2400" i="1">
                <a:solidFill>
                  <a:schemeClr val="tx1"/>
                </a:solidFill>
                <a:latin typeface="Arial" panose="020B0604020202020204" pitchFamily="34" charset="0"/>
                <a:ea typeface="ＭＳ Ｐゴシック" panose="020B0600070205080204" pitchFamily="50" charset="-128"/>
              </a:defRPr>
            </a:lvl1pPr>
            <a:lvl2pPr marL="742950" indent="-285750">
              <a:defRPr kumimoji="1" sz="2400" i="1">
                <a:solidFill>
                  <a:schemeClr val="tx1"/>
                </a:solidFill>
                <a:latin typeface="Arial" panose="020B0604020202020204" pitchFamily="34" charset="0"/>
                <a:ea typeface="ＭＳ Ｐゴシック" panose="020B0600070205080204" pitchFamily="50" charset="-128"/>
              </a:defRPr>
            </a:lvl2pPr>
            <a:lvl3pPr marL="1143000" indent="-228600">
              <a:defRPr kumimoji="1" sz="2400" i="1">
                <a:solidFill>
                  <a:schemeClr val="tx1"/>
                </a:solidFill>
                <a:latin typeface="Arial" panose="020B0604020202020204" pitchFamily="34" charset="0"/>
                <a:ea typeface="ＭＳ Ｐゴシック" panose="020B0600070205080204" pitchFamily="50" charset="-128"/>
              </a:defRPr>
            </a:lvl3pPr>
            <a:lvl4pPr marL="1600200" indent="-228600">
              <a:defRPr kumimoji="1" sz="2400" i="1">
                <a:solidFill>
                  <a:schemeClr val="tx1"/>
                </a:solidFill>
                <a:latin typeface="Arial" panose="020B0604020202020204" pitchFamily="34" charset="0"/>
                <a:ea typeface="ＭＳ Ｐゴシック" panose="020B0600070205080204" pitchFamily="50" charset="-128"/>
              </a:defRPr>
            </a:lvl4pPr>
            <a:lvl5pPr marL="2057400" indent="-228600">
              <a:defRPr kumimoji="1" sz="2400" 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sz="1800" i="0">
              <a:ea typeface="メイリオ" panose="020B0604030504040204" pitchFamily="50" charset="-128"/>
              <a:cs typeface="メイリオ" panose="020B0604030504040204" pitchFamily="50" charset="-128"/>
            </a:endParaRPr>
          </a:p>
        </p:txBody>
      </p:sp>
      <p:pic>
        <p:nvPicPr>
          <p:cNvPr id="25614" name="図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92863" y="1342507"/>
            <a:ext cx="215741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23"/>
          <p:cNvSpPr/>
          <p:nvPr/>
        </p:nvSpPr>
        <p:spPr>
          <a:xfrm>
            <a:off x="4568826" y="5334339"/>
            <a:ext cx="2125663" cy="395287"/>
          </a:xfrm>
          <a:prstGeom prst="roundRect">
            <a:avLst>
              <a:gd name="adj" fmla="val 5181"/>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b="1" i="0" dirty="0">
                <a:solidFill>
                  <a:schemeClr val="bg1"/>
                </a:solidFill>
                <a:latin typeface="+mn-ea"/>
              </a:rPr>
              <a:t>共通の機能</a:t>
            </a:r>
          </a:p>
        </p:txBody>
      </p:sp>
      <p:sp>
        <p:nvSpPr>
          <p:cNvPr id="14350" name="Text Box 14"/>
          <p:cNvSpPr txBox="1">
            <a:spLocks noChangeArrowheads="1"/>
          </p:cNvSpPr>
          <p:nvPr/>
        </p:nvSpPr>
        <p:spPr bwMode="auto">
          <a:xfrm>
            <a:off x="3756025" y="2232544"/>
            <a:ext cx="1968500" cy="2562240"/>
          </a:xfrm>
          <a:prstGeom prst="rect">
            <a:avLst/>
          </a:prstGeom>
          <a:noFill/>
          <a:ln>
            <a:noFill/>
          </a:ln>
          <a:extLst>
            <a:ext uri="{909E8E84-426E-40dd-AFC4-6F175D3DCCD1}"/>
            <a:ext uri="{91240B29-F687-4f45-9708-019B960494DF}"/>
          </a:extLst>
        </p:spPr>
        <p:txBody>
          <a:bodyPr lIns="91440" tIns="45720" rIns="91440" bIns="45720" anchor="t">
            <a:spAutoFit/>
          </a:bodyPr>
          <a:lstStyle>
            <a:lvl1pPr eaLnBrk="0" hangingPunct="0">
              <a:defRPr kumimoji="1" sz="1200">
                <a:solidFill>
                  <a:schemeClr val="tx1"/>
                </a:solidFill>
                <a:latin typeface="Arial" charset="0"/>
                <a:ea typeface="HGP創英角ｺﾞｼｯｸUB" pitchFamily="50" charset="-128"/>
              </a:defRPr>
            </a:lvl1pPr>
            <a:lvl2pPr marL="742950" indent="-285750" eaLnBrk="0" hangingPunct="0">
              <a:defRPr kumimoji="1" sz="1200">
                <a:solidFill>
                  <a:schemeClr val="tx1"/>
                </a:solidFill>
                <a:latin typeface="Arial" charset="0"/>
                <a:ea typeface="HGP創英角ｺﾞｼｯｸUB" pitchFamily="50" charset="-128"/>
              </a:defRPr>
            </a:lvl2pPr>
            <a:lvl3pPr marL="1143000" indent="-228600" eaLnBrk="0" hangingPunct="0">
              <a:defRPr kumimoji="1" sz="1200">
                <a:solidFill>
                  <a:schemeClr val="tx1"/>
                </a:solidFill>
                <a:latin typeface="Arial" charset="0"/>
                <a:ea typeface="HGP創英角ｺﾞｼｯｸUB" pitchFamily="50" charset="-128"/>
              </a:defRPr>
            </a:lvl3pPr>
            <a:lvl4pPr marL="1600200" indent="-228600" eaLnBrk="0" hangingPunct="0">
              <a:defRPr kumimoji="1" sz="1200">
                <a:solidFill>
                  <a:schemeClr val="tx1"/>
                </a:solidFill>
                <a:latin typeface="Arial" charset="0"/>
                <a:ea typeface="HGP創英角ｺﾞｼｯｸUB" pitchFamily="50" charset="-128"/>
              </a:defRPr>
            </a:lvl4pPr>
            <a:lvl5pPr marL="2057400" indent="-228600" eaLnBrk="0" hangingPunct="0">
              <a:defRPr kumimoji="1" sz="1200">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9pPr>
          </a:lstStyle>
          <a:p>
            <a:pPr algn="ctr" eaLnBrk="1" hangingPunct="1">
              <a:lnSpc>
                <a:spcPct val="150000"/>
              </a:lnSpc>
              <a:defRPr/>
            </a:pPr>
            <a:r>
              <a:rPr lang="ja-JP" altLang="en-US" i="0" dirty="0">
                <a:latin typeface="+mn-ea"/>
                <a:ea typeface="+mn-ea"/>
              </a:rPr>
              <a:t>スケジュール</a:t>
            </a:r>
          </a:p>
          <a:p>
            <a:pPr algn="ctr" eaLnBrk="1" hangingPunct="1">
              <a:lnSpc>
                <a:spcPct val="150000"/>
              </a:lnSpc>
              <a:defRPr/>
            </a:pPr>
            <a:r>
              <a:rPr lang="ja-JP" altLang="en-US" i="0" dirty="0">
                <a:latin typeface="+mn-ea"/>
                <a:ea typeface="+mn-ea"/>
              </a:rPr>
              <a:t>設備予約</a:t>
            </a:r>
          </a:p>
          <a:p>
            <a:pPr algn="ctr" eaLnBrk="1" hangingPunct="1">
              <a:lnSpc>
                <a:spcPct val="150000"/>
              </a:lnSpc>
              <a:defRPr/>
            </a:pPr>
            <a:r>
              <a:rPr lang="ja-JP" altLang="en-US" i="0" dirty="0">
                <a:latin typeface="+mn-ea"/>
                <a:ea typeface="+mn-ea"/>
              </a:rPr>
              <a:t>掲示板</a:t>
            </a:r>
          </a:p>
          <a:p>
            <a:pPr algn="ctr" eaLnBrk="1" hangingPunct="1">
              <a:lnSpc>
                <a:spcPct val="150000"/>
              </a:lnSpc>
              <a:defRPr/>
            </a:pPr>
            <a:r>
              <a:rPr lang="ja-JP" altLang="en-US" i="0" dirty="0">
                <a:latin typeface="+mn-ea"/>
                <a:ea typeface="+mn-ea"/>
              </a:rPr>
              <a:t>ファイル管理</a:t>
            </a:r>
          </a:p>
          <a:p>
            <a:pPr algn="ctr" eaLnBrk="1" hangingPunct="1">
              <a:lnSpc>
                <a:spcPct val="150000"/>
              </a:lnSpc>
              <a:defRPr/>
            </a:pPr>
            <a:r>
              <a:rPr lang="en-US" altLang="ja-JP" i="0" dirty="0">
                <a:latin typeface="+mn-ea"/>
                <a:ea typeface="+mn-ea"/>
              </a:rPr>
              <a:t>Web</a:t>
            </a:r>
            <a:r>
              <a:rPr lang="ja-JP" altLang="en-US" i="0" dirty="0">
                <a:latin typeface="+mn-ea"/>
                <a:ea typeface="+mn-ea"/>
              </a:rPr>
              <a:t>メール</a:t>
            </a:r>
          </a:p>
          <a:p>
            <a:pPr algn="ctr" eaLnBrk="1" hangingPunct="1">
              <a:lnSpc>
                <a:spcPct val="150000"/>
              </a:lnSpc>
              <a:defRPr/>
            </a:pPr>
            <a:r>
              <a:rPr lang="ja-JP" altLang="en-US" i="0" dirty="0">
                <a:latin typeface="+mn-ea"/>
                <a:ea typeface="+mn-ea"/>
              </a:rPr>
              <a:t>メッセージ</a:t>
            </a:r>
          </a:p>
          <a:p>
            <a:pPr algn="ctr" eaLnBrk="1" hangingPunct="1">
              <a:lnSpc>
                <a:spcPct val="150000"/>
              </a:lnSpc>
              <a:defRPr/>
            </a:pPr>
            <a:r>
              <a:rPr lang="ja-JP" altLang="en-US" i="0" dirty="0">
                <a:latin typeface="+mn-ea"/>
                <a:ea typeface="+mn-ea"/>
              </a:rPr>
              <a:t>タイムカード</a:t>
            </a:r>
          </a:p>
          <a:p>
            <a:pPr algn="ctr" eaLnBrk="1" hangingPunct="1">
              <a:lnSpc>
                <a:spcPct val="150000"/>
              </a:lnSpc>
              <a:defRPr/>
            </a:pPr>
            <a:r>
              <a:rPr lang="ja-JP" altLang="en-US" i="0" dirty="0">
                <a:latin typeface="+mn-ea"/>
                <a:ea typeface="+mn-ea"/>
              </a:rPr>
              <a:t>ロギング</a:t>
            </a:r>
          </a:p>
          <a:p>
            <a:pPr algn="ctr" eaLnBrk="1" hangingPunct="1">
              <a:lnSpc>
                <a:spcPct val="150000"/>
              </a:lnSpc>
              <a:defRPr/>
            </a:pPr>
            <a:r>
              <a:rPr lang="ja-JP" altLang="en-US" i="0" dirty="0">
                <a:solidFill>
                  <a:srgbClr val="FA6F06"/>
                </a:solidFill>
                <a:latin typeface="メイリオ"/>
                <a:ea typeface="メイリオ"/>
              </a:rPr>
              <a:t> 　</a:t>
            </a:r>
            <a:endParaRPr lang="en-US" altLang="ja-JP" sz="1000" i="0" baseline="30000" dirty="0">
              <a:solidFill>
                <a:srgbClr val="FF6600"/>
              </a:solidFill>
              <a:latin typeface="メイリオ"/>
              <a:ea typeface="HGP創英角ｺﾞｼｯｸUB"/>
            </a:endParaRPr>
          </a:p>
        </p:txBody>
      </p:sp>
      <p:sp>
        <p:nvSpPr>
          <p:cNvPr id="14349" name="Text Box 7"/>
          <p:cNvSpPr txBox="1">
            <a:spLocks noChangeArrowheads="1"/>
          </p:cNvSpPr>
          <p:nvPr/>
        </p:nvSpPr>
        <p:spPr bwMode="auto">
          <a:xfrm>
            <a:off x="5097463" y="2232543"/>
            <a:ext cx="2289178" cy="3282950"/>
          </a:xfrm>
          <a:prstGeom prst="rect">
            <a:avLst/>
          </a:prstGeom>
          <a:noFill/>
          <a:ln>
            <a:noFill/>
          </a:ln>
          <a:extLst>
            <a:ext uri="{909E8E84-426E-40dd-AFC4-6F175D3DCCD1}"/>
            <a:ext uri="{91240B29-F687-4f45-9708-019B960494DF}"/>
          </a:extLst>
        </p:spPr>
        <p:txBody>
          <a:bodyPr lIns="91440" tIns="45720" rIns="91440" bIns="45720" anchor="t"/>
          <a:lstStyle>
            <a:lvl1pPr eaLnBrk="0" hangingPunct="0">
              <a:defRPr kumimoji="1" sz="1200">
                <a:solidFill>
                  <a:schemeClr val="tx1"/>
                </a:solidFill>
                <a:latin typeface="Arial" charset="0"/>
                <a:ea typeface="HGP創英角ｺﾞｼｯｸUB" pitchFamily="50" charset="-128"/>
              </a:defRPr>
            </a:lvl1pPr>
            <a:lvl2pPr marL="742950" indent="-285750" eaLnBrk="0" hangingPunct="0">
              <a:defRPr kumimoji="1" sz="1200">
                <a:solidFill>
                  <a:schemeClr val="tx1"/>
                </a:solidFill>
                <a:latin typeface="Arial" charset="0"/>
                <a:ea typeface="HGP創英角ｺﾞｼｯｸUB" pitchFamily="50" charset="-128"/>
              </a:defRPr>
            </a:lvl2pPr>
            <a:lvl3pPr marL="1143000" indent="-228600" eaLnBrk="0" hangingPunct="0">
              <a:defRPr kumimoji="1" sz="1200">
                <a:solidFill>
                  <a:schemeClr val="tx1"/>
                </a:solidFill>
                <a:latin typeface="Arial" charset="0"/>
                <a:ea typeface="HGP創英角ｺﾞｼｯｸUB" pitchFamily="50" charset="-128"/>
              </a:defRPr>
            </a:lvl3pPr>
            <a:lvl4pPr marL="1600200" indent="-228600" eaLnBrk="0" hangingPunct="0">
              <a:defRPr kumimoji="1" sz="1200">
                <a:solidFill>
                  <a:schemeClr val="tx1"/>
                </a:solidFill>
                <a:latin typeface="Arial" charset="0"/>
                <a:ea typeface="HGP創英角ｺﾞｼｯｸUB" pitchFamily="50" charset="-128"/>
              </a:defRPr>
            </a:lvl4pPr>
            <a:lvl5pPr marL="2057400" indent="-228600" eaLnBrk="0" hangingPunct="0">
              <a:defRPr kumimoji="1" sz="1200">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Arial" charset="0"/>
                <a:ea typeface="HGP創英角ｺﾞｼｯｸUB" pitchFamily="50" charset="-128"/>
              </a:defRPr>
            </a:lvl9pPr>
          </a:lstStyle>
          <a:p>
            <a:pPr algn="ctr" eaLnBrk="1" hangingPunct="1">
              <a:lnSpc>
                <a:spcPct val="150000"/>
              </a:lnSpc>
              <a:defRPr/>
            </a:pPr>
            <a:r>
              <a:rPr lang="ja-JP" altLang="en-US" i="0" dirty="0">
                <a:latin typeface="メイリオ 本文"/>
                <a:ea typeface="+mn-ea"/>
              </a:rPr>
              <a:t>アドレス帳</a:t>
            </a:r>
          </a:p>
          <a:p>
            <a:pPr algn="ctr" eaLnBrk="1" hangingPunct="1">
              <a:lnSpc>
                <a:spcPct val="150000"/>
              </a:lnSpc>
              <a:defRPr/>
            </a:pPr>
            <a:r>
              <a:rPr lang="en-US" altLang="ja-JP" i="0" dirty="0" err="1">
                <a:latin typeface="メイリオ 本文"/>
                <a:ea typeface="メイリオ"/>
              </a:rPr>
              <a:t>ToDo</a:t>
            </a:r>
            <a:r>
              <a:rPr lang="ja-JP" altLang="en-US" i="0">
                <a:latin typeface="メイリオ 本文"/>
                <a:ea typeface="メイリオ"/>
              </a:rPr>
              <a:t>リスト</a:t>
            </a:r>
          </a:p>
          <a:p>
            <a:pPr algn="ctr" eaLnBrk="1" hangingPunct="1">
              <a:lnSpc>
                <a:spcPct val="150000"/>
              </a:lnSpc>
              <a:defRPr/>
            </a:pPr>
            <a:r>
              <a:rPr lang="ja-JP" altLang="en-US" i="0" dirty="0">
                <a:latin typeface="メイリオ 本文"/>
                <a:ea typeface="+mn-ea"/>
              </a:rPr>
              <a:t>電話メモ（在席確認）</a:t>
            </a:r>
          </a:p>
          <a:p>
            <a:pPr algn="ctr" eaLnBrk="1" hangingPunct="1">
              <a:lnSpc>
                <a:spcPct val="150000"/>
              </a:lnSpc>
              <a:defRPr/>
            </a:pPr>
            <a:r>
              <a:rPr lang="ja-JP" altLang="en-US" i="0" dirty="0">
                <a:latin typeface="メイリオ 本文"/>
                <a:ea typeface="+mn-ea"/>
              </a:rPr>
              <a:t>リンク集</a:t>
            </a:r>
            <a:endParaRPr lang="en-US" altLang="ja-JP" i="0" dirty="0">
              <a:latin typeface="メイリオ 本文"/>
              <a:ea typeface="+mn-ea"/>
            </a:endParaRPr>
          </a:p>
          <a:p>
            <a:pPr algn="ctr" eaLnBrk="1" hangingPunct="1">
              <a:lnSpc>
                <a:spcPct val="150000"/>
              </a:lnSpc>
              <a:defRPr/>
            </a:pPr>
            <a:r>
              <a:rPr lang="ja-JP" altLang="en-US" i="0" dirty="0">
                <a:latin typeface="メイリオ 本文"/>
                <a:ea typeface="+mn-ea"/>
              </a:rPr>
              <a:t>通知一覧</a:t>
            </a:r>
            <a:endParaRPr lang="en-US" altLang="ja-JP" i="0" dirty="0">
              <a:latin typeface="メイリオ 本文"/>
              <a:ea typeface="+mn-ea"/>
            </a:endParaRPr>
          </a:p>
          <a:p>
            <a:pPr algn="ctr" eaLnBrk="1" hangingPunct="1">
              <a:lnSpc>
                <a:spcPct val="150000"/>
              </a:lnSpc>
              <a:defRPr/>
            </a:pPr>
            <a:r>
              <a:rPr lang="ja-JP" altLang="en-US" sz="1200" i="0" dirty="0">
                <a:latin typeface="メイリオ 本文"/>
                <a:ea typeface="メイリオ"/>
              </a:rPr>
              <a:t>ワークフロー</a:t>
            </a:r>
            <a:r>
              <a:rPr lang="en-US" altLang="ja-JP" sz="1200" i="0" baseline="30000" dirty="0">
                <a:latin typeface="メイリオ 本文"/>
                <a:ea typeface="メイリオ"/>
              </a:rPr>
              <a:t> ※1</a:t>
            </a:r>
          </a:p>
          <a:p>
            <a:pPr algn="ctr">
              <a:defRPr/>
            </a:pPr>
            <a:r>
              <a:rPr lang="ja-JP" altLang="en-US" sz="1200" i="0" dirty="0">
                <a:latin typeface="メイリオ 本文"/>
                <a:ea typeface="メイリオ"/>
              </a:rPr>
              <a:t>スマートフォン画面 </a:t>
            </a:r>
            <a:r>
              <a:rPr lang="en-US" altLang="ja-JP" sz="1200" i="0" baseline="30000" dirty="0">
                <a:latin typeface="メイリオ 本文"/>
                <a:ea typeface="メイリオ"/>
              </a:rPr>
              <a:t> ※1</a:t>
            </a:r>
          </a:p>
          <a:p>
            <a:pPr algn="ctr" eaLnBrk="1" hangingPunct="1">
              <a:lnSpc>
                <a:spcPct val="150000"/>
              </a:lnSpc>
              <a:defRPr/>
            </a:pPr>
            <a:r>
              <a:rPr lang="ja-JP" altLang="en-US" sz="1200" i="0" dirty="0">
                <a:latin typeface="メイリオ"/>
                <a:ea typeface="メイリオ"/>
                <a:cs typeface="メイリオ" pitchFamily="50" charset="-128"/>
              </a:rPr>
              <a:t>モバイルアプリ </a:t>
            </a:r>
            <a:r>
              <a:rPr lang="en-US" altLang="ja-JP" sz="1200" i="0" baseline="30000" dirty="0">
                <a:latin typeface="メイリオ"/>
                <a:ea typeface="メイリオ"/>
              </a:rPr>
              <a:t>※1</a:t>
            </a:r>
            <a:endParaRPr lang="en-US" altLang="ja-JP" sz="1200" i="0">
              <a:latin typeface="メイリオ"/>
              <a:ea typeface="メイリオ"/>
            </a:endParaRPr>
          </a:p>
          <a:p>
            <a:pPr algn="ctr" eaLnBrk="1" hangingPunct="1">
              <a:lnSpc>
                <a:spcPct val="150000"/>
              </a:lnSpc>
              <a:defRPr/>
            </a:pPr>
            <a:r>
              <a:rPr lang="en-US" altLang="ja-JP" sz="1400" i="0" dirty="0">
                <a:latin typeface="メイリオ 本文"/>
                <a:ea typeface="メイリオ"/>
              </a:rPr>
              <a:t>Cybozu Desktop 2</a:t>
            </a:r>
            <a:r>
              <a:rPr lang="ja-JP" altLang="en-US" sz="1400" i="0" dirty="0">
                <a:latin typeface="メイリオ 本文"/>
                <a:ea typeface="メイリオ"/>
              </a:rPr>
              <a:t> </a:t>
            </a:r>
            <a:r>
              <a:rPr lang="en-US" altLang="ja-JP" sz="1200" i="0" baseline="30000" dirty="0">
                <a:latin typeface="メイリオ 本文"/>
                <a:ea typeface="メイリオ"/>
              </a:rPr>
              <a:t> ※1</a:t>
            </a:r>
            <a:endParaRPr lang="en-US" altLang="ja-JP" i="0">
              <a:latin typeface="メイリオ 本文"/>
              <a:ea typeface="メイリオ"/>
            </a:endParaRPr>
          </a:p>
          <a:p>
            <a:pPr algn="ctr" eaLnBrk="1" hangingPunct="1">
              <a:lnSpc>
                <a:spcPct val="150000"/>
              </a:lnSpc>
              <a:defRPr/>
            </a:pPr>
            <a:r>
              <a:rPr lang="ja-JP" altLang="en-US" i="0" baseline="30000" dirty="0">
                <a:solidFill>
                  <a:schemeClr val="tx1">
                    <a:lumMod val="50000"/>
                  </a:schemeClr>
                </a:solidFill>
                <a:latin typeface="メイリオ 本文"/>
                <a:ea typeface="Meiryo"/>
              </a:rPr>
              <a:t>（リマインダー）</a:t>
            </a:r>
            <a:r>
              <a:rPr lang="en-US" altLang="ja-JP" sz="500" i="0" baseline="30000" dirty="0">
                <a:solidFill>
                  <a:schemeClr val="tx1">
                    <a:lumMod val="50000"/>
                  </a:schemeClr>
                </a:solidFill>
                <a:latin typeface="メイリオ 本文"/>
                <a:ea typeface="Meiryo"/>
              </a:rPr>
              <a:t> </a:t>
            </a:r>
            <a:endParaRPr lang="en-US" altLang="ja-JP" i="0">
              <a:solidFill>
                <a:schemeClr val="tx1">
                  <a:lumMod val="50000"/>
                </a:schemeClr>
              </a:solidFill>
              <a:latin typeface="メイリオ 本文"/>
              <a:ea typeface="メイリオ"/>
            </a:endParaRPr>
          </a:p>
          <a:p>
            <a:pPr algn="ctr" eaLnBrk="1" hangingPunct="1">
              <a:lnSpc>
                <a:spcPct val="150000"/>
              </a:lnSpc>
              <a:defRPr/>
            </a:pPr>
            <a:r>
              <a:rPr lang="ja-JP" altLang="en-US" i="0" dirty="0">
                <a:latin typeface="メイリオ 本文"/>
                <a:ea typeface="メイリオ"/>
              </a:rPr>
              <a:t>リモートサービス</a:t>
            </a:r>
            <a:r>
              <a:rPr lang="en-US" altLang="ja-JP" i="0" baseline="30000" dirty="0">
                <a:latin typeface="メイリオ 本文"/>
                <a:ea typeface="メイリオ"/>
              </a:rPr>
              <a:t>※2</a:t>
            </a:r>
          </a:p>
        </p:txBody>
      </p:sp>
      <p:sp>
        <p:nvSpPr>
          <p:cNvPr id="21" name="角丸四角形 20"/>
          <p:cNvSpPr/>
          <p:nvPr/>
        </p:nvSpPr>
        <p:spPr>
          <a:xfrm>
            <a:off x="7783513" y="5058294"/>
            <a:ext cx="2260600" cy="396875"/>
          </a:xfrm>
          <a:prstGeom prst="roundRect">
            <a:avLst>
              <a:gd name="adj" fmla="val 5181"/>
            </a:avLst>
          </a:prstGeom>
          <a:solidFill>
            <a:srgbClr val="003399"/>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b="1" i="0" dirty="0">
                <a:solidFill>
                  <a:schemeClr val="bg1"/>
                </a:solidFill>
                <a:latin typeface="+mn-ea"/>
              </a:rPr>
              <a:t>Garoon</a:t>
            </a:r>
            <a:r>
              <a:rPr lang="ja-JP" altLang="en-US" sz="1400" b="1" i="0" dirty="0">
                <a:solidFill>
                  <a:schemeClr val="bg1"/>
                </a:solidFill>
                <a:latin typeface="+mn-ea"/>
              </a:rPr>
              <a:t>にしかない機能</a:t>
            </a:r>
          </a:p>
        </p:txBody>
      </p:sp>
      <p:sp>
        <p:nvSpPr>
          <p:cNvPr id="14347" name="Text Box 16"/>
          <p:cNvSpPr txBox="1">
            <a:spLocks noChangeArrowheads="1"/>
          </p:cNvSpPr>
          <p:nvPr/>
        </p:nvSpPr>
        <p:spPr bwMode="auto">
          <a:xfrm>
            <a:off x="7130959" y="2255262"/>
            <a:ext cx="1790881" cy="1883593"/>
          </a:xfrm>
          <a:prstGeom prst="rect">
            <a:avLst/>
          </a:prstGeom>
          <a:noFill/>
          <a:ln>
            <a:noFill/>
          </a:ln>
          <a:extLst>
            <a:ext uri="{909E8E84-426E-40dd-AFC4-6F175D3DCCD1}"/>
            <a:ext uri="{91240B29-F687-4f45-9708-019B960494DF}"/>
          </a:extLst>
        </p:spPr>
        <p:txBody>
          <a:bodyPr wrap="square" lIns="91440" tIns="45720" rIns="91440" bIns="45720" anchor="t">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40000"/>
              </a:lnSpc>
              <a:defRPr/>
            </a:pPr>
            <a:r>
              <a:rPr lang="ja-JP" altLang="en-US" sz="1200" i="0" dirty="0">
                <a:latin typeface="+mn-ea"/>
                <a:ea typeface="+mn-ea"/>
                <a:cs typeface="メイリオ" pitchFamily="50" charset="-128"/>
              </a:rPr>
              <a:t>ポータル機能</a:t>
            </a:r>
            <a:endParaRPr lang="en-US" altLang="ja-JP" sz="1200" i="0" dirty="0">
              <a:latin typeface="+mn-ea"/>
              <a:ea typeface="+mn-ea"/>
              <a:cs typeface="メイリオ" pitchFamily="50" charset="-128"/>
            </a:endParaRPr>
          </a:p>
          <a:p>
            <a:pPr algn="ctr" eaLnBrk="1" hangingPunct="1">
              <a:lnSpc>
                <a:spcPct val="140000"/>
              </a:lnSpc>
              <a:defRPr/>
            </a:pPr>
            <a:r>
              <a:rPr lang="ja-JP" altLang="en-US" sz="1200" i="0" dirty="0">
                <a:latin typeface="+mn-ea"/>
                <a:ea typeface="+mn-ea"/>
                <a:cs typeface="メイリオ" pitchFamily="50" charset="-128"/>
              </a:rPr>
              <a:t>スペース</a:t>
            </a:r>
            <a:endParaRPr lang="en-US" altLang="ja-JP" sz="800" i="0" dirty="0">
              <a:latin typeface="+mn-ea"/>
              <a:ea typeface="+mn-ea"/>
              <a:cs typeface="メイリオ" pitchFamily="50" charset="-128"/>
            </a:endParaRPr>
          </a:p>
          <a:p>
            <a:pPr algn="ctr" eaLnBrk="1" hangingPunct="1">
              <a:lnSpc>
                <a:spcPct val="140000"/>
              </a:lnSpc>
              <a:defRPr/>
            </a:pPr>
            <a:r>
              <a:rPr lang="en-US" altLang="ja-JP" sz="1200" i="0" dirty="0">
                <a:latin typeface="+mn-ea"/>
                <a:ea typeface="+mn-ea"/>
                <a:cs typeface="メイリオ" pitchFamily="50" charset="-128"/>
              </a:rPr>
              <a:t>4 </a:t>
            </a:r>
            <a:r>
              <a:rPr lang="ja-JP" altLang="en-US" sz="1200" i="0" dirty="0">
                <a:latin typeface="+mn-ea"/>
                <a:ea typeface="+mn-ea"/>
                <a:cs typeface="メイリオ" pitchFamily="50" charset="-128"/>
              </a:rPr>
              <a:t>言語対応</a:t>
            </a:r>
            <a:endParaRPr lang="en-US" altLang="ja-JP" sz="1200" i="0" dirty="0">
              <a:latin typeface="+mn-ea"/>
              <a:ea typeface="+mn-ea"/>
              <a:cs typeface="メイリオ" pitchFamily="50" charset="-128"/>
            </a:endParaRPr>
          </a:p>
          <a:p>
            <a:pPr algn="ctr" eaLnBrk="1" hangingPunct="1">
              <a:lnSpc>
                <a:spcPct val="140000"/>
              </a:lnSpc>
              <a:defRPr/>
            </a:pPr>
            <a:r>
              <a:rPr lang="ja-JP" altLang="en-US" sz="1200" i="0" dirty="0">
                <a:latin typeface="+mn-ea"/>
                <a:ea typeface="+mn-ea"/>
                <a:cs typeface="メイリオ" pitchFamily="50" charset="-128"/>
              </a:rPr>
              <a:t>タイムゾーン</a:t>
            </a:r>
            <a:endParaRPr lang="en-US" altLang="ja-JP" sz="1200" i="0" dirty="0">
              <a:latin typeface="+mn-ea"/>
              <a:ea typeface="+mn-ea"/>
              <a:cs typeface="メイリオ" pitchFamily="50" charset="-128"/>
            </a:endParaRPr>
          </a:p>
          <a:p>
            <a:pPr algn="ctr" eaLnBrk="1" hangingPunct="1">
              <a:lnSpc>
                <a:spcPct val="140000"/>
              </a:lnSpc>
              <a:defRPr/>
            </a:pPr>
            <a:r>
              <a:rPr lang="ja-JP" altLang="en-US" sz="1200" i="0" dirty="0">
                <a:latin typeface="+mn-ea"/>
                <a:ea typeface="+mn-ea"/>
                <a:cs typeface="メイリオ" pitchFamily="50" charset="-128"/>
              </a:rPr>
              <a:t>お気に入り</a:t>
            </a:r>
            <a:endParaRPr lang="en-US" altLang="ja-JP" sz="1200" i="0" dirty="0">
              <a:latin typeface="+mn-ea"/>
              <a:ea typeface="+mn-ea"/>
              <a:cs typeface="メイリオ" pitchFamily="50" charset="-128"/>
            </a:endParaRPr>
          </a:p>
          <a:p>
            <a:pPr algn="ctr" eaLnBrk="1" hangingPunct="1">
              <a:lnSpc>
                <a:spcPct val="140000"/>
              </a:lnSpc>
              <a:defRPr/>
            </a:pPr>
            <a:r>
              <a:rPr lang="ja-JP" altLang="en-US" sz="1200" i="0" dirty="0">
                <a:solidFill>
                  <a:schemeClr val="tx1">
                    <a:lumMod val="50000"/>
                  </a:schemeClr>
                </a:solidFill>
                <a:latin typeface="メイリオ"/>
                <a:ea typeface="メイリオ"/>
                <a:cs typeface="メイリオ" pitchFamily="50" charset="-128"/>
              </a:rPr>
              <a:t>マルチレポート </a:t>
            </a:r>
            <a:r>
              <a:rPr lang="en-US" altLang="ja-JP" sz="1200" i="0" baseline="30000" dirty="0">
                <a:solidFill>
                  <a:schemeClr val="tx1">
                    <a:lumMod val="50000"/>
                  </a:schemeClr>
                </a:solidFill>
                <a:latin typeface="メイリオ"/>
                <a:ea typeface="メイリオ"/>
              </a:rPr>
              <a:t>※1</a:t>
            </a:r>
            <a:endParaRPr lang="en-US" altLang="ja-JP" sz="1200" i="0">
              <a:solidFill>
                <a:schemeClr val="tx1">
                  <a:lumMod val="50000"/>
                </a:schemeClr>
              </a:solidFill>
              <a:latin typeface="メイリオ"/>
              <a:ea typeface="メイリオ"/>
              <a:cs typeface="メイリオ" pitchFamily="50" charset="-128"/>
            </a:endParaRPr>
          </a:p>
          <a:p>
            <a:pPr lvl="0" algn="ctr" eaLnBrk="1" hangingPunct="1">
              <a:lnSpc>
                <a:spcPct val="140000"/>
              </a:lnSpc>
              <a:defRPr/>
            </a:pPr>
            <a:endParaRPr lang="en-US" altLang="ja-JP" sz="1200" i="0" dirty="0">
              <a:latin typeface="+mn-ea"/>
              <a:ea typeface="+mn-ea"/>
              <a:cs typeface="メイリオ" pitchFamily="50" charset="-128"/>
            </a:endParaRPr>
          </a:p>
        </p:txBody>
      </p:sp>
      <p:sp>
        <p:nvSpPr>
          <p:cNvPr id="27" name="Text Box 16"/>
          <p:cNvSpPr txBox="1">
            <a:spLocks noChangeArrowheads="1"/>
          </p:cNvSpPr>
          <p:nvPr/>
        </p:nvSpPr>
        <p:spPr bwMode="auto">
          <a:xfrm>
            <a:off x="8785493" y="2270507"/>
            <a:ext cx="1914119" cy="2716641"/>
          </a:xfrm>
          <a:prstGeom prst="rect">
            <a:avLst/>
          </a:prstGeom>
          <a:noFill/>
          <a:ln>
            <a:noFill/>
          </a:ln>
          <a:extLst>
            <a:ext uri="{909E8E84-426E-40dd-AFC4-6F175D3DCCD1}"/>
            <a:ext uri="{91240B29-F687-4f45-9708-019B960494DF}"/>
          </a:extLst>
        </p:spPr>
        <p:txBody>
          <a:bodyPr wrap="square" lIns="91440" tIns="45720" rIns="91440" bIns="45720" anchor="t">
            <a:spAutoFit/>
          </a:bodyPr>
          <a:lstStyle>
            <a:lvl1pPr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lnSpc>
                <a:spcPct val="140000"/>
              </a:lnSpc>
              <a:defRPr/>
            </a:pPr>
            <a:r>
              <a:rPr lang="ja-JP" altLang="en-US" sz="1200" i="0" dirty="0">
                <a:latin typeface="+mn-ea"/>
                <a:ea typeface="+mn-ea"/>
                <a:cs typeface="メイリオ" pitchFamily="50" charset="-128"/>
              </a:rPr>
              <a:t>組織の事前設定</a:t>
            </a:r>
            <a:endParaRPr lang="en-US" altLang="ja-JP" sz="1200" i="0" dirty="0">
              <a:latin typeface="+mn-ea"/>
              <a:ea typeface="+mn-ea"/>
              <a:cs typeface="メイリオ" pitchFamily="50" charset="-128"/>
            </a:endParaRPr>
          </a:p>
          <a:p>
            <a:pPr algn="ctr" eaLnBrk="1" hangingPunct="1">
              <a:lnSpc>
                <a:spcPct val="140000"/>
              </a:lnSpc>
              <a:defRPr/>
            </a:pPr>
            <a:r>
              <a:rPr lang="ja-JP" altLang="en-US" sz="1200" i="0" dirty="0">
                <a:latin typeface="+mn-ea"/>
                <a:ea typeface="+mn-ea"/>
                <a:cs typeface="メイリオ" pitchFamily="50" charset="-128"/>
              </a:rPr>
              <a:t>他システム連携</a:t>
            </a:r>
          </a:p>
          <a:p>
            <a:pPr algn="ctr" eaLnBrk="1" hangingPunct="1">
              <a:lnSpc>
                <a:spcPct val="140000"/>
              </a:lnSpc>
              <a:defRPr/>
            </a:pPr>
            <a:r>
              <a:rPr lang="ja-JP" altLang="en-US" sz="1200" i="0">
                <a:latin typeface="メイリオ"/>
                <a:ea typeface="メイリオ"/>
                <a:cs typeface="メイリオ" pitchFamily="50" charset="-128"/>
              </a:rPr>
              <a:t>管理権限移譲</a:t>
            </a:r>
          </a:p>
          <a:p>
            <a:pPr algn="ctr" eaLnBrk="1" hangingPunct="1">
              <a:lnSpc>
                <a:spcPct val="140000"/>
              </a:lnSpc>
              <a:defRPr/>
            </a:pPr>
            <a:r>
              <a:rPr lang="en-US" altLang="ja-JP" sz="1200" i="0" dirty="0">
                <a:latin typeface="+mn-ea"/>
                <a:ea typeface="+mn-ea"/>
                <a:cs typeface="メイリオ" pitchFamily="50" charset="-128"/>
              </a:rPr>
              <a:t>LDAP</a:t>
            </a:r>
            <a:r>
              <a:rPr lang="ja-JP" altLang="en-US" sz="1200" i="0" dirty="0">
                <a:latin typeface="+mn-ea"/>
                <a:ea typeface="+mn-ea"/>
                <a:cs typeface="メイリオ" pitchFamily="50" charset="-128"/>
              </a:rPr>
              <a:t>連携</a:t>
            </a:r>
            <a:endParaRPr lang="en-US" altLang="ja-JP" sz="1200" i="0" dirty="0">
              <a:latin typeface="+mn-ea"/>
              <a:ea typeface="+mn-ea"/>
              <a:cs typeface="メイリオ" pitchFamily="50" charset="-128"/>
            </a:endParaRPr>
          </a:p>
          <a:p>
            <a:pPr algn="ctr" eaLnBrk="1" hangingPunct="1">
              <a:lnSpc>
                <a:spcPct val="140000"/>
              </a:lnSpc>
              <a:defRPr/>
            </a:pPr>
            <a:r>
              <a:rPr lang="en-US" altLang="ja-JP" sz="1200" i="0" dirty="0">
                <a:latin typeface="+mn-ea"/>
                <a:ea typeface="+mn-ea"/>
                <a:cs typeface="メイリオ" pitchFamily="50" charset="-128"/>
              </a:rPr>
              <a:t>AD</a:t>
            </a:r>
            <a:r>
              <a:rPr lang="ja-JP" altLang="en-US" sz="1200" i="0" dirty="0">
                <a:latin typeface="+mn-ea"/>
                <a:ea typeface="+mn-ea"/>
                <a:cs typeface="メイリオ" pitchFamily="50" charset="-128"/>
              </a:rPr>
              <a:t>連携</a:t>
            </a:r>
          </a:p>
          <a:p>
            <a:pPr algn="ctr" eaLnBrk="1" hangingPunct="1">
              <a:lnSpc>
                <a:spcPct val="140000"/>
              </a:lnSpc>
              <a:defRPr/>
            </a:pPr>
            <a:r>
              <a:rPr lang="ja-JP" altLang="en-US" sz="1200" i="0" dirty="0">
                <a:solidFill>
                  <a:schemeClr val="tx1">
                    <a:lumMod val="50000"/>
                  </a:schemeClr>
                </a:solidFill>
                <a:latin typeface="メイリオ"/>
                <a:ea typeface="メイリオ"/>
                <a:cs typeface="メイリオ" pitchFamily="50" charset="-128"/>
              </a:rPr>
              <a:t>サーバー分散</a:t>
            </a:r>
            <a:endParaRPr lang="en-US" altLang="ja-JP" sz="1200" i="0">
              <a:solidFill>
                <a:schemeClr val="tx1">
                  <a:lumMod val="50000"/>
                </a:schemeClr>
              </a:solidFill>
              <a:latin typeface="メイリオ"/>
              <a:ea typeface="メイリオ"/>
              <a:cs typeface="メイリオ" pitchFamily="50" charset="-128"/>
            </a:endParaRPr>
          </a:p>
          <a:p>
            <a:pPr algn="ctr" eaLnBrk="1" hangingPunct="1">
              <a:lnSpc>
                <a:spcPct val="140000"/>
              </a:lnSpc>
              <a:defRPr/>
            </a:pPr>
            <a:r>
              <a:rPr lang="en-US" altLang="ja-JP" sz="1200" i="0" dirty="0">
                <a:solidFill>
                  <a:schemeClr val="tx1">
                    <a:lumMod val="50000"/>
                  </a:schemeClr>
                </a:solidFill>
                <a:latin typeface="メイリオ"/>
                <a:ea typeface="メイリオ"/>
                <a:cs typeface="メイリオ" pitchFamily="50" charset="-128"/>
              </a:rPr>
              <a:t>JS/CSS </a:t>
            </a:r>
            <a:r>
              <a:rPr lang="ja-JP" altLang="en-US" sz="1200" i="0" dirty="0">
                <a:solidFill>
                  <a:schemeClr val="tx1">
                    <a:lumMod val="50000"/>
                  </a:schemeClr>
                </a:solidFill>
                <a:latin typeface="メイリオ"/>
                <a:ea typeface="メイリオ"/>
                <a:cs typeface="メイリオ" pitchFamily="50" charset="-128"/>
              </a:rPr>
              <a:t>カスタマイズ </a:t>
            </a:r>
            <a:r>
              <a:rPr lang="en-US" altLang="ja-JP" sz="1200" i="0" baseline="30000" dirty="0">
                <a:solidFill>
                  <a:schemeClr val="tx1">
                    <a:lumMod val="50000"/>
                  </a:schemeClr>
                </a:solidFill>
                <a:latin typeface="メイリオ"/>
                <a:ea typeface="メイリオ"/>
              </a:rPr>
              <a:t>※1</a:t>
            </a:r>
          </a:p>
          <a:p>
            <a:pPr algn="ctr" eaLnBrk="1" hangingPunct="1">
              <a:lnSpc>
                <a:spcPct val="140000"/>
              </a:lnSpc>
              <a:defRPr/>
            </a:pPr>
            <a:r>
              <a:rPr lang="ja-JP" altLang="en-US" sz="1200" i="0" dirty="0">
                <a:solidFill>
                  <a:schemeClr val="tx1">
                    <a:lumMod val="50000"/>
                  </a:schemeClr>
                </a:solidFill>
                <a:latin typeface="メイリオ"/>
                <a:ea typeface="ＭＳ Ｐゴシック"/>
              </a:rPr>
              <a:t>連携 </a:t>
            </a:r>
            <a:r>
              <a:rPr lang="en-US" altLang="ja-JP" sz="1200" i="0" dirty="0">
                <a:solidFill>
                  <a:schemeClr val="tx1">
                    <a:lumMod val="50000"/>
                  </a:schemeClr>
                </a:solidFill>
                <a:latin typeface="メイリオ"/>
                <a:ea typeface="ＭＳ Ｐゴシック"/>
              </a:rPr>
              <a:t>API</a:t>
            </a:r>
            <a:r>
              <a:rPr lang="en-US" altLang="ja-JP" sz="1200" i="0" baseline="30000" dirty="0">
                <a:solidFill>
                  <a:schemeClr val="tx1">
                    <a:lumMod val="50000"/>
                  </a:schemeClr>
                </a:solidFill>
                <a:latin typeface="メイリオ"/>
                <a:ea typeface="ＭＳ Ｐゴシック"/>
              </a:rPr>
              <a:t> ※1</a:t>
            </a:r>
            <a:endParaRPr lang="en-US" altLang="ja-JP" sz="1200" i="0" dirty="0">
              <a:solidFill>
                <a:schemeClr val="tx1">
                  <a:lumMod val="50000"/>
                </a:schemeClr>
              </a:solidFill>
              <a:latin typeface="メイリオ"/>
              <a:ea typeface="ＭＳ Ｐゴシック"/>
              <a:cs typeface="メイリオ" pitchFamily="50" charset="-128"/>
            </a:endParaRPr>
          </a:p>
          <a:p>
            <a:pPr algn="ctr" eaLnBrk="1" hangingPunct="1">
              <a:lnSpc>
                <a:spcPct val="140000"/>
              </a:lnSpc>
              <a:defRPr/>
            </a:pPr>
            <a:r>
              <a:rPr lang="ja-JP" altLang="en-US" sz="1100" i="0" dirty="0">
                <a:solidFill>
                  <a:schemeClr val="tx1">
                    <a:lumMod val="50000"/>
                  </a:schemeClr>
                </a:solidFill>
                <a:latin typeface="メイリオ"/>
                <a:ea typeface="メイリオ"/>
                <a:cs typeface="メイリオ" pitchFamily="50" charset="-128"/>
              </a:rPr>
              <a:t>外部サービス連携</a:t>
            </a:r>
            <a:r>
              <a:rPr lang="en-US" altLang="ja-JP" sz="1200" i="0" baseline="30000" dirty="0">
                <a:solidFill>
                  <a:schemeClr val="tx1">
                    <a:lumMod val="50000"/>
                  </a:schemeClr>
                </a:solidFill>
                <a:latin typeface="メイリオ"/>
                <a:ea typeface="メイリオ"/>
              </a:rPr>
              <a:t>※2</a:t>
            </a:r>
          </a:p>
          <a:p>
            <a:pPr algn="ctr" eaLnBrk="1" hangingPunct="1">
              <a:lnSpc>
                <a:spcPct val="140000"/>
              </a:lnSpc>
              <a:defRPr/>
            </a:pPr>
            <a:endParaRPr lang="en-US" altLang="ja-JP" sz="1200" i="0" baseline="30000" dirty="0">
              <a:solidFill>
                <a:srgbClr val="FF6600"/>
              </a:solidFill>
              <a:latin typeface="メイリオ" panose="020B0604030504040204" pitchFamily="50" charset="-128"/>
              <a:ea typeface="メイリオ" panose="020B0604030504040204" pitchFamily="50" charset="-128"/>
            </a:endParaRPr>
          </a:p>
          <a:p>
            <a:pPr algn="ctr" eaLnBrk="1" hangingPunct="1">
              <a:lnSpc>
                <a:spcPct val="140000"/>
              </a:lnSpc>
              <a:defRPr/>
            </a:pPr>
            <a:endParaRPr lang="ja-JP" altLang="en-US" sz="1100" i="0" baseline="30000" dirty="0">
              <a:solidFill>
                <a:srgbClr val="FF6600"/>
              </a:solidFill>
              <a:latin typeface="+mn-ea"/>
              <a:ea typeface="+mn-ea"/>
              <a:cs typeface="メイリオ" pitchFamily="50" charset="-128"/>
            </a:endParaRPr>
          </a:p>
        </p:txBody>
      </p:sp>
      <p:sp>
        <p:nvSpPr>
          <p:cNvPr id="25604" name="Text Box 15"/>
          <p:cNvSpPr txBox="1">
            <a:spLocks noChangeArrowheads="1"/>
          </p:cNvSpPr>
          <p:nvPr/>
        </p:nvSpPr>
        <p:spPr bwMode="auto">
          <a:xfrm>
            <a:off x="1763713" y="5852638"/>
            <a:ext cx="83804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i="0" dirty="0" err="1">
                <a:latin typeface="メイリオ" panose="020B0604030504040204" pitchFamily="50" charset="-128"/>
                <a:ea typeface="メイリオ" panose="020B0604030504040204" pitchFamily="50" charset="-128"/>
                <a:cs typeface="メイリオ" panose="020B0604030504040204" pitchFamily="50" charset="-128"/>
              </a:rPr>
              <a:t>Garoon</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」ともにサービスライセンスに含まれるアプリケーションです。</a:t>
            </a:r>
            <a:endParaRPr lang="en-US" altLang="ja-JP" sz="1000" i="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50000"/>
              </a:spcBef>
            </a:pPr>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i="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i="0" dirty="0" err="1">
                <a:latin typeface="メイリオ" panose="020B0604030504040204" pitchFamily="50" charset="-128"/>
                <a:ea typeface="メイリオ" panose="020B0604030504040204" pitchFamily="50" charset="-128"/>
                <a:cs typeface="メイリオ" panose="020B0604030504040204" pitchFamily="50" charset="-128"/>
              </a:rPr>
              <a:t>Garoon</a:t>
            </a:r>
            <a:r>
              <a:rPr lang="ja-JP" altLang="en-US" sz="1000" i="0" dirty="0">
                <a:latin typeface="メイリオ" panose="020B0604030504040204" pitchFamily="50" charset="-128"/>
                <a:ea typeface="メイリオ" panose="020B0604030504040204" pitchFamily="50" charset="-128"/>
                <a:cs typeface="メイリオ" panose="020B0604030504040204" pitchFamily="50" charset="-128"/>
              </a:rPr>
              <a:t>」ともに有償オプションのアプリケーションです。</a:t>
            </a:r>
            <a:endParaRPr lang="en-US" altLang="ja-JP" sz="1000" i="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二等辺三角形 21">
            <a:extLst>
              <a:ext uri="{C183D7F6-B498-43B3-948B-1728B52AA6E4}">
                <adec:decorative xmlns:adec="http://schemas.microsoft.com/office/drawing/2017/decorative" val="1"/>
              </a:ext>
            </a:extLst>
          </p:cNvPr>
          <p:cNvSpPr/>
          <p:nvPr/>
        </p:nvSpPr>
        <p:spPr>
          <a:xfrm>
            <a:off x="7948613" y="4763998"/>
            <a:ext cx="169862" cy="376238"/>
          </a:xfrm>
          <a:prstGeom prst="triangle">
            <a:avLst/>
          </a:prstGeom>
          <a:solidFill>
            <a:srgbClr val="003399"/>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p>
        </p:txBody>
      </p:sp>
      <p:sp>
        <p:nvSpPr>
          <p:cNvPr id="23" name="二等辺三角形 22">
            <a:extLst>
              <a:ext uri="{C183D7F6-B498-43B3-948B-1728B52AA6E4}">
                <adec:decorative xmlns:adec="http://schemas.microsoft.com/office/drawing/2017/decorative" val="1"/>
              </a:ext>
            </a:extLst>
          </p:cNvPr>
          <p:cNvSpPr/>
          <p:nvPr/>
        </p:nvSpPr>
        <p:spPr>
          <a:xfrm>
            <a:off x="4752976" y="5025427"/>
            <a:ext cx="169863" cy="377825"/>
          </a:xfrm>
          <a:prstGeom prst="triangle">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p>
        </p:txBody>
      </p:sp>
      <p:sp>
        <p:nvSpPr>
          <p:cNvPr id="25" name="二等辺三角形 24">
            <a:extLst>
              <a:ext uri="{C183D7F6-B498-43B3-948B-1728B52AA6E4}">
                <adec:decorative xmlns:adec="http://schemas.microsoft.com/office/drawing/2017/decorative" val="1"/>
              </a:ext>
            </a:extLst>
          </p:cNvPr>
          <p:cNvSpPr/>
          <p:nvPr/>
        </p:nvSpPr>
        <p:spPr>
          <a:xfrm>
            <a:off x="2082801" y="3300519"/>
            <a:ext cx="168275" cy="376238"/>
          </a:xfrm>
          <a:prstGeom prst="triangle">
            <a:avLst/>
          </a:prstGeom>
          <a:solidFill>
            <a:srgbClr val="1992D4"/>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p>
        </p:txBody>
      </p:sp>
      <p:sp>
        <p:nvSpPr>
          <p:cNvPr id="2562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416C3A-185E-4FE5-B8D2-798CC65AA6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8770" y="2873375"/>
            <a:ext cx="4490186" cy="2772000"/>
          </a:xfrm>
          <a:prstGeom prst="rect">
            <a:avLst/>
          </a:prstGeom>
          <a:ln w="9525">
            <a:solidFill>
              <a:schemeClr val="bg1">
                <a:lumMod val="85000"/>
              </a:schemeClr>
            </a:solidFill>
          </a:ln>
        </p:spPr>
      </p:pic>
      <p:pic>
        <p:nvPicPr>
          <p:cNvPr id="14" name="図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3043" y="2873376"/>
            <a:ext cx="4152684" cy="2836863"/>
          </a:xfrm>
          <a:prstGeom prst="rect">
            <a:avLst/>
          </a:prstGeom>
          <a:ln w="9525">
            <a:solidFill>
              <a:schemeClr val="bg1">
                <a:lumMod val="85000"/>
              </a:schemeClr>
            </a:solidFill>
          </a:ln>
          <a:effectLst/>
        </p:spPr>
      </p:pic>
      <p:sp>
        <p:nvSpPr>
          <p:cNvPr id="27652" name="タイトル 1"/>
          <p:cNvSpPr>
            <a:spLocks noGrp="1"/>
          </p:cNvSpPr>
          <p:nvPr>
            <p:ph type="title"/>
          </p:nvPr>
        </p:nvSpPr>
        <p:spPr/>
        <p:txBody>
          <a:bodyPr/>
          <a:lstStyle/>
          <a:p>
            <a:pPr eaLnBrk="1" hangingPunct="1"/>
            <a:r>
              <a:rPr lang="ja-JP" altLang="en-US" dirty="0"/>
              <a:t>「</a:t>
            </a:r>
            <a:r>
              <a:rPr lang="en-US" altLang="ja-JP" dirty="0"/>
              <a:t>Office</a:t>
            </a:r>
            <a:r>
              <a:rPr lang="ja-JP" altLang="en-US" dirty="0"/>
              <a:t>」 「</a:t>
            </a:r>
            <a:r>
              <a:rPr lang="en-US" altLang="ja-JP" dirty="0" err="1"/>
              <a:t>Garoon</a:t>
            </a:r>
            <a:r>
              <a:rPr lang="ja-JP" altLang="en-US" dirty="0"/>
              <a:t>」 共通機能　</a:t>
            </a:r>
            <a:r>
              <a:rPr lang="en-US" altLang="ja-JP" dirty="0"/>
              <a:t>-1-</a:t>
            </a:r>
            <a:endParaRPr lang="ja-JP" altLang="en-US" dirty="0"/>
          </a:p>
        </p:txBody>
      </p:sp>
      <p:sp>
        <p:nvSpPr>
          <p:cNvPr id="27653" name="コンテンツ プレースホルダー 2"/>
          <p:cNvSpPr>
            <a:spLocks noGrp="1"/>
          </p:cNvSpPr>
          <p:nvPr>
            <p:ph idx="12"/>
          </p:nvPr>
        </p:nvSpPr>
        <p:spPr>
          <a:xfrm>
            <a:off x="388800" y="888849"/>
            <a:ext cx="10006013" cy="591393"/>
          </a:xfrm>
        </p:spPr>
        <p:txBody>
          <a:bodyPr/>
          <a:lstStyle/>
          <a:p>
            <a:pPr eaLnBrk="1" hangingPunct="1"/>
            <a:r>
              <a:rPr lang="ja-JP" altLang="en-US" dirty="0"/>
              <a:t>トップ画面</a:t>
            </a:r>
            <a:endParaRPr lang="en-US" altLang="ja-JP" dirty="0"/>
          </a:p>
        </p:txBody>
      </p:sp>
      <p:sp>
        <p:nvSpPr>
          <p:cNvPr id="27654" name="テキスト ボックス 4"/>
          <p:cNvSpPr txBox="1">
            <a:spLocks noChangeArrowheads="1"/>
          </p:cNvSpPr>
          <p:nvPr/>
        </p:nvSpPr>
        <p:spPr bwMode="auto">
          <a:xfrm>
            <a:off x="2228849" y="967845"/>
            <a:ext cx="8165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ja-JP" altLang="en-US" sz="1600" i="0">
                <a:solidFill>
                  <a:srgbClr val="333333"/>
                </a:solidFill>
                <a:latin typeface="HGP創英角ｺﾞｼｯｸUB"/>
                <a:ea typeface="メイリオ"/>
                <a:cs typeface="メイリオ" panose="020B0604030504040204" pitchFamily="50" charset="-128"/>
              </a:rPr>
              <a:t>見やすい、わかりやすい！直感的に使える！</a:t>
            </a:r>
            <a:br>
              <a:rPr lang="ja-JP" altLang="en-US" sz="1600" i="0">
                <a:solidFill>
                  <a:srgbClr val="333333"/>
                </a:solidFill>
                <a:latin typeface="HGP創英角ｺﾞｼｯｸUB"/>
                <a:ea typeface="メイリオ"/>
                <a:cs typeface="メイリオ" panose="020B0604030504040204" pitchFamily="50" charset="-128"/>
              </a:rPr>
            </a:br>
            <a:r>
              <a:rPr lang="ja-JP" altLang="en-US" sz="1600" i="0">
                <a:solidFill>
                  <a:srgbClr val="333333"/>
                </a:solidFill>
                <a:latin typeface="HGP創英角ｺﾞｼｯｸUB"/>
                <a:ea typeface="メイリオ"/>
                <a:cs typeface="メイリオ" panose="020B0604030504040204" pitchFamily="50" charset="-128"/>
              </a:rPr>
              <a:t>全ての情報はここに集約。１日の仕事はここからスタート</a:t>
            </a:r>
            <a:endParaRPr lang="ja-JP" altLang="en-US" sz="1600" i="0" dirty="0">
              <a:solidFill>
                <a:srgbClr val="333333"/>
              </a:solidFill>
              <a:latin typeface="HGP創英角ｺﾞｼｯｸUB"/>
              <a:ea typeface="メイリオ"/>
              <a:cs typeface="メイリオ" panose="020B0604030504040204" pitchFamily="50" charset="-128"/>
            </a:endParaRPr>
          </a:p>
        </p:txBody>
      </p:sp>
      <p:pic>
        <p:nvPicPr>
          <p:cNvPr id="27655" name="図 14">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183043" y="2170223"/>
            <a:ext cx="1252295" cy="68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C183D7F6-B498-43B3-948B-1728B52AA6E4}">
                <adec:decorative xmlns:adec="http://schemas.microsoft.com/office/drawing/2017/decorative" val="1"/>
              </a:ext>
            </a:extLst>
          </p:cNvPr>
          <p:cNvSpPr/>
          <p:nvPr/>
        </p:nvSpPr>
        <p:spPr bwMode="auto">
          <a:xfrm>
            <a:off x="2512059" y="4241912"/>
            <a:ext cx="2823668" cy="1468327"/>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19" name="直線コネクタ 18">
            <a:extLst>
              <a:ext uri="{C183D7F6-B498-43B3-948B-1728B52AA6E4}">
                <adec:decorative xmlns:adec="http://schemas.microsoft.com/office/drawing/2017/decorative" val="1"/>
              </a:ext>
            </a:extLst>
          </p:cNvPr>
          <p:cNvCxnSpPr>
            <a:cxnSpLocks/>
          </p:cNvCxnSpPr>
          <p:nvPr/>
        </p:nvCxnSpPr>
        <p:spPr bwMode="auto">
          <a:xfrm flipH="1">
            <a:off x="5007429" y="3948113"/>
            <a:ext cx="588510" cy="293800"/>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27662" name="フッター プレースホルダー 1">
            <a:extLst>
              <a:ext uri="{C183D7F6-B498-43B3-948B-1728B52AA6E4}">
                <adec:decorative xmlns:adec="http://schemas.microsoft.com/office/drawing/2017/decorative" val="1"/>
              </a:ext>
            </a:extLst>
          </p:cNvPr>
          <p:cNvSpPr>
            <a:spLocks noGrp="1"/>
          </p:cNvSpPr>
          <p:nvPr>
            <p:ph type="ftr"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r>
              <a:rPr lang="en-US" altLang="ja-JP" i="0" dirty="0">
                <a:solidFill>
                  <a:srgbClr val="004080"/>
                </a:solidFill>
                <a:latin typeface="メイリオ" panose="020B0604030504040204" pitchFamily="50" charset="-128"/>
                <a:ea typeface="メイリオ" panose="020B0604030504040204" pitchFamily="50" charset="-128"/>
              </a:rPr>
              <a:t>Copyright </a:t>
            </a:r>
            <a:r>
              <a:rPr lang="en-US" altLang="ja-JP" i="0" dirty="0" err="1">
                <a:solidFill>
                  <a:srgbClr val="004080"/>
                </a:solidFill>
                <a:latin typeface="メイリオ" panose="020B0604030504040204" pitchFamily="50" charset="-128"/>
                <a:ea typeface="メイリオ" panose="020B0604030504040204" pitchFamily="50" charset="-128"/>
              </a:rPr>
              <a:t>Cybozu</a:t>
            </a:r>
            <a:endParaRPr lang="en-US" altLang="ja-JP" i="0" dirty="0">
              <a:solidFill>
                <a:srgbClr val="00408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C183D7F6-B498-43B3-948B-1728B52AA6E4}">
                <adec:decorative xmlns:adec="http://schemas.microsoft.com/office/drawing/2017/decorative" val="1"/>
              </a:ext>
            </a:extLst>
          </p:cNvPr>
          <p:cNvSpPr>
            <a:spLocks noGrp="1"/>
          </p:cNvSpPr>
          <p:nvPr>
            <p:ph type="sldNum" sz="quarter" idx="14"/>
          </p:nvPr>
        </p:nvSpPr>
        <p:spPr/>
        <p:txBody>
          <a:bodyPr/>
          <a:lstStyle/>
          <a:p>
            <a:pPr>
              <a:defRPr/>
            </a:pPr>
            <a:fld id="{50616D47-2323-4AB9-96DF-69D4BCBEB779}" type="slidenum">
              <a:rPr lang="en-US" altLang="ja-JP" smtClean="0"/>
              <a:pPr>
                <a:defRPr/>
              </a:pPr>
              <a:t>9</a:t>
            </a:fld>
            <a:endParaRPr lang="en-US" altLang="ja-JP"/>
          </a:p>
        </p:txBody>
      </p:sp>
      <p:sp>
        <p:nvSpPr>
          <p:cNvPr id="22" name="正方形/長方形 21">
            <a:extLst>
              <a:ext uri="{C183D7F6-B498-43B3-948B-1728B52AA6E4}">
                <adec:decorative xmlns:adec="http://schemas.microsoft.com/office/drawing/2017/decorative" val="1"/>
              </a:ext>
            </a:extLst>
          </p:cNvPr>
          <p:cNvSpPr/>
          <p:nvPr/>
        </p:nvSpPr>
        <p:spPr bwMode="auto">
          <a:xfrm>
            <a:off x="8317393" y="4655820"/>
            <a:ext cx="2674939" cy="989018"/>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ja-JP" altLang="en-US" sz="1400" i="0" dirty="0">
              <a:solidFill>
                <a:schemeClr val="tx1"/>
              </a:solidFill>
            </a:endParaRPr>
          </a:p>
        </p:txBody>
      </p:sp>
      <p:cxnSp>
        <p:nvCxnSpPr>
          <p:cNvPr id="23" name="直線コネクタ 22">
            <a:extLst>
              <a:ext uri="{C183D7F6-B498-43B3-948B-1728B52AA6E4}">
                <adec:decorative xmlns:adec="http://schemas.microsoft.com/office/drawing/2017/decorative" val="1"/>
              </a:ext>
            </a:extLst>
          </p:cNvPr>
          <p:cNvCxnSpPr>
            <a:cxnSpLocks/>
          </p:cNvCxnSpPr>
          <p:nvPr/>
        </p:nvCxnSpPr>
        <p:spPr bwMode="auto">
          <a:xfrm>
            <a:off x="6864792" y="4006947"/>
            <a:ext cx="1452601" cy="648873"/>
          </a:xfrm>
          <a:prstGeom prst="line">
            <a:avLst/>
          </a:prstGeom>
          <a:ln w="31750" cap="sq">
            <a:tailEnd type="oval" w="lg" len="lg"/>
          </a:ln>
        </p:spPr>
        <p:style>
          <a:lnRef idx="1">
            <a:schemeClr val="accent2"/>
          </a:lnRef>
          <a:fillRef idx="0">
            <a:schemeClr val="accent2"/>
          </a:fillRef>
          <a:effectRef idx="0">
            <a:schemeClr val="accent2"/>
          </a:effectRef>
          <a:fontRef idx="minor">
            <a:schemeClr val="tx1"/>
          </a:fontRef>
        </p:style>
      </p:cxnSp>
      <p:sp>
        <p:nvSpPr>
          <p:cNvPr id="18" name="角丸四角形 17"/>
          <p:cNvSpPr/>
          <p:nvPr/>
        </p:nvSpPr>
        <p:spPr bwMode="auto">
          <a:xfrm>
            <a:off x="5145102" y="3235326"/>
            <a:ext cx="2530475" cy="863600"/>
          </a:xfrm>
          <a:prstGeom prst="roundRect">
            <a:avLst>
              <a:gd name="adj" fmla="val 10179"/>
            </a:avLst>
          </a:prstGeom>
          <a:ln w="31750" cap="flat"/>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400" b="1" i="0" dirty="0">
                <a:solidFill>
                  <a:schemeClr val="tx1"/>
                </a:solidFill>
                <a:latin typeface="+mn-ea"/>
              </a:rPr>
              <a:t>最新情報</a:t>
            </a:r>
            <a:br>
              <a:rPr lang="ja-JP" altLang="en-US" sz="1400" i="0" dirty="0">
                <a:solidFill>
                  <a:schemeClr val="tx1"/>
                </a:solidFill>
                <a:latin typeface="+mn-ea"/>
              </a:rPr>
            </a:br>
            <a:r>
              <a:rPr lang="ja-JP" altLang="en-US" sz="1400" i="0" dirty="0">
                <a:solidFill>
                  <a:schemeClr val="tx1"/>
                </a:solidFill>
                <a:latin typeface="+mn-ea"/>
              </a:rPr>
              <a:t>自分に関する情報の新着は 一箇所にまとめて表示。</a:t>
            </a:r>
          </a:p>
        </p:txBody>
      </p:sp>
      <p:pic>
        <p:nvPicPr>
          <p:cNvPr id="10" name="図 9">
            <a:extLst>
              <a:ext uri="{FF2B5EF4-FFF2-40B4-BE49-F238E27FC236}">
                <a16:creationId xmlns:a16="http://schemas.microsoft.com/office/drawing/2014/main" id="{A1A24C54-7ECE-284D-8303-BF39049E456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8189" y="2196332"/>
            <a:ext cx="2275674" cy="630187"/>
          </a:xfrm>
          <a:prstGeom prst="rect">
            <a:avLst/>
          </a:prstGeom>
        </p:spPr>
      </p:pic>
    </p:spTree>
  </p:cSld>
  <p:clrMapOvr>
    <a:masterClrMapping/>
  </p:clrMapOvr>
</p:sld>
</file>

<file path=ppt/theme/theme1.xml><?xml version="1.0" encoding="utf-8"?>
<a:theme xmlns:a="http://schemas.openxmlformats.org/drawingml/2006/main" name="Garoon3.5">
  <a:themeElements>
    <a:clrScheme name="ユーザー設定 3">
      <a:dk1>
        <a:srgbClr val="333333"/>
      </a:dk1>
      <a:lt1>
        <a:srgbClr val="FFFFFF"/>
      </a:lt1>
      <a:dk2>
        <a:srgbClr val="333333"/>
      </a:dk2>
      <a:lt2>
        <a:srgbClr val="666666"/>
      </a:lt2>
      <a:accent1>
        <a:srgbClr val="1C4686"/>
      </a:accent1>
      <a:accent2>
        <a:srgbClr val="71A7D1"/>
      </a:accent2>
      <a:accent3>
        <a:srgbClr val="DBE9F0"/>
      </a:accent3>
      <a:accent4>
        <a:srgbClr val="D4D4D4"/>
      </a:accent4>
      <a:accent5>
        <a:srgbClr val="F2F2F2"/>
      </a:accent5>
      <a:accent6>
        <a:srgbClr val="EF9F36"/>
      </a:accent6>
      <a:hlink>
        <a:srgbClr val="1A407B"/>
      </a:hlink>
      <a:folHlink>
        <a:srgbClr val="4B2D82"/>
      </a:folHlink>
    </a:clrScheme>
    <a:fontScheme name="伝統">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a:noFill/>
        </a:ln>
      </a:spPr>
      <a:bodyPr vert="horz" wrap="square" lIns="91440" tIns="45720" rIns="91440" bIns="45720" numCol="1" rtlCol="0" anchor="ctr" anchorCtr="0" compatLnSpc="1">
        <a:prstTxWarp prst="textNoShape">
          <a:avLst/>
        </a:prstTxWarp>
      </a:bodyPr>
      <a:lstStyle>
        <a:defPPr algn="ctr">
          <a:defRPr kumimoji="1" sz="1050" i="0" smtClean="0">
            <a:solidFill>
              <a:schemeClr val="bg1"/>
            </a:solidFill>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gradFill rotWithShape="1">
          <a:gsLst>
            <a:gs pos="0">
              <a:schemeClr val="bg1">
                <a:alpha val="70000"/>
              </a:schemeClr>
            </a:gs>
            <a:gs pos="100000">
              <a:schemeClr val="bg2">
                <a:alpha val="13000"/>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kumimoji="1" i="0" dirty="0">
            <a:latin typeface="+mn-ea"/>
            <a:ea typeface="+mn-ea"/>
          </a:defRPr>
        </a:defPPr>
      </a:lstStyle>
    </a:tx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30e1__x30e2_ xmlns="9a749bd9-4249-4213-9bd2-103ed03e98a6" xsi:nil="true"/>
    <TaxCatchAll xmlns="5339ad34-89ec-4261-99c6-c8d999a05686" xsi:nil="true"/>
    <lcf76f155ced4ddcb4097134ff3c332f xmlns="9a749bd9-4249-4213-9bd2-103ed03e98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6AE9C040CCD3499E0880E8C4CD0694" ma:contentTypeVersion="14" ma:contentTypeDescription="新しいドキュメントを作成します。" ma:contentTypeScope="" ma:versionID="a4d380e3faa229412324d117a417415d">
  <xsd:schema xmlns:xsd="http://www.w3.org/2001/XMLSchema" xmlns:xs="http://www.w3.org/2001/XMLSchema" xmlns:p="http://schemas.microsoft.com/office/2006/metadata/properties" xmlns:ns2="9a749bd9-4249-4213-9bd2-103ed03e98a6" xmlns:ns3="5339ad34-89ec-4261-99c6-c8d999a05686" targetNamespace="http://schemas.microsoft.com/office/2006/metadata/properties" ma:root="true" ma:fieldsID="ff4cccddb1c990b63b7f9856ebd00bb7" ns2:_="" ns3:_="">
    <xsd:import namespace="9a749bd9-4249-4213-9bd2-103ed03e98a6"/>
    <xsd:import namespace="5339ad34-89ec-4261-99c6-c8d999a05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_x30e1__x30e2_"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49bd9-4249-4213-9bd2-103ed03e9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x30e1__x30e2_" ma:index="18" nillable="true" ma:displayName="メモ" ma:format="Dropdown" ma:internalName="_x30e1__x30e2_">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9ad34-89ec-4261-99c6-c8d999a0568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967208d-70e4-46b6-a0cf-9067f1e3fdf6}" ma:internalName="TaxCatchAll" ma:showField="CatchAllData" ma:web="5339ad34-89ec-4261-99c6-c8d999a056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D88EF-FDA3-4F84-B8D8-7BFCF684AA7B}">
  <ds:schemaRefs>
    <ds:schemaRef ds:uri="http://schemas.microsoft.com/sharepoint/v3/contenttype/forms"/>
  </ds:schemaRefs>
</ds:datastoreItem>
</file>

<file path=customXml/itemProps2.xml><?xml version="1.0" encoding="utf-8"?>
<ds:datastoreItem xmlns:ds="http://schemas.openxmlformats.org/officeDocument/2006/customXml" ds:itemID="{C490064D-0D69-47FB-AEE6-F7317F297D0B}">
  <ds:schemaRefs>
    <ds:schemaRef ds:uri="http://purl.org/dc/dcmitype/"/>
    <ds:schemaRef ds:uri="5339ad34-89ec-4261-99c6-c8d999a05686"/>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9a749bd9-4249-4213-9bd2-103ed03e98a6"/>
    <ds:schemaRef ds:uri="http://www.w3.org/XML/1998/namespace"/>
  </ds:schemaRefs>
</ds:datastoreItem>
</file>

<file path=customXml/itemProps3.xml><?xml version="1.0" encoding="utf-8"?>
<ds:datastoreItem xmlns:ds="http://schemas.openxmlformats.org/officeDocument/2006/customXml" ds:itemID="{DFB53047-8569-4FA9-96DB-FBE5ADDE5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49bd9-4249-4213-9bd2-103ed03e98a6"/>
    <ds:schemaRef ds:uri="5339ad34-89ec-4261-99c6-c8d999a05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Garoon.thmx</Template>
  <TotalTime>0</TotalTime>
  <Words>6426</Words>
  <Application>Microsoft Office PowerPoint</Application>
  <PresentationFormat>ワイド画面</PresentationFormat>
  <Paragraphs>842</Paragraphs>
  <Slides>60</Slides>
  <Notes>18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60</vt:i4>
      </vt:variant>
    </vt:vector>
  </HeadingPairs>
  <TitlesOfParts>
    <vt:vector size="76" baseType="lpstr">
      <vt:lpstr>Gill Sans Light</vt:lpstr>
      <vt:lpstr>HGP創英角ｺﾞｼｯｸUB</vt:lpstr>
      <vt:lpstr>HGS創英角ｺﾞｼｯｸUB</vt:lpstr>
      <vt:lpstr>Hiragino Kaku Gothic Pro</vt:lpstr>
      <vt:lpstr>Hiragino Kaku Gothic W4 JIS2004</vt:lpstr>
      <vt:lpstr>ＭＳ Ｐゴシック</vt:lpstr>
      <vt:lpstr>Meiryo</vt:lpstr>
      <vt:lpstr>Meiryo</vt:lpstr>
      <vt:lpstr>メイリオ 本文</vt:lpstr>
      <vt:lpstr>Yu Gothic</vt:lpstr>
      <vt:lpstr>Yu Gothic Medium</vt:lpstr>
      <vt:lpstr>Arial</vt:lpstr>
      <vt:lpstr>Candara</vt:lpstr>
      <vt:lpstr>Verdana</vt:lpstr>
      <vt:lpstr>Wingdings</vt:lpstr>
      <vt:lpstr>Garoon3.5</vt:lpstr>
      <vt:lpstr>パッケージ版 サイボウズ Office / Garoon  比較資料</vt:lpstr>
      <vt:lpstr>はじめに</vt:lpstr>
      <vt:lpstr>本文書の取り扱いと商標について</vt:lpstr>
      <vt:lpstr>目次</vt:lpstr>
      <vt:lpstr>製品概要</vt:lpstr>
      <vt:lpstr>サイボウズの２つのグループウェア</vt:lpstr>
      <vt:lpstr>機能紹介</vt:lpstr>
      <vt:lpstr>「Office」と「Garoon」の機能</vt:lpstr>
      <vt:lpstr>「Office」 「Garoon」 共通機能　-1-</vt:lpstr>
      <vt:lpstr>「Office」 「Garoon」 共通機能　 -2-</vt:lpstr>
      <vt:lpstr>「Office」 「Garoon」 共通機能　 -3-</vt:lpstr>
      <vt:lpstr>「Office」 「Garoon」 共通機能　 -4-</vt:lpstr>
      <vt:lpstr>「Office」 「Garoon」 共通機能　 -5-</vt:lpstr>
      <vt:lpstr>「Office」 「Garoon」 共通機能　 -6-</vt:lpstr>
      <vt:lpstr>（補足）「Garoon」にしかないワークフローの機能</vt:lpstr>
      <vt:lpstr>「Office」 「Garoon」 共通機能　 -7-</vt:lpstr>
      <vt:lpstr>「Office」 「Garoon」 共通機能　 -8-</vt:lpstr>
      <vt:lpstr>「Office」 「Garoon」 共通機能　 -9-</vt:lpstr>
      <vt:lpstr>「Office」 「Garoon」 共通機能　 -10-</vt:lpstr>
      <vt:lpstr>「Office」 「Garoon」 共通機能　 -11-</vt:lpstr>
      <vt:lpstr>「Office」にしかない機能</vt:lpstr>
      <vt:lpstr>「Office」にしかない機能　 -1-</vt:lpstr>
      <vt:lpstr>「Office」にしかない機能　 -2-</vt:lpstr>
      <vt:lpstr>「Office」にしかない機能　 -3-</vt:lpstr>
      <vt:lpstr>「Office」にしかない機能　 -4-</vt:lpstr>
      <vt:lpstr>「Office」にしかない機能　 -5-</vt:lpstr>
      <vt:lpstr>「Office」にしかない機能　 -6-</vt:lpstr>
      <vt:lpstr>「Office」にしかない機能　 -7-</vt:lpstr>
      <vt:lpstr>「 Garoon」にしかない機能</vt:lpstr>
      <vt:lpstr>「Garoon」にしかない機能　 -1-</vt:lpstr>
      <vt:lpstr>「Garoon」にしかない機能　 -2-</vt:lpstr>
      <vt:lpstr>「Garoon」にしかない機能　 -3-</vt:lpstr>
      <vt:lpstr>「Garoon」にしかない機能　 -4-</vt:lpstr>
      <vt:lpstr>「Garoon」にしかない機能　 -5-</vt:lpstr>
      <vt:lpstr>「Garoon」にしかない機能　 -6-</vt:lpstr>
      <vt:lpstr>「Garoon」にしかない機能　 -7-</vt:lpstr>
      <vt:lpstr>「Garoon」にしかない機能　 -8-</vt:lpstr>
      <vt:lpstr>「Garoon」にしかない機能　 -9-</vt:lpstr>
      <vt:lpstr>「Garoon」にしかない機能　 -10-</vt:lpstr>
      <vt:lpstr>「Garoon」にしかない機能　 -11-</vt:lpstr>
      <vt:lpstr>「Garoon」にしかない機能　 -12-</vt:lpstr>
      <vt:lpstr>「Garoon」にしかない機能　 -13-</vt:lpstr>
      <vt:lpstr>「Garoon」にしかない機能　 -14-</vt:lpstr>
      <vt:lpstr>「Garoon」にしかない機能　 -15-</vt:lpstr>
      <vt:lpstr>「Garoon」にしかない機能　 -16-</vt:lpstr>
      <vt:lpstr>「Garoon」にしかない機能　 -17-</vt:lpstr>
      <vt:lpstr>「Garoon」にしかない機能　 -18-</vt:lpstr>
      <vt:lpstr>「Garoon」にしかない機能　 -19-</vt:lpstr>
      <vt:lpstr>「Garoon」にしかない機能　 -20-</vt:lpstr>
      <vt:lpstr>「Garoon」にしかない機能　 -21- 　</vt:lpstr>
      <vt:lpstr>「Garoon」にしかない機能　 -22- 　</vt:lpstr>
      <vt:lpstr>比較表</vt:lpstr>
      <vt:lpstr>「Office」と「Garoon」比較表 -1-</vt:lpstr>
      <vt:lpstr>「Office」と「Garoon」比較表 -2-</vt:lpstr>
      <vt:lpstr>価格</vt:lpstr>
      <vt:lpstr>「サイボウズ Office」 価格</vt:lpstr>
      <vt:lpstr>「Garoon」価格</vt:lpstr>
      <vt:lpstr>「Office」から「Garoon」への移行</vt:lpstr>
      <vt:lpstr>詳細情報はこちらから</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パッケージ版 サイボウズ Office / Garoon  比較資料</dc:title>
  <dc:subject/>
  <dc:creator/>
  <cp:keywords/>
  <dc:description/>
  <cp:lastModifiedBy/>
  <cp:revision>45</cp:revision>
  <dcterms:created xsi:type="dcterms:W3CDTF">2020-12-15T03:39:00Z</dcterms:created>
  <dcterms:modified xsi:type="dcterms:W3CDTF">2023-11-21T03:41:52Z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0x010100F06AE9C040CCD3499E0880E8C4CD0694</vt:lpwstr>
  </property>
  <property fmtid="{D5CDD505-2E9C-101B-9397-08002B2CF9AE}" pid="3" name="MediaServiceImageTags">
    <vt:lpwstr/>
  </property>
</Properties>
</file>