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665" r:id="rId4"/>
    <p:sldMasterId id="2147483660" r:id="rId5"/>
  </p:sldMasterIdLst>
  <p:notesMasterIdLst>
    <p:notesMasterId r:id="rId59"/>
  </p:notesMasterIdLst>
  <p:handoutMasterIdLst>
    <p:handoutMasterId r:id="rId60"/>
  </p:handoutMasterIdLst>
  <p:sldIdLst>
    <p:sldId id="1004" r:id="rId6"/>
    <p:sldId id="773" r:id="rId7"/>
    <p:sldId id="993" r:id="rId8"/>
    <p:sldId id="641" r:id="rId9"/>
    <p:sldId id="947" r:id="rId10"/>
    <p:sldId id="460" r:id="rId11"/>
    <p:sldId id="461" r:id="rId12"/>
    <p:sldId id="473" r:id="rId13"/>
    <p:sldId id="474" r:id="rId14"/>
    <p:sldId id="1058" r:id="rId15"/>
    <p:sldId id="462" r:id="rId16"/>
    <p:sldId id="454" r:id="rId17"/>
    <p:sldId id="429" r:id="rId18"/>
    <p:sldId id="434" r:id="rId19"/>
    <p:sldId id="435" r:id="rId20"/>
    <p:sldId id="442" r:id="rId21"/>
    <p:sldId id="479" r:id="rId22"/>
    <p:sldId id="477" r:id="rId23"/>
    <p:sldId id="1041" r:id="rId24"/>
    <p:sldId id="1040" r:id="rId25"/>
    <p:sldId id="1038" r:id="rId26"/>
    <p:sldId id="1039" r:id="rId27"/>
    <p:sldId id="1046" r:id="rId28"/>
    <p:sldId id="1048" r:id="rId29"/>
    <p:sldId id="1051" r:id="rId30"/>
    <p:sldId id="1060" r:id="rId31"/>
    <p:sldId id="465" r:id="rId32"/>
    <p:sldId id="1042" r:id="rId33"/>
    <p:sldId id="1049" r:id="rId34"/>
    <p:sldId id="1050" r:id="rId35"/>
    <p:sldId id="1052" r:id="rId36"/>
    <p:sldId id="1053" r:id="rId37"/>
    <p:sldId id="1054" r:id="rId38"/>
    <p:sldId id="1043" r:id="rId39"/>
    <p:sldId id="1055" r:id="rId40"/>
    <p:sldId id="1056" r:id="rId41"/>
    <p:sldId id="1057" r:id="rId42"/>
    <p:sldId id="344" r:id="rId43"/>
    <p:sldId id="1003" r:id="rId44"/>
    <p:sldId id="1031" r:id="rId45"/>
    <p:sldId id="1066" r:id="rId46"/>
    <p:sldId id="1067" r:id="rId47"/>
    <p:sldId id="1068" r:id="rId48"/>
    <p:sldId id="1069" r:id="rId49"/>
    <p:sldId id="1070" r:id="rId50"/>
    <p:sldId id="1071" r:id="rId51"/>
    <p:sldId id="1072" r:id="rId52"/>
    <p:sldId id="1074" r:id="rId53"/>
    <p:sldId id="1075" r:id="rId54"/>
    <p:sldId id="1076" r:id="rId55"/>
    <p:sldId id="1078" r:id="rId56"/>
    <p:sldId id="1079" r:id="rId57"/>
    <p:sldId id="935" r:id="rId5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66" userDrawn="1">
          <p15:clr>
            <a:srgbClr val="A4A3A4"/>
          </p15:clr>
        </p15:guide>
        <p15:guide id="4" pos="453"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5A228"/>
    <a:srgbClr val="E7F1F0"/>
    <a:srgbClr val="CBE3E0"/>
    <a:srgbClr val="FCC940"/>
    <a:srgbClr val="FFFFFF"/>
    <a:srgbClr val="979899"/>
    <a:srgbClr val="676D73"/>
    <a:srgbClr val="969696"/>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4256E-A540-C8F7-E736-B239E7E82E43}" v="9" dt="2023-10-17T08:07:25.567"/>
    <p1510:client id="{85BE2DC4-CCD4-D52E-4FA2-5C08DBA1B174}" v="55" dt="2023-10-18T00:49:09.2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6" autoAdjust="0"/>
    <p:restoredTop sz="90329" autoAdjust="0"/>
  </p:normalViewPr>
  <p:slideViewPr>
    <p:cSldViewPr snapToGrid="0" showGuides="1">
      <p:cViewPr varScale="1">
        <p:scale>
          <a:sx n="63" d="100"/>
          <a:sy n="63" d="100"/>
        </p:scale>
        <p:origin x="523" y="67"/>
      </p:cViewPr>
      <p:guideLst>
        <p:guide orient="horz" pos="2160"/>
        <p:guide pos="3840"/>
        <p:guide orient="horz" pos="1366"/>
        <p:guide pos="453"/>
      </p:guideLst>
    </p:cSldViewPr>
  </p:slideViewPr>
  <p:outlineViewPr>
    <p:cViewPr>
      <p:scale>
        <a:sx n="33" d="100"/>
        <a:sy n="33" d="100"/>
      </p:scale>
      <p:origin x="0" y="0"/>
    </p:cViewPr>
  </p:outlineViewPr>
  <p:notesTextViewPr>
    <p:cViewPr>
      <p:scale>
        <a:sx n="1" d="1"/>
        <a:sy n="1" d="1"/>
      </p:scale>
      <p:origin x="0" y="0"/>
    </p:cViewPr>
  </p:notesTextViewPr>
  <p:sorterViewPr>
    <p:cViewPr>
      <p:scale>
        <a:sx n="162" d="100"/>
        <a:sy n="162" d="100"/>
      </p:scale>
      <p:origin x="0" y="-58332"/>
    </p:cViewPr>
  </p:sorterViewPr>
  <p:notesViewPr>
    <p:cSldViewPr snapToGrid="0" showGuides="1">
      <p:cViewPr varScale="1">
        <p:scale>
          <a:sx n="71" d="100"/>
          <a:sy n="71" d="100"/>
        </p:scale>
        <p:origin x="-4240" y="-10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F1CB378-800E-4187-B9C0-764C279E39A9}"/>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7" name="Rectangle 3">
            <a:extLst>
              <a:ext uri="{FF2B5EF4-FFF2-40B4-BE49-F238E27FC236}">
                <a16:creationId xmlns:a16="http://schemas.microsoft.com/office/drawing/2014/main" id="{5AC1739F-E992-4CE5-BF50-AE1938A60F0D}"/>
              </a:ext>
            </a:extLst>
          </p:cNvPr>
          <p:cNvSpPr>
            <a:spLocks noGrp="1" noChangeArrowheads="1"/>
          </p:cNvSpPr>
          <p:nvPr>
            <p:ph type="dt" sz="quarter"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6148" name="Rectangle 4">
            <a:extLst>
              <a:ext uri="{FF2B5EF4-FFF2-40B4-BE49-F238E27FC236}">
                <a16:creationId xmlns:a16="http://schemas.microsoft.com/office/drawing/2014/main" id="{17B60061-7151-49BB-BD2E-0F5016AFEEBC}"/>
              </a:ext>
            </a:extLst>
          </p:cNvPr>
          <p:cNvSpPr>
            <a:spLocks noGrp="1" noChangeArrowheads="1"/>
          </p:cNvSpPr>
          <p:nvPr>
            <p:ph type="ftr" sz="quarter" idx="2"/>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6149" name="Rectangle 5">
            <a:extLst>
              <a:ext uri="{FF2B5EF4-FFF2-40B4-BE49-F238E27FC236}">
                <a16:creationId xmlns:a16="http://schemas.microsoft.com/office/drawing/2014/main" id="{B50D964E-4186-43D3-96C2-E2F79D12F38D}"/>
              </a:ext>
            </a:extLst>
          </p:cNvPr>
          <p:cNvSpPr>
            <a:spLocks noGrp="1" noChangeArrowheads="1"/>
          </p:cNvSpPr>
          <p:nvPr>
            <p:ph type="sldNum" sz="quarter" idx="3"/>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BB95B6AA-2F88-4192-8A6D-F9367055E47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65EFC52-3F5A-409E-B444-93359B2F8288}"/>
              </a:ext>
            </a:extLst>
          </p:cNvPr>
          <p:cNvSpPr>
            <a:spLocks noGrp="1" noChangeArrowheads="1"/>
          </p:cNvSpPr>
          <p:nvPr>
            <p:ph type="hdr" sz="quarter"/>
          </p:nvPr>
        </p:nvSpPr>
        <p:spPr bwMode="auto">
          <a:xfrm>
            <a:off x="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9B8ED9EE-2770-4F03-9553-7D1749CAB9BD}"/>
              </a:ext>
            </a:extLst>
          </p:cNvPr>
          <p:cNvSpPr>
            <a:spLocks noGrp="1" noChangeArrowheads="1"/>
          </p:cNvSpPr>
          <p:nvPr>
            <p:ph type="dt" idx="1"/>
          </p:nvPr>
        </p:nvSpPr>
        <p:spPr bwMode="auto">
          <a:xfrm>
            <a:off x="3854450" y="0"/>
            <a:ext cx="2951163" cy="496888"/>
          </a:xfrm>
          <a:prstGeom prst="rect">
            <a:avLst/>
          </a:prstGeom>
          <a:noFill/>
          <a:ln>
            <a:noFill/>
          </a:ln>
          <a:effectLst/>
        </p:spPr>
        <p:txBody>
          <a:bodyPr vert="horz" wrap="square" lIns="92236" tIns="46118" rIns="92236" bIns="46118" numCol="1" anchor="t" anchorCtr="0" compatLnSpc="1">
            <a:prstTxWarp prst="textNoShape">
              <a:avLst/>
            </a:prstTxWarp>
          </a:bodyPr>
          <a:lstStyle>
            <a:lvl1pPr algn="r" eaLnBrk="1" hangingPunct="1">
              <a:defRPr sz="1200" i="0">
                <a:latin typeface="Arial" pitchFamily="34" charset="0"/>
                <a:ea typeface="メイリオ" pitchFamily="50" charset="-128"/>
                <a:cs typeface="+mn-cs"/>
              </a:defRPr>
            </a:lvl1pPr>
          </a:lstStyle>
          <a:p>
            <a:pPr>
              <a:defRPr/>
            </a:pPr>
            <a:endParaRPr lang="en-US" altLang="ja-JP"/>
          </a:p>
        </p:txBody>
      </p:sp>
      <p:sp>
        <p:nvSpPr>
          <p:cNvPr id="11268" name="Rectangle 4">
            <a:extLst>
              <a:ext uri="{FF2B5EF4-FFF2-40B4-BE49-F238E27FC236}">
                <a16:creationId xmlns:a16="http://schemas.microsoft.com/office/drawing/2014/main" id="{770E286D-A5FE-4961-9791-D99AB7B3B257}"/>
              </a:ext>
            </a:extLst>
          </p:cNvPr>
          <p:cNvSpPr>
            <a:spLocks noGrp="1" noRot="1" noChangeAspect="1" noChangeArrowheads="1" noTextEdit="1"/>
          </p:cNvSpPr>
          <p:nvPr>
            <p:ph type="sldImg" idx="2"/>
          </p:nvPr>
        </p:nvSpPr>
        <p:spPr bwMode="auto">
          <a:xfrm>
            <a:off x="88900" y="744538"/>
            <a:ext cx="662940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FD35D38-D6C9-4E6C-8563-CB7BBA2913FF}"/>
              </a:ext>
            </a:extLst>
          </p:cNvPr>
          <p:cNvSpPr>
            <a:spLocks noGrp="1" noChangeArrowheads="1"/>
          </p:cNvSpPr>
          <p:nvPr>
            <p:ph type="body" sz="quarter" idx="3"/>
          </p:nvPr>
        </p:nvSpPr>
        <p:spPr bwMode="auto">
          <a:xfrm>
            <a:off x="679450" y="4721225"/>
            <a:ext cx="5448300" cy="4473575"/>
          </a:xfrm>
          <a:prstGeom prst="rect">
            <a:avLst/>
          </a:prstGeom>
          <a:noFill/>
          <a:ln>
            <a:noFill/>
          </a:ln>
          <a:effec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51B05102-718F-4B1F-A98C-835B2C5BBCB2}"/>
              </a:ext>
            </a:extLst>
          </p:cNvPr>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l" eaLnBrk="1" hangingPunct="1">
              <a:defRPr sz="1200" i="0">
                <a:latin typeface="Arial" pitchFamily="34" charset="0"/>
                <a:ea typeface="メイリオ" pitchFamily="50" charset="-128"/>
                <a:cs typeface="+mn-cs"/>
              </a:defRPr>
            </a:lvl1pPr>
          </a:lstStyle>
          <a:p>
            <a:pPr>
              <a:defRPr/>
            </a:pPr>
            <a:endParaRPr lang="en-US" altLang="ja-JP"/>
          </a:p>
        </p:txBody>
      </p:sp>
      <p:sp>
        <p:nvSpPr>
          <p:cNvPr id="5127" name="Rectangle 7">
            <a:extLst>
              <a:ext uri="{FF2B5EF4-FFF2-40B4-BE49-F238E27FC236}">
                <a16:creationId xmlns:a16="http://schemas.microsoft.com/office/drawing/2014/main" id="{7A0199D3-C952-43C8-86F8-FEDF8DD9E2B0}"/>
              </a:ext>
            </a:extLst>
          </p:cNvPr>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2236" tIns="46118" rIns="92236" bIns="46118" numCol="1" anchor="b" anchorCtr="0" compatLnSpc="1">
            <a:prstTxWarp prst="textNoShape">
              <a:avLst/>
            </a:prstTxWarp>
          </a:bodyPr>
          <a:lstStyle>
            <a:lvl1pPr algn="r" eaLnBrk="1" hangingPunct="1">
              <a:defRPr sz="1200" i="0">
                <a:ea typeface="メイリオ" panose="020B0604030504040204" pitchFamily="50" charset="-128"/>
                <a:cs typeface="メイリオ" panose="020B0604030504040204" pitchFamily="50" charset="-128"/>
              </a:defRPr>
            </a:lvl1pPr>
          </a:lstStyle>
          <a:p>
            <a:pPr>
              <a:defRPr/>
            </a:pPr>
            <a:fld id="{76364BDE-36C6-4C65-8A3C-585E6311C40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3FCA73F6-D057-471D-BF37-402CA2FB04F4}"/>
              </a:ext>
            </a:extLst>
          </p:cNvPr>
          <p:cNvSpPr>
            <a:spLocks noGrp="1" noRot="1" noChangeAspect="1" noChangeArrowheads="1" noTextEdit="1"/>
          </p:cNvSpPr>
          <p:nvPr>
            <p:ph type="sldImg"/>
          </p:nvPr>
        </p:nvSpPr>
        <p:spPr>
          <a:xfrm>
            <a:off x="88900" y="744538"/>
            <a:ext cx="6629400" cy="3729037"/>
          </a:xfrm>
          <a:ln/>
        </p:spPr>
      </p:sp>
      <p:sp>
        <p:nvSpPr>
          <p:cNvPr id="14339" name="ノート プレースホルダー 2">
            <a:extLst>
              <a:ext uri="{FF2B5EF4-FFF2-40B4-BE49-F238E27FC236}">
                <a16:creationId xmlns:a16="http://schemas.microsoft.com/office/drawing/2014/main" id="{F74E71D5-77FA-4886-8B47-021219DFF19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4340" name="スライド番号プレースホルダー 3">
            <a:extLst>
              <a:ext uri="{FF2B5EF4-FFF2-40B4-BE49-F238E27FC236}">
                <a16:creationId xmlns:a16="http://schemas.microsoft.com/office/drawing/2014/main" id="{D7A8D6D2-6B6F-452E-8E3B-73D6B219F04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9300" indent="-287338">
              <a:defRPr kumimoji="1" i="1">
                <a:solidFill>
                  <a:schemeClr val="tx1"/>
                </a:solidFill>
                <a:latin typeface="Arial" panose="020B0604020202020204" pitchFamily="34" charset="0"/>
                <a:ea typeface="ＭＳ Ｐゴシック" panose="020B0600070205080204" pitchFamily="50" charset="-128"/>
              </a:defRPr>
            </a:lvl2pPr>
            <a:lvl3pPr marL="1152525" indent="-230188">
              <a:defRPr kumimoji="1" i="1">
                <a:solidFill>
                  <a:schemeClr val="tx1"/>
                </a:solidFill>
                <a:latin typeface="Arial" panose="020B0604020202020204" pitchFamily="34" charset="0"/>
                <a:ea typeface="ＭＳ Ｐゴシック" panose="020B0600070205080204" pitchFamily="50" charset="-128"/>
              </a:defRPr>
            </a:lvl3pPr>
            <a:lvl4pPr marL="1612900" indent="-230188">
              <a:defRPr kumimoji="1" i="1">
                <a:solidFill>
                  <a:schemeClr val="tx1"/>
                </a:solidFill>
                <a:latin typeface="Arial" panose="020B0604020202020204" pitchFamily="34" charset="0"/>
                <a:ea typeface="ＭＳ Ｐゴシック" panose="020B0600070205080204" pitchFamily="50" charset="-128"/>
              </a:defRPr>
            </a:lvl4pPr>
            <a:lvl5pPr marL="2074863" indent="-230188">
              <a:defRPr kumimoji="1" i="1">
                <a:solidFill>
                  <a:schemeClr val="tx1"/>
                </a:solidFill>
                <a:latin typeface="Arial" panose="020B0604020202020204" pitchFamily="34" charset="0"/>
                <a:ea typeface="ＭＳ Ｐゴシック" panose="020B0600070205080204" pitchFamily="50" charset="-128"/>
              </a:defRPr>
            </a:lvl5pPr>
            <a:lvl6pPr marL="25320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92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64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3663"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9A1C2E61-0DFC-4435-82AE-C3FD0ED096E5}" type="slidenum">
              <a:rPr lang="en-US" altLang="ja-JP" i="0" smtClean="0">
                <a:ea typeface="メイリオ" panose="020B0604030504040204" pitchFamily="50" charset="-128"/>
              </a:rPr>
              <a:pPr/>
              <a:t>1</a:t>
            </a:fld>
            <a:endParaRPr lang="en-US" altLang="ja-JP" i="0" dirty="0">
              <a:ea typeface="メイリオ" panose="020B0604030504040204" pitchFamily="50" charset="-128"/>
            </a:endParaRPr>
          </a:p>
        </p:txBody>
      </p:sp>
    </p:spTree>
    <p:extLst>
      <p:ext uri="{BB962C8B-B14F-4D97-AF65-F5344CB8AC3E}">
        <p14:creationId xmlns:p14="http://schemas.microsoft.com/office/powerpoint/2010/main" val="42221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87875D39-141F-48BD-B9CC-0D71887C3A03}"/>
              </a:ext>
            </a:extLst>
          </p:cNvPr>
          <p:cNvSpPr>
            <a:spLocks noGrp="1" noRot="1" noChangeAspect="1" noChangeArrowheads="1" noTextEdit="1"/>
          </p:cNvSpPr>
          <p:nvPr>
            <p:ph type="sldImg"/>
          </p:nvPr>
        </p:nvSpPr>
        <p:spPr>
          <a:xfrm>
            <a:off x="88900" y="744538"/>
            <a:ext cx="6629400" cy="3729037"/>
          </a:xfrm>
          <a:ln/>
        </p:spPr>
      </p:sp>
      <p:sp>
        <p:nvSpPr>
          <p:cNvPr id="16387" name="ノート プレースホルダー 2">
            <a:extLst>
              <a:ext uri="{FF2B5EF4-FFF2-40B4-BE49-F238E27FC236}">
                <a16:creationId xmlns:a16="http://schemas.microsoft.com/office/drawing/2014/main" id="{DFA71935-D04A-48A8-A431-A10F636CBD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6388" name="スライド番号プレースホルダー 3">
            <a:extLst>
              <a:ext uri="{FF2B5EF4-FFF2-40B4-BE49-F238E27FC236}">
                <a16:creationId xmlns:a16="http://schemas.microsoft.com/office/drawing/2014/main" id="{D2B38AFC-E6A8-4EA7-B6E3-3113C16BC21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54063" indent="-287338">
              <a:defRPr kumimoji="1" i="1">
                <a:solidFill>
                  <a:schemeClr val="tx1"/>
                </a:solidFill>
                <a:latin typeface="Arial" panose="020B0604020202020204" pitchFamily="34" charset="0"/>
                <a:ea typeface="ＭＳ Ｐゴシック" panose="020B0600070205080204" pitchFamily="50" charset="-128"/>
              </a:defRPr>
            </a:lvl2pPr>
            <a:lvl3pPr marL="1160463" indent="-230188">
              <a:defRPr kumimoji="1" i="1">
                <a:solidFill>
                  <a:schemeClr val="tx1"/>
                </a:solidFill>
                <a:latin typeface="Arial" panose="020B0604020202020204" pitchFamily="34" charset="0"/>
                <a:ea typeface="ＭＳ Ｐゴシック" panose="020B0600070205080204" pitchFamily="50" charset="-128"/>
              </a:defRPr>
            </a:lvl3pPr>
            <a:lvl4pPr marL="1624013" indent="-230188">
              <a:defRPr kumimoji="1" i="1">
                <a:solidFill>
                  <a:schemeClr val="tx1"/>
                </a:solidFill>
                <a:latin typeface="Arial" panose="020B0604020202020204" pitchFamily="34" charset="0"/>
                <a:ea typeface="ＭＳ Ｐゴシック" panose="020B0600070205080204" pitchFamily="50" charset="-128"/>
              </a:defRPr>
            </a:lvl4pPr>
            <a:lvl5pPr marL="2090738" indent="-230188">
              <a:defRPr kumimoji="1" i="1">
                <a:solidFill>
                  <a:schemeClr val="tx1"/>
                </a:solidFill>
                <a:latin typeface="Arial" panose="020B0604020202020204" pitchFamily="34" charset="0"/>
                <a:ea typeface="ＭＳ Ｐゴシック" panose="020B0600070205080204" pitchFamily="50" charset="-128"/>
              </a:defRPr>
            </a:lvl5pPr>
            <a:lvl6pPr marL="25479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30051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623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19538" indent="-230188"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fld id="{87E02004-9ED9-4FF6-A585-61D1B1ACAEFE}" type="slidenum">
              <a:rPr lang="en-US" altLang="ja-JP" i="0" smtClean="0">
                <a:ea typeface="メイリオ" panose="020B0604030504040204" pitchFamily="50" charset="-128"/>
              </a:rPr>
              <a:pPr/>
              <a:t>4</a:t>
            </a:fld>
            <a:endParaRPr lang="en-US" altLang="ja-JP" i="0">
              <a:ea typeface="メイリオ" panose="020B0604030504040204" pitchFamily="50" charset="-128"/>
            </a:endParaRPr>
          </a:p>
        </p:txBody>
      </p:sp>
      <p:sp>
        <p:nvSpPr>
          <p:cNvPr id="16389" name="フッター プレースホルダー 1">
            <a:extLst>
              <a:ext uri="{FF2B5EF4-FFF2-40B4-BE49-F238E27FC236}">
                <a16:creationId xmlns:a16="http://schemas.microsoft.com/office/drawing/2014/main" id="{93EC5BCC-CDC9-4AF4-9621-B14650288959}"/>
              </a:ext>
            </a:extLst>
          </p:cNvPr>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50" charset="-128"/>
              </a:defRPr>
            </a:lvl1pPr>
            <a:lvl2pPr marL="747713" indent="-285750">
              <a:defRPr kumimoji="1" i="1">
                <a:solidFill>
                  <a:schemeClr val="tx1"/>
                </a:solidFill>
                <a:latin typeface="Arial" panose="020B0604020202020204" pitchFamily="34" charset="0"/>
                <a:ea typeface="ＭＳ Ｐゴシック" panose="020B0600070205080204" pitchFamily="50" charset="-128"/>
              </a:defRPr>
            </a:lvl2pPr>
            <a:lvl3pPr marL="1150938" indent="-228600">
              <a:defRPr kumimoji="1" i="1">
                <a:solidFill>
                  <a:schemeClr val="tx1"/>
                </a:solidFill>
                <a:latin typeface="Arial" panose="020B0604020202020204" pitchFamily="34" charset="0"/>
                <a:ea typeface="ＭＳ Ｐゴシック" panose="020B0600070205080204" pitchFamily="50" charset="-128"/>
              </a:defRPr>
            </a:lvl3pPr>
            <a:lvl4pPr marL="1611313" indent="-228600">
              <a:defRPr kumimoji="1" i="1">
                <a:solidFill>
                  <a:schemeClr val="tx1"/>
                </a:solidFill>
                <a:latin typeface="Arial" panose="020B0604020202020204" pitchFamily="34" charset="0"/>
                <a:ea typeface="ＭＳ Ｐゴシック" panose="020B0600070205080204" pitchFamily="50" charset="-128"/>
              </a:defRPr>
            </a:lvl4pPr>
            <a:lvl5pPr marL="2073275" indent="-228600">
              <a:defRPr kumimoji="1" i="1">
                <a:solidFill>
                  <a:schemeClr val="tx1"/>
                </a:solidFill>
                <a:latin typeface="Arial" panose="020B0604020202020204" pitchFamily="34" charset="0"/>
                <a:ea typeface="ＭＳ Ｐゴシック" panose="020B0600070205080204" pitchFamily="50" charset="-128"/>
              </a:defRPr>
            </a:lvl5pPr>
            <a:lvl6pPr marL="25304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6pPr>
            <a:lvl7pPr marL="29876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7pPr>
            <a:lvl8pPr marL="34448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8pPr>
            <a:lvl9pPr marL="3902075"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50" charset="-128"/>
              </a:defRPr>
            </a:lvl9pPr>
          </a:lstStyle>
          <a:p>
            <a:endParaRPr lang="en-US" altLang="ja-JP" i="0">
              <a:ea typeface="メイリオ" panose="020B060403050404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6364BDE-36C6-4C65-8A3C-585E6311C408}" type="slidenum">
              <a:rPr lang="en-US" altLang="ja-JP" smtClean="0"/>
              <a:pPr>
                <a:defRPr/>
              </a:pPr>
              <a:t>20</a:t>
            </a:fld>
            <a:endParaRPr lang="en-US" altLang="ja-JP"/>
          </a:p>
        </p:txBody>
      </p:sp>
    </p:spTree>
    <p:extLst>
      <p:ext uri="{BB962C8B-B14F-4D97-AF65-F5344CB8AC3E}">
        <p14:creationId xmlns:p14="http://schemas.microsoft.com/office/powerpoint/2010/main" val="73323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8E7DF5A-7F4D-4963-9897-D468BA1094EF}" type="slidenum">
              <a:rPr kumimoji="1" lang="ja-JP" altLang="en-US" smtClean="0"/>
              <a:t>49</a:t>
            </a:fld>
            <a:endParaRPr kumimoji="1" lang="ja-JP" altLang="en-US"/>
          </a:p>
        </p:txBody>
      </p:sp>
    </p:spTree>
    <p:extLst>
      <p:ext uri="{BB962C8B-B14F-4D97-AF65-F5344CB8AC3E}">
        <p14:creationId xmlns:p14="http://schemas.microsoft.com/office/powerpoint/2010/main" val="2602868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青タイトル_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4" name="図 13">
            <a:extLst>
              <a:ext uri="{FF2B5EF4-FFF2-40B4-BE49-F238E27FC236}">
                <a16:creationId xmlns:a16="http://schemas.microsoft.com/office/drawing/2014/main" id="{888C004E-A85D-3845-AEC9-2A8012E464EB}"/>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2" name="直線コネクタ 11">
            <a:extLst>
              <a:ext uri="{FF2B5EF4-FFF2-40B4-BE49-F238E27FC236}">
                <a16:creationId xmlns:a16="http://schemas.microsoft.com/office/drawing/2014/main" id="{14C117DC-F0A3-C74B-97D8-652CFA8B8C08}"/>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79C881A-BF86-E14A-8140-1F1DC9242D0B}"/>
              </a:ext>
            </a:extLst>
          </p:cNvPr>
          <p:cNvPicPr>
            <a:picLocks noChangeAspect="1"/>
          </p:cNvPicPr>
          <p:nvPr/>
        </p:nvPicPr>
        <p:blipFill>
          <a:blip r:embed="rId3"/>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353825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86133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03834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86473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solidFill>
                  <a:schemeClr val="bg1"/>
                </a:solidFill>
              </a:rPr>
              <a:t>Copyright © </a:t>
            </a:r>
            <a:r>
              <a:rPr kumimoji="1" lang="en" altLang="ja-JP" sz="1200" dirty="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06020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a:srcRect l="70678"/>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9846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a:srcRect l="70678"/>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a:stretch>
            <a:fillRect/>
          </a:stretch>
        </p:blipFill>
        <p:spPr>
          <a:xfrm>
            <a:off x="47330" y="6537601"/>
            <a:ext cx="1056117" cy="292463"/>
          </a:xfrm>
          <a:prstGeom prst="rect">
            <a:avLst/>
          </a:prstGeom>
        </p:spPr>
      </p:pic>
    </p:spTree>
    <p:extLst>
      <p:ext uri="{BB962C8B-B14F-4D97-AF65-F5344CB8AC3E}">
        <p14:creationId xmlns:p14="http://schemas.microsoft.com/office/powerpoint/2010/main" val="9008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latin typeface="游ゴシック" panose="020B0400000000000000" pitchFamily="50" charset="-128"/>
                <a:ea typeface="游ゴシック" panose="020B0400000000000000" pitchFamily="50" charset="-128"/>
              </a:rPr>
              <a:t>Copyright © Cybozu</a:t>
            </a:r>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lgn="ct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游ゴシック" panose="020B0400000000000000" pitchFamily="50" charset="-128"/>
                <a:ea typeface="游ゴシック" panose="020B0400000000000000" pitchFamily="50"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0702135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dirty="0"/>
              <a:t>Copyright © </a:t>
            </a:r>
            <a:r>
              <a:rPr kumimoji="1" lang="en" altLang="ja-JP" sz="1200" dirty="0" err="1"/>
              <a:t>Cybozu</a:t>
            </a:r>
            <a:endParaRPr kumimoji="1" lang="ja-JP" altLang="en-US" sz="12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rPr>
              <a:pPr/>
              <a:t>‹#›</a:t>
            </a:fld>
            <a:endParaRPr kumimoji="1" lang="ja-JP" altLang="en-US" sz="1200">
              <a:solidFill>
                <a:schemeClr val="bg1"/>
              </a:solidFill>
            </a:endParaRPr>
          </a:p>
        </p:txBody>
      </p:sp>
    </p:spTree>
    <p:extLst>
      <p:ext uri="{BB962C8B-B14F-4D97-AF65-F5344CB8AC3E}">
        <p14:creationId xmlns:p14="http://schemas.microsoft.com/office/powerpoint/2010/main" val="1287911229"/>
      </p:ext>
    </p:extLst>
  </p:cSld>
  <p:clrMap bg1="lt1" tx1="dk1" bg2="lt2" tx2="dk2" accent1="accent1" accent2="accent2" accent3="accent3" accent4="accent4" accent5="accent5" accent6="accent6" hlink="hlink" folHlink="folHlink"/>
  <p:sldLayoutIdLst>
    <p:sldLayoutId id="2147484669" r:id="rId1"/>
    <p:sldLayoutId id="2147484672" r:id="rId2"/>
    <p:sldLayoutId id="2147484674" r:id="rId3"/>
    <p:sldLayoutId id="2147484676" r:id="rId4"/>
    <p:sldLayoutId id="2147484677" r:id="rId5"/>
  </p:sldLayoutIdLst>
  <p:hf sldNum="0"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latin typeface="游ゴシック" panose="020B0400000000000000" pitchFamily="50" charset="-128"/>
                <a:ea typeface="游ゴシック" panose="020B0400000000000000" pitchFamily="50" charset="-128"/>
              </a:rPr>
              <a:t>Copyright © Cybozu</a:t>
            </a:r>
            <a:endParaRPr kumimoji="1" lang="ja-JP" altLang="en-US" sz="1200">
              <a:latin typeface="游ゴシック" panose="020B0400000000000000" pitchFamily="50" charset="-128"/>
              <a:ea typeface="游ゴシック" panose="020B0400000000000000" pitchFamily="50" charset="-128"/>
            </a:endParaRPr>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latin typeface="游ゴシック" panose="020B0400000000000000" pitchFamily="50" charset="-128"/>
                <a:ea typeface="游ゴシック" panose="020B0400000000000000" pitchFamily="50" charset="-128"/>
              </a:rPr>
              <a:pPr/>
              <a:t>‹#›</a:t>
            </a:fld>
            <a:endParaRPr kumimoji="1" lang="ja-JP" altLang="en-US" sz="120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04802306"/>
      </p:ext>
    </p:extLst>
  </p:cSld>
  <p:clrMap bg1="lt1" tx1="dk1" bg2="lt2" tx2="dk2" accent1="accent1" accent2="accent2" accent3="accent3" accent4="accent4" accent5="accent5" accent6="accent6" hlink="hlink" folHlink="folHlink"/>
  <p:sldLayoutIdLst>
    <p:sldLayoutId id="2147483671" r:id="rId1"/>
    <p:sldLayoutId id="2147483667" r:id="rId2"/>
    <p:sldLayoutId id="2147483672" r:id="rId3"/>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g5/j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65.emf"/></Relationships>
</file>

<file path=ppt/slides/_rels/slide3.xml.rels><?xml version="1.0" encoding="UTF-8" standalone="yes"?>
<Relationships xmlns="http://schemas.openxmlformats.org/package/2006/relationships"><Relationship Id="rId2" Type="http://schemas.openxmlformats.org/officeDocument/2006/relationships/hyperlink" Target="https://cybozu.co.jp/logotypes/trademar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 Id="rId4" Type="http://schemas.openxmlformats.org/officeDocument/2006/relationships/image" Target="../media/image79.emf"/></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5.xml"/><Relationship Id="rId5" Type="http://schemas.openxmlformats.org/officeDocument/2006/relationships/image" Target="../media/image85.png"/><Relationship Id="rId4" Type="http://schemas.openxmlformats.org/officeDocument/2006/relationships/hyperlink" Target="https://cybozu.dev/ja/garo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7.tif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faq.cybozu.info/alphascope/cybozu/web/garoon5/Detail.aspx?id=2558"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faq.cybozu.info/alphascope/cybozu/web/garoon5/Detail.aspx?id=2674" TargetMode="External"/><Relationship Id="rId5" Type="http://schemas.openxmlformats.org/officeDocument/2006/relationships/hyperlink" Target="https://faq.cybozu.info/alphascope/cybozu/web/garoon5/Detail.aspx?id=2619" TargetMode="External"/><Relationship Id="rId4" Type="http://schemas.openxmlformats.org/officeDocument/2006/relationships/hyperlink" Target="https://faq.cybozu.info/alphascope/cybozu/web/garoon5/Detail.aspx?id=259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faq.cybozu.info/alphascope/cybozu/web/garoon5/Detail.aspx?id=2674" TargetMode="External"/><Relationship Id="rId3" Type="http://schemas.openxmlformats.org/officeDocument/2006/relationships/hyperlink" Target="https://kb.cybozu.support/article/29557/" TargetMode="External"/><Relationship Id="rId7" Type="http://schemas.openxmlformats.org/officeDocument/2006/relationships/hyperlink" Target="https://faq.cybozu.info/alphascope/cybozu/web/garoon5/Detail.aspx?id=2619" TargetMode="External"/><Relationship Id="rId2" Type="http://schemas.openxmlformats.org/officeDocument/2006/relationships/hyperlink" Target="https://kb.cybozu.support/article/35283/" TargetMode="External"/><Relationship Id="rId1" Type="http://schemas.openxmlformats.org/officeDocument/2006/relationships/slideLayout" Target="../slideLayouts/slideLayout8.xml"/><Relationship Id="rId6" Type="http://schemas.openxmlformats.org/officeDocument/2006/relationships/hyperlink" Target="https://faq.cybozu.info/alphascope/cybozu/web/garoon5/Detail.aspx?id=2592" TargetMode="External"/><Relationship Id="rId5" Type="http://schemas.openxmlformats.org/officeDocument/2006/relationships/hyperlink" Target="https://faq.cybozu.info/alphascope/cybozu/web/garoon5/Detail.aspx?id=2558" TargetMode="External"/><Relationship Id="rId4" Type="http://schemas.openxmlformats.org/officeDocument/2006/relationships/hyperlink" Target="https://kb.cybozu.support/article/31609/"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cs.cybozu.co.jp/2023/010646.html"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120DC1BA-38DB-4716-8E18-9C10F706FAD4}"/>
              </a:ext>
            </a:extLst>
          </p:cNvPr>
          <p:cNvSpPr>
            <a:spLocks noGrp="1" noChangeArrowheads="1"/>
          </p:cNvSpPr>
          <p:nvPr>
            <p:ph type="title"/>
          </p:nvPr>
        </p:nvSpPr>
        <p:spPr/>
        <p:txBody>
          <a:bodyPr/>
          <a:lstStyle/>
          <a:p>
            <a:pPr eaLnBrk="1" hangingPunct="1"/>
            <a:r>
              <a:rPr lang="ja-JP" altLang="en-US" sz="3200">
                <a:latin typeface="游ゴシック"/>
                <a:ea typeface="游ゴシック"/>
              </a:rPr>
              <a:t>パッケージ版 </a:t>
            </a:r>
            <a:r>
              <a:rPr lang="en-US" altLang="ja-JP" sz="3200" dirty="0" err="1">
                <a:latin typeface="游ゴシック"/>
                <a:ea typeface="游ゴシック"/>
              </a:rPr>
              <a:t>Garoon</a:t>
            </a:r>
            <a:r>
              <a:rPr lang="en-US" altLang="ja-JP" sz="3200" dirty="0">
                <a:latin typeface="游ゴシック"/>
                <a:ea typeface="游ゴシック"/>
              </a:rPr>
              <a:t> 5 </a:t>
            </a:r>
            <a:r>
              <a:rPr lang="en-US" altLang="ja-JP" sz="3200" dirty="0" err="1">
                <a:latin typeface="游ゴシック"/>
                <a:ea typeface="游ゴシック"/>
              </a:rPr>
              <a:t>新機能紹介</a:t>
            </a:r>
            <a:r>
              <a:rPr lang="ja-JP" altLang="en-US" sz="3200">
                <a:latin typeface="游ゴシック"/>
                <a:ea typeface="游ゴシック"/>
              </a:rPr>
              <a:t>資料</a:t>
            </a:r>
            <a:endParaRPr lang="ja-JP" altLang="en-US" sz="3200">
              <a:latin typeface="+mn-ea"/>
              <a:ea typeface="+mn-ea"/>
            </a:endParaRPr>
          </a:p>
        </p:txBody>
      </p:sp>
      <p:sp>
        <p:nvSpPr>
          <p:cNvPr id="13315" name="サブタイトル 2">
            <a:extLst>
              <a:ext uri="{FF2B5EF4-FFF2-40B4-BE49-F238E27FC236}">
                <a16:creationId xmlns:a16="http://schemas.microsoft.com/office/drawing/2014/main" id="{88E7A74E-000F-4136-8944-FE53B8C2AC31}"/>
              </a:ext>
            </a:extLst>
          </p:cNvPr>
          <p:cNvSpPr>
            <a:spLocks noGrp="1" noChangeArrowheads="1"/>
          </p:cNvSpPr>
          <p:nvPr>
            <p:ph type="body" sz="quarter" idx="10"/>
          </p:nvPr>
        </p:nvSpPr>
        <p:spPr/>
        <p:txBody>
          <a:bodyPr/>
          <a:lstStyle/>
          <a:p>
            <a:r>
              <a:rPr lang="ja-JP" dirty="0">
                <a:latin typeface="Yu Gothic"/>
                <a:ea typeface="Yu Gothic"/>
              </a:rPr>
              <a:t>2023年</a:t>
            </a:r>
            <a:r>
              <a:rPr lang="en-US" altLang="ja-JP" dirty="0">
                <a:latin typeface="Yu Gothic"/>
                <a:ea typeface="Yu Gothic"/>
              </a:rPr>
              <a:t>10</a:t>
            </a:r>
            <a:r>
              <a:rPr lang="ja-JP" dirty="0">
                <a:latin typeface="Yu Gothic"/>
                <a:ea typeface="Yu Gothic"/>
              </a:rPr>
              <a:t>月</a:t>
            </a:r>
            <a:r>
              <a:rPr lang="en-US" altLang="ja-JP" dirty="0">
                <a:latin typeface="Yu Gothic"/>
                <a:ea typeface="Yu Gothic"/>
              </a:rPr>
              <a:t>30</a:t>
            </a:r>
            <a:r>
              <a:rPr lang="ja-JP" dirty="0">
                <a:latin typeface="Yu Gothic"/>
                <a:ea typeface="Yu Gothic"/>
              </a:rPr>
              <a:t>日</a:t>
            </a:r>
            <a:endParaRPr lang="en-US" altLang="ja-JP" b="0" dirty="0">
              <a:latin typeface="Yu Gothic"/>
              <a:ea typeface="Yu Gothic"/>
            </a:endParaRPr>
          </a:p>
          <a:p>
            <a:pPr>
              <a:buNone/>
            </a:pPr>
            <a:r>
              <a:rPr lang="ja-JP" dirty="0">
                <a:latin typeface="Yu Gothic"/>
                <a:ea typeface="Yu Gothic"/>
              </a:rPr>
              <a:t>サイボウズ株式会社</a:t>
            </a:r>
          </a:p>
        </p:txBody>
      </p:sp>
      <p:cxnSp>
        <p:nvCxnSpPr>
          <p:cNvPr id="13316" name="直線コネクタ 5">
            <a:extLst>
              <a:ext uri="{FF2B5EF4-FFF2-40B4-BE49-F238E27FC236}">
                <a16:creationId xmlns:a16="http://schemas.microsoft.com/office/drawing/2014/main" id="{5C713532-669F-4697-BED2-61A0982923EE}"/>
              </a:ext>
              <a:ext uri="{C183D7F6-B498-43B3-948B-1728B52AA6E4}">
                <adec:decorative xmlns:adec="http://schemas.microsoft.com/office/drawing/2017/decorative" val="1"/>
              </a:ext>
            </a:extLst>
          </p:cNvPr>
          <p:cNvCxnSpPr>
            <a:cxnSpLocks noChangeShapeType="1"/>
          </p:cNvCxnSpPr>
          <p:nvPr/>
        </p:nvCxnSpPr>
        <p:spPr bwMode="auto">
          <a:xfrm>
            <a:off x="2260600" y="3168968"/>
            <a:ext cx="6273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146587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A82BB22C-97E1-8910-309D-54CEA7243B8D}"/>
              </a:ext>
            </a:extLst>
          </p:cNvPr>
          <p:cNvSpPr>
            <a:spLocks noGrp="1"/>
          </p:cNvSpPr>
          <p:nvPr>
            <p:ph type="title"/>
          </p:nvPr>
        </p:nvSpPr>
        <p:spPr>
          <a:xfrm>
            <a:off x="335360" y="260649"/>
            <a:ext cx="10895656" cy="565897"/>
          </a:xfrm>
        </p:spPr>
        <p:txBody>
          <a:bodyPr>
            <a:normAutofit/>
          </a:bodyPr>
          <a:lstStyle/>
          <a:p>
            <a:r>
              <a:rPr lang="ja-JP" altLang="en-US" dirty="0"/>
              <a:t>      掲示板</a:t>
            </a:r>
            <a:r>
              <a:rPr lang="ja-JP" altLang="en-US" sz="2000" dirty="0"/>
              <a:t>　</a:t>
            </a:r>
            <a:r>
              <a:rPr lang="en-US" altLang="ja-JP" sz="2000" dirty="0"/>
              <a:t>– </a:t>
            </a:r>
            <a:r>
              <a:rPr lang="ja-JP" altLang="en-US" sz="2000" dirty="0"/>
              <a:t>画像挿入に対応</a:t>
            </a:r>
          </a:p>
        </p:txBody>
      </p:sp>
      <p:sp>
        <p:nvSpPr>
          <p:cNvPr id="5" name="テキスト プレースホルダー 1">
            <a:extLst>
              <a:ext uri="{FF2B5EF4-FFF2-40B4-BE49-F238E27FC236}">
                <a16:creationId xmlns:a16="http://schemas.microsoft.com/office/drawing/2014/main" id="{368568EA-01EE-1B1F-27FE-5E6D32092737}"/>
              </a:ext>
            </a:extLst>
          </p:cNvPr>
          <p:cNvSpPr>
            <a:spLocks noGrp="1"/>
          </p:cNvSpPr>
          <p:nvPr>
            <p:ph type="body" sz="quarter" idx="10"/>
          </p:nvPr>
        </p:nvSpPr>
        <p:spPr>
          <a:xfrm>
            <a:off x="499806" y="1139038"/>
            <a:ext cx="6953617" cy="740199"/>
          </a:xfrm>
        </p:spPr>
        <p:txBody>
          <a:bodyPr>
            <a:normAutofit/>
          </a:bodyPr>
          <a:lstStyle/>
          <a:p>
            <a:pPr marL="0" indent="0">
              <a:buNone/>
            </a:pPr>
            <a:r>
              <a:rPr lang="ja-JP" altLang="en-US" sz="1600" kern="0" dirty="0"/>
              <a:t>掲示板の本文、コメント編集時に画像を添付できます。</a:t>
            </a:r>
          </a:p>
        </p:txBody>
      </p:sp>
      <p:pic>
        <p:nvPicPr>
          <p:cNvPr id="6" name="図 5">
            <a:extLst>
              <a:ext uri="{FF2B5EF4-FFF2-40B4-BE49-F238E27FC236}">
                <a16:creationId xmlns:a16="http://schemas.microsoft.com/office/drawing/2014/main" id="{B2637E04-2305-BAB0-61A3-7A3E63604C8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14078" y="2787138"/>
            <a:ext cx="2383560" cy="2001827"/>
          </a:xfrm>
          <a:prstGeom prst="rect">
            <a:avLst/>
          </a:prstGeom>
          <a:ln>
            <a:solidFill>
              <a:schemeClr val="accent5">
                <a:lumMod val="75000"/>
              </a:schemeClr>
            </a:solidFill>
          </a:ln>
        </p:spPr>
      </p:pic>
      <p:sp>
        <p:nvSpPr>
          <p:cNvPr id="7" name="テキスト ボックス 6">
            <a:extLst>
              <a:ext uri="{FF2B5EF4-FFF2-40B4-BE49-F238E27FC236}">
                <a16:creationId xmlns:a16="http://schemas.microsoft.com/office/drawing/2014/main" id="{60D2C45B-4B96-CA45-3BC1-FA09746CF4D7}"/>
              </a:ext>
              <a:ext uri="{C183D7F6-B498-43B3-948B-1728B52AA6E4}">
                <adec:decorative xmlns:adec="http://schemas.microsoft.com/office/drawing/2017/decorative" val="1"/>
              </a:ext>
            </a:extLst>
          </p:cNvPr>
          <p:cNvSpPr txBox="1"/>
          <p:nvPr/>
        </p:nvSpPr>
        <p:spPr>
          <a:xfrm>
            <a:off x="1314078" y="2494344"/>
            <a:ext cx="1122345"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8" name="テキスト ボックス 7">
            <a:extLst>
              <a:ext uri="{FF2B5EF4-FFF2-40B4-BE49-F238E27FC236}">
                <a16:creationId xmlns:a16="http://schemas.microsoft.com/office/drawing/2014/main" id="{89DEEE73-995A-798B-EE53-16FB5061A07F}"/>
              </a:ext>
              <a:ext uri="{C183D7F6-B498-43B3-948B-1728B52AA6E4}">
                <adec:decorative xmlns:adec="http://schemas.microsoft.com/office/drawing/2017/decorative" val="1"/>
              </a:ext>
            </a:extLst>
          </p:cNvPr>
          <p:cNvSpPr txBox="1"/>
          <p:nvPr/>
        </p:nvSpPr>
        <p:spPr>
          <a:xfrm>
            <a:off x="2585926" y="2509763"/>
            <a:ext cx="1122345"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pic>
        <p:nvPicPr>
          <p:cNvPr id="9" name="図 8">
            <a:extLst>
              <a:ext uri="{FF2B5EF4-FFF2-40B4-BE49-F238E27FC236}">
                <a16:creationId xmlns:a16="http://schemas.microsoft.com/office/drawing/2014/main" id="{AD7C85F6-821F-3A61-CB51-3C08EB025BE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2349" y="2259150"/>
            <a:ext cx="5855574" cy="3038487"/>
          </a:xfrm>
          <a:prstGeom prst="rect">
            <a:avLst/>
          </a:prstGeom>
          <a:ln>
            <a:solidFill>
              <a:schemeClr val="accent5">
                <a:lumMod val="75000"/>
              </a:schemeClr>
            </a:solidFill>
          </a:ln>
        </p:spPr>
      </p:pic>
      <p:sp>
        <p:nvSpPr>
          <p:cNvPr id="10" name="正方形/長方形 9">
            <a:extLst>
              <a:ext uri="{FF2B5EF4-FFF2-40B4-BE49-F238E27FC236}">
                <a16:creationId xmlns:a16="http://schemas.microsoft.com/office/drawing/2014/main" id="{1F9285CB-0D74-8310-6D51-65FCFEBB2957}"/>
              </a:ext>
              <a:ext uri="{C183D7F6-B498-43B3-948B-1728B52AA6E4}">
                <adec:decorative xmlns:adec="http://schemas.microsoft.com/office/drawing/2017/decorative" val="1"/>
              </a:ext>
            </a:extLst>
          </p:cNvPr>
          <p:cNvSpPr/>
          <p:nvPr/>
        </p:nvSpPr>
        <p:spPr bwMode="auto">
          <a:xfrm>
            <a:off x="8573148" y="3262841"/>
            <a:ext cx="2155352" cy="1399257"/>
          </a:xfrm>
          <a:prstGeom prst="rect">
            <a:avLst/>
          </a:prstGeom>
          <a:noFill/>
          <a:ln w="19050">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11" name="テキスト ボックス 10">
            <a:extLst>
              <a:ext uri="{FF2B5EF4-FFF2-40B4-BE49-F238E27FC236}">
                <a16:creationId xmlns:a16="http://schemas.microsoft.com/office/drawing/2014/main" id="{F597BC34-6AEC-268E-AA25-1E6621E5585F}"/>
              </a:ext>
              <a:ext uri="{C183D7F6-B498-43B3-948B-1728B52AA6E4}">
                <adec:decorative xmlns:adec="http://schemas.microsoft.com/office/drawing/2017/decorative" val="1"/>
              </a:ext>
            </a:extLst>
          </p:cNvPr>
          <p:cNvSpPr txBox="1"/>
          <p:nvPr/>
        </p:nvSpPr>
        <p:spPr>
          <a:xfrm>
            <a:off x="5022349" y="1985671"/>
            <a:ext cx="1187972"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12" name="正方形/長方形 11">
            <a:extLst>
              <a:ext uri="{FF2B5EF4-FFF2-40B4-BE49-F238E27FC236}">
                <a16:creationId xmlns:a16="http://schemas.microsoft.com/office/drawing/2014/main" id="{FFBEC2D3-5211-1821-BBE1-47C6D7129EAB}"/>
              </a:ext>
              <a:ext uri="{C183D7F6-B498-43B3-948B-1728B52AA6E4}">
                <adec:decorative xmlns:adec="http://schemas.microsoft.com/office/drawing/2017/decorative" val="1"/>
              </a:ext>
            </a:extLst>
          </p:cNvPr>
          <p:cNvSpPr/>
          <p:nvPr/>
        </p:nvSpPr>
        <p:spPr bwMode="auto">
          <a:xfrm>
            <a:off x="7059994" y="4396725"/>
            <a:ext cx="231054" cy="126492"/>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cxnSp>
        <p:nvCxnSpPr>
          <p:cNvPr id="13" name="直線矢印コネクタ 12">
            <a:extLst>
              <a:ext uri="{FF2B5EF4-FFF2-40B4-BE49-F238E27FC236}">
                <a16:creationId xmlns:a16="http://schemas.microsoft.com/office/drawing/2014/main" id="{1E4CE3B8-1F8A-A4CB-7A2C-FC2D69557F6D}"/>
              </a:ext>
              <a:ext uri="{C183D7F6-B498-43B3-948B-1728B52AA6E4}">
                <adec:decorative xmlns:adec="http://schemas.microsoft.com/office/drawing/2017/decorative" val="1"/>
              </a:ext>
            </a:extLst>
          </p:cNvPr>
          <p:cNvCxnSpPr>
            <a:cxnSpLocks/>
            <a:endCxn id="10" idx="1"/>
          </p:cNvCxnSpPr>
          <p:nvPr/>
        </p:nvCxnSpPr>
        <p:spPr bwMode="auto">
          <a:xfrm flipV="1">
            <a:off x="7263463" y="3962470"/>
            <a:ext cx="1309685" cy="454313"/>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4" name="テキスト ボックス 13">
            <a:extLst>
              <a:ext uri="{FF2B5EF4-FFF2-40B4-BE49-F238E27FC236}">
                <a16:creationId xmlns:a16="http://schemas.microsoft.com/office/drawing/2014/main" id="{F595B68F-0CCA-CA3C-47E7-1429525102D9}"/>
              </a:ext>
              <a:ext uri="{C183D7F6-B498-43B3-948B-1728B52AA6E4}">
                <adec:decorative xmlns:adec="http://schemas.microsoft.com/office/drawing/2017/decorative" val="1"/>
              </a:ext>
            </a:extLst>
          </p:cNvPr>
          <p:cNvSpPr txBox="1"/>
          <p:nvPr/>
        </p:nvSpPr>
        <p:spPr>
          <a:xfrm>
            <a:off x="9687529" y="1998670"/>
            <a:ext cx="1190394"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sp>
        <p:nvSpPr>
          <p:cNvPr id="15" name="正方形/長方形 14">
            <a:extLst>
              <a:ext uri="{FF2B5EF4-FFF2-40B4-BE49-F238E27FC236}">
                <a16:creationId xmlns:a16="http://schemas.microsoft.com/office/drawing/2014/main" id="{ECF6F651-F6C3-7309-0D94-429E0DD5F355}"/>
              </a:ext>
              <a:ext uri="{C183D7F6-B498-43B3-948B-1728B52AA6E4}">
                <adec:decorative xmlns:adec="http://schemas.microsoft.com/office/drawing/2017/decorative" val="1"/>
              </a:ext>
            </a:extLst>
          </p:cNvPr>
          <p:cNvSpPr/>
          <p:nvPr/>
        </p:nvSpPr>
        <p:spPr bwMode="auto">
          <a:xfrm>
            <a:off x="8543227" y="3249844"/>
            <a:ext cx="2215377" cy="146622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16" name="図 15">
            <a:extLst>
              <a:ext uri="{FF2B5EF4-FFF2-40B4-BE49-F238E27FC236}">
                <a16:creationId xmlns:a16="http://schemas.microsoft.com/office/drawing/2014/main" id="{161DB4BD-4C51-FEDB-33C6-C0B2088E84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348"/>
            <a:ext cx="518644" cy="518644"/>
          </a:xfrm>
          <a:prstGeom prst="rect">
            <a:avLst/>
          </a:prstGeom>
        </p:spPr>
      </p:pic>
      <p:sp>
        <p:nvSpPr>
          <p:cNvPr id="17" name="右矢印 28">
            <a:extLst>
              <a:ext uri="{FF2B5EF4-FFF2-40B4-BE49-F238E27FC236}">
                <a16:creationId xmlns:a16="http://schemas.microsoft.com/office/drawing/2014/main" id="{26A58FD5-D985-D6AC-390C-DD0B19ABECE3}"/>
              </a:ext>
              <a:ext uri="{C183D7F6-B498-43B3-948B-1728B52AA6E4}">
                <adec:decorative xmlns:adec="http://schemas.microsoft.com/office/drawing/2017/decorative" val="1"/>
              </a:ext>
            </a:extLst>
          </p:cNvPr>
          <p:cNvSpPr/>
          <p:nvPr/>
        </p:nvSpPr>
        <p:spPr bwMode="auto">
          <a:xfrm>
            <a:off x="4048909" y="3429000"/>
            <a:ext cx="622169" cy="587476"/>
          </a:xfrm>
          <a:prstGeom prst="right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3" name="角丸四角形 34">
            <a:extLst>
              <a:ext uri="{FF2B5EF4-FFF2-40B4-BE49-F238E27FC236}">
                <a16:creationId xmlns:a16="http://schemas.microsoft.com/office/drawing/2014/main" id="{7C5D8C95-9215-932E-0D8E-DF4A3D51DCDB}"/>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82178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23E60E7A-6301-4662-B3EE-8EC73E6E5399}"/>
              </a:ext>
            </a:extLst>
          </p:cNvPr>
          <p:cNvSpPr>
            <a:spLocks noGrp="1"/>
          </p:cNvSpPr>
          <p:nvPr>
            <p:ph type="title"/>
          </p:nvPr>
        </p:nvSpPr>
        <p:spPr/>
        <p:txBody>
          <a:bodyPr>
            <a:normAutofit/>
          </a:bodyPr>
          <a:lstStyle/>
          <a:p>
            <a:r>
              <a:rPr lang="ja-JP" altLang="en-US" dirty="0">
                <a:latin typeface="+mn-ea"/>
                <a:ea typeface="+mn-ea"/>
              </a:rPr>
              <a:t>      スペース</a:t>
            </a:r>
            <a:r>
              <a:rPr lang="ja-JP" altLang="en-US" sz="2000" dirty="0">
                <a:latin typeface="+mn-ea"/>
                <a:ea typeface="+mn-ea"/>
              </a:rPr>
              <a:t>　</a:t>
            </a:r>
            <a:r>
              <a:rPr lang="en-US" altLang="ja-JP" sz="2000" dirty="0">
                <a:latin typeface="+mn-ea"/>
                <a:ea typeface="+mn-ea"/>
              </a:rPr>
              <a:t>– </a:t>
            </a:r>
            <a:r>
              <a:rPr lang="ja-JP" altLang="en-US" sz="2000" dirty="0">
                <a:latin typeface="+mn-ea"/>
                <a:ea typeface="+mn-ea"/>
              </a:rPr>
              <a:t>ディスカッションとファイルの一括削除</a:t>
            </a:r>
          </a:p>
        </p:txBody>
      </p:sp>
      <p:sp>
        <p:nvSpPr>
          <p:cNvPr id="2" name="テキスト プレースホルダー 1">
            <a:extLst>
              <a:ext uri="{FF2B5EF4-FFF2-40B4-BE49-F238E27FC236}">
                <a16:creationId xmlns:a16="http://schemas.microsoft.com/office/drawing/2014/main" id="{871A7B2B-099A-4585-97CE-B7015C2EAE0C}"/>
              </a:ext>
            </a:extLst>
          </p:cNvPr>
          <p:cNvSpPr>
            <a:spLocks noGrp="1"/>
          </p:cNvSpPr>
          <p:nvPr>
            <p:ph type="body" sz="quarter" idx="10"/>
          </p:nvPr>
        </p:nvSpPr>
        <p:spPr/>
        <p:txBody>
          <a:bodyPr>
            <a:normAutofit/>
          </a:bodyPr>
          <a:lstStyle/>
          <a:p>
            <a:pPr marL="0" indent="0">
              <a:buNone/>
            </a:pPr>
            <a:r>
              <a:rPr lang="ja-JP" altLang="en-US" sz="1600" kern="0" dirty="0"/>
              <a:t>各スペースの中のディスカッションを複数選択し、一括削除できます。</a:t>
            </a:r>
            <a:br>
              <a:rPr lang="ja-JP" altLang="en-US" sz="1600" kern="0" dirty="0"/>
            </a:br>
            <a:r>
              <a:rPr lang="ja-JP" altLang="en-US" sz="1600" kern="0" dirty="0"/>
              <a:t>ディスカッション内に添付されているファイルも同時に削除されます。</a:t>
            </a:r>
          </a:p>
        </p:txBody>
      </p:sp>
      <p:pic>
        <p:nvPicPr>
          <p:cNvPr id="5" name="図 4">
            <a:extLst>
              <a:ext uri="{FF2B5EF4-FFF2-40B4-BE49-F238E27FC236}">
                <a16:creationId xmlns:a16="http://schemas.microsoft.com/office/drawing/2014/main" id="{1B03E5EE-7C5C-D745-9E06-43E846E2346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0472" y="2279586"/>
            <a:ext cx="5119631" cy="2340000"/>
          </a:xfrm>
          <a:prstGeom prst="rect">
            <a:avLst/>
          </a:prstGeom>
          <a:ln>
            <a:no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ECF09CE7-CBE6-7D47-8B29-3EE61577D3B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6928" y="3868804"/>
            <a:ext cx="2654801" cy="1667705"/>
          </a:xfrm>
          <a:prstGeom prst="rect">
            <a:avLst/>
          </a:prstGeom>
          <a:ln>
            <a:noFill/>
          </a:ln>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21D31769-3E00-BB40-91EC-A49E9788F03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6973" y="3957734"/>
            <a:ext cx="3084313" cy="1620000"/>
          </a:xfrm>
          <a:prstGeom prst="rect">
            <a:avLst/>
          </a:prstGeom>
          <a:ln>
            <a:noFill/>
          </a:ln>
          <a:effectLst>
            <a:outerShdw blurRad="50800" dist="38100" dir="2700000" algn="tl" rotWithShape="0">
              <a:prstClr val="black">
                <a:alpha val="40000"/>
              </a:prstClr>
            </a:outerShdw>
          </a:effectLst>
        </p:spPr>
      </p:pic>
      <p:sp>
        <p:nvSpPr>
          <p:cNvPr id="8" name="正方形/長方形 7">
            <a:extLst>
              <a:ext uri="{FF2B5EF4-FFF2-40B4-BE49-F238E27FC236}">
                <a16:creationId xmlns:a16="http://schemas.microsoft.com/office/drawing/2014/main" id="{F55EE7C6-43BF-4BD2-B3BB-D6661B56FDA6}"/>
              </a:ext>
              <a:ext uri="{C183D7F6-B498-43B3-948B-1728B52AA6E4}">
                <adec:decorative xmlns:adec="http://schemas.microsoft.com/office/drawing/2017/decorative" val="1"/>
              </a:ext>
            </a:extLst>
          </p:cNvPr>
          <p:cNvSpPr/>
          <p:nvPr/>
        </p:nvSpPr>
        <p:spPr bwMode="auto">
          <a:xfrm>
            <a:off x="6061164" y="3310088"/>
            <a:ext cx="888274" cy="168443"/>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9" name="正方形/長方形 8">
            <a:extLst>
              <a:ext uri="{FF2B5EF4-FFF2-40B4-BE49-F238E27FC236}">
                <a16:creationId xmlns:a16="http://schemas.microsoft.com/office/drawing/2014/main" id="{7F42DDAF-BF15-42A6-B6E8-2D9D5DCDFD54}"/>
              </a:ext>
              <a:ext uri="{C183D7F6-B498-43B3-948B-1728B52AA6E4}">
                <adec:decorative xmlns:adec="http://schemas.microsoft.com/office/drawing/2017/decorative" val="1"/>
              </a:ext>
            </a:extLst>
          </p:cNvPr>
          <p:cNvSpPr/>
          <p:nvPr/>
        </p:nvSpPr>
        <p:spPr bwMode="auto">
          <a:xfrm>
            <a:off x="3124201" y="4492727"/>
            <a:ext cx="1260987" cy="988142"/>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0" name="右矢印 28">
            <a:extLst>
              <a:ext uri="{FF2B5EF4-FFF2-40B4-BE49-F238E27FC236}">
                <a16:creationId xmlns:a16="http://schemas.microsoft.com/office/drawing/2014/main" id="{DECAFD89-C061-44FB-8A31-86447E8BCE88}"/>
              </a:ext>
              <a:ext uri="{C183D7F6-B498-43B3-948B-1728B52AA6E4}">
                <adec:decorative xmlns:adec="http://schemas.microsoft.com/office/drawing/2017/decorative" val="1"/>
              </a:ext>
            </a:extLst>
          </p:cNvPr>
          <p:cNvSpPr/>
          <p:nvPr/>
        </p:nvSpPr>
        <p:spPr bwMode="auto">
          <a:xfrm rot="8670571">
            <a:off x="5340998" y="3660164"/>
            <a:ext cx="622169" cy="417274"/>
          </a:xfrm>
          <a:prstGeom prst="rightArrow">
            <a:avLst/>
          </a:prstGeom>
          <a:solidFill>
            <a:srgbClr val="003399"/>
          </a:solidFill>
          <a:ln>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1" name="右矢印 28">
            <a:extLst>
              <a:ext uri="{FF2B5EF4-FFF2-40B4-BE49-F238E27FC236}">
                <a16:creationId xmlns:a16="http://schemas.microsoft.com/office/drawing/2014/main" id="{951D9113-DE10-42B9-8ABB-31A6F1AA2B17}"/>
              </a:ext>
              <a:ext uri="{C183D7F6-B498-43B3-948B-1728B52AA6E4}">
                <adec:decorative xmlns:adec="http://schemas.microsoft.com/office/drawing/2017/decorative" val="1"/>
              </a:ext>
            </a:extLst>
          </p:cNvPr>
          <p:cNvSpPr/>
          <p:nvPr/>
        </p:nvSpPr>
        <p:spPr bwMode="auto">
          <a:xfrm>
            <a:off x="6301064" y="4702203"/>
            <a:ext cx="622169" cy="417274"/>
          </a:xfrm>
          <a:prstGeom prst="right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3" name="図 2">
            <a:extLst>
              <a:ext uri="{FF2B5EF4-FFF2-40B4-BE49-F238E27FC236}">
                <a16:creationId xmlns:a16="http://schemas.microsoft.com/office/drawing/2014/main" id="{77FC78CF-17F8-4017-80F9-E89D2FC029D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12" name="角丸四角形 34">
            <a:extLst>
              <a:ext uri="{FF2B5EF4-FFF2-40B4-BE49-F238E27FC236}">
                <a16:creationId xmlns:a16="http://schemas.microsoft.com/office/drawing/2014/main" id="{50E374D8-8FFF-3987-977B-C9AC5AFE4F6F}"/>
              </a:ext>
            </a:extLst>
          </p:cNvPr>
          <p:cNvSpPr/>
          <p:nvPr/>
        </p:nvSpPr>
        <p:spPr bwMode="auto">
          <a:xfrm>
            <a:off x="10262167" y="720000"/>
            <a:ext cx="1617833" cy="205417"/>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85732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1DA644D1-FB9C-4E56-AEDC-D6A8444B28C3}"/>
              </a:ext>
            </a:extLst>
          </p:cNvPr>
          <p:cNvSpPr>
            <a:spLocks noGrp="1"/>
          </p:cNvSpPr>
          <p:nvPr>
            <p:ph type="title"/>
          </p:nvPr>
        </p:nvSpPr>
        <p:spPr/>
        <p:txBody>
          <a:bodyPr>
            <a:normAutofit/>
          </a:bodyPr>
          <a:lstStyle/>
          <a:p>
            <a:r>
              <a:rPr lang="ja-JP" altLang="en-US" dirty="0">
                <a:latin typeface="+mn-ea"/>
                <a:ea typeface="+mn-ea"/>
              </a:rPr>
              <a:t>      通知</a:t>
            </a:r>
            <a:r>
              <a:rPr lang="ja-JP" altLang="en-US" sz="2000" dirty="0">
                <a:latin typeface="+mn-ea"/>
                <a:ea typeface="+mn-ea"/>
              </a:rPr>
              <a:t>　</a:t>
            </a:r>
            <a:r>
              <a:rPr lang="en-US" altLang="ja-JP" sz="2000" dirty="0">
                <a:latin typeface="+mn-ea"/>
                <a:ea typeface="+mn-ea"/>
              </a:rPr>
              <a:t>- </a:t>
            </a:r>
            <a:r>
              <a:rPr lang="ja-JP" altLang="en-US" sz="2000" dirty="0">
                <a:latin typeface="+mn-ea"/>
                <a:ea typeface="+mn-ea"/>
              </a:rPr>
              <a:t>タイトルの全文表示対応</a:t>
            </a:r>
          </a:p>
        </p:txBody>
      </p:sp>
      <p:sp>
        <p:nvSpPr>
          <p:cNvPr id="3" name="テキスト プレースホルダー 2">
            <a:extLst>
              <a:ext uri="{FF2B5EF4-FFF2-40B4-BE49-F238E27FC236}">
                <a16:creationId xmlns:a16="http://schemas.microsoft.com/office/drawing/2014/main" id="{7A36E59B-CEAA-4BCD-89F6-EF08082E68E3}"/>
              </a:ext>
            </a:extLst>
          </p:cNvPr>
          <p:cNvSpPr>
            <a:spLocks noGrp="1"/>
          </p:cNvSpPr>
          <p:nvPr>
            <p:ph type="body" sz="quarter" idx="10"/>
          </p:nvPr>
        </p:nvSpPr>
        <p:spPr/>
        <p:txBody>
          <a:bodyPr/>
          <a:lstStyle/>
          <a:p>
            <a:pPr marL="0" indent="0">
              <a:buNone/>
            </a:pPr>
            <a:r>
              <a:rPr lang="ja-JP" altLang="en-US" sz="1600" kern="0" dirty="0">
                <a:latin typeface="+mn-ea"/>
                <a:ea typeface="+mn-ea"/>
              </a:rPr>
              <a:t>通知のタイトルにカーソルをあてると、タイトル全文が表示されるようになります。</a:t>
            </a:r>
            <a:r>
              <a:rPr lang="en-US" altLang="ja-JP" sz="2000" kern="0" baseline="30000" dirty="0">
                <a:latin typeface="+mn-ea"/>
                <a:ea typeface="+mn-ea"/>
              </a:rPr>
              <a:t>※</a:t>
            </a:r>
            <a:endParaRPr lang="ja-JP" altLang="en-US" sz="2000" kern="0" baseline="30000" dirty="0">
              <a:latin typeface="+mn-ea"/>
              <a:ea typeface="+mn-ea"/>
            </a:endParaRPr>
          </a:p>
        </p:txBody>
      </p:sp>
      <p:pic>
        <p:nvPicPr>
          <p:cNvPr id="4" name="図 3">
            <a:extLst>
              <a:ext uri="{FF2B5EF4-FFF2-40B4-BE49-F238E27FC236}">
                <a16:creationId xmlns:a16="http://schemas.microsoft.com/office/drawing/2014/main" id="{B7D7D1B9-5BCD-4B0F-90EE-B1A7446C1F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3197" y="2232851"/>
            <a:ext cx="6119878" cy="2511344"/>
          </a:xfrm>
          <a:prstGeom prst="rect">
            <a:avLst/>
          </a:prstGeom>
          <a:ln>
            <a:noFill/>
          </a:ln>
          <a:effectLst>
            <a:outerShdw blurRad="50800" dist="38100" dir="2700000" algn="tl" rotWithShape="0">
              <a:prstClr val="black">
                <a:alpha val="40000"/>
              </a:prstClr>
            </a:outerShdw>
          </a:effectLst>
        </p:spPr>
      </p:pic>
      <p:sp>
        <p:nvSpPr>
          <p:cNvPr id="6" name="吹き出し: 角を丸めた四角形 10">
            <a:extLst>
              <a:ext uri="{FF2B5EF4-FFF2-40B4-BE49-F238E27FC236}">
                <a16:creationId xmlns:a16="http://schemas.microsoft.com/office/drawing/2014/main" id="{E879A013-EC22-4741-AE90-5891039CAAB7}"/>
              </a:ext>
              <a:ext uri="{C183D7F6-B498-43B3-948B-1728B52AA6E4}">
                <adec:decorative xmlns:adec="http://schemas.microsoft.com/office/drawing/2017/decorative" val="1"/>
              </a:ext>
            </a:extLst>
          </p:cNvPr>
          <p:cNvSpPr/>
          <p:nvPr/>
        </p:nvSpPr>
        <p:spPr bwMode="auto">
          <a:xfrm>
            <a:off x="8515769" y="3207428"/>
            <a:ext cx="1651590" cy="961778"/>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途中で切れてしまう、長いタイトルの通知であっても、内容確認が可能です。</a:t>
            </a:r>
          </a:p>
        </p:txBody>
      </p:sp>
      <p:cxnSp>
        <p:nvCxnSpPr>
          <p:cNvPr id="7" name="直線矢印コネクタ 6">
            <a:extLst>
              <a:ext uri="{FF2B5EF4-FFF2-40B4-BE49-F238E27FC236}">
                <a16:creationId xmlns:a16="http://schemas.microsoft.com/office/drawing/2014/main" id="{A94F196C-7411-4767-941F-BB5C7C6216F5}"/>
              </a:ext>
              <a:ext uri="{C183D7F6-B498-43B3-948B-1728B52AA6E4}">
                <adec:decorative xmlns:adec="http://schemas.microsoft.com/office/drawing/2017/decorative" val="1"/>
              </a:ext>
            </a:extLst>
          </p:cNvPr>
          <p:cNvCxnSpPr>
            <a:cxnSpLocks/>
          </p:cNvCxnSpPr>
          <p:nvPr/>
        </p:nvCxnSpPr>
        <p:spPr bwMode="auto">
          <a:xfrm>
            <a:off x="7959150" y="3409675"/>
            <a:ext cx="549284" cy="157699"/>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正方形/長方形 7">
            <a:extLst>
              <a:ext uri="{FF2B5EF4-FFF2-40B4-BE49-F238E27FC236}">
                <a16:creationId xmlns:a16="http://schemas.microsoft.com/office/drawing/2014/main" id="{7FD98346-F718-4F3D-8D38-CB38DE1E7C90}"/>
              </a:ext>
              <a:ext uri="{C183D7F6-B498-43B3-948B-1728B52AA6E4}">
                <adec:decorative xmlns:adec="http://schemas.microsoft.com/office/drawing/2017/decorative" val="1"/>
              </a:ext>
            </a:extLst>
          </p:cNvPr>
          <p:cNvSpPr/>
          <p:nvPr/>
        </p:nvSpPr>
        <p:spPr bwMode="auto">
          <a:xfrm>
            <a:off x="5110797" y="3409675"/>
            <a:ext cx="2841018" cy="15769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 name="テキスト ボックス 1">
            <a:extLst>
              <a:ext uri="{FF2B5EF4-FFF2-40B4-BE49-F238E27FC236}">
                <a16:creationId xmlns:a16="http://schemas.microsoft.com/office/drawing/2014/main" id="{0C940F60-0E32-5F4C-8DF3-241843CDBC7D}"/>
              </a:ext>
            </a:extLst>
          </p:cNvPr>
          <p:cNvSpPr txBox="1"/>
          <p:nvPr/>
        </p:nvSpPr>
        <p:spPr>
          <a:xfrm>
            <a:off x="2094310" y="5035014"/>
            <a:ext cx="7781210" cy="400110"/>
          </a:xfrm>
          <a:prstGeom prst="rect">
            <a:avLst/>
          </a:prstGeom>
          <a:noFill/>
        </p:spPr>
        <p:txBody>
          <a:bodyPr wrap="square" rtlCol="0">
            <a:spAutoFit/>
          </a:bodyPr>
          <a:lstStyle/>
          <a:p>
            <a:r>
              <a:rPr lang="en-US" altLang="ja-JP" sz="1000" dirty="0">
                <a:latin typeface="+mn-ea"/>
              </a:rPr>
              <a:t>※</a:t>
            </a:r>
            <a:r>
              <a:rPr lang="ja-JP" altLang="en-US" sz="1000">
                <a:latin typeface="+mn-ea"/>
              </a:rPr>
              <a:t>「最新情報」に表示される通知のタイトルにカーソルをあわせてツールチップで表示した場合、</a:t>
            </a:r>
            <a:br>
              <a:rPr lang="en-US" altLang="ja-JP" sz="1000" dirty="0">
                <a:latin typeface="+mn-ea"/>
              </a:rPr>
            </a:br>
            <a:r>
              <a:rPr lang="ja-JP" altLang="en-US" sz="1000">
                <a:latin typeface="+mn-ea"/>
              </a:rPr>
              <a:t>　タイトルは </a:t>
            </a:r>
            <a:r>
              <a:rPr lang="en-US" altLang="ja-JP" sz="1000" dirty="0">
                <a:latin typeface="+mn-ea"/>
              </a:rPr>
              <a:t>128</a:t>
            </a:r>
            <a:r>
              <a:rPr lang="en" altLang="ja-JP" sz="1000" dirty="0">
                <a:latin typeface="+mn-ea"/>
              </a:rPr>
              <a:t>byte </a:t>
            </a:r>
            <a:r>
              <a:rPr lang="ja-JP" altLang="en-US" sz="1000">
                <a:latin typeface="+mn-ea"/>
              </a:rPr>
              <a:t>まで表示できます。通知のタイトルが </a:t>
            </a:r>
            <a:r>
              <a:rPr lang="en-US" altLang="ja-JP" sz="1000" dirty="0">
                <a:latin typeface="+mn-ea"/>
              </a:rPr>
              <a:t>128</a:t>
            </a:r>
            <a:r>
              <a:rPr lang="en" altLang="ja-JP" sz="1000" dirty="0">
                <a:latin typeface="+mn-ea"/>
              </a:rPr>
              <a:t>byte </a:t>
            </a:r>
            <a:r>
              <a:rPr lang="ja-JP" altLang="en-US" sz="1000">
                <a:latin typeface="+mn-ea"/>
              </a:rPr>
              <a:t>を超える場合は、タイトル全文を表示できません。</a:t>
            </a:r>
            <a:endParaRPr lang="ja-JP" altLang="en-US" sz="1000" dirty="0">
              <a:latin typeface="+mn-ea"/>
            </a:endParaRPr>
          </a:p>
        </p:txBody>
      </p:sp>
      <p:pic>
        <p:nvPicPr>
          <p:cNvPr id="11" name="図 10">
            <a:extLst>
              <a:ext uri="{FF2B5EF4-FFF2-40B4-BE49-F238E27FC236}">
                <a16:creationId xmlns:a16="http://schemas.microsoft.com/office/drawing/2014/main" id="{EA897745-3FD4-49E8-91D3-63EC2EB75ED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10" name="角丸四角形 34">
            <a:extLst>
              <a:ext uri="{FF2B5EF4-FFF2-40B4-BE49-F238E27FC236}">
                <a16:creationId xmlns:a16="http://schemas.microsoft.com/office/drawing/2014/main" id="{25505B3E-BC38-88B3-2E36-ED15D4076787}"/>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18773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8044521-F775-4DBD-9ADC-9FFDE72AA79F}"/>
              </a:ext>
            </a:extLst>
          </p:cNvPr>
          <p:cNvSpPr>
            <a:spLocks noGrp="1"/>
          </p:cNvSpPr>
          <p:nvPr>
            <p:ph type="title"/>
          </p:nvPr>
        </p:nvSpPr>
        <p:spPr/>
        <p:txBody>
          <a:bodyPr>
            <a:normAutofit/>
          </a:bodyPr>
          <a:lstStyle/>
          <a:p>
            <a:r>
              <a:rPr lang="ja-JP" altLang="en-US" dirty="0">
                <a:latin typeface="+mn-ea"/>
                <a:ea typeface="+mn-ea"/>
              </a:rPr>
              <a:t>      通知</a:t>
            </a:r>
            <a:r>
              <a:rPr lang="ja-JP" altLang="en-US" sz="2000" dirty="0">
                <a:latin typeface="+mn-ea"/>
                <a:ea typeface="+mn-ea"/>
              </a:rPr>
              <a:t>　</a:t>
            </a:r>
            <a:r>
              <a:rPr lang="en-US" altLang="ja-JP" sz="2000" dirty="0">
                <a:latin typeface="+mn-ea"/>
                <a:ea typeface="+mn-ea"/>
              </a:rPr>
              <a:t>- </a:t>
            </a:r>
            <a:r>
              <a:rPr lang="ja-JP" altLang="en-US" sz="1800" dirty="0">
                <a:latin typeface="+mn-ea"/>
                <a:ea typeface="+mn-ea"/>
              </a:rPr>
              <a:t>「</a:t>
            </a:r>
            <a:r>
              <a:rPr lang="ja-JP" altLang="en-US" sz="1800" dirty="0">
                <a:solidFill>
                  <a:srgbClr val="333333"/>
                </a:solidFill>
                <a:latin typeface="+mn-ea"/>
                <a:ea typeface="+mn-ea"/>
                <a:cs typeface="メイリオ" pitchFamily="50" charset="-128"/>
              </a:rPr>
              <a:t>ベルの通知」と「通知ポートレット」の改善 </a:t>
            </a:r>
            <a:r>
              <a:rPr lang="en-US" altLang="ja-JP" sz="1800" dirty="0">
                <a:solidFill>
                  <a:srgbClr val="333333"/>
                </a:solidFill>
                <a:latin typeface="+mn-ea"/>
                <a:ea typeface="+mn-ea"/>
                <a:cs typeface="メイリオ" pitchFamily="50" charset="-128"/>
              </a:rPr>
              <a:t>1</a:t>
            </a:r>
            <a:endParaRPr lang="ja-JP" altLang="en-US" sz="1800" dirty="0">
              <a:latin typeface="+mn-ea"/>
              <a:ea typeface="+mn-ea"/>
            </a:endParaRPr>
          </a:p>
        </p:txBody>
      </p:sp>
      <p:sp>
        <p:nvSpPr>
          <p:cNvPr id="2" name="テキスト プレースホルダー 1">
            <a:extLst>
              <a:ext uri="{FF2B5EF4-FFF2-40B4-BE49-F238E27FC236}">
                <a16:creationId xmlns:a16="http://schemas.microsoft.com/office/drawing/2014/main" id="{04D31526-89E8-4AE4-9F78-68B9D03EBDC7}"/>
              </a:ext>
            </a:extLst>
          </p:cNvPr>
          <p:cNvSpPr>
            <a:spLocks noGrp="1"/>
          </p:cNvSpPr>
          <p:nvPr>
            <p:ph type="body" sz="quarter" idx="10"/>
          </p:nvPr>
        </p:nvSpPr>
        <p:spPr/>
        <p:txBody>
          <a:bodyPr>
            <a:normAutofit/>
          </a:bodyPr>
          <a:lstStyle/>
          <a:p>
            <a:pPr marL="0" indent="0">
              <a:buNone/>
            </a:pPr>
            <a:r>
              <a:rPr lang="ja-JP" altLang="en-US" sz="1600" kern="0" dirty="0">
                <a:latin typeface="+mn-ea"/>
                <a:ea typeface="+mn-ea"/>
              </a:rPr>
              <a:t>通知処理をより効率的に行えるように「ベルの通知」「通知ポートレット」で</a:t>
            </a:r>
            <a:r>
              <a:rPr lang="en-US" altLang="ja-JP" sz="1600" kern="0" dirty="0">
                <a:latin typeface="+mn-ea"/>
                <a:ea typeface="+mn-ea"/>
              </a:rPr>
              <a:t>UI</a:t>
            </a:r>
            <a:r>
              <a:rPr lang="ja-JP" altLang="en-US" sz="1600" kern="0" dirty="0">
                <a:latin typeface="+mn-ea"/>
                <a:ea typeface="+mn-ea"/>
              </a:rPr>
              <a:t>の改善を行います。</a:t>
            </a:r>
            <a:endParaRPr lang="ja-JP" altLang="en-US" sz="1600" dirty="0">
              <a:latin typeface="+mn-ea"/>
              <a:ea typeface="+mn-ea"/>
            </a:endParaRPr>
          </a:p>
        </p:txBody>
      </p:sp>
      <p:sp>
        <p:nvSpPr>
          <p:cNvPr id="12" name="テキスト ボックス 11">
            <a:extLst>
              <a:ext uri="{FF2B5EF4-FFF2-40B4-BE49-F238E27FC236}">
                <a16:creationId xmlns:a16="http://schemas.microsoft.com/office/drawing/2014/main" id="{E76FBCB2-955C-F543-8B57-716A31A79A5D}"/>
              </a:ext>
              <a:ext uri="{C183D7F6-B498-43B3-948B-1728B52AA6E4}">
                <adec:decorative xmlns:adec="http://schemas.microsoft.com/office/drawing/2017/decorative" val="1"/>
              </a:ext>
            </a:extLst>
          </p:cNvPr>
          <p:cNvSpPr txBox="1"/>
          <p:nvPr/>
        </p:nvSpPr>
        <p:spPr>
          <a:xfrm>
            <a:off x="2249748" y="1776640"/>
            <a:ext cx="1280160" cy="279133"/>
          </a:xfrm>
          <a:prstGeom prst="rect">
            <a:avLst/>
          </a:prstGeom>
          <a:solidFill>
            <a:srgbClr val="003399"/>
          </a:solidFill>
        </p:spPr>
        <p:txBody>
          <a:bodyPr wrap="square" rtlCol="0" anchor="ctr">
            <a:spAutoFit/>
          </a:bodyPr>
          <a:lstStyle/>
          <a:p>
            <a:pPr algn="ctr"/>
            <a:r>
              <a:rPr lang="ja-JP" altLang="en-US" sz="1200">
                <a:solidFill>
                  <a:schemeClr val="bg1"/>
                </a:solidFill>
                <a:latin typeface="+mn-ea"/>
              </a:rPr>
              <a:t>ベルの通知</a:t>
            </a:r>
            <a:endParaRPr lang="ja-JP" altLang="en-US" sz="1200" dirty="0">
              <a:solidFill>
                <a:schemeClr val="bg1"/>
              </a:solidFill>
              <a:latin typeface="+mn-ea"/>
            </a:endParaRPr>
          </a:p>
        </p:txBody>
      </p:sp>
      <p:sp>
        <p:nvSpPr>
          <p:cNvPr id="29" name="右矢印 28">
            <a:extLst>
              <a:ext uri="{FF2B5EF4-FFF2-40B4-BE49-F238E27FC236}">
                <a16:creationId xmlns:a16="http://schemas.microsoft.com/office/drawing/2014/main" id="{3ECB5728-324F-3E47-827F-AE830EB47588}"/>
              </a:ext>
              <a:ext uri="{C183D7F6-B498-43B3-948B-1728B52AA6E4}">
                <adec:decorative xmlns:adec="http://schemas.microsoft.com/office/drawing/2017/decorative" val="1"/>
              </a:ext>
            </a:extLst>
          </p:cNvPr>
          <p:cNvSpPr/>
          <p:nvPr/>
        </p:nvSpPr>
        <p:spPr bwMode="auto">
          <a:xfrm>
            <a:off x="5358067" y="3827167"/>
            <a:ext cx="622169" cy="587476"/>
          </a:xfrm>
          <a:prstGeom prst="right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19" name="図 18">
            <a:extLst>
              <a:ext uri="{FF2B5EF4-FFF2-40B4-BE49-F238E27FC236}">
                <a16:creationId xmlns:a16="http://schemas.microsoft.com/office/drawing/2014/main" id="{98B5CF2A-4EF8-594B-B3FA-A3297888D03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7625" y="2509576"/>
            <a:ext cx="863342" cy="277499"/>
          </a:xfrm>
          <a:prstGeom prst="rect">
            <a:avLst/>
          </a:prstGeom>
        </p:spPr>
      </p:pic>
      <p:pic>
        <p:nvPicPr>
          <p:cNvPr id="23" name="図 22">
            <a:extLst>
              <a:ext uri="{FF2B5EF4-FFF2-40B4-BE49-F238E27FC236}">
                <a16:creationId xmlns:a16="http://schemas.microsoft.com/office/drawing/2014/main" id="{87E02CEF-9E49-3741-BDF7-8C2313F7590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2281702" y="2773587"/>
            <a:ext cx="2642042" cy="2694636"/>
          </a:xfrm>
          <a:prstGeom prst="rect">
            <a:avLst/>
          </a:prstGeom>
          <a:ln>
            <a:noFill/>
          </a:ln>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AB64076F-40A0-AB4A-B1F5-4C7AA8C2B12B}"/>
              </a:ext>
              <a:ext uri="{C183D7F6-B498-43B3-948B-1728B52AA6E4}">
                <adec:decorative xmlns:adec="http://schemas.microsoft.com/office/drawing/2017/decorative" val="1"/>
              </a:ext>
            </a:extLst>
          </p:cNvPr>
          <p:cNvSpPr txBox="1"/>
          <p:nvPr/>
        </p:nvSpPr>
        <p:spPr>
          <a:xfrm>
            <a:off x="2277625" y="2207752"/>
            <a:ext cx="1198822"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30" name="テキスト ボックス 29">
            <a:extLst>
              <a:ext uri="{FF2B5EF4-FFF2-40B4-BE49-F238E27FC236}">
                <a16:creationId xmlns:a16="http://schemas.microsoft.com/office/drawing/2014/main" id="{464DE5CB-B21C-F643-B7DE-DC774A81AB4E}"/>
              </a:ext>
              <a:ext uri="{C183D7F6-B498-43B3-948B-1728B52AA6E4}">
                <adec:decorative xmlns:adec="http://schemas.microsoft.com/office/drawing/2017/decorative" val="1"/>
              </a:ext>
            </a:extLst>
          </p:cNvPr>
          <p:cNvSpPr txBox="1"/>
          <p:nvPr/>
        </p:nvSpPr>
        <p:spPr>
          <a:xfrm>
            <a:off x="3703992" y="2526731"/>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pic>
        <p:nvPicPr>
          <p:cNvPr id="16" name="図 15">
            <a:extLst>
              <a:ext uri="{FF2B5EF4-FFF2-40B4-BE49-F238E27FC236}">
                <a16:creationId xmlns:a16="http://schemas.microsoft.com/office/drawing/2014/main" id="{FABC3D7F-E3CF-574A-8371-94BC23C30B1A}"/>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18638" y="2776364"/>
            <a:ext cx="2640777" cy="2691860"/>
          </a:xfrm>
          <a:prstGeom prst="rect">
            <a:avLst/>
          </a:prstGeom>
          <a:ln>
            <a:noFill/>
          </a:ln>
          <a:effectLst>
            <a:outerShdw blurRad="50800" dist="38100" dir="2700000" algn="tl" rotWithShape="0">
              <a:prstClr val="black">
                <a:alpha val="40000"/>
              </a:prstClr>
            </a:outerShdw>
          </a:effectLst>
        </p:spPr>
      </p:pic>
      <p:sp>
        <p:nvSpPr>
          <p:cNvPr id="14" name="テキスト ボックス 13">
            <a:extLst>
              <a:ext uri="{FF2B5EF4-FFF2-40B4-BE49-F238E27FC236}">
                <a16:creationId xmlns:a16="http://schemas.microsoft.com/office/drawing/2014/main" id="{EFF17F9E-A705-C941-B236-C7ED726D8C72}"/>
              </a:ext>
              <a:ext uri="{C183D7F6-B498-43B3-948B-1728B52AA6E4}">
                <adec:decorative xmlns:adec="http://schemas.microsoft.com/office/drawing/2017/decorative" val="1"/>
              </a:ext>
            </a:extLst>
          </p:cNvPr>
          <p:cNvSpPr txBox="1"/>
          <p:nvPr/>
        </p:nvSpPr>
        <p:spPr>
          <a:xfrm>
            <a:off x="6414560" y="2257353"/>
            <a:ext cx="1198822"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pic>
        <p:nvPicPr>
          <p:cNvPr id="21" name="図 20">
            <a:extLst>
              <a:ext uri="{FF2B5EF4-FFF2-40B4-BE49-F238E27FC236}">
                <a16:creationId xmlns:a16="http://schemas.microsoft.com/office/drawing/2014/main" id="{7EA82999-C900-2743-9A36-102234690C7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14560" y="2505827"/>
            <a:ext cx="863342" cy="263241"/>
          </a:xfrm>
          <a:prstGeom prst="rect">
            <a:avLst/>
          </a:prstGeom>
          <a:ln>
            <a:noFill/>
          </a:ln>
        </p:spPr>
      </p:pic>
      <p:sp>
        <p:nvSpPr>
          <p:cNvPr id="24" name="正方形/長方形 23">
            <a:extLst>
              <a:ext uri="{FF2B5EF4-FFF2-40B4-BE49-F238E27FC236}">
                <a16:creationId xmlns:a16="http://schemas.microsoft.com/office/drawing/2014/main" id="{564D1369-FDA8-F84A-A06F-77AE913BF47E}"/>
              </a:ext>
              <a:ext uri="{C183D7F6-B498-43B3-948B-1728B52AA6E4}">
                <adec:decorative xmlns:adec="http://schemas.microsoft.com/office/drawing/2017/decorative" val="1"/>
              </a:ext>
            </a:extLst>
          </p:cNvPr>
          <p:cNvSpPr/>
          <p:nvPr/>
        </p:nvSpPr>
        <p:spPr bwMode="auto">
          <a:xfrm>
            <a:off x="8820102" y="3075031"/>
            <a:ext cx="233332" cy="1627711"/>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8" name="吹き出し: 角を丸めた四角形 10">
            <a:extLst>
              <a:ext uri="{FF2B5EF4-FFF2-40B4-BE49-F238E27FC236}">
                <a16:creationId xmlns:a16="http://schemas.microsoft.com/office/drawing/2014/main" id="{6C806F27-75C2-1E41-AD49-DABDDE20E71C}"/>
              </a:ext>
              <a:ext uri="{C183D7F6-B498-43B3-948B-1728B52AA6E4}">
                <adec:decorative xmlns:adec="http://schemas.microsoft.com/office/drawing/2017/decorative" val="1"/>
              </a:ext>
            </a:extLst>
          </p:cNvPr>
          <p:cNvSpPr/>
          <p:nvPr/>
        </p:nvSpPr>
        <p:spPr bwMode="auto">
          <a:xfrm>
            <a:off x="9653843" y="3243002"/>
            <a:ext cx="1834149" cy="1326314"/>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a:solidFill>
                  <a:schemeClr val="tx1"/>
                </a:solidFill>
                <a:latin typeface="+mn-ea"/>
              </a:rPr>
              <a:t>その場で既読処理できるボタンが表示されます。</a:t>
            </a:r>
            <a:endParaRPr lang="en-US" altLang="ja-JP" sz="1100" dirty="0">
              <a:solidFill>
                <a:schemeClr val="tx1"/>
              </a:solidFill>
              <a:latin typeface="+mn-ea"/>
            </a:endParaRPr>
          </a:p>
          <a:p>
            <a:r>
              <a:rPr lang="ja-JP" altLang="en-US" sz="1100">
                <a:solidFill>
                  <a:schemeClr val="tx1"/>
                </a:solidFill>
                <a:latin typeface="+mn-ea"/>
              </a:rPr>
              <a:t> 「</a:t>
            </a:r>
            <a:r>
              <a:rPr lang="en-US" altLang="ja-JP" sz="1100" dirty="0">
                <a:solidFill>
                  <a:schemeClr val="tx1"/>
                </a:solidFill>
                <a:latin typeface="+mn-ea"/>
              </a:rPr>
              <a:t>×</a:t>
            </a:r>
            <a:r>
              <a:rPr lang="ja-JP" altLang="en-US" sz="1100">
                <a:solidFill>
                  <a:schemeClr val="tx1"/>
                </a:solidFill>
                <a:latin typeface="+mn-ea"/>
              </a:rPr>
              <a:t>」を押すと、</a:t>
            </a:r>
            <a:endParaRPr lang="en-US" altLang="ja-JP" sz="1100" dirty="0">
              <a:solidFill>
                <a:schemeClr val="tx1"/>
              </a:solidFill>
              <a:latin typeface="+mn-ea"/>
            </a:endParaRPr>
          </a:p>
          <a:p>
            <a:r>
              <a:rPr lang="ja-JP" altLang="en-US" sz="1100">
                <a:solidFill>
                  <a:schemeClr val="tx1"/>
                </a:solidFill>
                <a:latin typeface="+mn-ea"/>
              </a:rPr>
              <a:t>そのコメントは既読扱いになります。</a:t>
            </a:r>
            <a:endParaRPr lang="en-US" altLang="ja-JP" sz="1100" dirty="0">
              <a:solidFill>
                <a:schemeClr val="tx1"/>
              </a:solidFill>
              <a:latin typeface="+mn-ea"/>
            </a:endParaRPr>
          </a:p>
        </p:txBody>
      </p:sp>
      <p:sp>
        <p:nvSpPr>
          <p:cNvPr id="31" name="テキスト ボックス 30">
            <a:extLst>
              <a:ext uri="{FF2B5EF4-FFF2-40B4-BE49-F238E27FC236}">
                <a16:creationId xmlns:a16="http://schemas.microsoft.com/office/drawing/2014/main" id="{DDBC3DB6-BB70-F846-8D10-A9B659052FDC}"/>
              </a:ext>
              <a:ext uri="{C183D7F6-B498-43B3-948B-1728B52AA6E4}">
                <adec:decorative xmlns:adec="http://schemas.microsoft.com/office/drawing/2017/decorative" val="1"/>
              </a:ext>
            </a:extLst>
          </p:cNvPr>
          <p:cNvSpPr txBox="1"/>
          <p:nvPr/>
        </p:nvSpPr>
        <p:spPr>
          <a:xfrm>
            <a:off x="7880631" y="2556414"/>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cxnSp>
        <p:nvCxnSpPr>
          <p:cNvPr id="32" name="直線矢印コネクタ 31">
            <a:extLst>
              <a:ext uri="{FF2B5EF4-FFF2-40B4-BE49-F238E27FC236}">
                <a16:creationId xmlns:a16="http://schemas.microsoft.com/office/drawing/2014/main" id="{0244856B-3A23-4B42-AAAC-9D13037D4226}"/>
              </a:ext>
              <a:ext uri="{C183D7F6-B498-43B3-948B-1728B52AA6E4}">
                <adec:decorative xmlns:adec="http://schemas.microsoft.com/office/drawing/2017/decorative" val="1"/>
              </a:ext>
            </a:extLst>
          </p:cNvPr>
          <p:cNvCxnSpPr>
            <a:cxnSpLocks/>
          </p:cNvCxnSpPr>
          <p:nvPr/>
        </p:nvCxnSpPr>
        <p:spPr bwMode="auto">
          <a:xfrm>
            <a:off x="9081987" y="3709186"/>
            <a:ext cx="595851" cy="197795"/>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0" name="図 19">
            <a:extLst>
              <a:ext uri="{FF2B5EF4-FFF2-40B4-BE49-F238E27FC236}">
                <a16:creationId xmlns:a16="http://schemas.microsoft.com/office/drawing/2014/main" id="{AF03ABCE-B8ED-4A53-95F1-473165803E9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5" name="角丸四角形 34">
            <a:extLst>
              <a:ext uri="{FF2B5EF4-FFF2-40B4-BE49-F238E27FC236}">
                <a16:creationId xmlns:a16="http://schemas.microsoft.com/office/drawing/2014/main" id="{354B6F6E-0123-CAB9-539F-14B865C344C6}"/>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85750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8044521-F775-4DBD-9ADC-9FFDE72AA79F}"/>
              </a:ext>
            </a:extLst>
          </p:cNvPr>
          <p:cNvSpPr>
            <a:spLocks noGrp="1"/>
          </p:cNvSpPr>
          <p:nvPr>
            <p:ph type="title"/>
          </p:nvPr>
        </p:nvSpPr>
        <p:spPr/>
        <p:txBody>
          <a:bodyPr>
            <a:normAutofit/>
          </a:bodyPr>
          <a:lstStyle/>
          <a:p>
            <a:r>
              <a:rPr lang="ja-JP" altLang="en-US" dirty="0">
                <a:latin typeface="+mn-ea"/>
                <a:ea typeface="+mn-ea"/>
              </a:rPr>
              <a:t>      通知</a:t>
            </a:r>
            <a:r>
              <a:rPr lang="ja-JP" altLang="en-US" sz="2000" dirty="0">
                <a:latin typeface="+mn-ea"/>
                <a:ea typeface="+mn-ea"/>
              </a:rPr>
              <a:t>　</a:t>
            </a:r>
            <a:r>
              <a:rPr lang="en-US" altLang="ja-JP" sz="2000" dirty="0">
                <a:latin typeface="+mn-ea"/>
                <a:ea typeface="+mn-ea"/>
              </a:rPr>
              <a:t>- </a:t>
            </a:r>
            <a:r>
              <a:rPr lang="ja-JP" altLang="en-US" sz="1800" dirty="0">
                <a:latin typeface="+mn-ea"/>
                <a:ea typeface="+mn-ea"/>
              </a:rPr>
              <a:t>「</a:t>
            </a:r>
            <a:r>
              <a:rPr lang="ja-JP" altLang="en-US" sz="1800" dirty="0">
                <a:solidFill>
                  <a:srgbClr val="333333"/>
                </a:solidFill>
                <a:latin typeface="+mn-ea"/>
                <a:ea typeface="+mn-ea"/>
                <a:cs typeface="メイリオ" pitchFamily="50" charset="-128"/>
              </a:rPr>
              <a:t>ベルの通知」と「通知ポートレット」の改善 </a:t>
            </a:r>
            <a:r>
              <a:rPr lang="en-US" altLang="ja-JP" sz="1800" dirty="0">
                <a:solidFill>
                  <a:srgbClr val="333333"/>
                </a:solidFill>
                <a:latin typeface="+mn-ea"/>
                <a:ea typeface="+mn-ea"/>
                <a:cs typeface="メイリオ" pitchFamily="50" charset="-128"/>
              </a:rPr>
              <a:t>2</a:t>
            </a:r>
            <a:r>
              <a:rPr lang="ja-JP" altLang="en-US" sz="1800" dirty="0">
                <a:solidFill>
                  <a:srgbClr val="333333"/>
                </a:solidFill>
                <a:latin typeface="+mn-ea"/>
                <a:ea typeface="+mn-ea"/>
                <a:cs typeface="メイリオ" pitchFamily="50" charset="-128"/>
              </a:rPr>
              <a:t> </a:t>
            </a:r>
            <a:endParaRPr lang="ja-JP" altLang="en-US" sz="1800" dirty="0">
              <a:latin typeface="+mn-ea"/>
              <a:ea typeface="+mn-ea"/>
            </a:endParaRPr>
          </a:p>
        </p:txBody>
      </p:sp>
      <p:sp>
        <p:nvSpPr>
          <p:cNvPr id="2" name="テキスト プレースホルダー 1">
            <a:extLst>
              <a:ext uri="{FF2B5EF4-FFF2-40B4-BE49-F238E27FC236}">
                <a16:creationId xmlns:a16="http://schemas.microsoft.com/office/drawing/2014/main" id="{C0262C92-86ED-49BF-B42C-FFBFB9E6875D}"/>
              </a:ext>
            </a:extLst>
          </p:cNvPr>
          <p:cNvSpPr>
            <a:spLocks noGrp="1"/>
          </p:cNvSpPr>
          <p:nvPr>
            <p:ph type="body" sz="quarter" idx="10"/>
          </p:nvPr>
        </p:nvSpPr>
        <p:spPr/>
        <p:txBody>
          <a:bodyPr>
            <a:normAutofit/>
          </a:bodyPr>
          <a:lstStyle/>
          <a:p>
            <a:pPr marL="0" indent="0">
              <a:buNone/>
            </a:pPr>
            <a:r>
              <a:rPr lang="ja-JP" altLang="en-US" sz="1600" kern="0" dirty="0">
                <a:latin typeface="+mn-ea"/>
                <a:ea typeface="+mn-ea"/>
              </a:rPr>
              <a:t>通知処理をより効率的に行えるように「ベルの通知」「通知ポートレット」で</a:t>
            </a:r>
            <a:r>
              <a:rPr lang="en-US" altLang="ja-JP" sz="1600" kern="0" dirty="0">
                <a:latin typeface="+mn-ea"/>
                <a:ea typeface="+mn-ea"/>
              </a:rPr>
              <a:t>UI</a:t>
            </a:r>
            <a:r>
              <a:rPr lang="ja-JP" altLang="en-US" sz="1600" kern="0" dirty="0">
                <a:latin typeface="+mn-ea"/>
                <a:ea typeface="+mn-ea"/>
              </a:rPr>
              <a:t>の改善を行います。</a:t>
            </a:r>
          </a:p>
        </p:txBody>
      </p:sp>
      <p:sp>
        <p:nvSpPr>
          <p:cNvPr id="35" name="吹き出し: 角を丸めた四角形 10">
            <a:extLst>
              <a:ext uri="{FF2B5EF4-FFF2-40B4-BE49-F238E27FC236}">
                <a16:creationId xmlns:a16="http://schemas.microsoft.com/office/drawing/2014/main" id="{D89DB85B-2433-AE48-AC65-2D79750BA6A3}"/>
              </a:ext>
              <a:ext uri="{C183D7F6-B498-43B3-948B-1728B52AA6E4}">
                <adec:decorative xmlns:adec="http://schemas.microsoft.com/office/drawing/2017/decorative" val="1"/>
              </a:ext>
            </a:extLst>
          </p:cNvPr>
          <p:cNvSpPr/>
          <p:nvPr/>
        </p:nvSpPr>
        <p:spPr bwMode="auto">
          <a:xfrm>
            <a:off x="8965483" y="4380982"/>
            <a:ext cx="1545996" cy="1326314"/>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a:solidFill>
                  <a:schemeClr val="tx1"/>
                </a:solidFill>
                <a:latin typeface="+mn-ea"/>
              </a:rPr>
              <a:t>通知の表示が複数になり、表示される文字数が増えます。</a:t>
            </a:r>
            <a:endParaRPr lang="en-US" altLang="ja-JP" sz="1100" dirty="0">
              <a:solidFill>
                <a:schemeClr val="tx1"/>
              </a:solidFill>
              <a:latin typeface="+mn-ea"/>
            </a:endParaRPr>
          </a:p>
          <a:p>
            <a:r>
              <a:rPr lang="ja-JP" altLang="en-US" sz="1100">
                <a:solidFill>
                  <a:schemeClr val="tx1"/>
                </a:solidFill>
                <a:latin typeface="+mn-ea"/>
              </a:rPr>
              <a:t>その場で既読にして良い通知か判断しやすくなります。</a:t>
            </a:r>
            <a:endParaRPr lang="en-US" altLang="ja-JP" sz="1100" dirty="0">
              <a:solidFill>
                <a:schemeClr val="tx1"/>
              </a:solidFill>
              <a:latin typeface="+mn-ea"/>
            </a:endParaRPr>
          </a:p>
        </p:txBody>
      </p:sp>
      <p:sp>
        <p:nvSpPr>
          <p:cNvPr id="12" name="テキスト ボックス 11">
            <a:extLst>
              <a:ext uri="{FF2B5EF4-FFF2-40B4-BE49-F238E27FC236}">
                <a16:creationId xmlns:a16="http://schemas.microsoft.com/office/drawing/2014/main" id="{E76FBCB2-955C-F543-8B57-716A31A79A5D}"/>
              </a:ext>
              <a:ext uri="{C183D7F6-B498-43B3-948B-1728B52AA6E4}">
                <adec:decorative xmlns:adec="http://schemas.microsoft.com/office/drawing/2017/decorative" val="1"/>
              </a:ext>
            </a:extLst>
          </p:cNvPr>
          <p:cNvSpPr txBox="1"/>
          <p:nvPr/>
        </p:nvSpPr>
        <p:spPr>
          <a:xfrm>
            <a:off x="3258456" y="1774511"/>
            <a:ext cx="1706251" cy="276999"/>
          </a:xfrm>
          <a:prstGeom prst="rect">
            <a:avLst/>
          </a:prstGeom>
          <a:solidFill>
            <a:srgbClr val="003399"/>
          </a:solidFill>
        </p:spPr>
        <p:txBody>
          <a:bodyPr wrap="square" rtlCol="0" anchor="ctr">
            <a:spAutoFit/>
          </a:bodyPr>
          <a:lstStyle/>
          <a:p>
            <a:pPr algn="ctr"/>
            <a:r>
              <a:rPr lang="ja-JP" altLang="en-US" sz="1200" dirty="0">
                <a:solidFill>
                  <a:schemeClr val="bg1"/>
                </a:solidFill>
                <a:latin typeface="+mn-ea"/>
              </a:rPr>
              <a:t>通知ポートレット</a:t>
            </a:r>
          </a:p>
        </p:txBody>
      </p:sp>
      <p:sp>
        <p:nvSpPr>
          <p:cNvPr id="28" name="吹き出し: 角を丸めた四角形 10">
            <a:extLst>
              <a:ext uri="{FF2B5EF4-FFF2-40B4-BE49-F238E27FC236}">
                <a16:creationId xmlns:a16="http://schemas.microsoft.com/office/drawing/2014/main" id="{6C806F27-75C2-1E41-AD49-DABDDE20E71C}"/>
              </a:ext>
              <a:ext uri="{C183D7F6-B498-43B3-948B-1728B52AA6E4}">
                <adec:decorative xmlns:adec="http://schemas.microsoft.com/office/drawing/2017/decorative" val="1"/>
              </a:ext>
            </a:extLst>
          </p:cNvPr>
          <p:cNvSpPr/>
          <p:nvPr/>
        </p:nvSpPr>
        <p:spPr bwMode="auto">
          <a:xfrm>
            <a:off x="1610162" y="4509082"/>
            <a:ext cx="1545996" cy="1326314"/>
          </a:xfrm>
          <a:prstGeom prst="roundRect">
            <a:avLst>
              <a:gd name="adj" fmla="val 6690"/>
            </a:avLst>
          </a:prstGeom>
          <a:noFill/>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a:solidFill>
                  <a:schemeClr val="tx1"/>
                </a:solidFill>
                <a:latin typeface="+mn-ea"/>
              </a:rPr>
              <a:t>マウスオーバーで</a:t>
            </a:r>
            <a:endParaRPr lang="en-US" altLang="ja-JP" sz="1100" dirty="0">
              <a:solidFill>
                <a:schemeClr val="tx1"/>
              </a:solidFill>
              <a:latin typeface="+mn-ea"/>
            </a:endParaRPr>
          </a:p>
          <a:p>
            <a:r>
              <a:rPr lang="ja-JP" altLang="en-US" sz="1100">
                <a:solidFill>
                  <a:schemeClr val="tx1"/>
                </a:solidFill>
                <a:latin typeface="+mn-ea"/>
              </a:rPr>
              <a:t>既読処理できるボタンが表示されます。</a:t>
            </a:r>
            <a:endParaRPr lang="en-US" altLang="ja-JP" sz="1100" dirty="0">
              <a:solidFill>
                <a:schemeClr val="tx1"/>
              </a:solidFill>
              <a:latin typeface="+mn-ea"/>
            </a:endParaRPr>
          </a:p>
          <a:p>
            <a:r>
              <a:rPr lang="ja-JP" altLang="en-US" sz="1100">
                <a:solidFill>
                  <a:schemeClr val="tx1"/>
                </a:solidFill>
                <a:latin typeface="+mn-ea"/>
              </a:rPr>
              <a:t> 「</a:t>
            </a:r>
            <a:r>
              <a:rPr lang="en-US" altLang="ja-JP" sz="1100" dirty="0">
                <a:solidFill>
                  <a:schemeClr val="tx1"/>
                </a:solidFill>
                <a:latin typeface="+mn-ea"/>
              </a:rPr>
              <a:t>×</a:t>
            </a:r>
            <a:r>
              <a:rPr lang="ja-JP" altLang="en-US" sz="1100">
                <a:solidFill>
                  <a:schemeClr val="tx1"/>
                </a:solidFill>
                <a:latin typeface="+mn-ea"/>
              </a:rPr>
              <a:t>」を押すと、</a:t>
            </a:r>
            <a:endParaRPr lang="en-US" altLang="ja-JP" sz="1100" dirty="0">
              <a:solidFill>
                <a:schemeClr val="tx1"/>
              </a:solidFill>
              <a:latin typeface="+mn-ea"/>
            </a:endParaRPr>
          </a:p>
          <a:p>
            <a:r>
              <a:rPr lang="ja-JP" altLang="en-US" sz="1100">
                <a:solidFill>
                  <a:schemeClr val="tx1"/>
                </a:solidFill>
                <a:latin typeface="+mn-ea"/>
              </a:rPr>
              <a:t>そのコメントは既読扱いになります。</a:t>
            </a:r>
            <a:endParaRPr lang="en-US" altLang="ja-JP" sz="1100" dirty="0">
              <a:solidFill>
                <a:schemeClr val="tx1"/>
              </a:solidFill>
              <a:latin typeface="+mn-ea"/>
            </a:endParaRPr>
          </a:p>
        </p:txBody>
      </p:sp>
      <p:sp>
        <p:nvSpPr>
          <p:cNvPr id="30" name="テキスト ボックス 29">
            <a:extLst>
              <a:ext uri="{FF2B5EF4-FFF2-40B4-BE49-F238E27FC236}">
                <a16:creationId xmlns:a16="http://schemas.microsoft.com/office/drawing/2014/main" id="{464DE5CB-B21C-F643-B7DE-DC774A81AB4E}"/>
              </a:ext>
              <a:ext uri="{C183D7F6-B498-43B3-948B-1728B52AA6E4}">
                <adec:decorative xmlns:adec="http://schemas.microsoft.com/office/drawing/2017/decorative" val="1"/>
              </a:ext>
            </a:extLst>
          </p:cNvPr>
          <p:cNvSpPr txBox="1"/>
          <p:nvPr/>
        </p:nvSpPr>
        <p:spPr>
          <a:xfrm>
            <a:off x="7654780" y="2173089"/>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31" name="テキスト ボックス 30">
            <a:extLst>
              <a:ext uri="{FF2B5EF4-FFF2-40B4-BE49-F238E27FC236}">
                <a16:creationId xmlns:a16="http://schemas.microsoft.com/office/drawing/2014/main" id="{DDBC3DB6-BB70-F846-8D10-A9B659052FDC}"/>
              </a:ext>
              <a:ext uri="{C183D7F6-B498-43B3-948B-1728B52AA6E4}">
                <adec:decorative xmlns:adec="http://schemas.microsoft.com/office/drawing/2017/decorative" val="1"/>
              </a:ext>
            </a:extLst>
          </p:cNvPr>
          <p:cNvSpPr txBox="1"/>
          <p:nvPr/>
        </p:nvSpPr>
        <p:spPr>
          <a:xfrm>
            <a:off x="7664508" y="4079530"/>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pic>
        <p:nvPicPr>
          <p:cNvPr id="4" name="図 3">
            <a:extLst>
              <a:ext uri="{FF2B5EF4-FFF2-40B4-BE49-F238E27FC236}">
                <a16:creationId xmlns:a16="http://schemas.microsoft.com/office/drawing/2014/main" id="{87ACACF8-C33E-C645-8926-49398F66B9E4}"/>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588" y="4346218"/>
            <a:ext cx="5618375" cy="1564749"/>
          </a:xfrm>
          <a:prstGeom prst="rect">
            <a:avLst/>
          </a:prstGeom>
          <a:ln>
            <a:no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5EAE2D86-5168-CE46-BDD6-C5B3028746F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58456" y="2410953"/>
            <a:ext cx="5595507" cy="1025537"/>
          </a:xfrm>
          <a:prstGeom prst="rect">
            <a:avLst/>
          </a:prstGeom>
          <a:ln>
            <a:noFill/>
          </a:ln>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AB64076F-40A0-AB4A-B1F5-4C7AA8C2B12B}"/>
              </a:ext>
              <a:ext uri="{C183D7F6-B498-43B3-948B-1728B52AA6E4}">
                <adec:decorative xmlns:adec="http://schemas.microsoft.com/office/drawing/2017/decorative" val="1"/>
              </a:ext>
            </a:extLst>
          </p:cNvPr>
          <p:cNvSpPr txBox="1"/>
          <p:nvPr/>
        </p:nvSpPr>
        <p:spPr>
          <a:xfrm>
            <a:off x="3235586" y="2151552"/>
            <a:ext cx="1198822"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14" name="テキスト ボックス 13">
            <a:extLst>
              <a:ext uri="{FF2B5EF4-FFF2-40B4-BE49-F238E27FC236}">
                <a16:creationId xmlns:a16="http://schemas.microsoft.com/office/drawing/2014/main" id="{EFF17F9E-A705-C941-B236-C7ED726D8C72}"/>
              </a:ext>
              <a:ext uri="{C183D7F6-B498-43B3-948B-1728B52AA6E4}">
                <adec:decorative xmlns:adec="http://schemas.microsoft.com/office/drawing/2017/decorative" val="1"/>
              </a:ext>
            </a:extLst>
          </p:cNvPr>
          <p:cNvSpPr txBox="1"/>
          <p:nvPr/>
        </p:nvSpPr>
        <p:spPr>
          <a:xfrm>
            <a:off x="3258456" y="4092166"/>
            <a:ext cx="1198822"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9" name="下矢印 8">
            <a:extLst>
              <a:ext uri="{FF2B5EF4-FFF2-40B4-BE49-F238E27FC236}">
                <a16:creationId xmlns:a16="http://schemas.microsoft.com/office/drawing/2014/main" id="{E3C1BA03-5FB1-E04B-A29F-1FFF92978E38}"/>
              </a:ext>
              <a:ext uri="{C183D7F6-B498-43B3-948B-1728B52AA6E4}">
                <adec:decorative xmlns:adec="http://schemas.microsoft.com/office/drawing/2017/decorative" val="1"/>
              </a:ext>
            </a:extLst>
          </p:cNvPr>
          <p:cNvSpPr/>
          <p:nvPr/>
        </p:nvSpPr>
        <p:spPr bwMode="auto">
          <a:xfrm>
            <a:off x="5577525" y="3755407"/>
            <a:ext cx="518475" cy="351051"/>
          </a:xfrm>
          <a:prstGeom prst="downArrow">
            <a:avLst/>
          </a:prstGeom>
          <a:solidFill>
            <a:srgbClr val="003399"/>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32" name="正方形/長方形 31">
            <a:extLst>
              <a:ext uri="{FF2B5EF4-FFF2-40B4-BE49-F238E27FC236}">
                <a16:creationId xmlns:a16="http://schemas.microsoft.com/office/drawing/2014/main" id="{E48B43FA-6D83-EC41-B640-835A14C54272}"/>
              </a:ext>
              <a:ext uri="{C183D7F6-B498-43B3-948B-1728B52AA6E4}">
                <adec:decorative xmlns:adec="http://schemas.microsoft.com/office/drawing/2017/decorative" val="1"/>
              </a:ext>
            </a:extLst>
          </p:cNvPr>
          <p:cNvSpPr/>
          <p:nvPr/>
        </p:nvSpPr>
        <p:spPr bwMode="auto">
          <a:xfrm>
            <a:off x="3315016" y="4876341"/>
            <a:ext cx="226243" cy="208766"/>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33" name="正方形/長方形 32">
            <a:extLst>
              <a:ext uri="{FF2B5EF4-FFF2-40B4-BE49-F238E27FC236}">
                <a16:creationId xmlns:a16="http://schemas.microsoft.com/office/drawing/2014/main" id="{460C84A7-C9CA-5945-833D-7C4C2822FF9E}"/>
              </a:ext>
              <a:ext uri="{C183D7F6-B498-43B3-948B-1728B52AA6E4}">
                <adec:decorative xmlns:adec="http://schemas.microsoft.com/office/drawing/2017/decorative" val="1"/>
              </a:ext>
            </a:extLst>
          </p:cNvPr>
          <p:cNvSpPr/>
          <p:nvPr/>
        </p:nvSpPr>
        <p:spPr bwMode="auto">
          <a:xfrm>
            <a:off x="3580551" y="4876341"/>
            <a:ext cx="3986030" cy="445714"/>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11" name="直線矢印コネクタ 10">
            <a:extLst>
              <a:ext uri="{FF2B5EF4-FFF2-40B4-BE49-F238E27FC236}">
                <a16:creationId xmlns:a16="http://schemas.microsoft.com/office/drawing/2014/main" id="{9FA88EA4-A689-D740-9FA0-4F590B94E220}"/>
              </a:ext>
              <a:ext uri="{C183D7F6-B498-43B3-948B-1728B52AA6E4}">
                <adec:decorative xmlns:adec="http://schemas.microsoft.com/office/drawing/2017/decorative" val="1"/>
              </a:ext>
            </a:extLst>
          </p:cNvPr>
          <p:cNvCxnSpPr>
            <a:stCxn id="28" idx="3"/>
            <a:endCxn id="32" idx="1"/>
          </p:cNvCxnSpPr>
          <p:nvPr/>
        </p:nvCxnSpPr>
        <p:spPr bwMode="auto">
          <a:xfrm flipV="1">
            <a:off x="3156158" y="4980726"/>
            <a:ext cx="158856" cy="191515"/>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9" name="図 18">
            <a:extLst>
              <a:ext uri="{FF2B5EF4-FFF2-40B4-BE49-F238E27FC236}">
                <a16:creationId xmlns:a16="http://schemas.microsoft.com/office/drawing/2014/main" id="{E92FC42C-2BC8-452F-BD61-CD014D90543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20" name="正方形/長方形 19">
            <a:extLst>
              <a:ext uri="{FF2B5EF4-FFF2-40B4-BE49-F238E27FC236}">
                <a16:creationId xmlns:a16="http://schemas.microsoft.com/office/drawing/2014/main" id="{07D0CD1C-C66A-4494-89F2-E5BBA6EA59D5}"/>
              </a:ext>
              <a:ext uri="{C183D7F6-B498-43B3-948B-1728B52AA6E4}">
                <adec:decorative xmlns:adec="http://schemas.microsoft.com/office/drawing/2017/decorative" val="1"/>
              </a:ext>
            </a:extLst>
          </p:cNvPr>
          <p:cNvSpPr/>
          <p:nvPr/>
        </p:nvSpPr>
        <p:spPr bwMode="auto">
          <a:xfrm>
            <a:off x="3541260" y="4879546"/>
            <a:ext cx="4025321" cy="44250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34" name="直線矢印コネクタ 33">
            <a:extLst>
              <a:ext uri="{FF2B5EF4-FFF2-40B4-BE49-F238E27FC236}">
                <a16:creationId xmlns:a16="http://schemas.microsoft.com/office/drawing/2014/main" id="{A170219F-B19C-0347-8E3A-9BE54AB0C142}"/>
              </a:ext>
              <a:ext uri="{C183D7F6-B498-43B3-948B-1728B52AA6E4}">
                <adec:decorative xmlns:adec="http://schemas.microsoft.com/office/drawing/2017/decorative" val="1"/>
              </a:ext>
            </a:extLst>
          </p:cNvPr>
          <p:cNvCxnSpPr>
            <a:cxnSpLocks/>
            <a:stCxn id="33" idx="3"/>
            <a:endCxn id="35" idx="1"/>
          </p:cNvCxnSpPr>
          <p:nvPr/>
        </p:nvCxnSpPr>
        <p:spPr bwMode="auto">
          <a:xfrm flipV="1">
            <a:off x="7566581" y="5044141"/>
            <a:ext cx="1398902" cy="55059"/>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角丸四角形 34">
            <a:extLst>
              <a:ext uri="{FF2B5EF4-FFF2-40B4-BE49-F238E27FC236}">
                <a16:creationId xmlns:a16="http://schemas.microsoft.com/office/drawing/2014/main" id="{62CA5463-67FE-513C-A138-BBBF7D85F641}"/>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79354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8044521-F775-4DBD-9ADC-9FFDE72AA79F}"/>
              </a:ext>
            </a:extLst>
          </p:cNvPr>
          <p:cNvSpPr>
            <a:spLocks noGrp="1"/>
          </p:cNvSpPr>
          <p:nvPr>
            <p:ph type="title"/>
          </p:nvPr>
        </p:nvSpPr>
        <p:spPr/>
        <p:txBody>
          <a:bodyPr>
            <a:normAutofit/>
          </a:bodyPr>
          <a:lstStyle/>
          <a:p>
            <a:r>
              <a:rPr lang="ja-JP" altLang="en-US" dirty="0">
                <a:latin typeface="+mn-ea"/>
                <a:ea typeface="+mn-ea"/>
              </a:rPr>
              <a:t>      通知</a:t>
            </a:r>
            <a:r>
              <a:rPr lang="ja-JP" altLang="en-US" sz="2000" dirty="0">
                <a:latin typeface="+mn-ea"/>
                <a:ea typeface="+mn-ea"/>
              </a:rPr>
              <a:t>　</a:t>
            </a:r>
            <a:r>
              <a:rPr lang="en-US" altLang="ja-JP" dirty="0">
                <a:latin typeface="+mn-ea"/>
                <a:ea typeface="+mn-ea"/>
              </a:rPr>
              <a:t> </a:t>
            </a:r>
            <a:r>
              <a:rPr lang="en-US" altLang="ja-JP" sz="2000" dirty="0">
                <a:latin typeface="+mn-ea"/>
                <a:ea typeface="+mn-ea"/>
              </a:rPr>
              <a:t>- </a:t>
            </a:r>
            <a:r>
              <a:rPr lang="ja-JP" altLang="en-US" sz="1800" dirty="0">
                <a:latin typeface="+mn-ea"/>
                <a:ea typeface="+mn-ea"/>
              </a:rPr>
              <a:t>「</a:t>
            </a:r>
            <a:r>
              <a:rPr lang="ja-JP" altLang="en-US" sz="1800" dirty="0">
                <a:solidFill>
                  <a:srgbClr val="333333"/>
                </a:solidFill>
                <a:latin typeface="+mn-ea"/>
                <a:ea typeface="+mn-ea"/>
                <a:cs typeface="メイリオ" pitchFamily="50" charset="-128"/>
              </a:rPr>
              <a:t>ベルの通知」と「通知ポートレット」の改善 </a:t>
            </a:r>
            <a:r>
              <a:rPr lang="en-US" altLang="ja-JP" sz="1800" dirty="0">
                <a:solidFill>
                  <a:srgbClr val="333333"/>
                </a:solidFill>
                <a:latin typeface="+mn-ea"/>
                <a:ea typeface="+mn-ea"/>
                <a:cs typeface="メイリオ" pitchFamily="50" charset="-128"/>
              </a:rPr>
              <a:t>3</a:t>
            </a:r>
            <a:endParaRPr lang="ja-JP" altLang="en-US" sz="1800" dirty="0">
              <a:latin typeface="+mn-ea"/>
              <a:ea typeface="+mn-ea"/>
            </a:endParaRPr>
          </a:p>
        </p:txBody>
      </p:sp>
      <p:sp>
        <p:nvSpPr>
          <p:cNvPr id="4" name="テキスト プレースホルダー 3">
            <a:extLst>
              <a:ext uri="{FF2B5EF4-FFF2-40B4-BE49-F238E27FC236}">
                <a16:creationId xmlns:a16="http://schemas.microsoft.com/office/drawing/2014/main" id="{4F4A5F8E-573C-437C-9471-F4E77610D262}"/>
              </a:ext>
            </a:extLst>
          </p:cNvPr>
          <p:cNvSpPr>
            <a:spLocks noGrp="1"/>
          </p:cNvSpPr>
          <p:nvPr>
            <p:ph type="body" sz="quarter" idx="10"/>
          </p:nvPr>
        </p:nvSpPr>
        <p:spPr/>
        <p:txBody>
          <a:bodyPr>
            <a:normAutofit/>
          </a:bodyPr>
          <a:lstStyle/>
          <a:p>
            <a:pPr marL="0" indent="0">
              <a:buNone/>
            </a:pPr>
            <a:r>
              <a:rPr lang="ja-JP" altLang="en-US" sz="1600" b="1" dirty="0">
                <a:latin typeface="+mn-ea"/>
                <a:ea typeface="+mn-ea"/>
              </a:rPr>
              <a:t>バージョンアップ後は、全ての通知ポートレットの表示が「複数行表示」に変更されます。</a:t>
            </a:r>
            <a:br>
              <a:rPr lang="en-US" altLang="ja-JP" sz="1600" b="1" dirty="0">
                <a:latin typeface="+mn-ea"/>
                <a:ea typeface="+mn-ea"/>
              </a:rPr>
            </a:br>
            <a:r>
              <a:rPr lang="en-US" altLang="ja-JP" sz="1600" dirty="0">
                <a:latin typeface="+mn-ea"/>
                <a:ea typeface="+mn-ea"/>
              </a:rPr>
              <a:t>Garoon4.10</a:t>
            </a:r>
            <a:r>
              <a:rPr lang="ja-JP" altLang="en-US" sz="1600" dirty="0">
                <a:latin typeface="+mn-ea"/>
                <a:ea typeface="+mn-ea"/>
              </a:rPr>
              <a:t>までの</a:t>
            </a:r>
            <a:r>
              <a:rPr lang="ja-JP" altLang="en-US" sz="1600" b="1" dirty="0">
                <a:latin typeface="+mn-ea"/>
                <a:ea typeface="+mn-ea"/>
              </a:rPr>
              <a:t>「</a:t>
            </a:r>
            <a:r>
              <a:rPr lang="en-US" altLang="ja-JP" sz="1600" dirty="0">
                <a:latin typeface="+mn-ea"/>
                <a:ea typeface="+mn-ea"/>
              </a:rPr>
              <a:t>1</a:t>
            </a:r>
            <a:r>
              <a:rPr lang="ja-JP" altLang="en-US" sz="1600" dirty="0">
                <a:latin typeface="+mn-ea"/>
                <a:ea typeface="+mn-ea"/>
              </a:rPr>
              <a:t>行表示」へ変更したい場合は、ポートレットの設定で変更可能です。</a:t>
            </a:r>
          </a:p>
        </p:txBody>
      </p:sp>
      <p:sp>
        <p:nvSpPr>
          <p:cNvPr id="5" name="正方形/長方形 4">
            <a:extLst>
              <a:ext uri="{FF2B5EF4-FFF2-40B4-BE49-F238E27FC236}">
                <a16:creationId xmlns:a16="http://schemas.microsoft.com/office/drawing/2014/main" id="{B436DB2E-E4C9-A54F-BB7A-985B37049594}"/>
              </a:ext>
            </a:extLst>
          </p:cNvPr>
          <p:cNvSpPr/>
          <p:nvPr/>
        </p:nvSpPr>
        <p:spPr bwMode="auto">
          <a:xfrm>
            <a:off x="1929355" y="5382882"/>
            <a:ext cx="1214725" cy="836082"/>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400" b="1">
                <a:solidFill>
                  <a:schemeClr val="bg1"/>
                </a:solidFill>
                <a:latin typeface="+mn-ea"/>
              </a:rPr>
              <a:t>ご注意事項</a:t>
            </a:r>
            <a:endParaRPr lang="ja-JP" altLang="en-US" sz="1400" b="1" dirty="0">
              <a:solidFill>
                <a:schemeClr val="bg1"/>
              </a:solidFill>
              <a:latin typeface="+mn-ea"/>
            </a:endParaRPr>
          </a:p>
        </p:txBody>
      </p:sp>
      <p:sp>
        <p:nvSpPr>
          <p:cNvPr id="18" name="コンテンツ プレースホルダー 1">
            <a:extLst>
              <a:ext uri="{FF2B5EF4-FFF2-40B4-BE49-F238E27FC236}">
                <a16:creationId xmlns:a16="http://schemas.microsoft.com/office/drawing/2014/main" id="{53731A3F-A098-B742-90AD-2955D7AEE369}"/>
              </a:ext>
            </a:extLst>
          </p:cNvPr>
          <p:cNvSpPr txBox="1">
            <a:spLocks/>
          </p:cNvSpPr>
          <p:nvPr/>
        </p:nvSpPr>
        <p:spPr bwMode="auto">
          <a:xfrm>
            <a:off x="3144080" y="5395498"/>
            <a:ext cx="6933823" cy="823466"/>
          </a:xfrm>
          <a:prstGeom prst="rect">
            <a:avLst/>
          </a:prstGeom>
          <a:solidFill>
            <a:schemeClr val="accent6">
              <a:lumMod val="40000"/>
              <a:lumOff val="60000"/>
            </a:schemeClr>
          </a:solidFill>
          <a:ln w="19050">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80975" indent="-180975" algn="l" rtl="0" eaLnBrk="1" fontAlgn="base" hangingPunct="1">
              <a:lnSpc>
                <a:spcPct val="130000"/>
              </a:lnSpc>
              <a:spcBef>
                <a:spcPct val="50000"/>
              </a:spcBef>
              <a:spcAft>
                <a:spcPct val="0"/>
              </a:spcAft>
              <a:buClr>
                <a:srgbClr val="003399"/>
              </a:buClr>
              <a:buSzPct val="100000"/>
              <a:buFont typeface="Arial" panose="020B0604020202020204" pitchFamily="34" charset="0"/>
              <a:buChar char="▐"/>
              <a:defRPr kumimoji="1" sz="18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003399"/>
              </a:buClr>
              <a:buFont typeface="Wingdings" panose="05000000000000000000" pitchFamily="2" charset="2"/>
              <a:buChar char="n"/>
              <a:defRPr kumimoji="1" sz="1400">
                <a:solidFill>
                  <a:schemeClr val="tx1"/>
                </a:solidFill>
                <a:latin typeface="+mn-ea"/>
                <a:ea typeface="+mn-ea"/>
                <a:cs typeface="YuGothic Medium"/>
              </a:defRPr>
            </a:lvl2pPr>
            <a:lvl3pPr marL="625475" indent="-179388" algn="l" rtl="0" eaLnBrk="1" fontAlgn="base" hangingPunct="1">
              <a:lnSpc>
                <a:spcPct val="130000"/>
              </a:lnSpc>
              <a:spcBef>
                <a:spcPct val="50000"/>
              </a:spcBef>
              <a:spcAft>
                <a:spcPct val="0"/>
              </a:spcAft>
              <a:buClr>
                <a:srgbClr val="003399"/>
              </a:buClr>
              <a:buSzPct val="70000"/>
              <a:buFont typeface="Arial" panose="020B0604020202020204" pitchFamily="34" charset="0"/>
              <a:buChar char="▐"/>
              <a:defRPr kumimoji="1" sz="12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lnSpc>
                <a:spcPts val="1120"/>
              </a:lnSpc>
              <a:buNone/>
            </a:pPr>
            <a:r>
              <a:rPr lang="ja-JP" altLang="en-US" sz="1050" kern="0" dirty="0"/>
              <a:t>・「</a:t>
            </a:r>
            <a:r>
              <a:rPr lang="en-US" altLang="ja-JP" sz="1050" kern="0" dirty="0"/>
              <a:t>1</a:t>
            </a:r>
            <a:r>
              <a:rPr lang="ja-JP" altLang="en-US" sz="1050" kern="0" dirty="0"/>
              <a:t>行表示」に変更した場合、既読ボタンは利用できません。</a:t>
            </a:r>
            <a:endParaRPr lang="en-US" altLang="ja-JP" sz="1050" kern="0" dirty="0"/>
          </a:p>
          <a:p>
            <a:pPr marL="0" indent="0">
              <a:lnSpc>
                <a:spcPts val="1120"/>
              </a:lnSpc>
              <a:buNone/>
            </a:pPr>
            <a:r>
              <a:rPr lang="ja-JP" altLang="en-US" sz="1050" kern="0" dirty="0"/>
              <a:t>・</a:t>
            </a:r>
            <a:r>
              <a:rPr lang="ja-JP" altLang="en-US" sz="1050" dirty="0"/>
              <a:t> 共通ポータルの場合、通知の表示形式はシステム管理者のみが変更でき、</a:t>
            </a:r>
            <a:r>
              <a:rPr lang="en-US" altLang="ja-JP" sz="1050" dirty="0"/>
              <a:t> </a:t>
            </a:r>
            <a:r>
              <a:rPr lang="ja-JP" altLang="en-US" sz="1050" dirty="0"/>
              <a:t>全ユーザー同じ表示となります。</a:t>
            </a:r>
            <a:br>
              <a:rPr lang="en-US" altLang="ja-JP" sz="1050" dirty="0"/>
            </a:br>
            <a:r>
              <a:rPr lang="en-US" altLang="ja-JP" sz="1050" dirty="0"/>
              <a:t>    </a:t>
            </a:r>
            <a:r>
              <a:rPr lang="ja-JP" altLang="en-US" sz="1050" dirty="0"/>
              <a:t>ユーザーごとに表示を変更したい場合、</a:t>
            </a:r>
            <a:r>
              <a:rPr lang="en-US" altLang="ja-JP" sz="1050" dirty="0"/>
              <a:t>My</a:t>
            </a:r>
            <a:r>
              <a:rPr lang="ja-JP" altLang="en-US" sz="1050" dirty="0"/>
              <a:t>ポータルのご利用をお願いいたします。</a:t>
            </a:r>
            <a:endParaRPr lang="en-US" altLang="ja-JP" sz="1050" kern="0" dirty="0"/>
          </a:p>
        </p:txBody>
      </p:sp>
      <p:pic>
        <p:nvPicPr>
          <p:cNvPr id="6" name="図 5">
            <a:extLst>
              <a:ext uri="{FF2B5EF4-FFF2-40B4-BE49-F238E27FC236}">
                <a16:creationId xmlns:a16="http://schemas.microsoft.com/office/drawing/2014/main" id="{4FA33937-BDB1-6D47-A0EA-E76239E62FC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8504" y="2248141"/>
            <a:ext cx="2277136" cy="2620078"/>
          </a:xfrm>
          <a:prstGeom prst="rect">
            <a:avLst/>
          </a:prstGeom>
          <a:ln>
            <a:noFill/>
          </a:ln>
          <a:effectLst>
            <a:outerShdw blurRad="50800" dist="38100" dir="2700000" algn="tl" rotWithShape="0">
              <a:prstClr val="black">
                <a:alpha val="40000"/>
              </a:prstClr>
            </a:outerShdw>
          </a:effectLst>
        </p:spPr>
      </p:pic>
      <p:pic>
        <p:nvPicPr>
          <p:cNvPr id="10" name="図 9">
            <a:extLst>
              <a:ext uri="{FF2B5EF4-FFF2-40B4-BE49-F238E27FC236}">
                <a16:creationId xmlns:a16="http://schemas.microsoft.com/office/drawing/2014/main" id="{692DB072-90DC-C444-A551-06DE5552AB2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7010" y="3153259"/>
            <a:ext cx="4591823" cy="1712311"/>
          </a:xfrm>
          <a:prstGeom prst="rect">
            <a:avLst/>
          </a:prstGeom>
          <a:ln>
            <a:noFill/>
          </a:ln>
          <a:effectLst>
            <a:outerShdw blurRad="50800" dist="38100" dir="2700000" algn="tl" rotWithShape="0">
              <a:prstClr val="black">
                <a:alpha val="40000"/>
              </a:prstClr>
            </a:outerShdw>
          </a:effectLst>
        </p:spPr>
      </p:pic>
      <p:sp>
        <p:nvSpPr>
          <p:cNvPr id="15" name="テキスト ボックス 14">
            <a:extLst>
              <a:ext uri="{FF2B5EF4-FFF2-40B4-BE49-F238E27FC236}">
                <a16:creationId xmlns:a16="http://schemas.microsoft.com/office/drawing/2014/main" id="{129AEEE1-B073-5643-9B73-AAAEADF6A3D7}"/>
              </a:ext>
              <a:ext uri="{C183D7F6-B498-43B3-948B-1728B52AA6E4}">
                <adec:decorative xmlns:adec="http://schemas.microsoft.com/office/drawing/2017/decorative" val="1"/>
              </a:ext>
            </a:extLst>
          </p:cNvPr>
          <p:cNvSpPr txBox="1"/>
          <p:nvPr/>
        </p:nvSpPr>
        <p:spPr>
          <a:xfrm>
            <a:off x="2913129" y="2672821"/>
            <a:ext cx="4213855" cy="414857"/>
          </a:xfrm>
          <a:prstGeom prst="rect">
            <a:avLst/>
          </a:prstGeom>
          <a:solidFill>
            <a:schemeClr val="bg2">
              <a:lumMod val="20000"/>
              <a:lumOff val="80000"/>
            </a:schemeClr>
          </a:solidFill>
          <a:ln w="19050">
            <a:solidFill>
              <a:schemeClr val="accent2"/>
            </a:solidFill>
          </a:ln>
        </p:spPr>
        <p:txBody>
          <a:bodyPr wrap="square" rtlCol="0">
            <a:spAutoFit/>
          </a:bodyPr>
          <a:lstStyle/>
          <a:p>
            <a:pPr>
              <a:lnSpc>
                <a:spcPts val="1280"/>
              </a:lnSpc>
            </a:pPr>
            <a:r>
              <a:rPr lang="ja-JP" altLang="en-US" sz="800" dirty="0">
                <a:solidFill>
                  <a:schemeClr val="tx1">
                    <a:lumMod val="50000"/>
                  </a:schemeClr>
                </a:solidFill>
                <a:latin typeface="+mn-ea"/>
              </a:rPr>
              <a:t>ヘッダーの </a:t>
            </a:r>
            <a:r>
              <a:rPr lang="en-US" altLang="ja-JP" sz="800" dirty="0">
                <a:solidFill>
                  <a:schemeClr val="tx1">
                    <a:lumMod val="50000"/>
                  </a:schemeClr>
                </a:solidFill>
                <a:latin typeface="+mn-ea"/>
              </a:rPr>
              <a:t>     &gt; Garoon</a:t>
            </a:r>
            <a:r>
              <a:rPr lang="ja-JP" altLang="en-US" sz="800" dirty="0">
                <a:solidFill>
                  <a:schemeClr val="tx1">
                    <a:lumMod val="50000"/>
                  </a:schemeClr>
                </a:solidFill>
                <a:latin typeface="+mn-ea"/>
              </a:rPr>
              <a:t>システム管理</a:t>
            </a:r>
            <a:r>
              <a:rPr lang="en-US" altLang="ja-JP" sz="800" dirty="0">
                <a:solidFill>
                  <a:schemeClr val="tx1">
                    <a:lumMod val="50000"/>
                  </a:schemeClr>
                </a:solidFill>
                <a:latin typeface="+mn-ea"/>
              </a:rPr>
              <a:t> &gt; </a:t>
            </a:r>
            <a:r>
              <a:rPr lang="ja-JP" altLang="en-US" sz="800" dirty="0">
                <a:solidFill>
                  <a:schemeClr val="tx1">
                    <a:lumMod val="50000"/>
                  </a:schemeClr>
                </a:solidFill>
                <a:latin typeface="+mn-ea"/>
              </a:rPr>
              <a:t>各アプリケーションの管理 </a:t>
            </a:r>
            <a:endParaRPr lang="en-US" altLang="ja-JP" sz="800" dirty="0">
              <a:solidFill>
                <a:schemeClr val="tx1">
                  <a:lumMod val="50000"/>
                </a:schemeClr>
              </a:solidFill>
              <a:latin typeface="+mn-ea"/>
            </a:endParaRPr>
          </a:p>
          <a:p>
            <a:pPr>
              <a:lnSpc>
                <a:spcPts val="1280"/>
              </a:lnSpc>
            </a:pPr>
            <a:r>
              <a:rPr lang="en-US" altLang="ja-JP" sz="800" dirty="0">
                <a:solidFill>
                  <a:schemeClr val="tx1">
                    <a:lumMod val="50000"/>
                  </a:schemeClr>
                </a:solidFill>
                <a:latin typeface="+mn-ea"/>
              </a:rPr>
              <a:t>&gt; </a:t>
            </a:r>
            <a:r>
              <a:rPr lang="ja-JP" altLang="en-US" sz="800" dirty="0">
                <a:solidFill>
                  <a:schemeClr val="tx1">
                    <a:lumMod val="50000"/>
                  </a:schemeClr>
                </a:solidFill>
                <a:latin typeface="+mn-ea"/>
              </a:rPr>
              <a:t>ポータル </a:t>
            </a:r>
            <a:r>
              <a:rPr lang="en-US" altLang="ja-JP" sz="800" dirty="0">
                <a:solidFill>
                  <a:schemeClr val="tx1">
                    <a:lumMod val="50000"/>
                  </a:schemeClr>
                </a:solidFill>
                <a:latin typeface="+mn-ea"/>
              </a:rPr>
              <a:t>&gt; </a:t>
            </a:r>
            <a:r>
              <a:rPr lang="ja-JP" altLang="en-US" sz="800" dirty="0">
                <a:solidFill>
                  <a:schemeClr val="tx1">
                    <a:lumMod val="50000"/>
                  </a:schemeClr>
                </a:solidFill>
                <a:latin typeface="+mn-ea"/>
              </a:rPr>
              <a:t>ポータルの一覧 </a:t>
            </a:r>
            <a:r>
              <a:rPr lang="en-US" altLang="ja-JP" sz="800" dirty="0">
                <a:solidFill>
                  <a:schemeClr val="tx1">
                    <a:lumMod val="50000"/>
                  </a:schemeClr>
                </a:solidFill>
                <a:latin typeface="+mn-ea"/>
              </a:rPr>
              <a:t>&gt; </a:t>
            </a:r>
            <a:r>
              <a:rPr lang="ja-JP" altLang="en-US" sz="800" dirty="0">
                <a:solidFill>
                  <a:schemeClr val="tx1">
                    <a:lumMod val="50000"/>
                  </a:schemeClr>
                </a:solidFill>
                <a:latin typeface="+mn-ea"/>
              </a:rPr>
              <a:t>ポータルの詳細 </a:t>
            </a:r>
            <a:r>
              <a:rPr lang="en-US" altLang="ja-JP" sz="800" dirty="0">
                <a:solidFill>
                  <a:schemeClr val="tx1">
                    <a:lumMod val="50000"/>
                  </a:schemeClr>
                </a:solidFill>
                <a:latin typeface="+mn-ea"/>
              </a:rPr>
              <a:t>&gt; </a:t>
            </a:r>
            <a:r>
              <a:rPr lang="ja-JP" altLang="en-US" sz="800" dirty="0">
                <a:solidFill>
                  <a:schemeClr val="tx1">
                    <a:lumMod val="50000"/>
                  </a:schemeClr>
                </a:solidFill>
                <a:latin typeface="+mn-ea"/>
              </a:rPr>
              <a:t>ポートレットの設定（通知一覧）</a:t>
            </a:r>
          </a:p>
        </p:txBody>
      </p:sp>
      <p:sp>
        <p:nvSpPr>
          <p:cNvPr id="24" name="正方形/長方形 23">
            <a:extLst>
              <a:ext uri="{FF2B5EF4-FFF2-40B4-BE49-F238E27FC236}">
                <a16:creationId xmlns:a16="http://schemas.microsoft.com/office/drawing/2014/main" id="{DEF81B2E-1463-484B-BBD8-AF55D20AAC1D}"/>
              </a:ext>
              <a:ext uri="{C183D7F6-B498-43B3-948B-1728B52AA6E4}">
                <adec:decorative xmlns:adec="http://schemas.microsoft.com/office/drawing/2017/decorative" val="1"/>
              </a:ext>
            </a:extLst>
          </p:cNvPr>
          <p:cNvSpPr/>
          <p:nvPr/>
        </p:nvSpPr>
        <p:spPr bwMode="auto">
          <a:xfrm>
            <a:off x="5769371" y="3526968"/>
            <a:ext cx="989460" cy="262183"/>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5" name="正方形/長方形 24">
            <a:extLst>
              <a:ext uri="{FF2B5EF4-FFF2-40B4-BE49-F238E27FC236}">
                <a16:creationId xmlns:a16="http://schemas.microsoft.com/office/drawing/2014/main" id="{8D0C81DF-D7BC-EB40-B0CB-361EC39A784C}"/>
              </a:ext>
              <a:ext uri="{C183D7F6-B498-43B3-948B-1728B52AA6E4}">
                <adec:decorative xmlns:adec="http://schemas.microsoft.com/office/drawing/2017/decorative" val="1"/>
              </a:ext>
            </a:extLst>
          </p:cNvPr>
          <p:cNvSpPr/>
          <p:nvPr/>
        </p:nvSpPr>
        <p:spPr bwMode="auto">
          <a:xfrm>
            <a:off x="7368506" y="4232048"/>
            <a:ext cx="1574391" cy="220146"/>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17" name="直線矢印コネクタ 16">
            <a:extLst>
              <a:ext uri="{FF2B5EF4-FFF2-40B4-BE49-F238E27FC236}">
                <a16:creationId xmlns:a16="http://schemas.microsoft.com/office/drawing/2014/main" id="{DDF617A0-486F-B548-A9F9-8CC75DAA9658}"/>
              </a:ext>
              <a:ext uri="{C183D7F6-B498-43B3-948B-1728B52AA6E4}">
                <adec:decorative xmlns:adec="http://schemas.microsoft.com/office/drawing/2017/decorative" val="1"/>
              </a:ext>
            </a:extLst>
          </p:cNvPr>
          <p:cNvCxnSpPr>
            <a:cxnSpLocks/>
            <a:stCxn id="24" idx="3"/>
          </p:cNvCxnSpPr>
          <p:nvPr/>
        </p:nvCxnSpPr>
        <p:spPr bwMode="auto">
          <a:xfrm>
            <a:off x="6758833" y="3658058"/>
            <a:ext cx="481085" cy="0"/>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2"/>
            </a:solidFill>
            <a:tailEnd type="triangle"/>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 name="吹き出し: 角を丸めた四角形 10">
            <a:extLst>
              <a:ext uri="{FF2B5EF4-FFF2-40B4-BE49-F238E27FC236}">
                <a16:creationId xmlns:a16="http://schemas.microsoft.com/office/drawing/2014/main" id="{E439D9FF-57C4-FE4A-89ED-C2DB0C0E0AA2}"/>
              </a:ext>
              <a:ext uri="{C183D7F6-B498-43B3-948B-1728B52AA6E4}">
                <adec:decorative xmlns:adec="http://schemas.microsoft.com/office/drawing/2017/decorative" val="1"/>
              </a:ext>
            </a:extLst>
          </p:cNvPr>
          <p:cNvSpPr/>
          <p:nvPr/>
        </p:nvSpPr>
        <p:spPr bwMode="auto">
          <a:xfrm>
            <a:off x="8497026" y="3244964"/>
            <a:ext cx="1690206" cy="841139"/>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solidFill>
                  <a:schemeClr val="tx1"/>
                </a:solidFill>
                <a:latin typeface="+mn-ea"/>
              </a:rPr>
              <a:t>「</a:t>
            </a:r>
            <a:r>
              <a:rPr lang="en-US" altLang="ja-JP" sz="1100" dirty="0">
                <a:solidFill>
                  <a:schemeClr val="tx1"/>
                </a:solidFill>
                <a:latin typeface="+mn-ea"/>
              </a:rPr>
              <a:t>1</a:t>
            </a:r>
            <a:r>
              <a:rPr lang="ja-JP" altLang="en-US" sz="1100" dirty="0">
                <a:solidFill>
                  <a:schemeClr val="tx1"/>
                </a:solidFill>
                <a:latin typeface="+mn-ea"/>
              </a:rPr>
              <a:t>行表示」を選び、場面下の「変更する」を押すと、</a:t>
            </a:r>
            <a:r>
              <a:rPr lang="en-US" altLang="ja-JP" sz="1100" dirty="0">
                <a:solidFill>
                  <a:schemeClr val="tx1"/>
                </a:solidFill>
                <a:latin typeface="+mn-ea"/>
              </a:rPr>
              <a:t>1</a:t>
            </a:r>
            <a:r>
              <a:rPr lang="ja-JP" altLang="en-US" sz="1100" dirty="0">
                <a:solidFill>
                  <a:schemeClr val="tx1"/>
                </a:solidFill>
                <a:latin typeface="+mn-ea"/>
              </a:rPr>
              <a:t>行表示に</a:t>
            </a:r>
            <a:endParaRPr lang="en-US" altLang="ja-JP" sz="1100" dirty="0">
              <a:solidFill>
                <a:schemeClr val="tx1"/>
              </a:solidFill>
              <a:latin typeface="+mn-ea"/>
            </a:endParaRPr>
          </a:p>
          <a:p>
            <a:r>
              <a:rPr lang="ja-JP" altLang="en-US" sz="1100" dirty="0">
                <a:solidFill>
                  <a:schemeClr val="tx1"/>
                </a:solidFill>
                <a:latin typeface="+mn-ea"/>
              </a:rPr>
              <a:t>変更できます。</a:t>
            </a:r>
            <a:endParaRPr lang="en-US" altLang="ja-JP" sz="1100" dirty="0">
              <a:solidFill>
                <a:schemeClr val="tx1"/>
              </a:solidFill>
              <a:latin typeface="+mn-ea"/>
            </a:endParaRPr>
          </a:p>
        </p:txBody>
      </p:sp>
      <p:sp>
        <p:nvSpPr>
          <p:cNvPr id="37" name="テキスト ボックス 36">
            <a:extLst>
              <a:ext uri="{FF2B5EF4-FFF2-40B4-BE49-F238E27FC236}">
                <a16:creationId xmlns:a16="http://schemas.microsoft.com/office/drawing/2014/main" id="{1349C544-0D71-3F45-91FB-01F56EFD0149}"/>
              </a:ext>
              <a:ext uri="{C183D7F6-B498-43B3-948B-1728B52AA6E4}">
                <adec:decorative xmlns:adec="http://schemas.microsoft.com/office/drawing/2017/decorative" val="1"/>
              </a:ext>
            </a:extLst>
          </p:cNvPr>
          <p:cNvSpPr txBox="1"/>
          <p:nvPr/>
        </p:nvSpPr>
        <p:spPr>
          <a:xfrm>
            <a:off x="2178465" y="2691405"/>
            <a:ext cx="667733" cy="396273"/>
          </a:xfrm>
          <a:prstGeom prst="rect">
            <a:avLst/>
          </a:prstGeom>
          <a:solidFill>
            <a:schemeClr val="bg2">
              <a:lumMod val="20000"/>
              <a:lumOff val="80000"/>
            </a:schemeClr>
          </a:solidFill>
          <a:ln w="19050">
            <a:solidFill>
              <a:schemeClr val="accent2"/>
            </a:solidFill>
          </a:ln>
        </p:spPr>
        <p:txBody>
          <a:bodyPr wrap="square" rtlCol="0" anchor="ctr">
            <a:noAutofit/>
          </a:bodyPr>
          <a:lstStyle/>
          <a:p>
            <a:pPr algn="ctr"/>
            <a:r>
              <a:rPr lang="ja-JP" altLang="en-US" sz="900" dirty="0">
                <a:solidFill>
                  <a:schemeClr val="tx1">
                    <a:lumMod val="50000"/>
                  </a:schemeClr>
                </a:solidFill>
                <a:latin typeface="+mn-ea"/>
              </a:rPr>
              <a:t> 共通</a:t>
            </a:r>
            <a:endParaRPr lang="en-US" altLang="ja-JP" sz="900" dirty="0">
              <a:solidFill>
                <a:schemeClr val="tx1">
                  <a:lumMod val="50000"/>
                </a:schemeClr>
              </a:solidFill>
              <a:latin typeface="+mn-ea"/>
            </a:endParaRPr>
          </a:p>
          <a:p>
            <a:pPr algn="ctr"/>
            <a:r>
              <a:rPr lang="ja-JP" altLang="en-US" sz="900" dirty="0">
                <a:solidFill>
                  <a:schemeClr val="tx1">
                    <a:lumMod val="50000"/>
                  </a:schemeClr>
                </a:solidFill>
                <a:latin typeface="+mn-ea"/>
              </a:rPr>
              <a:t>ポータル</a:t>
            </a:r>
          </a:p>
        </p:txBody>
      </p:sp>
      <p:sp>
        <p:nvSpPr>
          <p:cNvPr id="38" name="テキスト ボックス 37">
            <a:extLst>
              <a:ext uri="{FF2B5EF4-FFF2-40B4-BE49-F238E27FC236}">
                <a16:creationId xmlns:a16="http://schemas.microsoft.com/office/drawing/2014/main" id="{FA872BBA-C85E-7145-A87C-7845B14B6D68}"/>
              </a:ext>
              <a:ext uri="{C183D7F6-B498-43B3-948B-1728B52AA6E4}">
                <adec:decorative xmlns:adec="http://schemas.microsoft.com/office/drawing/2017/decorative" val="1"/>
              </a:ext>
            </a:extLst>
          </p:cNvPr>
          <p:cNvSpPr txBox="1"/>
          <p:nvPr/>
        </p:nvSpPr>
        <p:spPr>
          <a:xfrm>
            <a:off x="2167010" y="2214908"/>
            <a:ext cx="667733" cy="403338"/>
          </a:xfrm>
          <a:prstGeom prst="rect">
            <a:avLst/>
          </a:prstGeom>
          <a:solidFill>
            <a:schemeClr val="bg2">
              <a:lumMod val="20000"/>
              <a:lumOff val="80000"/>
            </a:schemeClr>
          </a:solidFill>
          <a:ln w="19050">
            <a:solidFill>
              <a:schemeClr val="accent2"/>
            </a:solidFill>
          </a:ln>
        </p:spPr>
        <p:txBody>
          <a:bodyPr wrap="square" rtlCol="0" anchor="ctr">
            <a:noAutofit/>
          </a:bodyPr>
          <a:lstStyle/>
          <a:p>
            <a:pPr algn="ctr"/>
            <a:r>
              <a:rPr lang="ja-JP" altLang="en-US" sz="900" dirty="0">
                <a:solidFill>
                  <a:schemeClr val="tx1">
                    <a:lumMod val="50000"/>
                  </a:schemeClr>
                </a:solidFill>
                <a:latin typeface="+mn-ea"/>
              </a:rPr>
              <a:t> </a:t>
            </a:r>
            <a:r>
              <a:rPr lang="en-US" altLang="ja-JP" sz="900" dirty="0">
                <a:solidFill>
                  <a:schemeClr val="tx1">
                    <a:lumMod val="50000"/>
                  </a:schemeClr>
                </a:solidFill>
                <a:latin typeface="+mn-ea"/>
              </a:rPr>
              <a:t>My</a:t>
            </a:r>
          </a:p>
          <a:p>
            <a:pPr algn="ctr"/>
            <a:r>
              <a:rPr lang="ja-JP" altLang="en-US" sz="900" dirty="0">
                <a:solidFill>
                  <a:schemeClr val="tx1">
                    <a:lumMod val="50000"/>
                  </a:schemeClr>
                </a:solidFill>
                <a:latin typeface="+mn-ea"/>
              </a:rPr>
              <a:t>ポータル</a:t>
            </a:r>
          </a:p>
        </p:txBody>
      </p:sp>
      <p:sp>
        <p:nvSpPr>
          <p:cNvPr id="39" name="テキスト ボックス 38">
            <a:extLst>
              <a:ext uri="{FF2B5EF4-FFF2-40B4-BE49-F238E27FC236}">
                <a16:creationId xmlns:a16="http://schemas.microsoft.com/office/drawing/2014/main" id="{D58FAE5F-ECC9-034D-901E-5C102625EB54}"/>
              </a:ext>
              <a:ext uri="{C183D7F6-B498-43B3-948B-1728B52AA6E4}">
                <adec:decorative xmlns:adec="http://schemas.microsoft.com/office/drawing/2017/decorative" val="1"/>
              </a:ext>
            </a:extLst>
          </p:cNvPr>
          <p:cNvSpPr txBox="1"/>
          <p:nvPr/>
        </p:nvSpPr>
        <p:spPr>
          <a:xfrm>
            <a:off x="2913128" y="2205481"/>
            <a:ext cx="4213854" cy="416467"/>
          </a:xfrm>
          <a:prstGeom prst="rect">
            <a:avLst/>
          </a:prstGeom>
          <a:solidFill>
            <a:schemeClr val="bg2">
              <a:lumMod val="20000"/>
              <a:lumOff val="80000"/>
            </a:schemeClr>
          </a:solidFill>
          <a:ln w="19050">
            <a:solidFill>
              <a:schemeClr val="accent2"/>
            </a:solidFill>
          </a:ln>
        </p:spPr>
        <p:txBody>
          <a:bodyPr wrap="square" rtlCol="0" anchor="ctr">
            <a:noAutofit/>
          </a:bodyPr>
          <a:lstStyle/>
          <a:p>
            <a:pPr>
              <a:lnSpc>
                <a:spcPts val="1280"/>
              </a:lnSpc>
            </a:pPr>
            <a:r>
              <a:rPr lang="en-US" altLang="ja-JP" sz="800" dirty="0">
                <a:solidFill>
                  <a:schemeClr val="tx1">
                    <a:lumMod val="50000"/>
                  </a:schemeClr>
                </a:solidFill>
                <a:latin typeface="+mn-ea"/>
              </a:rPr>
              <a:t>My</a:t>
            </a:r>
            <a:r>
              <a:rPr lang="ja-JP" altLang="en-US" sz="800" dirty="0">
                <a:solidFill>
                  <a:schemeClr val="tx1">
                    <a:lumMod val="50000"/>
                  </a:schemeClr>
                </a:solidFill>
                <a:latin typeface="+mn-ea"/>
              </a:rPr>
              <a:t>ポータルを表示</a:t>
            </a:r>
            <a:r>
              <a:rPr lang="en-US" altLang="ja-JP" sz="800" dirty="0">
                <a:solidFill>
                  <a:schemeClr val="tx1">
                    <a:lumMod val="50000"/>
                  </a:schemeClr>
                </a:solidFill>
                <a:latin typeface="+mn-ea"/>
              </a:rPr>
              <a:t> &gt;          &gt; </a:t>
            </a:r>
            <a:r>
              <a:rPr lang="ja-JP" altLang="en-US" sz="800" dirty="0">
                <a:solidFill>
                  <a:schemeClr val="tx1">
                    <a:lumMod val="50000"/>
                  </a:schemeClr>
                </a:solidFill>
                <a:latin typeface="+mn-ea"/>
              </a:rPr>
              <a:t>ポータルの設定</a:t>
            </a:r>
            <a:r>
              <a:rPr lang="en-US" altLang="ja-JP" sz="800" dirty="0">
                <a:solidFill>
                  <a:schemeClr val="tx1">
                    <a:lumMod val="50000"/>
                  </a:schemeClr>
                </a:solidFill>
                <a:latin typeface="+mn-ea"/>
              </a:rPr>
              <a:t> </a:t>
            </a:r>
          </a:p>
          <a:p>
            <a:pPr>
              <a:lnSpc>
                <a:spcPts val="1280"/>
              </a:lnSpc>
            </a:pPr>
            <a:r>
              <a:rPr lang="en-US" altLang="ja-JP" sz="800" dirty="0">
                <a:solidFill>
                  <a:schemeClr val="tx1">
                    <a:lumMod val="50000"/>
                  </a:schemeClr>
                </a:solidFill>
                <a:latin typeface="+mn-ea"/>
              </a:rPr>
              <a:t>&gt; </a:t>
            </a:r>
            <a:r>
              <a:rPr lang="ja-JP" altLang="en-US" sz="800" dirty="0">
                <a:solidFill>
                  <a:schemeClr val="tx1">
                    <a:lumMod val="50000"/>
                  </a:schemeClr>
                </a:solidFill>
                <a:latin typeface="+mn-ea"/>
              </a:rPr>
              <a:t>ポートレットの設定（通知一覧）</a:t>
            </a:r>
          </a:p>
        </p:txBody>
      </p:sp>
      <p:pic>
        <p:nvPicPr>
          <p:cNvPr id="22" name="図 21">
            <a:extLst>
              <a:ext uri="{FF2B5EF4-FFF2-40B4-BE49-F238E27FC236}">
                <a16:creationId xmlns:a16="http://schemas.microsoft.com/office/drawing/2014/main" id="{BDF30D61-97A4-C54E-B6A8-36BA35AB0490}"/>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2519" y="2248201"/>
            <a:ext cx="203200" cy="165513"/>
          </a:xfrm>
          <a:prstGeom prst="rect">
            <a:avLst/>
          </a:prstGeom>
          <a:ln w="3175">
            <a:solidFill>
              <a:schemeClr val="bg2"/>
            </a:solidFill>
          </a:ln>
        </p:spPr>
      </p:pic>
      <p:pic>
        <p:nvPicPr>
          <p:cNvPr id="23" name="図 22">
            <a:extLst>
              <a:ext uri="{FF2B5EF4-FFF2-40B4-BE49-F238E27FC236}">
                <a16:creationId xmlns:a16="http://schemas.microsoft.com/office/drawing/2014/main" id="{AF0246E9-2D6D-6942-B420-4BA52844C97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39160" y="2710998"/>
            <a:ext cx="162297" cy="156411"/>
          </a:xfrm>
          <a:prstGeom prst="rect">
            <a:avLst/>
          </a:prstGeom>
        </p:spPr>
      </p:pic>
      <p:cxnSp>
        <p:nvCxnSpPr>
          <p:cNvPr id="46" name="カギ線コネクタ 45">
            <a:extLst>
              <a:ext uri="{FF2B5EF4-FFF2-40B4-BE49-F238E27FC236}">
                <a16:creationId xmlns:a16="http://schemas.microsoft.com/office/drawing/2014/main" id="{7595901D-5360-BC41-8E4D-D4B12446CCF7}"/>
              </a:ext>
              <a:ext uri="{C183D7F6-B498-43B3-948B-1728B52AA6E4}">
                <adec:decorative xmlns:adec="http://schemas.microsoft.com/office/drawing/2017/decorative" val="1"/>
              </a:ext>
            </a:extLst>
          </p:cNvPr>
          <p:cNvCxnSpPr>
            <a:cxnSpLocks/>
            <a:stCxn id="29" idx="2"/>
            <a:endCxn id="25" idx="3"/>
          </p:cNvCxnSpPr>
          <p:nvPr/>
        </p:nvCxnSpPr>
        <p:spPr bwMode="auto">
          <a:xfrm rot="5400000">
            <a:off x="9014502" y="4014494"/>
            <a:ext cx="256020" cy="399234"/>
          </a:xfrm>
          <a:prstGeom prst="bentConnector2">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9" name="図 18">
            <a:extLst>
              <a:ext uri="{FF2B5EF4-FFF2-40B4-BE49-F238E27FC236}">
                <a16:creationId xmlns:a16="http://schemas.microsoft.com/office/drawing/2014/main" id="{3B88E31B-52F8-4B67-86AB-DA198E60875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7" name="角丸四角形 34">
            <a:extLst>
              <a:ext uri="{FF2B5EF4-FFF2-40B4-BE49-F238E27FC236}">
                <a16:creationId xmlns:a16="http://schemas.microsoft.com/office/drawing/2014/main" id="{2FFD4827-2A40-4CDE-45CF-4D950493908E}"/>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44042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28FFDEC-C8DB-1F40-A676-FE827DAFD46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6032" y="2383900"/>
            <a:ext cx="8398412" cy="2979192"/>
          </a:xfrm>
          <a:prstGeom prst="rect">
            <a:avLst/>
          </a:prstGeom>
          <a:ln>
            <a:noFill/>
          </a:ln>
          <a:effectLst>
            <a:outerShdw blurRad="50800" dist="38100" dir="2700000" algn="tl" rotWithShape="0">
              <a:prstClr val="black">
                <a:alpha val="40000"/>
              </a:prstClr>
            </a:outerShdw>
          </a:effectLst>
        </p:spPr>
      </p:pic>
      <p:cxnSp>
        <p:nvCxnSpPr>
          <p:cNvPr id="17" name="直線矢印コネクタ 16">
            <a:extLst>
              <a:ext uri="{FF2B5EF4-FFF2-40B4-BE49-F238E27FC236}">
                <a16:creationId xmlns:a16="http://schemas.microsoft.com/office/drawing/2014/main" id="{E931E23B-34DB-0F4C-BD12-3918874A19B8}"/>
              </a:ext>
              <a:ext uri="{C183D7F6-B498-43B3-948B-1728B52AA6E4}">
                <adec:decorative xmlns:adec="http://schemas.microsoft.com/office/drawing/2017/decorative" val="1"/>
              </a:ext>
            </a:extLst>
          </p:cNvPr>
          <p:cNvCxnSpPr>
            <a:cxnSpLocks/>
          </p:cNvCxnSpPr>
          <p:nvPr/>
        </p:nvCxnSpPr>
        <p:spPr bwMode="auto">
          <a:xfrm flipV="1">
            <a:off x="2629094" y="3967594"/>
            <a:ext cx="563287" cy="443520"/>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タイトル 2">
            <a:extLst>
              <a:ext uri="{FF2B5EF4-FFF2-40B4-BE49-F238E27FC236}">
                <a16:creationId xmlns:a16="http://schemas.microsoft.com/office/drawing/2014/main" id="{24B09941-B415-7747-9893-5B5E5145C98E}"/>
              </a:ext>
            </a:extLst>
          </p:cNvPr>
          <p:cNvSpPr>
            <a:spLocks noGrp="1"/>
          </p:cNvSpPr>
          <p:nvPr>
            <p:ph type="title"/>
          </p:nvPr>
        </p:nvSpPr>
        <p:spPr/>
        <p:txBody>
          <a:bodyPr>
            <a:normAutofit/>
          </a:bodyPr>
          <a:lstStyle/>
          <a:p>
            <a:r>
              <a:rPr lang="ja-JP" altLang="en-US" dirty="0">
                <a:latin typeface="+mn-ea"/>
                <a:ea typeface="+mn-ea"/>
                <a:cs typeface="メイリオ" pitchFamily="50" charset="-128"/>
              </a:rPr>
              <a:t>      ファイル管理</a:t>
            </a:r>
            <a:r>
              <a:rPr lang="en-US" altLang="ja-JP" dirty="0">
                <a:latin typeface="+mn-ea"/>
                <a:ea typeface="+mn-ea"/>
                <a:cs typeface="メイリオ" pitchFamily="50" charset="-128"/>
              </a:rPr>
              <a:t> </a:t>
            </a:r>
            <a:r>
              <a:rPr lang="en-US" altLang="ja-JP" sz="2000" dirty="0">
                <a:latin typeface="+mn-ea"/>
                <a:ea typeface="+mn-ea"/>
                <a:cs typeface="メイリオ" pitchFamily="50" charset="-128"/>
              </a:rPr>
              <a:t>- </a:t>
            </a:r>
            <a:r>
              <a:rPr lang="ja-JP" altLang="en-US" sz="2000" dirty="0">
                <a:latin typeface="+mn-ea"/>
                <a:ea typeface="+mn-ea"/>
                <a:cs typeface="メイリオ" pitchFamily="50" charset="-128"/>
              </a:rPr>
              <a:t>フォルダーツリーの改善 </a:t>
            </a:r>
            <a:endParaRPr lang="ja-JP" altLang="en-US" sz="2000" dirty="0">
              <a:latin typeface="+mn-ea"/>
              <a:ea typeface="+mn-ea"/>
            </a:endParaRPr>
          </a:p>
        </p:txBody>
      </p:sp>
      <p:sp>
        <p:nvSpPr>
          <p:cNvPr id="2" name="コンテンツ プレースホルダー 1">
            <a:extLst>
              <a:ext uri="{FF2B5EF4-FFF2-40B4-BE49-F238E27FC236}">
                <a16:creationId xmlns:a16="http://schemas.microsoft.com/office/drawing/2014/main" id="{A15A5C0B-7FC0-654B-9193-43920335F9E2}"/>
              </a:ext>
            </a:extLst>
          </p:cNvPr>
          <p:cNvSpPr>
            <a:spLocks noGrp="1"/>
          </p:cNvSpPr>
          <p:nvPr>
            <p:ph type="body" sz="quarter" idx="10"/>
          </p:nvPr>
        </p:nvSpPr>
        <p:spPr>
          <a:xfrm>
            <a:off x="499806" y="1139037"/>
            <a:ext cx="10348303" cy="4956761"/>
          </a:xfrm>
        </p:spPr>
        <p:txBody>
          <a:bodyPr>
            <a:normAutofit/>
          </a:bodyPr>
          <a:lstStyle/>
          <a:p>
            <a:pPr marL="0" indent="0">
              <a:buNone/>
            </a:pPr>
            <a:r>
              <a:rPr lang="ja-JP" altLang="en-US" sz="1600" dirty="0">
                <a:latin typeface="Yu Gothic Medium" panose="020B0500000000000000" pitchFamily="50" charset="-128"/>
                <a:ea typeface="Yu Gothic Medium" panose="020B0500000000000000" pitchFamily="50" charset="-128"/>
              </a:rPr>
              <a:t>フォルダー一覧が別ペインとなったことで、</a:t>
            </a:r>
            <a:r>
              <a:rPr lang="en-US" altLang="ja-JP" sz="1600" dirty="0">
                <a:latin typeface="Yu Gothic Medium" panose="020B0500000000000000" pitchFamily="50" charset="-128"/>
                <a:ea typeface="Yu Gothic Medium" panose="020B0500000000000000" pitchFamily="50" charset="-128"/>
              </a:rPr>
              <a:t> </a:t>
            </a:r>
            <a:r>
              <a:rPr lang="ja-JP" altLang="en-US" sz="1600" dirty="0">
                <a:latin typeface="Yu Gothic Medium" panose="020B0500000000000000" pitchFamily="50" charset="-128"/>
                <a:ea typeface="Yu Gothic Medium" panose="020B0500000000000000" pitchFamily="50" charset="-128"/>
              </a:rPr>
              <a:t>フォルダーをクリックした時は、右ペインのファイル一覧のみが更新されます。フォルダーの表示位置が変わらないため、余計なスクロールを減らすことができます。</a:t>
            </a:r>
          </a:p>
        </p:txBody>
      </p:sp>
      <p:sp>
        <p:nvSpPr>
          <p:cNvPr id="15" name="角丸四角形 14">
            <a:extLst>
              <a:ext uri="{FF2B5EF4-FFF2-40B4-BE49-F238E27FC236}">
                <a16:creationId xmlns:a16="http://schemas.microsoft.com/office/drawing/2014/main" id="{539D24D4-B1AE-A545-8790-CD7050D4986A}"/>
              </a:ext>
              <a:ext uri="{C183D7F6-B498-43B3-948B-1728B52AA6E4}">
                <adec:decorative xmlns:adec="http://schemas.microsoft.com/office/drawing/2017/decorative" val="1"/>
              </a:ext>
            </a:extLst>
          </p:cNvPr>
          <p:cNvSpPr/>
          <p:nvPr/>
        </p:nvSpPr>
        <p:spPr bwMode="auto">
          <a:xfrm>
            <a:off x="3192381" y="3608473"/>
            <a:ext cx="6986337" cy="1211179"/>
          </a:xfrm>
          <a:prstGeom prst="roundRect">
            <a:avLst>
              <a:gd name="adj" fmla="val 6733"/>
            </a:avLst>
          </a:prstGeom>
          <a:noFill/>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Yu Gothic Medium" panose="020B0500000000000000" pitchFamily="50" charset="-128"/>
              <a:ea typeface="Yu Gothic Medium" panose="020B0500000000000000" pitchFamily="50" charset="-128"/>
            </a:endParaRPr>
          </a:p>
        </p:txBody>
      </p:sp>
      <p:sp>
        <p:nvSpPr>
          <p:cNvPr id="9" name="正方形/長方形 8">
            <a:extLst>
              <a:ext uri="{FF2B5EF4-FFF2-40B4-BE49-F238E27FC236}">
                <a16:creationId xmlns:a16="http://schemas.microsoft.com/office/drawing/2014/main" id="{E66D16AB-00C0-4C88-A3DB-016F66C12DF8}"/>
              </a:ext>
              <a:ext uri="{C183D7F6-B498-43B3-948B-1728B52AA6E4}">
                <adec:decorative xmlns:adec="http://schemas.microsoft.com/office/drawing/2017/decorative" val="1"/>
              </a:ext>
            </a:extLst>
          </p:cNvPr>
          <p:cNvSpPr/>
          <p:nvPr/>
        </p:nvSpPr>
        <p:spPr bwMode="auto">
          <a:xfrm>
            <a:off x="2330817" y="4411114"/>
            <a:ext cx="298277" cy="14056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5" name="図 4">
            <a:extLst>
              <a:ext uri="{FF2B5EF4-FFF2-40B4-BE49-F238E27FC236}">
                <a16:creationId xmlns:a16="http://schemas.microsoft.com/office/drawing/2014/main" id="{2E1D7F63-FEEB-4812-8DBF-411B84390BA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288505"/>
            <a:ext cx="522000" cy="522000"/>
          </a:xfrm>
          <a:prstGeom prst="rect">
            <a:avLst/>
          </a:prstGeom>
        </p:spPr>
      </p:pic>
      <p:sp>
        <p:nvSpPr>
          <p:cNvPr id="7" name="角丸四角形 34">
            <a:extLst>
              <a:ext uri="{FF2B5EF4-FFF2-40B4-BE49-F238E27FC236}">
                <a16:creationId xmlns:a16="http://schemas.microsoft.com/office/drawing/2014/main" id="{FE50AD5F-8685-DD45-33FE-71FC9C51E386}"/>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43334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E9FCC515-8E23-4481-ABF2-426E400DDFE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1152" y="2492461"/>
            <a:ext cx="2908880" cy="3564000"/>
          </a:xfrm>
          <a:prstGeom prst="rect">
            <a:avLst/>
          </a:prstGeom>
          <a:ln>
            <a:noFill/>
          </a:ln>
          <a:effectLst>
            <a:outerShdw blurRad="50800" dist="38100" dir="2700000" algn="tl" rotWithShape="0">
              <a:prstClr val="black">
                <a:alpha val="40000"/>
              </a:prstClr>
            </a:outerShdw>
          </a:effectLst>
        </p:spPr>
      </p:pic>
      <p:sp>
        <p:nvSpPr>
          <p:cNvPr id="4" name="タイトル 2">
            <a:extLst>
              <a:ext uri="{FF2B5EF4-FFF2-40B4-BE49-F238E27FC236}">
                <a16:creationId xmlns:a16="http://schemas.microsoft.com/office/drawing/2014/main" id="{F9C2BC19-F629-4C54-AD8E-E5FC595F9AF7}"/>
              </a:ext>
            </a:extLst>
          </p:cNvPr>
          <p:cNvSpPr>
            <a:spLocks noGrp="1"/>
          </p:cNvSpPr>
          <p:nvPr>
            <p:ph type="title"/>
          </p:nvPr>
        </p:nvSpPr>
        <p:spPr/>
        <p:txBody>
          <a:bodyPr>
            <a:normAutofit/>
          </a:bodyPr>
          <a:lstStyle/>
          <a:p>
            <a:r>
              <a:rPr lang="ja-JP" altLang="en-US" dirty="0">
                <a:latin typeface="+mn-ea"/>
                <a:ea typeface="+mn-ea"/>
                <a:cs typeface="メイリオ" pitchFamily="50" charset="-128"/>
              </a:rPr>
              <a:t>      ファイル管理</a:t>
            </a:r>
            <a:r>
              <a:rPr lang="en-US" altLang="ja-JP" dirty="0">
                <a:latin typeface="+mn-ea"/>
                <a:ea typeface="+mn-ea"/>
                <a:cs typeface="メイリオ" pitchFamily="50" charset="-128"/>
              </a:rPr>
              <a:t> -</a:t>
            </a:r>
            <a:r>
              <a:rPr lang="en-US" altLang="ja-JP" sz="2000" dirty="0">
                <a:latin typeface="+mn-ea"/>
                <a:ea typeface="+mn-ea"/>
                <a:cs typeface="メイリオ" pitchFamily="50" charset="-128"/>
              </a:rPr>
              <a:t> </a:t>
            </a:r>
            <a:r>
              <a:rPr lang="ja-JP" altLang="en-US" sz="2000" dirty="0">
                <a:latin typeface="+mn-ea"/>
                <a:ea typeface="+mn-ea"/>
                <a:cs typeface="メイリオ" pitchFamily="50" charset="-128"/>
              </a:rPr>
              <a:t>更新通知設定の改善 </a:t>
            </a:r>
            <a:endParaRPr lang="ja-JP" altLang="en-US" sz="2000" dirty="0">
              <a:latin typeface="+mn-ea"/>
              <a:ea typeface="+mn-ea"/>
            </a:endParaRPr>
          </a:p>
        </p:txBody>
      </p:sp>
      <p:sp>
        <p:nvSpPr>
          <p:cNvPr id="2" name="コンテンツ プレースホルダー 1">
            <a:extLst>
              <a:ext uri="{FF2B5EF4-FFF2-40B4-BE49-F238E27FC236}">
                <a16:creationId xmlns:a16="http://schemas.microsoft.com/office/drawing/2014/main" id="{47C1D0A1-46B3-4DAD-B06E-71441D885F85}"/>
              </a:ext>
            </a:extLst>
          </p:cNvPr>
          <p:cNvSpPr>
            <a:spLocks noGrp="1"/>
          </p:cNvSpPr>
          <p:nvPr>
            <p:ph type="body" sz="quarter" idx="10"/>
          </p:nvPr>
        </p:nvSpPr>
        <p:spPr/>
        <p:txBody>
          <a:bodyPr>
            <a:normAutofit/>
          </a:bodyPr>
          <a:lstStyle/>
          <a:p>
            <a:pPr marL="0" indent="0">
              <a:buNone/>
            </a:pPr>
            <a:r>
              <a:rPr lang="ja-JP" altLang="en-US" sz="1600" dirty="0">
                <a:latin typeface="+mn-ea"/>
                <a:ea typeface="+mn-ea"/>
              </a:rPr>
              <a:t> ファイル管理の「更新通知の設定」画面で、複数フォルダーをツリー表示し、一括で通知設定を行えます。</a:t>
            </a:r>
            <a:endParaRPr lang="en-US" altLang="ja-JP" sz="1600" dirty="0">
              <a:latin typeface="+mn-ea"/>
              <a:ea typeface="+mn-ea"/>
            </a:endParaRPr>
          </a:p>
          <a:p>
            <a:pPr marL="0" indent="0">
              <a:buNone/>
            </a:pPr>
            <a:r>
              <a:rPr lang="ja-JP" altLang="en-US" sz="1600" dirty="0">
                <a:latin typeface="+mn-ea"/>
                <a:ea typeface="+mn-ea"/>
              </a:rPr>
              <a:t>また、通知設定済みのフォルダーを一覧で確認することもできます。</a:t>
            </a:r>
          </a:p>
        </p:txBody>
      </p:sp>
      <p:sp>
        <p:nvSpPr>
          <p:cNvPr id="7" name="テキスト ボックス 6">
            <a:extLst>
              <a:ext uri="{FF2B5EF4-FFF2-40B4-BE49-F238E27FC236}">
                <a16:creationId xmlns:a16="http://schemas.microsoft.com/office/drawing/2014/main" id="{B09E9220-09FE-4302-9E54-C49E30AA613E}"/>
              </a:ext>
              <a:ext uri="{C183D7F6-B498-43B3-948B-1728B52AA6E4}">
                <adec:decorative xmlns:adec="http://schemas.microsoft.com/office/drawing/2017/decorative" val="1"/>
              </a:ext>
            </a:extLst>
          </p:cNvPr>
          <p:cNvSpPr txBox="1"/>
          <p:nvPr/>
        </p:nvSpPr>
        <p:spPr>
          <a:xfrm>
            <a:off x="8213985" y="2230851"/>
            <a:ext cx="855540" cy="261610"/>
          </a:xfrm>
          <a:prstGeom prst="rect">
            <a:avLst/>
          </a:prstGeom>
          <a:solidFill>
            <a:schemeClr val="accent2"/>
          </a:solidFill>
        </p:spPr>
        <p:txBody>
          <a:bodyPr wrap="square" rtlCol="0">
            <a:spAutoFit/>
          </a:bodyPr>
          <a:lstStyle/>
          <a:p>
            <a:r>
              <a:rPr lang="en-US" altLang="ja-JP" sz="1100" b="1" dirty="0">
                <a:solidFill>
                  <a:schemeClr val="bg1"/>
                </a:solidFill>
                <a:latin typeface="+mn-ea"/>
              </a:rPr>
              <a:t>Garoon 5</a:t>
            </a:r>
            <a:endParaRPr lang="ja-JP" altLang="en-US" sz="1100" b="1" dirty="0">
              <a:solidFill>
                <a:schemeClr val="bg1"/>
              </a:solidFill>
              <a:latin typeface="+mn-ea"/>
            </a:endParaRPr>
          </a:p>
        </p:txBody>
      </p:sp>
      <p:pic>
        <p:nvPicPr>
          <p:cNvPr id="8" name="図 7">
            <a:extLst>
              <a:ext uri="{FF2B5EF4-FFF2-40B4-BE49-F238E27FC236}">
                <a16:creationId xmlns:a16="http://schemas.microsoft.com/office/drawing/2014/main" id="{8D40241B-70DA-4356-BECE-523A5CCE90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845" y="2498887"/>
            <a:ext cx="2736908" cy="3564000"/>
          </a:xfrm>
          <a:prstGeom prst="rect">
            <a:avLst/>
          </a:prstGeom>
          <a:ln>
            <a:noFill/>
          </a:ln>
          <a:effectLst>
            <a:outerShdw blurRad="50800" dist="38100" dir="2700000" algn="tl" rotWithShape="0">
              <a:prstClr val="black">
                <a:alpha val="40000"/>
              </a:prstClr>
            </a:outerShdw>
          </a:effectLst>
        </p:spPr>
      </p:pic>
      <p:sp>
        <p:nvSpPr>
          <p:cNvPr id="10" name="テキスト ボックス 9">
            <a:extLst>
              <a:ext uri="{FF2B5EF4-FFF2-40B4-BE49-F238E27FC236}">
                <a16:creationId xmlns:a16="http://schemas.microsoft.com/office/drawing/2014/main" id="{9D3FDCC6-478A-4373-8F17-D3650C1B4C4E}"/>
              </a:ext>
              <a:ext uri="{C183D7F6-B498-43B3-948B-1728B52AA6E4}">
                <adec:decorative xmlns:adec="http://schemas.microsoft.com/office/drawing/2017/decorative" val="1"/>
              </a:ext>
            </a:extLst>
          </p:cNvPr>
          <p:cNvSpPr txBox="1"/>
          <p:nvPr/>
        </p:nvSpPr>
        <p:spPr>
          <a:xfrm>
            <a:off x="6223064" y="2250276"/>
            <a:ext cx="766851"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11" name="テキスト ボックス 10">
            <a:extLst>
              <a:ext uri="{FF2B5EF4-FFF2-40B4-BE49-F238E27FC236}">
                <a16:creationId xmlns:a16="http://schemas.microsoft.com/office/drawing/2014/main" id="{52760291-DF9F-4A44-893C-E17C52D4452D}"/>
              </a:ext>
              <a:ext uri="{C183D7F6-B498-43B3-948B-1728B52AA6E4}">
                <adec:decorative xmlns:adec="http://schemas.microsoft.com/office/drawing/2017/decorative" val="1"/>
              </a:ext>
            </a:extLst>
          </p:cNvPr>
          <p:cNvSpPr txBox="1"/>
          <p:nvPr/>
        </p:nvSpPr>
        <p:spPr>
          <a:xfrm>
            <a:off x="3778350" y="2230851"/>
            <a:ext cx="1065183" cy="261610"/>
          </a:xfrm>
          <a:prstGeom prst="rect">
            <a:avLst/>
          </a:prstGeom>
          <a:solidFill>
            <a:schemeClr val="accent2"/>
          </a:solidFill>
        </p:spPr>
        <p:txBody>
          <a:bodyPr wrap="square" rtlCol="0">
            <a:spAutoFit/>
          </a:bodyPr>
          <a:lstStyle/>
          <a:p>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12" name="テキスト ボックス 11">
            <a:extLst>
              <a:ext uri="{FF2B5EF4-FFF2-40B4-BE49-F238E27FC236}">
                <a16:creationId xmlns:a16="http://schemas.microsoft.com/office/drawing/2014/main" id="{0832978A-143C-405C-B9FD-DD6103C5210D}"/>
              </a:ext>
              <a:ext uri="{C183D7F6-B498-43B3-948B-1728B52AA6E4}">
                <adec:decorative xmlns:adec="http://schemas.microsoft.com/office/drawing/2017/decorative" val="1"/>
              </a:ext>
            </a:extLst>
          </p:cNvPr>
          <p:cNvSpPr txBox="1"/>
          <p:nvPr/>
        </p:nvSpPr>
        <p:spPr>
          <a:xfrm>
            <a:off x="2146049" y="2215462"/>
            <a:ext cx="766851"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13" name="右矢印 28">
            <a:extLst>
              <a:ext uri="{FF2B5EF4-FFF2-40B4-BE49-F238E27FC236}">
                <a16:creationId xmlns:a16="http://schemas.microsoft.com/office/drawing/2014/main" id="{699EC020-F20B-4DFA-9D6F-70D9EC8BFDBB}"/>
              </a:ext>
              <a:ext uri="{C183D7F6-B498-43B3-948B-1728B52AA6E4}">
                <adec:decorative xmlns:adec="http://schemas.microsoft.com/office/drawing/2017/decorative" val="1"/>
              </a:ext>
            </a:extLst>
          </p:cNvPr>
          <p:cNvSpPr/>
          <p:nvPr/>
        </p:nvSpPr>
        <p:spPr bwMode="auto">
          <a:xfrm>
            <a:off x="5357201" y="3852076"/>
            <a:ext cx="622169" cy="587476"/>
          </a:xfrm>
          <a:prstGeom prst="right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5" name="吹き出し: 角を丸めた四角形 10">
            <a:extLst>
              <a:ext uri="{FF2B5EF4-FFF2-40B4-BE49-F238E27FC236}">
                <a16:creationId xmlns:a16="http://schemas.microsoft.com/office/drawing/2014/main" id="{5F5A3E53-8CAE-4D56-90C4-B4CB03BAEDAF}"/>
              </a:ext>
              <a:ext uri="{C183D7F6-B498-43B3-948B-1728B52AA6E4}">
                <adec:decorative xmlns:adec="http://schemas.microsoft.com/office/drawing/2017/decorative" val="1"/>
              </a:ext>
            </a:extLst>
          </p:cNvPr>
          <p:cNvSpPr/>
          <p:nvPr/>
        </p:nvSpPr>
        <p:spPr bwMode="auto">
          <a:xfrm>
            <a:off x="3191541" y="4941349"/>
            <a:ext cx="2374394" cy="770502"/>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ツリー表示されたフォルダーの</a:t>
            </a:r>
            <a:br>
              <a:rPr lang="en-US" altLang="ja-JP" sz="1100" dirty="0">
                <a:latin typeface="+mn-ea"/>
              </a:rPr>
            </a:br>
            <a:r>
              <a:rPr lang="ja-JP" altLang="en-US" sz="1100" dirty="0">
                <a:latin typeface="+mn-ea"/>
              </a:rPr>
              <a:t>チェックボックスを選択し、</a:t>
            </a:r>
            <a:br>
              <a:rPr lang="en-US" altLang="ja-JP" sz="1100" dirty="0">
                <a:latin typeface="+mn-ea"/>
              </a:rPr>
            </a:br>
            <a:r>
              <a:rPr lang="ja-JP" altLang="en-US" sz="1100" dirty="0">
                <a:latin typeface="+mn-ea"/>
              </a:rPr>
              <a:t>「設定する」を押すことで、一括で通知設定することができます。</a:t>
            </a:r>
            <a:endParaRPr lang="en-US" altLang="ja-JP" sz="1100" dirty="0">
              <a:latin typeface="+mn-ea"/>
            </a:endParaRPr>
          </a:p>
        </p:txBody>
      </p:sp>
      <p:sp>
        <p:nvSpPr>
          <p:cNvPr id="26" name="吹き出し: 角を丸めた四角形 10">
            <a:extLst>
              <a:ext uri="{FF2B5EF4-FFF2-40B4-BE49-F238E27FC236}">
                <a16:creationId xmlns:a16="http://schemas.microsoft.com/office/drawing/2014/main" id="{C2879243-3A79-4B84-A3A1-9EC02A350E54}"/>
              </a:ext>
              <a:ext uri="{C183D7F6-B498-43B3-948B-1728B52AA6E4}">
                <adec:decorative xmlns:adec="http://schemas.microsoft.com/office/drawing/2017/decorative" val="1"/>
              </a:ext>
            </a:extLst>
          </p:cNvPr>
          <p:cNvSpPr/>
          <p:nvPr/>
        </p:nvSpPr>
        <p:spPr bwMode="auto">
          <a:xfrm>
            <a:off x="7650025" y="3450645"/>
            <a:ext cx="2908880" cy="1771429"/>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設定したフォルダーの下にサブフォルダーが作られた場合は、予め個人設定することで、自動的に通知設定を引き継ぐことも可能です。</a:t>
            </a:r>
            <a:endParaRPr lang="en-US" altLang="ja-JP" sz="1100" dirty="0">
              <a:latin typeface="+mn-ea"/>
            </a:endParaRPr>
          </a:p>
          <a:p>
            <a:endParaRPr lang="en-US" altLang="ja-JP" sz="1100" dirty="0">
              <a:latin typeface="+mn-ea"/>
            </a:endParaRPr>
          </a:p>
          <a:p>
            <a:endParaRPr lang="en-US" altLang="ja-JP" sz="1100" dirty="0">
              <a:latin typeface="+mn-ea"/>
            </a:endParaRPr>
          </a:p>
          <a:p>
            <a:endParaRPr lang="en-US" altLang="ja-JP" sz="1100" dirty="0">
              <a:latin typeface="+mn-ea"/>
            </a:endParaRPr>
          </a:p>
          <a:p>
            <a:endParaRPr lang="en-US" altLang="ja-JP" sz="1100" dirty="0">
              <a:latin typeface="+mn-ea"/>
            </a:endParaRPr>
          </a:p>
          <a:p>
            <a:endParaRPr lang="en-US" altLang="ja-JP" sz="1100" dirty="0">
              <a:latin typeface="+mn-ea"/>
            </a:endParaRPr>
          </a:p>
          <a:p>
            <a:endParaRPr lang="en-US" altLang="ja-JP" sz="1100" dirty="0">
              <a:latin typeface="+mn-ea"/>
            </a:endParaRPr>
          </a:p>
        </p:txBody>
      </p:sp>
      <p:sp>
        <p:nvSpPr>
          <p:cNvPr id="27" name="正方形/長方形 26">
            <a:extLst>
              <a:ext uri="{FF2B5EF4-FFF2-40B4-BE49-F238E27FC236}">
                <a16:creationId xmlns:a16="http://schemas.microsoft.com/office/drawing/2014/main" id="{4F08FD9B-B3C6-4806-BDC9-659F5D01D680}"/>
              </a:ext>
              <a:ext uri="{C183D7F6-B498-43B3-948B-1728B52AA6E4}">
                <adec:decorative xmlns:adec="http://schemas.microsoft.com/office/drawing/2017/decorative" val="1"/>
              </a:ext>
            </a:extLst>
          </p:cNvPr>
          <p:cNvSpPr/>
          <p:nvPr/>
        </p:nvSpPr>
        <p:spPr bwMode="auto">
          <a:xfrm>
            <a:off x="6417721" y="3799236"/>
            <a:ext cx="1014998" cy="389552"/>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30" name="図 29">
            <a:extLst>
              <a:ext uri="{FF2B5EF4-FFF2-40B4-BE49-F238E27FC236}">
                <a16:creationId xmlns:a16="http://schemas.microsoft.com/office/drawing/2014/main" id="{E166D7AD-6166-4431-999C-50198EF3AD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875" y="4294047"/>
            <a:ext cx="2657300" cy="828000"/>
          </a:xfrm>
          <a:prstGeom prst="rect">
            <a:avLst/>
          </a:prstGeom>
          <a:ln>
            <a:noFill/>
          </a:ln>
          <a:effectLst>
            <a:outerShdw blurRad="50800" dist="38100" dir="2700000" algn="tl" rotWithShape="0">
              <a:prstClr val="black">
                <a:alpha val="40000"/>
              </a:prstClr>
            </a:outerShdw>
          </a:effectLst>
        </p:spPr>
      </p:pic>
      <p:sp>
        <p:nvSpPr>
          <p:cNvPr id="32" name="テキスト ボックス 31">
            <a:extLst>
              <a:ext uri="{FF2B5EF4-FFF2-40B4-BE49-F238E27FC236}">
                <a16:creationId xmlns:a16="http://schemas.microsoft.com/office/drawing/2014/main" id="{89FF0646-1C95-4BFD-8534-75251B17D70B}"/>
              </a:ext>
              <a:ext uri="{C183D7F6-B498-43B3-948B-1728B52AA6E4}">
                <adec:decorative xmlns:adec="http://schemas.microsoft.com/office/drawing/2017/decorative" val="1"/>
              </a:ext>
            </a:extLst>
          </p:cNvPr>
          <p:cNvSpPr txBox="1"/>
          <p:nvPr/>
        </p:nvSpPr>
        <p:spPr>
          <a:xfrm>
            <a:off x="9532078" y="4294047"/>
            <a:ext cx="888546" cy="230832"/>
          </a:xfrm>
          <a:prstGeom prst="rect">
            <a:avLst/>
          </a:prstGeom>
          <a:solidFill>
            <a:srgbClr val="003399"/>
          </a:solidFill>
        </p:spPr>
        <p:txBody>
          <a:bodyPr wrap="square" rtlCol="0" anchor="ctr">
            <a:spAutoFit/>
          </a:bodyPr>
          <a:lstStyle/>
          <a:p>
            <a:pPr algn="ctr"/>
            <a:r>
              <a:rPr lang="ja-JP" altLang="en-US" sz="900" dirty="0">
                <a:solidFill>
                  <a:schemeClr val="bg1"/>
                </a:solidFill>
                <a:latin typeface="+mn-ea"/>
              </a:rPr>
              <a:t>個人設定画面</a:t>
            </a:r>
          </a:p>
        </p:txBody>
      </p:sp>
      <p:pic>
        <p:nvPicPr>
          <p:cNvPr id="19" name="図 18">
            <a:extLst>
              <a:ext uri="{FF2B5EF4-FFF2-40B4-BE49-F238E27FC236}">
                <a16:creationId xmlns:a16="http://schemas.microsoft.com/office/drawing/2014/main" id="{C53BF416-DAF0-4171-9965-CE66088AE06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000" y="288505"/>
            <a:ext cx="522000" cy="522000"/>
          </a:xfrm>
          <a:prstGeom prst="rect">
            <a:avLst/>
          </a:prstGeom>
        </p:spPr>
      </p:pic>
      <p:sp>
        <p:nvSpPr>
          <p:cNvPr id="20" name="正方形/長方形 19">
            <a:extLst>
              <a:ext uri="{FF2B5EF4-FFF2-40B4-BE49-F238E27FC236}">
                <a16:creationId xmlns:a16="http://schemas.microsoft.com/office/drawing/2014/main" id="{176C6D64-BCD3-4E42-BA63-42F928360B31}"/>
              </a:ext>
              <a:ext uri="{C183D7F6-B498-43B3-948B-1728B52AA6E4}">
                <adec:decorative xmlns:adec="http://schemas.microsoft.com/office/drawing/2017/decorative" val="1"/>
              </a:ext>
            </a:extLst>
          </p:cNvPr>
          <p:cNvSpPr/>
          <p:nvPr/>
        </p:nvSpPr>
        <p:spPr bwMode="auto">
          <a:xfrm>
            <a:off x="6400128" y="3818854"/>
            <a:ext cx="1078114" cy="36992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1" name="正方形/長方形 20">
            <a:extLst>
              <a:ext uri="{FF2B5EF4-FFF2-40B4-BE49-F238E27FC236}">
                <a16:creationId xmlns:a16="http://schemas.microsoft.com/office/drawing/2014/main" id="{F2BA571C-586A-4ECE-AF70-96B5C10E08E4}"/>
              </a:ext>
              <a:ext uri="{C183D7F6-B498-43B3-948B-1728B52AA6E4}">
                <adec:decorative xmlns:adec="http://schemas.microsoft.com/office/drawing/2017/decorative" val="1"/>
              </a:ext>
            </a:extLst>
          </p:cNvPr>
          <p:cNvSpPr/>
          <p:nvPr/>
        </p:nvSpPr>
        <p:spPr bwMode="auto">
          <a:xfrm>
            <a:off x="6266687" y="4556469"/>
            <a:ext cx="798121" cy="93909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cxnSp>
        <p:nvCxnSpPr>
          <p:cNvPr id="28" name="直線矢印コネクタ 27">
            <a:extLst>
              <a:ext uri="{FF2B5EF4-FFF2-40B4-BE49-F238E27FC236}">
                <a16:creationId xmlns:a16="http://schemas.microsoft.com/office/drawing/2014/main" id="{168D8635-AC45-477F-B45A-484F95F62C6B}"/>
              </a:ext>
              <a:ext uri="{C183D7F6-B498-43B3-948B-1728B52AA6E4}">
                <adec:decorative xmlns:adec="http://schemas.microsoft.com/office/drawing/2017/decorative" val="1"/>
              </a:ext>
            </a:extLst>
          </p:cNvPr>
          <p:cNvCxnSpPr>
            <a:cxnSpLocks/>
          </p:cNvCxnSpPr>
          <p:nvPr/>
        </p:nvCxnSpPr>
        <p:spPr bwMode="auto">
          <a:xfrm flipH="1">
            <a:off x="7478242" y="3919457"/>
            <a:ext cx="159088" cy="0"/>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直線矢印コネクタ 15">
            <a:extLst>
              <a:ext uri="{FF2B5EF4-FFF2-40B4-BE49-F238E27FC236}">
                <a16:creationId xmlns:a16="http://schemas.microsoft.com/office/drawing/2014/main" id="{CDC3AED8-55AF-4E65-9B04-1E2EB688B318}"/>
              </a:ext>
              <a:ext uri="{C183D7F6-B498-43B3-948B-1728B52AA6E4}">
                <adec:decorative xmlns:adec="http://schemas.microsoft.com/office/drawing/2017/decorative" val="1"/>
              </a:ext>
            </a:extLst>
          </p:cNvPr>
          <p:cNvCxnSpPr>
            <a:cxnSpLocks/>
          </p:cNvCxnSpPr>
          <p:nvPr/>
        </p:nvCxnSpPr>
        <p:spPr bwMode="auto">
          <a:xfrm flipH="1">
            <a:off x="5581254" y="4883625"/>
            <a:ext cx="641810" cy="255194"/>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 name="角丸四角形 34">
            <a:extLst>
              <a:ext uri="{FF2B5EF4-FFF2-40B4-BE49-F238E27FC236}">
                <a16:creationId xmlns:a16="http://schemas.microsoft.com/office/drawing/2014/main" id="{E844FEFA-991F-26F4-C3B1-C65E349A366F}"/>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3213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E93896B0-32F9-2641-9417-CEE3983C06B0}"/>
              </a:ext>
              <a:ext uri="{C183D7F6-B498-43B3-948B-1728B52AA6E4}">
                <adec:decorative xmlns:adec="http://schemas.microsoft.com/office/drawing/2017/decorative" val="1"/>
              </a:ext>
            </a:extLst>
          </p:cNvPr>
          <p:cNvSpPr/>
          <p:nvPr/>
        </p:nvSpPr>
        <p:spPr bwMode="auto">
          <a:xfrm>
            <a:off x="7262067" y="2582355"/>
            <a:ext cx="3330521" cy="3139126"/>
          </a:xfrm>
          <a:prstGeom prst="rect">
            <a:avLst/>
          </a:prstGeom>
          <a:solidFill>
            <a:schemeClr val="tx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3" name="タイトル 2">
            <a:extLst>
              <a:ext uri="{FF2B5EF4-FFF2-40B4-BE49-F238E27FC236}">
                <a16:creationId xmlns:a16="http://schemas.microsoft.com/office/drawing/2014/main" id="{B9A3D665-C544-4952-9C90-5AD2EF586D7F}"/>
              </a:ext>
            </a:extLst>
          </p:cNvPr>
          <p:cNvSpPr>
            <a:spLocks noGrp="1"/>
          </p:cNvSpPr>
          <p:nvPr>
            <p:ph type="title"/>
          </p:nvPr>
        </p:nvSpPr>
        <p:spPr/>
        <p:txBody>
          <a:bodyPr>
            <a:normAutofit/>
          </a:bodyPr>
          <a:lstStyle/>
          <a:p>
            <a:r>
              <a:rPr lang="ja-JP" altLang="en-US" dirty="0">
                <a:solidFill>
                  <a:srgbClr val="333333"/>
                </a:solidFill>
                <a:cs typeface="メイリオ" pitchFamily="50" charset="-128"/>
              </a:rPr>
              <a:t>      ポータル</a:t>
            </a:r>
            <a:r>
              <a:rPr lang="en-US" altLang="ja-JP" dirty="0">
                <a:solidFill>
                  <a:srgbClr val="333333"/>
                </a:solidFill>
                <a:cs typeface="メイリオ" pitchFamily="50" charset="-128"/>
              </a:rPr>
              <a:t> </a:t>
            </a:r>
            <a:r>
              <a:rPr lang="en-US" altLang="ja-JP" sz="2000" dirty="0">
                <a:solidFill>
                  <a:srgbClr val="333333"/>
                </a:solidFill>
                <a:cs typeface="メイリオ" pitchFamily="50" charset="-128"/>
              </a:rPr>
              <a:t>- </a:t>
            </a:r>
            <a:r>
              <a:rPr lang="ja-JP" altLang="en-US" sz="2000" dirty="0">
                <a:solidFill>
                  <a:srgbClr val="333333"/>
                </a:solidFill>
                <a:cs typeface="メイリオ" pitchFamily="50" charset="-128"/>
              </a:rPr>
              <a:t>「最初に表示するポータル」の設定</a:t>
            </a:r>
            <a:endParaRPr kumimoji="1" lang="ja-JP" altLang="en-US" b="0" dirty="0"/>
          </a:p>
        </p:txBody>
      </p:sp>
      <p:sp>
        <p:nvSpPr>
          <p:cNvPr id="2" name="コンテンツ プレースホルダー 1">
            <a:extLst>
              <a:ext uri="{FF2B5EF4-FFF2-40B4-BE49-F238E27FC236}">
                <a16:creationId xmlns:a16="http://schemas.microsoft.com/office/drawing/2014/main" id="{DF56FF22-A833-4CBA-AF7E-206CBEDD1737}"/>
              </a:ext>
            </a:extLst>
          </p:cNvPr>
          <p:cNvSpPr>
            <a:spLocks noGrp="1"/>
          </p:cNvSpPr>
          <p:nvPr>
            <p:ph type="body" sz="quarter" idx="10"/>
          </p:nvPr>
        </p:nvSpPr>
        <p:spPr>
          <a:xfrm>
            <a:off x="499806" y="1149670"/>
            <a:ext cx="10972799" cy="4956761"/>
          </a:xfrm>
        </p:spPr>
        <p:txBody>
          <a:bodyPr>
            <a:normAutofit/>
          </a:bodyPr>
          <a:lstStyle/>
          <a:p>
            <a:pPr marL="0" indent="0">
              <a:buNone/>
            </a:pPr>
            <a:r>
              <a:rPr lang="ja-JP" altLang="en-US" sz="1600" dirty="0">
                <a:latin typeface="+mn-ea"/>
                <a:ea typeface="+mn-ea"/>
              </a:rPr>
              <a:t> ログイン後に最初に表示するポータルを、ユーザーが自由に設定できるようになります。</a:t>
            </a:r>
            <a:br>
              <a:rPr lang="en-US" altLang="ja-JP" sz="1600" dirty="0">
                <a:latin typeface="+mn-ea"/>
                <a:ea typeface="+mn-ea"/>
              </a:rPr>
            </a:br>
            <a:r>
              <a:rPr lang="ja-JP" altLang="en-US" sz="1600" dirty="0">
                <a:latin typeface="+mn-ea"/>
                <a:ea typeface="+mn-ea"/>
              </a:rPr>
              <a:t>「個人設定」で選択が可能です。</a:t>
            </a:r>
            <a:r>
              <a:rPr lang="en-US" altLang="ja-JP" sz="1600" dirty="0">
                <a:latin typeface="+mn-ea"/>
                <a:ea typeface="+mn-ea"/>
              </a:rPr>
              <a:t>※</a:t>
            </a:r>
            <a:r>
              <a:rPr lang="ja-JP" altLang="en-US" sz="1600" dirty="0">
                <a:latin typeface="+mn-ea"/>
                <a:ea typeface="+mn-ea"/>
              </a:rPr>
              <a:t>本機能を使用するためには、あらかじめシステム管理者が</a:t>
            </a:r>
            <a:br>
              <a:rPr lang="en-US" altLang="ja-JP" sz="1600" dirty="0">
                <a:latin typeface="+mn-ea"/>
                <a:ea typeface="+mn-ea"/>
              </a:rPr>
            </a:br>
            <a:r>
              <a:rPr lang="ja-JP" altLang="en-US" sz="1600" dirty="0">
                <a:latin typeface="+mn-ea"/>
                <a:ea typeface="+mn-ea"/>
              </a:rPr>
              <a:t>「</a:t>
            </a:r>
            <a:r>
              <a:rPr lang="en-US" altLang="ja-JP" sz="1600" dirty="0">
                <a:latin typeface="+mn-ea"/>
                <a:ea typeface="+mn-ea"/>
              </a:rPr>
              <a:t>Garoon</a:t>
            </a:r>
            <a:r>
              <a:rPr lang="ja-JP" altLang="en-US" sz="1600" dirty="0">
                <a:latin typeface="+mn-ea"/>
                <a:ea typeface="+mn-ea"/>
              </a:rPr>
              <a:t>システム管理」で各ユーザーに、機能の使用を許可する必要があります。</a:t>
            </a:r>
          </a:p>
          <a:p>
            <a:pPr marL="0" indent="0">
              <a:buNone/>
            </a:pPr>
            <a:endParaRPr lang="ja-JP" altLang="en-US" sz="1600" dirty="0">
              <a:latin typeface="+mn-ea"/>
              <a:ea typeface="+mn-ea"/>
            </a:endParaRPr>
          </a:p>
        </p:txBody>
      </p:sp>
      <p:pic>
        <p:nvPicPr>
          <p:cNvPr id="6" name="図 5">
            <a:extLst>
              <a:ext uri="{FF2B5EF4-FFF2-40B4-BE49-F238E27FC236}">
                <a16:creationId xmlns:a16="http://schemas.microsoft.com/office/drawing/2014/main" id="{9E57EC92-95A2-EA48-8A1D-FB2A6BB681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20041" y="2213250"/>
            <a:ext cx="1098850" cy="1298642"/>
          </a:xfrm>
          <a:prstGeom prst="rect">
            <a:avLst/>
          </a:prstGeom>
          <a:ln>
            <a:solidFill>
              <a:schemeClr val="accent5">
                <a:lumMod val="75000"/>
              </a:schemeClr>
            </a:solidFill>
          </a:ln>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357CFADD-5C6D-194C-A88D-DE5F24220B2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7562" y="3575963"/>
            <a:ext cx="3330521" cy="2131952"/>
          </a:xfrm>
          <a:prstGeom prst="rect">
            <a:avLst/>
          </a:prstGeom>
          <a:ln>
            <a:no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B477E41D-87C6-3647-B46C-DCFBD3A4618B}"/>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5883" y="2729408"/>
            <a:ext cx="2680838" cy="1980000"/>
          </a:xfrm>
          <a:prstGeom prst="rect">
            <a:avLst/>
          </a:prstGeom>
          <a:ln>
            <a:noFill/>
          </a:ln>
          <a:effectLst>
            <a:outerShdw blurRad="50800" dist="38100" dir="2700000" algn="tl" rotWithShape="0">
              <a:prstClr val="black">
                <a:alpha val="40000"/>
              </a:prstClr>
            </a:outerShdw>
          </a:effectLst>
        </p:spPr>
      </p:pic>
      <p:sp>
        <p:nvSpPr>
          <p:cNvPr id="20" name="正方形/長方形 19">
            <a:extLst>
              <a:ext uri="{FF2B5EF4-FFF2-40B4-BE49-F238E27FC236}">
                <a16:creationId xmlns:a16="http://schemas.microsoft.com/office/drawing/2014/main" id="{55BBE6FA-AB9D-524A-90C2-8BF4EEF03553}"/>
              </a:ext>
              <a:ext uri="{C183D7F6-B498-43B3-948B-1728B52AA6E4}">
                <adec:decorative xmlns:adec="http://schemas.microsoft.com/office/drawing/2017/decorative" val="1"/>
              </a:ext>
            </a:extLst>
          </p:cNvPr>
          <p:cNvSpPr/>
          <p:nvPr/>
        </p:nvSpPr>
        <p:spPr bwMode="auto">
          <a:xfrm>
            <a:off x="2249116" y="3261087"/>
            <a:ext cx="1216522" cy="255131"/>
          </a:xfrm>
          <a:prstGeom prst="rect">
            <a:avLst/>
          </a:prstGeom>
          <a:no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21" name="正方形/長方形 20">
            <a:extLst>
              <a:ext uri="{FF2B5EF4-FFF2-40B4-BE49-F238E27FC236}">
                <a16:creationId xmlns:a16="http://schemas.microsoft.com/office/drawing/2014/main" id="{88823FFB-6890-CC44-86AD-EEB3AA3A5141}"/>
              </a:ext>
              <a:ext uri="{C183D7F6-B498-43B3-948B-1728B52AA6E4}">
                <adec:decorative xmlns:adec="http://schemas.microsoft.com/office/drawing/2017/decorative" val="1"/>
              </a:ext>
            </a:extLst>
          </p:cNvPr>
          <p:cNvSpPr/>
          <p:nvPr/>
        </p:nvSpPr>
        <p:spPr bwMode="auto">
          <a:xfrm>
            <a:off x="4416781" y="5135104"/>
            <a:ext cx="612741" cy="550520"/>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22" name="正方形/長方形 21">
            <a:extLst>
              <a:ext uri="{FF2B5EF4-FFF2-40B4-BE49-F238E27FC236}">
                <a16:creationId xmlns:a16="http://schemas.microsoft.com/office/drawing/2014/main" id="{F616B573-5388-E343-BD4A-2BC973791135}"/>
              </a:ext>
              <a:ext uri="{C183D7F6-B498-43B3-948B-1728B52AA6E4}">
                <adec:decorative xmlns:adec="http://schemas.microsoft.com/office/drawing/2017/decorative" val="1"/>
              </a:ext>
            </a:extLst>
          </p:cNvPr>
          <p:cNvSpPr/>
          <p:nvPr/>
        </p:nvSpPr>
        <p:spPr bwMode="auto">
          <a:xfrm>
            <a:off x="5530394" y="3261087"/>
            <a:ext cx="1121789" cy="110848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cxnSp>
        <p:nvCxnSpPr>
          <p:cNvPr id="15" name="直線矢印コネクタ 14">
            <a:extLst>
              <a:ext uri="{FF2B5EF4-FFF2-40B4-BE49-F238E27FC236}">
                <a16:creationId xmlns:a16="http://schemas.microsoft.com/office/drawing/2014/main" id="{41B1C87B-5901-6B4B-AF6E-D244C10C702E}"/>
              </a:ext>
              <a:ext uri="{C183D7F6-B498-43B3-948B-1728B52AA6E4}">
                <adec:decorative xmlns:adec="http://schemas.microsoft.com/office/drawing/2017/decorative" val="1"/>
              </a:ext>
            </a:extLst>
          </p:cNvPr>
          <p:cNvCxnSpPr>
            <a:stCxn id="20" idx="2"/>
          </p:cNvCxnSpPr>
          <p:nvPr/>
        </p:nvCxnSpPr>
        <p:spPr bwMode="auto">
          <a:xfrm>
            <a:off x="2857379" y="3516216"/>
            <a:ext cx="1559401" cy="1948442"/>
          </a:xfrm>
          <a:prstGeom prst="straightConnector1">
            <a:avLst/>
          </a:prstGeom>
          <a:noFill/>
          <a:ln w="19050">
            <a:solidFill>
              <a:schemeClr val="accent2"/>
            </a:solidFill>
            <a:headEnd type="none" w="med" len="med"/>
            <a:tailEnd type="arrow" w="med" len="med"/>
          </a:ln>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cxnSp>
        <p:nvCxnSpPr>
          <p:cNvPr id="23" name="直線矢印コネクタ 22">
            <a:extLst>
              <a:ext uri="{FF2B5EF4-FFF2-40B4-BE49-F238E27FC236}">
                <a16:creationId xmlns:a16="http://schemas.microsoft.com/office/drawing/2014/main" id="{E4DF5A46-3027-F84E-BC3F-08C4261681CD}"/>
              </a:ext>
              <a:ext uri="{C183D7F6-B498-43B3-948B-1728B52AA6E4}">
                <adec:decorative xmlns:adec="http://schemas.microsoft.com/office/drawing/2017/decorative" val="1"/>
              </a:ext>
            </a:extLst>
          </p:cNvPr>
          <p:cNvCxnSpPr>
            <a:cxnSpLocks/>
            <a:endCxn id="22" idx="2"/>
          </p:cNvCxnSpPr>
          <p:nvPr/>
        </p:nvCxnSpPr>
        <p:spPr bwMode="auto">
          <a:xfrm flipV="1">
            <a:off x="5025042" y="4369570"/>
            <a:ext cx="1066247" cy="1040796"/>
          </a:xfrm>
          <a:prstGeom prst="straightConnector1">
            <a:avLst/>
          </a:prstGeom>
          <a:noFill/>
          <a:ln w="19050">
            <a:solidFill>
              <a:schemeClr val="accent2"/>
            </a:solidFill>
            <a:headEnd type="none" w="med" len="med"/>
            <a:tailEnd type="arrow" w="med" len="med"/>
          </a:ln>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sp>
        <p:nvSpPr>
          <p:cNvPr id="27" name="吹き出し: 角を丸めた四角形 10">
            <a:extLst>
              <a:ext uri="{FF2B5EF4-FFF2-40B4-BE49-F238E27FC236}">
                <a16:creationId xmlns:a16="http://schemas.microsoft.com/office/drawing/2014/main" id="{FDB0F580-0BE4-B244-A7ED-82625CF94584}"/>
              </a:ext>
              <a:ext uri="{C183D7F6-B498-43B3-948B-1728B52AA6E4}">
                <adec:decorative xmlns:adec="http://schemas.microsoft.com/office/drawing/2017/decorative" val="1"/>
              </a:ext>
            </a:extLst>
          </p:cNvPr>
          <p:cNvSpPr/>
          <p:nvPr/>
        </p:nvSpPr>
        <p:spPr bwMode="auto">
          <a:xfrm>
            <a:off x="5396599" y="4915122"/>
            <a:ext cx="1770447" cy="770502"/>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en-US" altLang="ja-JP" sz="1100" dirty="0">
                <a:latin typeface="+mj-ea"/>
                <a:ea typeface="+mj-ea"/>
              </a:rPr>
              <a:t>My</a:t>
            </a:r>
            <a:r>
              <a:rPr lang="ja-JP" altLang="en-US" sz="1100"/>
              <a:t>ポータルも含めて</a:t>
            </a:r>
            <a:endParaRPr lang="en-US" altLang="ja-JP" sz="1100" dirty="0"/>
          </a:p>
          <a:p>
            <a:r>
              <a:rPr lang="ja-JP" altLang="en-US" sz="1100"/>
              <a:t>自由に選択できます</a:t>
            </a:r>
            <a:endParaRPr lang="en-US" altLang="ja-JP" sz="1100" dirty="0"/>
          </a:p>
        </p:txBody>
      </p:sp>
      <p:cxnSp>
        <p:nvCxnSpPr>
          <p:cNvPr id="28" name="直線矢印コネクタ 27">
            <a:extLst>
              <a:ext uri="{FF2B5EF4-FFF2-40B4-BE49-F238E27FC236}">
                <a16:creationId xmlns:a16="http://schemas.microsoft.com/office/drawing/2014/main" id="{E081313A-446F-4D4E-B39C-05681D962F61}"/>
              </a:ext>
              <a:ext uri="{C183D7F6-B498-43B3-948B-1728B52AA6E4}">
                <adec:decorative xmlns:adec="http://schemas.microsoft.com/office/drawing/2017/decorative" val="1"/>
              </a:ext>
            </a:extLst>
          </p:cNvPr>
          <p:cNvCxnSpPr>
            <a:cxnSpLocks/>
            <a:stCxn id="27" idx="0"/>
          </p:cNvCxnSpPr>
          <p:nvPr/>
        </p:nvCxnSpPr>
        <p:spPr bwMode="auto">
          <a:xfrm flipV="1">
            <a:off x="6281821" y="4770627"/>
            <a:ext cx="0" cy="144497"/>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6" name="図 35">
            <a:extLst>
              <a:ext uri="{FF2B5EF4-FFF2-40B4-BE49-F238E27FC236}">
                <a16:creationId xmlns:a16="http://schemas.microsoft.com/office/drawing/2014/main" id="{B36B882F-70E7-144B-9372-EAA6FDEC6E2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7197" y="2925824"/>
            <a:ext cx="3082874" cy="1689377"/>
          </a:xfrm>
          <a:prstGeom prst="rect">
            <a:avLst/>
          </a:prstGeom>
          <a:ln>
            <a:noFill/>
          </a:ln>
          <a:effectLst>
            <a:outerShdw blurRad="50800" dist="38100" dir="2700000" algn="tl" rotWithShape="0">
              <a:prstClr val="black">
                <a:alpha val="40000"/>
              </a:prstClr>
            </a:outerShdw>
          </a:effectLst>
        </p:spPr>
      </p:pic>
      <p:sp>
        <p:nvSpPr>
          <p:cNvPr id="42" name="テキスト ボックス 41">
            <a:extLst>
              <a:ext uri="{FF2B5EF4-FFF2-40B4-BE49-F238E27FC236}">
                <a16:creationId xmlns:a16="http://schemas.microsoft.com/office/drawing/2014/main" id="{9F104666-F61A-1C4F-B73F-5CB03BD73CB3}"/>
              </a:ext>
              <a:ext uri="{C183D7F6-B498-43B3-948B-1728B52AA6E4}">
                <adec:decorative xmlns:adec="http://schemas.microsoft.com/office/drawing/2017/decorative" val="1"/>
              </a:ext>
            </a:extLst>
          </p:cNvPr>
          <p:cNvSpPr txBox="1"/>
          <p:nvPr/>
        </p:nvSpPr>
        <p:spPr>
          <a:xfrm>
            <a:off x="7407198" y="2638673"/>
            <a:ext cx="1648845" cy="230832"/>
          </a:xfrm>
          <a:prstGeom prst="rect">
            <a:avLst/>
          </a:prstGeom>
          <a:solidFill>
            <a:srgbClr val="003399"/>
          </a:solidFill>
        </p:spPr>
        <p:txBody>
          <a:bodyPr wrap="square" rtlCol="0" anchor="ctr">
            <a:spAutoFit/>
          </a:bodyPr>
          <a:lstStyle/>
          <a:p>
            <a:pPr algn="ctr"/>
            <a:r>
              <a:rPr lang="ja-JP" altLang="en-US" sz="900">
                <a:solidFill>
                  <a:schemeClr val="bg1"/>
                </a:solidFill>
                <a:latin typeface="+mn-ea"/>
              </a:rPr>
              <a:t>システム管理画面</a:t>
            </a:r>
            <a:endParaRPr lang="ja-JP" altLang="en-US" sz="900" dirty="0">
              <a:solidFill>
                <a:schemeClr val="bg1"/>
              </a:solidFill>
              <a:latin typeface="+mn-ea"/>
            </a:endParaRPr>
          </a:p>
        </p:txBody>
      </p:sp>
      <p:sp>
        <p:nvSpPr>
          <p:cNvPr id="44" name="コンテンツ プレースホルダー 1">
            <a:extLst>
              <a:ext uri="{FF2B5EF4-FFF2-40B4-BE49-F238E27FC236}">
                <a16:creationId xmlns:a16="http://schemas.microsoft.com/office/drawing/2014/main" id="{0C35DE5C-452C-824A-B2A8-8A2C2D8EAC33}"/>
              </a:ext>
              <a:ext uri="{C183D7F6-B498-43B3-948B-1728B52AA6E4}">
                <adec:decorative xmlns:adec="http://schemas.microsoft.com/office/drawing/2017/decorative" val="1"/>
              </a:ext>
            </a:extLst>
          </p:cNvPr>
          <p:cNvSpPr txBox="1">
            <a:spLocks/>
          </p:cNvSpPr>
          <p:nvPr/>
        </p:nvSpPr>
        <p:spPr bwMode="auto">
          <a:xfrm>
            <a:off x="8019359" y="4732386"/>
            <a:ext cx="2470712" cy="849082"/>
          </a:xfrm>
          <a:prstGeom prst="rect">
            <a:avLst/>
          </a:prstGeom>
          <a:solidFill>
            <a:schemeClr val="accent6">
              <a:lumMod val="40000"/>
              <a:lumOff val="6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80975" indent="-180975" algn="l" rtl="0" eaLnBrk="1" fontAlgn="base" hangingPunct="1">
              <a:lnSpc>
                <a:spcPct val="130000"/>
              </a:lnSpc>
              <a:spcBef>
                <a:spcPct val="50000"/>
              </a:spcBef>
              <a:spcAft>
                <a:spcPct val="0"/>
              </a:spcAft>
              <a:buClr>
                <a:srgbClr val="003399"/>
              </a:buClr>
              <a:buSzPct val="100000"/>
              <a:buFont typeface="Arial" panose="020B0604020202020204" pitchFamily="34" charset="0"/>
              <a:buChar char="▐"/>
              <a:defRPr kumimoji="1" sz="18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003399"/>
              </a:buClr>
              <a:buFont typeface="Wingdings" panose="05000000000000000000" pitchFamily="2" charset="2"/>
              <a:buChar char="n"/>
              <a:defRPr kumimoji="1" sz="1400">
                <a:solidFill>
                  <a:schemeClr val="tx1"/>
                </a:solidFill>
                <a:latin typeface="+mn-ea"/>
                <a:ea typeface="+mn-ea"/>
                <a:cs typeface="YuGothic Medium"/>
              </a:defRPr>
            </a:lvl2pPr>
            <a:lvl3pPr marL="625475" indent="-179388" algn="l" rtl="0" eaLnBrk="1" fontAlgn="base" hangingPunct="1">
              <a:lnSpc>
                <a:spcPct val="130000"/>
              </a:lnSpc>
              <a:spcBef>
                <a:spcPct val="50000"/>
              </a:spcBef>
              <a:spcAft>
                <a:spcPct val="0"/>
              </a:spcAft>
              <a:buClr>
                <a:srgbClr val="003399"/>
              </a:buClr>
              <a:buSzPct val="70000"/>
              <a:buFont typeface="Arial" panose="020B0604020202020204" pitchFamily="34" charset="0"/>
              <a:buChar char="▐"/>
              <a:defRPr kumimoji="1" sz="12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lnSpc>
                <a:spcPts val="1120"/>
              </a:lnSpc>
              <a:buNone/>
            </a:pPr>
            <a:r>
              <a:rPr lang="ja-JP" altLang="en-US" sz="1000" kern="0" dirty="0"/>
              <a:t>バージョンアップ直後は</a:t>
            </a:r>
            <a:r>
              <a:rPr lang="ja-JP" altLang="en-US" sz="1000" u="sng" kern="0" dirty="0"/>
              <a:t>全ユーザー「利用できない」設定</a:t>
            </a:r>
            <a:r>
              <a:rPr lang="ja-JP" altLang="en-US" sz="1000" kern="0" dirty="0"/>
              <a:t>になっています。本機能をご利用になる場合は必ず使用権限の設定をお願いいたします。</a:t>
            </a:r>
            <a:endParaRPr lang="en-US" altLang="ja-JP" sz="1000" kern="0" dirty="0"/>
          </a:p>
        </p:txBody>
      </p:sp>
      <p:sp>
        <p:nvSpPr>
          <p:cNvPr id="45" name="正方形/長方形 44">
            <a:extLst>
              <a:ext uri="{FF2B5EF4-FFF2-40B4-BE49-F238E27FC236}">
                <a16:creationId xmlns:a16="http://schemas.microsoft.com/office/drawing/2014/main" id="{AF5C5F3F-38A1-5A4E-BFEC-E40A2D428E49}"/>
              </a:ext>
              <a:ext uri="{C183D7F6-B498-43B3-948B-1728B52AA6E4}">
                <adec:decorative xmlns:adec="http://schemas.microsoft.com/office/drawing/2017/decorative" val="1"/>
              </a:ext>
            </a:extLst>
          </p:cNvPr>
          <p:cNvSpPr/>
          <p:nvPr/>
        </p:nvSpPr>
        <p:spPr bwMode="auto">
          <a:xfrm>
            <a:off x="7405811" y="4732386"/>
            <a:ext cx="613548" cy="849082"/>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b="1">
                <a:solidFill>
                  <a:schemeClr val="bg1"/>
                </a:solidFill>
              </a:rPr>
              <a:t>ご注意</a:t>
            </a:r>
            <a:endParaRPr lang="en-US" altLang="ja-JP" sz="1100" b="1" dirty="0">
              <a:solidFill>
                <a:schemeClr val="bg1"/>
              </a:solidFill>
            </a:endParaRPr>
          </a:p>
          <a:p>
            <a:pPr algn="ctr"/>
            <a:r>
              <a:rPr lang="ja-JP" altLang="en-US" sz="1100" b="1">
                <a:solidFill>
                  <a:schemeClr val="bg1"/>
                </a:solidFill>
              </a:rPr>
              <a:t>事項</a:t>
            </a:r>
            <a:endParaRPr lang="ja-JP" altLang="en-US" sz="1100" b="1" dirty="0">
              <a:solidFill>
                <a:schemeClr val="bg1"/>
              </a:solidFill>
            </a:endParaRPr>
          </a:p>
        </p:txBody>
      </p:sp>
      <p:pic>
        <p:nvPicPr>
          <p:cNvPr id="7" name="図 6">
            <a:extLst>
              <a:ext uri="{FF2B5EF4-FFF2-40B4-BE49-F238E27FC236}">
                <a16:creationId xmlns:a16="http://schemas.microsoft.com/office/drawing/2014/main" id="{7BA8F9BD-D7D1-4926-B272-72022007CD11}"/>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8" name="角丸四角形 34">
            <a:extLst>
              <a:ext uri="{FF2B5EF4-FFF2-40B4-BE49-F238E27FC236}">
                <a16:creationId xmlns:a16="http://schemas.microsoft.com/office/drawing/2014/main" id="{9E7197B7-467F-AA19-7130-CE8601C55496}"/>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604793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p:txBody>
          <a:bodyPr>
            <a:normAutofit/>
          </a:bodyPr>
          <a:lstStyle/>
          <a:p>
            <a:r>
              <a:rPr lang="ja-JP" altLang="en-US" sz="2700" dirty="0">
                <a:latin typeface="+mn-ea"/>
                <a:ea typeface="+mn-ea"/>
              </a:rPr>
              <a:t>      </a:t>
            </a:r>
            <a:r>
              <a:rPr lang="ja-JP" altLang="en-US" dirty="0">
                <a:latin typeface="+mn-ea"/>
                <a:ea typeface="+mn-ea"/>
              </a:rPr>
              <a:t>ポートレット</a:t>
            </a:r>
            <a:r>
              <a:rPr lang="ja-JP" altLang="en-US" sz="2000" dirty="0">
                <a:latin typeface="+mn-ea"/>
                <a:ea typeface="+mn-ea"/>
              </a:rPr>
              <a:t>「通知一覧ポートレット」で表示できる文字数が増加</a:t>
            </a:r>
          </a:p>
        </p:txBody>
      </p:sp>
      <p:sp>
        <p:nvSpPr>
          <p:cNvPr id="2" name="テキスト プレースホルダー 1">
            <a:extLst>
              <a:ext uri="{FF2B5EF4-FFF2-40B4-BE49-F238E27FC236}">
                <a16:creationId xmlns:a16="http://schemas.microsoft.com/office/drawing/2014/main" id="{F0C38A4C-A287-4CFC-BA39-AE10BAEC80D5}"/>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kern="0" dirty="0">
                <a:latin typeface="+mn-ea"/>
                <a:ea typeface="+mn-ea"/>
              </a:rPr>
              <a:t>「通知一覧ポートレット」で本文が表示されている通知において、「さらに表示」を押すと本文が全角</a:t>
            </a:r>
            <a:r>
              <a:rPr lang="en-US" altLang="ja-JP" sz="1600" kern="0" dirty="0">
                <a:latin typeface="+mn-ea"/>
                <a:ea typeface="+mn-ea"/>
              </a:rPr>
              <a:t>5,000</a:t>
            </a:r>
            <a:r>
              <a:rPr lang="ja-JP" altLang="en-US" sz="1600" kern="0" dirty="0">
                <a:latin typeface="+mn-ea"/>
                <a:ea typeface="+mn-ea"/>
              </a:rPr>
              <a:t>字まで表示するようになります。画面遷移せずに通知の内容を確認し、既読にするかどうかを判断することができます。</a:t>
            </a:r>
          </a:p>
        </p:txBody>
      </p:sp>
      <p:sp>
        <p:nvSpPr>
          <p:cNvPr id="11" name="正方形/長方形 10">
            <a:extLst>
              <a:ext uri="{FF2B5EF4-FFF2-40B4-BE49-F238E27FC236}">
                <a16:creationId xmlns:a16="http://schemas.microsoft.com/office/drawing/2014/main" id="{2566D6B9-5392-4571-8BB7-EDE2F504E048}"/>
              </a:ext>
              <a:ext uri="{C183D7F6-B498-43B3-948B-1728B52AA6E4}">
                <adec:decorative xmlns:adec="http://schemas.microsoft.com/office/drawing/2017/decorative" val="1"/>
              </a:ext>
            </a:extLst>
          </p:cNvPr>
          <p:cNvSpPr/>
          <p:nvPr/>
        </p:nvSpPr>
        <p:spPr bwMode="auto">
          <a:xfrm>
            <a:off x="4308563" y="4176660"/>
            <a:ext cx="1347194" cy="460110"/>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2" name="正方形/長方形 11">
            <a:extLst>
              <a:ext uri="{FF2B5EF4-FFF2-40B4-BE49-F238E27FC236}">
                <a16:creationId xmlns:a16="http://schemas.microsoft.com/office/drawing/2014/main" id="{82ECFB73-9960-4748-A440-84316B5FCBDA}"/>
              </a:ext>
              <a:ext uri="{C183D7F6-B498-43B3-948B-1728B52AA6E4}">
                <adec:decorative xmlns:adec="http://schemas.microsoft.com/office/drawing/2017/decorative" val="1"/>
              </a:ext>
            </a:extLst>
          </p:cNvPr>
          <p:cNvSpPr/>
          <p:nvPr/>
        </p:nvSpPr>
        <p:spPr bwMode="auto">
          <a:xfrm>
            <a:off x="8836693" y="3561586"/>
            <a:ext cx="1486991" cy="533032"/>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22" name="図 21">
            <a:extLst>
              <a:ext uri="{FF2B5EF4-FFF2-40B4-BE49-F238E27FC236}">
                <a16:creationId xmlns:a16="http://schemas.microsoft.com/office/drawing/2014/main" id="{30E01E37-D098-4577-9C16-DE1DEE83AE8C}"/>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2309"/>
          <a:stretch/>
        </p:blipFill>
        <p:spPr>
          <a:xfrm>
            <a:off x="1696681" y="2910672"/>
            <a:ext cx="4275802" cy="972000"/>
          </a:xfrm>
          <a:prstGeom prst="rect">
            <a:avLst/>
          </a:prstGeom>
          <a:ln>
            <a:noFill/>
          </a:ln>
          <a:effectLst>
            <a:outerShdw blurRad="50800" dist="38100" dir="2700000" algn="tl" rotWithShape="0">
              <a:prstClr val="black">
                <a:alpha val="40000"/>
              </a:prstClr>
            </a:outerShdw>
          </a:effectLst>
        </p:spPr>
      </p:pic>
      <p:pic>
        <p:nvPicPr>
          <p:cNvPr id="23" name="図 22">
            <a:extLst>
              <a:ext uri="{FF2B5EF4-FFF2-40B4-BE49-F238E27FC236}">
                <a16:creationId xmlns:a16="http://schemas.microsoft.com/office/drawing/2014/main" id="{E54E85A3-D24D-4BA2-B2FF-3942D64AD8A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8040" y="2702790"/>
            <a:ext cx="4397279" cy="3132000"/>
          </a:xfrm>
          <a:prstGeom prst="rect">
            <a:avLst/>
          </a:prstGeom>
          <a:ln>
            <a:noFill/>
          </a:ln>
          <a:effectLst>
            <a:outerShdw blurRad="50800" dist="38100" dir="2700000" algn="tl" rotWithShape="0">
              <a:prstClr val="black">
                <a:alpha val="40000"/>
              </a:prstClr>
            </a:outerShdw>
          </a:effectLst>
        </p:spPr>
      </p:pic>
      <p:sp>
        <p:nvSpPr>
          <p:cNvPr id="24" name="正方形/長方形 23">
            <a:extLst>
              <a:ext uri="{FF2B5EF4-FFF2-40B4-BE49-F238E27FC236}">
                <a16:creationId xmlns:a16="http://schemas.microsoft.com/office/drawing/2014/main" id="{81A8C610-AD1A-4A6E-A7F2-3D16160826EA}"/>
              </a:ext>
              <a:ext uri="{C183D7F6-B498-43B3-948B-1728B52AA6E4}">
                <adec:decorative xmlns:adec="http://schemas.microsoft.com/office/drawing/2017/decorative" val="1"/>
              </a:ext>
            </a:extLst>
          </p:cNvPr>
          <p:cNvSpPr/>
          <p:nvPr/>
        </p:nvSpPr>
        <p:spPr bwMode="auto">
          <a:xfrm>
            <a:off x="1988245" y="3376601"/>
            <a:ext cx="439996" cy="9612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26" name="正方形/長方形 25">
            <a:extLst>
              <a:ext uri="{FF2B5EF4-FFF2-40B4-BE49-F238E27FC236}">
                <a16:creationId xmlns:a16="http://schemas.microsoft.com/office/drawing/2014/main" id="{6717C392-8EE5-4020-987E-828D837EF750}"/>
              </a:ext>
              <a:ext uri="{C183D7F6-B498-43B3-948B-1728B52AA6E4}">
                <adec:decorative xmlns:adec="http://schemas.microsoft.com/office/drawing/2017/decorative" val="1"/>
              </a:ext>
            </a:extLst>
          </p:cNvPr>
          <p:cNvSpPr/>
          <p:nvPr/>
        </p:nvSpPr>
        <p:spPr bwMode="auto">
          <a:xfrm>
            <a:off x="6471728" y="3622418"/>
            <a:ext cx="2712913" cy="1957567"/>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cxnSp>
        <p:nvCxnSpPr>
          <p:cNvPr id="27" name="直線矢印コネクタ 26">
            <a:extLst>
              <a:ext uri="{FF2B5EF4-FFF2-40B4-BE49-F238E27FC236}">
                <a16:creationId xmlns:a16="http://schemas.microsoft.com/office/drawing/2014/main" id="{F3CA0982-8C08-4E6A-8DB5-15F67A347976}"/>
              </a:ext>
              <a:ext uri="{C183D7F6-B498-43B3-948B-1728B52AA6E4}">
                <adec:decorative xmlns:adec="http://schemas.microsoft.com/office/drawing/2017/decorative" val="1"/>
              </a:ext>
            </a:extLst>
          </p:cNvPr>
          <p:cNvCxnSpPr>
            <a:cxnSpLocks/>
          </p:cNvCxnSpPr>
          <p:nvPr/>
        </p:nvCxnSpPr>
        <p:spPr bwMode="auto">
          <a:xfrm>
            <a:off x="2470129" y="3622418"/>
            <a:ext cx="3944636" cy="1014353"/>
          </a:xfrm>
          <a:prstGeom prst="straightConnector1">
            <a:avLst/>
          </a:prstGeom>
          <a:noFill/>
          <a:ln w="19050">
            <a:solidFill>
              <a:schemeClr val="accent2"/>
            </a:solidFill>
            <a:headEnd type="none" w="med" len="med"/>
            <a:tailEnd type="arrow" w="med" len="med"/>
          </a:ln>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cxnSp>
      <p:pic>
        <p:nvPicPr>
          <p:cNvPr id="14" name="図 13">
            <a:extLst>
              <a:ext uri="{FF2B5EF4-FFF2-40B4-BE49-F238E27FC236}">
                <a16:creationId xmlns:a16="http://schemas.microsoft.com/office/drawing/2014/main" id="{58BAE7CB-AD30-4D75-9E58-452E2A3D01B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4" name="角丸四角形 34">
            <a:extLst>
              <a:ext uri="{FF2B5EF4-FFF2-40B4-BE49-F238E27FC236}">
                <a16:creationId xmlns:a16="http://schemas.microsoft.com/office/drawing/2014/main" id="{80BD1850-C020-43E5-40EF-4E7918D93D0B}"/>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30060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normAutofit/>
          </a:bodyPr>
          <a:lstStyle/>
          <a:p>
            <a:pPr eaLnBrk="1" hangingPunct="1"/>
            <a:r>
              <a:rPr lang="ja-JP" altLang="en-US" dirty="0">
                <a:latin typeface="+mn-ea"/>
                <a:ea typeface="+mn-ea"/>
              </a:rPr>
              <a:t>本資料</a:t>
            </a:r>
            <a:r>
              <a:rPr lang="ja-JP" altLang="en-US" dirty="0">
                <a:latin typeface="Yu Gothic Medium" panose="020B0500000000000000" pitchFamily="50" charset="-128"/>
                <a:ea typeface="Yu Gothic Medium" panose="020B0500000000000000" pitchFamily="50" charset="-128"/>
              </a:rPr>
              <a:t>について</a:t>
            </a:r>
          </a:p>
        </p:txBody>
      </p:sp>
      <p:sp>
        <p:nvSpPr>
          <p:cNvPr id="3" name="コンテンツ プレースホルダー 6">
            <a:extLst>
              <a:ext uri="{FF2B5EF4-FFF2-40B4-BE49-F238E27FC236}">
                <a16:creationId xmlns:a16="http://schemas.microsoft.com/office/drawing/2014/main" id="{0DDC89F1-FF81-431B-B2B5-1F8C2BA88C22}"/>
              </a:ext>
            </a:extLst>
          </p:cNvPr>
          <p:cNvSpPr>
            <a:spLocks noGrp="1"/>
          </p:cNvSpPr>
          <p:nvPr>
            <p:ph type="body" sz="quarter" idx="10"/>
          </p:nvPr>
        </p:nvSpPr>
        <p:spPr>
          <a:xfrm>
            <a:off x="499806" y="1139037"/>
            <a:ext cx="10803466" cy="4956761"/>
          </a:xfrm>
        </p:spPr>
        <p:txBody>
          <a:bodyPr vert="horz" lIns="91440" tIns="45720" rIns="91440" bIns="45720" rtlCol="0" anchor="t">
            <a:normAutofit/>
          </a:bodyPr>
          <a:lstStyle/>
          <a:p>
            <a:pPr marL="269240" indent="-269240">
              <a:buClr>
                <a:srgbClr val="003399"/>
              </a:buClr>
              <a:defRPr/>
            </a:pPr>
            <a:r>
              <a:rPr lang="ja-JP" altLang="en-US" sz="1600">
                <a:latin typeface="游ゴシック"/>
                <a:ea typeface="游ゴシック"/>
              </a:rPr>
              <a:t>本資料はパッケージ版 Garoon 5.0から5.15で搭載した機能についてご紹介するための資料です。</a:t>
            </a:r>
            <a:endParaRPr lang="en-US" altLang="ja-JP" sz="1600">
              <a:latin typeface="游ゴシック"/>
              <a:ea typeface="游ゴシック"/>
            </a:endParaRPr>
          </a:p>
          <a:p>
            <a:pPr marL="269240" indent="-269240" eaLnBrk="1" hangingPunct="1">
              <a:buClr>
                <a:srgbClr val="003399"/>
              </a:buClr>
              <a:defRPr/>
            </a:pPr>
            <a:r>
              <a:rPr lang="ja-JP" altLang="en-US" sz="1600" dirty="0">
                <a:latin typeface="游ゴシック"/>
                <a:ea typeface="游ゴシック"/>
              </a:rPr>
              <a:t>本資料では、主な追加機能を一部抜粋して比較しております。すべての機能を網羅しているわけではありません。一部の機能では、あらかじめシステム管理画面で機能の使用を許可する必要があります。各機能の詳細は、ヘルプサイトをご参照ください。</a:t>
            </a:r>
          </a:p>
          <a:p>
            <a:pPr marL="675640" lvl="1" indent="-218440">
              <a:buNone/>
              <a:defRPr/>
            </a:pPr>
            <a:r>
              <a:rPr lang="ja-JP" altLang="en-US">
                <a:latin typeface="游ゴシック"/>
                <a:ea typeface="游ゴシック"/>
              </a:rPr>
              <a:t>▼パッケージ版 </a:t>
            </a:r>
            <a:r>
              <a:rPr lang="en-US" altLang="ja-JP" dirty="0" err="1">
                <a:latin typeface="游ゴシック"/>
                <a:ea typeface="游ゴシック"/>
              </a:rPr>
              <a:t>Garoon</a:t>
            </a:r>
            <a:r>
              <a:rPr lang="en-US" altLang="ja-JP" dirty="0">
                <a:latin typeface="游ゴシック"/>
                <a:ea typeface="游ゴシック"/>
              </a:rPr>
              <a:t> 5</a:t>
            </a:r>
            <a:r>
              <a:rPr lang="ja-JP" altLang="en-US">
                <a:latin typeface="游ゴシック"/>
                <a:ea typeface="游ゴシック"/>
              </a:rPr>
              <a:t>ヘルプ</a:t>
            </a:r>
            <a:endParaRPr lang="en-US" altLang="ja-JP">
              <a:latin typeface="游ゴシック"/>
              <a:ea typeface="游ゴシック"/>
            </a:endParaRPr>
          </a:p>
          <a:p>
            <a:pPr marL="675640" lvl="1" indent="-218440">
              <a:buNone/>
              <a:defRPr/>
            </a:pPr>
            <a:r>
              <a:rPr lang="en-US" altLang="ja-JP" dirty="0">
                <a:latin typeface="+mn-ea"/>
                <a:ea typeface="+mn-ea"/>
                <a:hlinkClick r:id="rId3"/>
              </a:rPr>
              <a:t>https://jp.cybozu.help/g5/ja/</a:t>
            </a:r>
            <a:endParaRPr lang="en-US" altLang="ja-JP" dirty="0">
              <a:latin typeface="+mn-ea"/>
              <a:ea typeface="+mn-ea"/>
            </a:endParaRPr>
          </a:p>
        </p:txBody>
      </p:sp>
    </p:spTree>
    <p:extLst>
      <p:ext uri="{BB962C8B-B14F-4D97-AF65-F5344CB8AC3E}">
        <p14:creationId xmlns:p14="http://schemas.microsoft.com/office/powerpoint/2010/main" val="1139998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D3702090-B040-459D-9F2B-A3CBB3C376F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000" y="2853068"/>
            <a:ext cx="4995701" cy="3242730"/>
          </a:xfrm>
          <a:prstGeom prst="rect">
            <a:avLst/>
          </a:prstGeom>
          <a:ln w="19050">
            <a:noFill/>
          </a:ln>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a:t>
            </a:r>
            <a:r>
              <a:rPr lang="ja-JP" altLang="en-US" sz="1800" dirty="0">
                <a:latin typeface="+mn-ea"/>
                <a:ea typeface="+mn-ea"/>
              </a:rPr>
              <a:t>　</a:t>
            </a:r>
          </a:p>
        </p:txBody>
      </p:sp>
      <p:sp>
        <p:nvSpPr>
          <p:cNvPr id="10" name="正方形/長方形 9">
            <a:extLst>
              <a:ext uri="{FF2B5EF4-FFF2-40B4-BE49-F238E27FC236}">
                <a16:creationId xmlns:a16="http://schemas.microsoft.com/office/drawing/2014/main" id="{F9B02146-6D29-441B-A997-0E9A0E0524BA}"/>
              </a:ext>
            </a:extLst>
          </p:cNvPr>
          <p:cNvSpPr/>
          <p:nvPr/>
        </p:nvSpPr>
        <p:spPr bwMode="auto">
          <a:xfrm>
            <a:off x="856502" y="1077013"/>
            <a:ext cx="4070249" cy="415925"/>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600" b="1" dirty="0">
                <a:solidFill>
                  <a:schemeClr val="bg1"/>
                </a:solidFill>
                <a:latin typeface="+mn-ea"/>
                <a:ea typeface="+mn-ea"/>
              </a:rPr>
              <a:t>コメントのメンション（宛先指定）機能</a:t>
            </a:r>
            <a:endParaRPr lang="ja-JP" altLang="en-US" sz="1600" b="1" dirty="0">
              <a:solidFill>
                <a:schemeClr val="bg1"/>
              </a:solidFill>
              <a:latin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9" y="1613239"/>
            <a:ext cx="4768384" cy="4956761"/>
          </a:xfrm>
        </p:spPr>
        <p:txBody>
          <a:bodyPr>
            <a:normAutofit/>
          </a:bodyPr>
          <a:lstStyle/>
          <a:p>
            <a:pPr marL="0" indent="0">
              <a:buNone/>
            </a:pPr>
            <a:r>
              <a:rPr lang="ja-JP" altLang="en-US" sz="1600" dirty="0">
                <a:latin typeface="+mn-ea"/>
                <a:ea typeface="+mn-ea"/>
              </a:rPr>
              <a:t>コメントにメンション（宛先指定）機能が搭載。予定参加者に入っていないユーザーに対してもメンションが可能です。</a:t>
            </a:r>
            <a:endParaRPr kumimoji="1" lang="ja-JP" altLang="en-US" sz="1600" dirty="0">
              <a:latin typeface="+mn-ea"/>
              <a:ea typeface="+mn-ea"/>
            </a:endParaRPr>
          </a:p>
        </p:txBody>
      </p:sp>
      <p:sp>
        <p:nvSpPr>
          <p:cNvPr id="9" name="正方形/長方形 8">
            <a:extLst>
              <a:ext uri="{FF2B5EF4-FFF2-40B4-BE49-F238E27FC236}">
                <a16:creationId xmlns:a16="http://schemas.microsoft.com/office/drawing/2014/main" id="{76F8BE72-19F9-4963-8659-3F4094C1B519}"/>
              </a:ext>
              <a:ext uri="{C183D7F6-B498-43B3-948B-1728B52AA6E4}">
                <adec:decorative xmlns:adec="http://schemas.microsoft.com/office/drawing/2017/decorative" val="1"/>
              </a:ext>
            </a:extLst>
          </p:cNvPr>
          <p:cNvSpPr/>
          <p:nvPr/>
        </p:nvSpPr>
        <p:spPr bwMode="auto">
          <a:xfrm>
            <a:off x="611569" y="4219103"/>
            <a:ext cx="489867" cy="18617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13" name="角丸四角形 34">
            <a:extLst>
              <a:ext uri="{FF2B5EF4-FFF2-40B4-BE49-F238E27FC236}">
                <a16:creationId xmlns:a16="http://schemas.microsoft.com/office/drawing/2014/main" id="{CFDD3D8E-312B-45E0-BA6A-9A1A8F03513E}"/>
              </a:ext>
            </a:extLst>
          </p:cNvPr>
          <p:cNvSpPr/>
          <p:nvPr/>
        </p:nvSpPr>
        <p:spPr bwMode="auto">
          <a:xfrm>
            <a:off x="4452730" y="728870"/>
            <a:ext cx="1571463" cy="249332"/>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
        <p:nvSpPr>
          <p:cNvPr id="15" name="正方形/長方形 14">
            <a:extLst>
              <a:ext uri="{FF2B5EF4-FFF2-40B4-BE49-F238E27FC236}">
                <a16:creationId xmlns:a16="http://schemas.microsoft.com/office/drawing/2014/main" id="{426B6B34-7CC9-4745-9A96-B5ABBE6C8FF0}"/>
              </a:ext>
              <a:ext uri="{C183D7F6-B498-43B3-948B-1728B52AA6E4}">
                <adec:decorative xmlns:adec="http://schemas.microsoft.com/office/drawing/2017/decorative" val="1"/>
              </a:ext>
            </a:extLst>
          </p:cNvPr>
          <p:cNvSpPr/>
          <p:nvPr/>
        </p:nvSpPr>
        <p:spPr bwMode="auto">
          <a:xfrm>
            <a:off x="769034" y="5860473"/>
            <a:ext cx="945466" cy="9701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5" name="図 4">
            <a:extLst>
              <a:ext uri="{FF2B5EF4-FFF2-40B4-BE49-F238E27FC236}">
                <a16:creationId xmlns:a16="http://schemas.microsoft.com/office/drawing/2014/main" id="{50156EF0-4623-457C-AB43-415CC57C5C7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cxnSp>
        <p:nvCxnSpPr>
          <p:cNvPr id="11" name="直線コネクタ 10">
            <a:extLst>
              <a:ext uri="{FF2B5EF4-FFF2-40B4-BE49-F238E27FC236}">
                <a16:creationId xmlns:a16="http://schemas.microsoft.com/office/drawing/2014/main" id="{E6335242-437D-46F1-B2E0-DC9339B84C93}"/>
              </a:ext>
              <a:ext uri="{C183D7F6-B498-43B3-948B-1728B52AA6E4}">
                <adec:decorative xmlns:adec="http://schemas.microsoft.com/office/drawing/2017/decorative" val="1"/>
              </a:ext>
            </a:extLst>
          </p:cNvPr>
          <p:cNvCxnSpPr>
            <a:cxnSpLocks/>
          </p:cNvCxnSpPr>
          <p:nvPr/>
        </p:nvCxnSpPr>
        <p:spPr bwMode="auto">
          <a:xfrm>
            <a:off x="6096000" y="1017839"/>
            <a:ext cx="0" cy="5400000"/>
          </a:xfrm>
          <a:prstGeom prst="line">
            <a:avLst/>
          </a:prstGeom>
          <a:ln w="9525">
            <a:solidFill>
              <a:schemeClr val="bg2"/>
            </a:solid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
        <p:nvSpPr>
          <p:cNvPr id="17" name="正方形/長方形 16">
            <a:extLst>
              <a:ext uri="{FF2B5EF4-FFF2-40B4-BE49-F238E27FC236}">
                <a16:creationId xmlns:a16="http://schemas.microsoft.com/office/drawing/2014/main" id="{C5ED778E-43AD-43DD-8926-8C2FF4D54229}"/>
              </a:ext>
            </a:extLst>
          </p:cNvPr>
          <p:cNvSpPr/>
          <p:nvPr/>
        </p:nvSpPr>
        <p:spPr bwMode="auto">
          <a:xfrm>
            <a:off x="6969811" y="1041269"/>
            <a:ext cx="4070249" cy="415925"/>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600" b="1">
                <a:solidFill>
                  <a:schemeClr val="bg1"/>
                </a:solidFill>
                <a:latin typeface="+mn-ea"/>
              </a:rPr>
              <a:t>過去の予定の通知</a:t>
            </a:r>
            <a:r>
              <a:rPr lang="en-US" altLang="ja-JP" sz="1600" b="1">
                <a:solidFill>
                  <a:schemeClr val="bg1"/>
                </a:solidFill>
                <a:latin typeface="+mn-ea"/>
              </a:rPr>
              <a:t>ON</a:t>
            </a:r>
            <a:endParaRPr lang="ja-JP" altLang="en-US" sz="1600" b="1" dirty="0">
              <a:solidFill>
                <a:schemeClr val="bg1"/>
              </a:solidFill>
              <a:latin typeface="+mn-ea"/>
            </a:endParaRPr>
          </a:p>
        </p:txBody>
      </p:sp>
      <p:sp>
        <p:nvSpPr>
          <p:cNvPr id="12" name="テキスト プレースホルダー 4">
            <a:extLst>
              <a:ext uri="{FF2B5EF4-FFF2-40B4-BE49-F238E27FC236}">
                <a16:creationId xmlns:a16="http://schemas.microsoft.com/office/drawing/2014/main" id="{D68D4BF3-019C-4CB7-B701-0C42A0B22B59}"/>
              </a:ext>
            </a:extLst>
          </p:cNvPr>
          <p:cNvSpPr txBox="1">
            <a:spLocks/>
          </p:cNvSpPr>
          <p:nvPr/>
        </p:nvSpPr>
        <p:spPr>
          <a:xfrm>
            <a:off x="6317681" y="1461765"/>
            <a:ext cx="5374510" cy="5135586"/>
          </a:xfrm>
          <a:prstGeom prst="rect">
            <a:avLst/>
          </a:prstGeom>
        </p:spPr>
        <p:txBody>
          <a:bodyPr vert="horz" lIns="91440" tIns="45720" rIns="91440" bIns="45720" rtlCol="0">
            <a:normAutofit/>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600" dirty="0">
                <a:latin typeface="+mn-ea"/>
                <a:ea typeface="+mn-ea"/>
              </a:rPr>
              <a:t>これまでは過去の予定に変更やコメントがあった場合、通知を受け取ることができませんでしたが、通知を受け取ることが可能です。</a:t>
            </a:r>
          </a:p>
        </p:txBody>
      </p:sp>
      <p:sp>
        <p:nvSpPr>
          <p:cNvPr id="16" name="角丸四角形 34">
            <a:extLst>
              <a:ext uri="{FF2B5EF4-FFF2-40B4-BE49-F238E27FC236}">
                <a16:creationId xmlns:a16="http://schemas.microsoft.com/office/drawing/2014/main" id="{28209677-3509-426A-A6F5-EDA53DD3AD3B}"/>
              </a:ext>
            </a:extLst>
          </p:cNvPr>
          <p:cNvSpPr/>
          <p:nvPr/>
        </p:nvSpPr>
        <p:spPr bwMode="auto">
          <a:xfrm>
            <a:off x="10277984" y="720000"/>
            <a:ext cx="1602016"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pic>
        <p:nvPicPr>
          <p:cNvPr id="18" name="Picture 2">
            <a:extLst>
              <a:ext uri="{FF2B5EF4-FFF2-40B4-BE49-F238E27FC236}">
                <a16:creationId xmlns:a16="http://schemas.microsoft.com/office/drawing/2014/main" id="{4E3C5851-E64C-4C9C-A1B1-B1C348587A9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65250" y="2871689"/>
            <a:ext cx="4035328" cy="23969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角丸四角形 16">
            <a:extLst>
              <a:ext uri="{FF2B5EF4-FFF2-40B4-BE49-F238E27FC236}">
                <a16:creationId xmlns:a16="http://schemas.microsoft.com/office/drawing/2014/main" id="{3F0BA675-D16B-46C0-AC77-DFE694F42F07}"/>
              </a:ext>
            </a:extLst>
          </p:cNvPr>
          <p:cNvSpPr/>
          <p:nvPr/>
        </p:nvSpPr>
        <p:spPr bwMode="auto">
          <a:xfrm>
            <a:off x="7403614" y="5407030"/>
            <a:ext cx="2874370" cy="789452"/>
          </a:xfrm>
          <a:prstGeom prst="roundRect">
            <a:avLst>
              <a:gd name="adj" fmla="val 10179"/>
            </a:avLst>
          </a:prstGeom>
          <a:ln w="19050" cap="flat">
            <a:solidFill>
              <a:schemeClr val="accent1"/>
            </a:solid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200" dirty="0">
                <a:solidFill>
                  <a:srgbClr val="414141"/>
                </a:solidFill>
                <a:latin typeface="+mn-ea"/>
                <a:sym typeface="Gill Sans Light" pitchFamily="1" charset="0"/>
              </a:rPr>
              <a:t>過去の予定でファイルの添付、コメントやメンション等があった場合も通知が届き気づくことができます。 </a:t>
            </a:r>
            <a:endParaRPr lang="en-US" altLang="ja-JP" sz="1200" dirty="0">
              <a:solidFill>
                <a:srgbClr val="414141"/>
              </a:solidFill>
              <a:latin typeface="+mn-ea"/>
              <a:sym typeface="Gill Sans Light" pitchFamily="1" charset="0"/>
            </a:endParaRPr>
          </a:p>
        </p:txBody>
      </p:sp>
      <p:sp>
        <p:nvSpPr>
          <p:cNvPr id="20" name="正方形/長方形 19">
            <a:extLst>
              <a:ext uri="{FF2B5EF4-FFF2-40B4-BE49-F238E27FC236}">
                <a16:creationId xmlns:a16="http://schemas.microsoft.com/office/drawing/2014/main" id="{0F642210-7F0C-4FF6-9CA5-2571E482D54E}"/>
              </a:ext>
              <a:ext uri="{C183D7F6-B498-43B3-948B-1728B52AA6E4}">
                <adec:decorative xmlns:adec="http://schemas.microsoft.com/office/drawing/2017/decorative" val="1"/>
              </a:ext>
            </a:extLst>
          </p:cNvPr>
          <p:cNvSpPr/>
          <p:nvPr/>
        </p:nvSpPr>
        <p:spPr bwMode="auto">
          <a:xfrm>
            <a:off x="7295730" y="4573840"/>
            <a:ext cx="3957020" cy="5888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cxnSp>
        <p:nvCxnSpPr>
          <p:cNvPr id="21" name="直線コネクタ 20">
            <a:extLst>
              <a:ext uri="{FF2B5EF4-FFF2-40B4-BE49-F238E27FC236}">
                <a16:creationId xmlns:a16="http://schemas.microsoft.com/office/drawing/2014/main" id="{AD6591CB-4396-44E1-95C2-EF90932BBFF6}"/>
              </a:ext>
              <a:ext uri="{C183D7F6-B498-43B3-948B-1728B52AA6E4}">
                <adec:decorative xmlns:adec="http://schemas.microsoft.com/office/drawing/2017/decorative" val="1"/>
              </a:ext>
            </a:extLst>
          </p:cNvPr>
          <p:cNvCxnSpPr>
            <a:cxnSpLocks/>
            <a:stCxn id="19" idx="0"/>
            <a:endCxn id="20" idx="2"/>
          </p:cNvCxnSpPr>
          <p:nvPr/>
        </p:nvCxnSpPr>
        <p:spPr bwMode="auto">
          <a:xfrm flipV="1">
            <a:off x="8840800" y="5162672"/>
            <a:ext cx="433441" cy="244358"/>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sp>
        <p:nvSpPr>
          <p:cNvPr id="22" name="四角形: 角を丸くする 42">
            <a:extLst>
              <a:ext uri="{FF2B5EF4-FFF2-40B4-BE49-F238E27FC236}">
                <a16:creationId xmlns:a16="http://schemas.microsoft.com/office/drawing/2014/main" id="{55415F83-B257-461D-A611-389A50FB1E97}"/>
              </a:ext>
              <a:ext uri="{C183D7F6-B498-43B3-948B-1728B52AA6E4}">
                <adec:decorative xmlns:adec="http://schemas.microsoft.com/office/drawing/2017/decorative" val="1"/>
              </a:ext>
            </a:extLst>
          </p:cNvPr>
          <p:cNvSpPr/>
          <p:nvPr/>
        </p:nvSpPr>
        <p:spPr bwMode="auto">
          <a:xfrm>
            <a:off x="8161186" y="3010045"/>
            <a:ext cx="1651493" cy="150976"/>
          </a:xfrm>
          <a:prstGeom prst="roundRect">
            <a:avLst>
              <a:gd name="adj" fmla="val 6147"/>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23" name="二等辺三角形 22">
            <a:extLst>
              <a:ext uri="{FF2B5EF4-FFF2-40B4-BE49-F238E27FC236}">
                <a16:creationId xmlns:a16="http://schemas.microsoft.com/office/drawing/2014/main" id="{7E6DCA8F-5A13-4B4E-84F6-66D91D64068B}"/>
              </a:ext>
              <a:ext uri="{C183D7F6-B498-43B3-948B-1728B52AA6E4}">
                <adec:decorative xmlns:adec="http://schemas.microsoft.com/office/drawing/2017/decorative" val="1"/>
              </a:ext>
            </a:extLst>
          </p:cNvPr>
          <p:cNvSpPr/>
          <p:nvPr/>
        </p:nvSpPr>
        <p:spPr>
          <a:xfrm rot="10800000">
            <a:off x="9122782" y="4034618"/>
            <a:ext cx="396000" cy="216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0" dirty="0">
              <a:latin typeface="+mn-ea"/>
            </a:endParaRPr>
          </a:p>
        </p:txBody>
      </p:sp>
    </p:spTree>
    <p:extLst>
      <p:ext uri="{BB962C8B-B14F-4D97-AF65-F5344CB8AC3E}">
        <p14:creationId xmlns:p14="http://schemas.microsoft.com/office/powerpoint/2010/main" val="180380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1800" dirty="0">
                <a:latin typeface="+mn-ea"/>
                <a:ea typeface="+mn-ea"/>
              </a:rPr>
              <a:t>「予定の参加</a:t>
            </a:r>
            <a:r>
              <a:rPr lang="en-US" altLang="ja-JP" sz="1800" dirty="0">
                <a:latin typeface="+mn-ea"/>
                <a:ea typeface="+mn-ea"/>
              </a:rPr>
              <a:t>/</a:t>
            </a:r>
            <a:r>
              <a:rPr lang="ja-JP" altLang="en-US" sz="1800" dirty="0">
                <a:latin typeface="+mn-ea"/>
                <a:ea typeface="+mn-ea"/>
              </a:rPr>
              <a:t>抜ける」際の通知</a:t>
            </a:r>
            <a:r>
              <a:rPr lang="en-US" altLang="ja-JP" sz="1800" dirty="0">
                <a:latin typeface="+mn-ea"/>
                <a:ea typeface="+mn-ea"/>
              </a:rPr>
              <a:t>ON/OFF</a:t>
            </a:r>
            <a:endParaRPr lang="ja-JP" altLang="en-US" sz="1800" dirty="0">
              <a:latin typeface="+mn-ea"/>
              <a:ea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6" y="1139037"/>
            <a:ext cx="10972799" cy="4956761"/>
          </a:xfrm>
        </p:spPr>
        <p:txBody>
          <a:bodyPr>
            <a:normAutofit/>
          </a:bodyPr>
          <a:lstStyle/>
          <a:p>
            <a:pPr marL="0" indent="0">
              <a:buNone/>
            </a:pPr>
            <a:r>
              <a:rPr lang="ja-JP" altLang="ja-JP" sz="1600" dirty="0">
                <a:latin typeface="+mn-ea"/>
                <a:ea typeface="+mn-ea"/>
              </a:rPr>
              <a:t>予定に参加するとき、または予定から抜けるときの画面に「この更新を通知する」というチェックボックスが表示され、予定の参加者に対して通知を出すかどうかを選択可能になります。</a:t>
            </a:r>
            <a:endParaRPr lang="ja-JP" altLang="en-US" sz="1600" dirty="0">
              <a:latin typeface="+mn-ea"/>
              <a:ea typeface="+mn-ea"/>
            </a:endParaRPr>
          </a:p>
        </p:txBody>
      </p:sp>
      <p:pic>
        <p:nvPicPr>
          <p:cNvPr id="14" name="図 13">
            <a:extLst>
              <a:ext uri="{FF2B5EF4-FFF2-40B4-BE49-F238E27FC236}">
                <a16:creationId xmlns:a16="http://schemas.microsoft.com/office/drawing/2014/main" id="{3C8E0264-FEF6-4BCE-9D5A-A6DEEEEB7662}"/>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22670" y="3220578"/>
            <a:ext cx="2880000" cy="2482354"/>
          </a:xfrm>
          <a:prstGeom prst="rect">
            <a:avLst/>
          </a:prstGeom>
          <a:ln>
            <a:noFill/>
          </a:ln>
          <a:effectLst>
            <a:outerShdw blurRad="50800" dist="38100" dir="2700000" algn="tl" rotWithShape="0">
              <a:prstClr val="black">
                <a:alpha val="40000"/>
              </a:prstClr>
            </a:outerShdw>
          </a:effectLst>
        </p:spPr>
      </p:pic>
      <p:pic>
        <p:nvPicPr>
          <p:cNvPr id="15" name="図 14">
            <a:extLst>
              <a:ext uri="{FF2B5EF4-FFF2-40B4-BE49-F238E27FC236}">
                <a16:creationId xmlns:a16="http://schemas.microsoft.com/office/drawing/2014/main" id="{449C8199-B399-49E8-83D2-0E4333029B6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90073" y="3208854"/>
            <a:ext cx="2880000" cy="2490636"/>
          </a:xfrm>
          <a:prstGeom prst="rect">
            <a:avLst/>
          </a:prstGeom>
          <a:ln>
            <a:noFill/>
          </a:ln>
          <a:effectLst>
            <a:outerShdw blurRad="50800" dist="38100" dir="2700000" algn="tl" rotWithShape="0">
              <a:prstClr val="black">
                <a:alpha val="40000"/>
              </a:prstClr>
            </a:outerShdw>
          </a:effectLst>
        </p:spPr>
      </p:pic>
      <p:pic>
        <p:nvPicPr>
          <p:cNvPr id="16" name="図 15">
            <a:extLst>
              <a:ext uri="{FF2B5EF4-FFF2-40B4-BE49-F238E27FC236}">
                <a16:creationId xmlns:a16="http://schemas.microsoft.com/office/drawing/2014/main" id="{BA68E930-B373-40D1-9621-F2C1C3ED63FA}"/>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790073" y="2014507"/>
            <a:ext cx="2880000" cy="849217"/>
          </a:xfrm>
          <a:prstGeom prst="rect">
            <a:avLst/>
          </a:prstGeom>
          <a:ln>
            <a:noFill/>
          </a:ln>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DBD0DFC0-333F-458E-A7F3-0F037088EB22}"/>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22670" y="2019016"/>
            <a:ext cx="2880000" cy="834200"/>
          </a:xfrm>
          <a:prstGeom prst="rect">
            <a:avLst/>
          </a:prstGeom>
          <a:noFill/>
          <a:ln w="88900" cap="sq">
            <a:noFill/>
            <a:miter lim="800000"/>
          </a:ln>
          <a:effectLst>
            <a:outerShdw blurRad="50800" dist="38100" dir="2700000" algn="tl" rotWithShape="0">
              <a:prstClr val="black">
                <a:alpha val="40000"/>
              </a:prstClr>
            </a:outerShdw>
          </a:effectLst>
        </p:spPr>
      </p:pic>
      <p:sp>
        <p:nvSpPr>
          <p:cNvPr id="18" name="右矢印 56">
            <a:extLst>
              <a:ext uri="{FF2B5EF4-FFF2-40B4-BE49-F238E27FC236}">
                <a16:creationId xmlns:a16="http://schemas.microsoft.com/office/drawing/2014/main" id="{A8C8624A-518D-4367-85BE-A395CDB1B77C}"/>
              </a:ext>
              <a:ext uri="{C183D7F6-B498-43B3-948B-1728B52AA6E4}">
                <adec:decorative xmlns:adec="http://schemas.microsoft.com/office/drawing/2017/decorative" val="1"/>
              </a:ext>
            </a:extLst>
          </p:cNvPr>
          <p:cNvSpPr/>
          <p:nvPr/>
        </p:nvSpPr>
        <p:spPr>
          <a:xfrm rot="5400000">
            <a:off x="3948364" y="2923235"/>
            <a:ext cx="206447" cy="374568"/>
          </a:xfrm>
          <a:prstGeom prst="right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9" name="右矢印 56">
            <a:extLst>
              <a:ext uri="{FF2B5EF4-FFF2-40B4-BE49-F238E27FC236}">
                <a16:creationId xmlns:a16="http://schemas.microsoft.com/office/drawing/2014/main" id="{4648AA34-EA48-41AB-97E7-91BF23AD160F}"/>
              </a:ext>
              <a:ext uri="{C183D7F6-B498-43B3-948B-1728B52AA6E4}">
                <adec:decorative xmlns:adec="http://schemas.microsoft.com/office/drawing/2017/decorative" val="1"/>
              </a:ext>
            </a:extLst>
          </p:cNvPr>
          <p:cNvSpPr/>
          <p:nvPr/>
        </p:nvSpPr>
        <p:spPr>
          <a:xfrm rot="5400000">
            <a:off x="8140937" y="2918347"/>
            <a:ext cx="206447" cy="374568"/>
          </a:xfrm>
          <a:prstGeom prst="right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15C9CCEB-C67F-4313-89B9-9B8B063BE624}"/>
              </a:ext>
              <a:ext uri="{C183D7F6-B498-43B3-948B-1728B52AA6E4}">
                <adec:decorative xmlns:adec="http://schemas.microsoft.com/office/drawing/2017/decorative" val="1"/>
              </a:ext>
            </a:extLst>
          </p:cNvPr>
          <p:cNvSpPr/>
          <p:nvPr/>
        </p:nvSpPr>
        <p:spPr bwMode="auto">
          <a:xfrm>
            <a:off x="8640479" y="2359637"/>
            <a:ext cx="1029595" cy="231554"/>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1" name="正方形/長方形 20">
            <a:extLst>
              <a:ext uri="{FF2B5EF4-FFF2-40B4-BE49-F238E27FC236}">
                <a16:creationId xmlns:a16="http://schemas.microsoft.com/office/drawing/2014/main" id="{ED1FB843-A95F-43FA-86A2-8A8D5FC94E39}"/>
              </a:ext>
              <a:ext uri="{C183D7F6-B498-43B3-948B-1728B52AA6E4}">
                <adec:decorative xmlns:adec="http://schemas.microsoft.com/office/drawing/2017/decorative" val="1"/>
              </a:ext>
            </a:extLst>
          </p:cNvPr>
          <p:cNvSpPr/>
          <p:nvPr/>
        </p:nvSpPr>
        <p:spPr bwMode="auto">
          <a:xfrm>
            <a:off x="4373076" y="2359637"/>
            <a:ext cx="1029595" cy="231554"/>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2" name="正方形/長方形 21">
            <a:extLst>
              <a:ext uri="{FF2B5EF4-FFF2-40B4-BE49-F238E27FC236}">
                <a16:creationId xmlns:a16="http://schemas.microsoft.com/office/drawing/2014/main" id="{9003B241-7754-43FC-A0E2-647DA2EEF768}"/>
              </a:ext>
              <a:ext uri="{C183D7F6-B498-43B3-948B-1728B52AA6E4}">
                <adec:decorative xmlns:adec="http://schemas.microsoft.com/office/drawing/2017/decorative" val="1"/>
              </a:ext>
            </a:extLst>
          </p:cNvPr>
          <p:cNvSpPr/>
          <p:nvPr/>
        </p:nvSpPr>
        <p:spPr bwMode="auto">
          <a:xfrm>
            <a:off x="3293035" y="5038616"/>
            <a:ext cx="1029595" cy="231554"/>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3" name="正方形/長方形 22">
            <a:extLst>
              <a:ext uri="{FF2B5EF4-FFF2-40B4-BE49-F238E27FC236}">
                <a16:creationId xmlns:a16="http://schemas.microsoft.com/office/drawing/2014/main" id="{910447DB-7185-4684-B776-2BF26E1FADB7}"/>
              </a:ext>
              <a:ext uri="{C183D7F6-B498-43B3-948B-1728B52AA6E4}">
                <adec:decorative xmlns:adec="http://schemas.microsoft.com/office/drawing/2017/decorative" val="1"/>
              </a:ext>
            </a:extLst>
          </p:cNvPr>
          <p:cNvSpPr/>
          <p:nvPr/>
        </p:nvSpPr>
        <p:spPr bwMode="auto">
          <a:xfrm>
            <a:off x="7542080" y="5010041"/>
            <a:ext cx="1029595" cy="231554"/>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5" name="角丸四角形 13">
            <a:extLst>
              <a:ext uri="{FF2B5EF4-FFF2-40B4-BE49-F238E27FC236}">
                <a16:creationId xmlns:a16="http://schemas.microsoft.com/office/drawing/2014/main" id="{FCDD060D-AD80-400D-BAD7-36AB7DA47AD9}"/>
              </a:ext>
            </a:extLst>
          </p:cNvPr>
          <p:cNvSpPr/>
          <p:nvPr/>
        </p:nvSpPr>
        <p:spPr bwMode="auto">
          <a:xfrm>
            <a:off x="5340731" y="5356335"/>
            <a:ext cx="2201349" cy="1040130"/>
          </a:xfrm>
          <a:prstGeom prst="roundRect">
            <a:avLst>
              <a:gd name="adj" fmla="val 10179"/>
            </a:avLst>
          </a:prstGeom>
          <a:ln w="19050" cap="flat">
            <a:solidFill>
              <a:schemeClr val="accent1"/>
            </a:solid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ja-JP" sz="1200" dirty="0">
                <a:latin typeface="+mn-ea"/>
              </a:rPr>
              <a:t>予定に参加</a:t>
            </a:r>
            <a:r>
              <a:rPr lang="en-US" altLang="ja-JP" sz="1200" dirty="0">
                <a:latin typeface="+mn-ea"/>
              </a:rPr>
              <a:t>/</a:t>
            </a:r>
            <a:r>
              <a:rPr lang="ja-JP" altLang="en-US" sz="1200" dirty="0">
                <a:latin typeface="+mn-ea"/>
              </a:rPr>
              <a:t>抜ける</a:t>
            </a:r>
            <a:r>
              <a:rPr lang="ja-JP" altLang="ja-JP" sz="1200" dirty="0">
                <a:latin typeface="+mn-ea"/>
              </a:rPr>
              <a:t>とき</a:t>
            </a:r>
            <a:r>
              <a:rPr lang="ja-JP" altLang="en-US" sz="1200" dirty="0">
                <a:latin typeface="+mn-ea"/>
              </a:rPr>
              <a:t>に、</a:t>
            </a:r>
            <a:r>
              <a:rPr lang="ja-JP" altLang="ja-JP" sz="1200" dirty="0">
                <a:latin typeface="+mn-ea"/>
              </a:rPr>
              <a:t>予定の参加者に対して通知を出す</a:t>
            </a:r>
            <a:r>
              <a:rPr lang="ja-JP" altLang="en-US" sz="1200" dirty="0">
                <a:latin typeface="+mn-ea"/>
              </a:rPr>
              <a:t>かどうかを選択できます</a:t>
            </a:r>
            <a:r>
              <a:rPr lang="ja-JP" altLang="en-US" sz="1200" dirty="0">
                <a:solidFill>
                  <a:srgbClr val="414141"/>
                </a:solidFill>
                <a:latin typeface="+mn-ea"/>
                <a:sym typeface="Gill Sans Light" pitchFamily="1" charset="0"/>
              </a:rPr>
              <a:t>。</a:t>
            </a:r>
          </a:p>
        </p:txBody>
      </p:sp>
      <p:cxnSp>
        <p:nvCxnSpPr>
          <p:cNvPr id="26" name="直線コネクタ 25">
            <a:extLst>
              <a:ext uri="{FF2B5EF4-FFF2-40B4-BE49-F238E27FC236}">
                <a16:creationId xmlns:a16="http://schemas.microsoft.com/office/drawing/2014/main" id="{C765F795-48EB-4E71-9C14-0E24050251FC}"/>
              </a:ext>
              <a:ext uri="{C183D7F6-B498-43B3-948B-1728B52AA6E4}">
                <adec:decorative xmlns:adec="http://schemas.microsoft.com/office/drawing/2017/decorative" val="1"/>
              </a:ext>
            </a:extLst>
          </p:cNvPr>
          <p:cNvCxnSpPr>
            <a:cxnSpLocks/>
            <a:stCxn id="25" idx="0"/>
          </p:cNvCxnSpPr>
          <p:nvPr/>
        </p:nvCxnSpPr>
        <p:spPr bwMode="auto">
          <a:xfrm flipH="1" flipV="1">
            <a:off x="4322631" y="5154395"/>
            <a:ext cx="2118774" cy="201940"/>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E2F73842-4C66-4486-8D48-3352EF49216E}"/>
              </a:ext>
              <a:ext uri="{C183D7F6-B498-43B3-948B-1728B52AA6E4}">
                <adec:decorative xmlns:adec="http://schemas.microsoft.com/office/drawing/2017/decorative" val="1"/>
              </a:ext>
            </a:extLst>
          </p:cNvPr>
          <p:cNvCxnSpPr>
            <a:cxnSpLocks/>
            <a:endCxn id="23" idx="1"/>
          </p:cNvCxnSpPr>
          <p:nvPr/>
        </p:nvCxnSpPr>
        <p:spPr bwMode="auto">
          <a:xfrm flipV="1">
            <a:off x="6450284" y="5125818"/>
            <a:ext cx="1091796" cy="230518"/>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4" name="角丸四角形 34">
            <a:extLst>
              <a:ext uri="{FF2B5EF4-FFF2-40B4-BE49-F238E27FC236}">
                <a16:creationId xmlns:a16="http://schemas.microsoft.com/office/drawing/2014/main" id="{FF4ECA0E-DF39-E7E6-551C-4CC055B90453}"/>
              </a:ext>
            </a:extLst>
          </p:cNvPr>
          <p:cNvSpPr/>
          <p:nvPr/>
        </p:nvSpPr>
        <p:spPr bwMode="auto">
          <a:xfrm>
            <a:off x="10310191" y="702365"/>
            <a:ext cx="1569809" cy="233635"/>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080255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2000" dirty="0">
                <a:latin typeface="+mn-ea"/>
                <a:ea typeface="+mn-ea"/>
              </a:rPr>
              <a:t>予定の共有先を指定できる機能</a:t>
            </a:r>
            <a:endParaRPr lang="ja-JP" altLang="en-US" sz="1800" dirty="0">
              <a:latin typeface="+mn-ea"/>
              <a:ea typeface="+mn-ea"/>
            </a:endParaRPr>
          </a:p>
        </p:txBody>
      </p:sp>
      <p:pic>
        <p:nvPicPr>
          <p:cNvPr id="11" name="図 10">
            <a:extLst>
              <a:ext uri="{FF2B5EF4-FFF2-40B4-BE49-F238E27FC236}">
                <a16:creationId xmlns:a16="http://schemas.microsoft.com/office/drawing/2014/main" id="{6BF6A91E-E670-4616-AF8D-3AA66941D36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6" name="テキスト プレースホルダー 5">
            <a:extLst>
              <a:ext uri="{FF2B5EF4-FFF2-40B4-BE49-F238E27FC236}">
                <a16:creationId xmlns:a16="http://schemas.microsoft.com/office/drawing/2014/main" id="{4F9B9649-F408-40D6-86C6-73FB1B71FB2A}"/>
              </a:ext>
            </a:extLst>
          </p:cNvPr>
          <p:cNvSpPr>
            <a:spLocks noGrp="1"/>
          </p:cNvSpPr>
          <p:nvPr>
            <p:ph type="body" sz="quarter" idx="10"/>
          </p:nvPr>
        </p:nvSpPr>
        <p:spPr>
          <a:xfrm>
            <a:off x="499806" y="1030420"/>
            <a:ext cx="11380194" cy="4956761"/>
          </a:xfrm>
        </p:spPr>
        <p:txBody>
          <a:bodyPr>
            <a:normAutofit/>
          </a:bodyPr>
          <a:lstStyle/>
          <a:p>
            <a:pPr marL="0" indent="0">
              <a:buNone/>
            </a:pPr>
            <a:r>
              <a:rPr lang="ja-JP" altLang="en-US" sz="1600" dirty="0">
                <a:latin typeface="+mn-ea"/>
                <a:ea typeface="+mn-ea"/>
              </a:rPr>
              <a:t>「公開先」を「共有先」に名称変更しました。共有先に指定された予定を自分のスケジュールの一覧画面に表示できます。</a:t>
            </a:r>
            <a:endParaRPr lang="ja-JP" altLang="en-US" sz="1600" dirty="0"/>
          </a:p>
        </p:txBody>
      </p:sp>
      <p:sp>
        <p:nvSpPr>
          <p:cNvPr id="19" name="テキスト ボックス 18">
            <a:extLst>
              <a:ext uri="{FF2B5EF4-FFF2-40B4-BE49-F238E27FC236}">
                <a16:creationId xmlns:a16="http://schemas.microsoft.com/office/drawing/2014/main" id="{876621BF-CA70-4F9C-B906-7FA74D9AB9EB}"/>
              </a:ext>
              <a:ext uri="{C183D7F6-B498-43B3-948B-1728B52AA6E4}">
                <adec:decorative xmlns:adec="http://schemas.microsoft.com/office/drawing/2017/decorative" val="1"/>
              </a:ext>
            </a:extLst>
          </p:cNvPr>
          <p:cNvSpPr txBox="1"/>
          <p:nvPr/>
        </p:nvSpPr>
        <p:spPr>
          <a:xfrm>
            <a:off x="739304" y="1593166"/>
            <a:ext cx="1198822"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20" name="テキスト ボックス 19">
            <a:extLst>
              <a:ext uri="{FF2B5EF4-FFF2-40B4-BE49-F238E27FC236}">
                <a16:creationId xmlns:a16="http://schemas.microsoft.com/office/drawing/2014/main" id="{C9666C68-AEF0-4290-9AFB-661A5A7B4ED3}"/>
              </a:ext>
              <a:ext uri="{C183D7F6-B498-43B3-948B-1728B52AA6E4}">
                <adec:decorative xmlns:adec="http://schemas.microsoft.com/office/drawing/2017/decorative" val="1"/>
              </a:ext>
            </a:extLst>
          </p:cNvPr>
          <p:cNvSpPr txBox="1"/>
          <p:nvPr/>
        </p:nvSpPr>
        <p:spPr>
          <a:xfrm>
            <a:off x="4063537" y="1665876"/>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21" name="テキスト ボックス 20">
            <a:extLst>
              <a:ext uri="{FF2B5EF4-FFF2-40B4-BE49-F238E27FC236}">
                <a16:creationId xmlns:a16="http://schemas.microsoft.com/office/drawing/2014/main" id="{BC96100F-C20A-4492-A77C-E4CBC66C542E}"/>
              </a:ext>
              <a:ext uri="{C183D7F6-B498-43B3-948B-1728B52AA6E4}">
                <adec:decorative xmlns:adec="http://schemas.microsoft.com/office/drawing/2017/decorative" val="1"/>
              </a:ext>
            </a:extLst>
          </p:cNvPr>
          <p:cNvSpPr txBox="1"/>
          <p:nvPr/>
        </p:nvSpPr>
        <p:spPr>
          <a:xfrm>
            <a:off x="739304" y="4264646"/>
            <a:ext cx="1198822"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22" name="テキスト ボックス 21">
            <a:extLst>
              <a:ext uri="{FF2B5EF4-FFF2-40B4-BE49-F238E27FC236}">
                <a16:creationId xmlns:a16="http://schemas.microsoft.com/office/drawing/2014/main" id="{0145F781-ABCC-495C-BD5E-6E716C0C5DCC}"/>
              </a:ext>
              <a:ext uri="{C183D7F6-B498-43B3-948B-1728B52AA6E4}">
                <adec:decorative xmlns:adec="http://schemas.microsoft.com/office/drawing/2017/decorative" val="1"/>
              </a:ext>
            </a:extLst>
          </p:cNvPr>
          <p:cNvSpPr txBox="1"/>
          <p:nvPr/>
        </p:nvSpPr>
        <p:spPr>
          <a:xfrm>
            <a:off x="4110157" y="4321225"/>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pic>
        <p:nvPicPr>
          <p:cNvPr id="8" name="図 7">
            <a:extLst>
              <a:ext uri="{FF2B5EF4-FFF2-40B4-BE49-F238E27FC236}">
                <a16:creationId xmlns:a16="http://schemas.microsoft.com/office/drawing/2014/main" id="{A61AE4AA-867D-46BE-A844-A40FAA6E10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9304" y="1891790"/>
            <a:ext cx="4536000" cy="2120087"/>
          </a:xfrm>
          <a:prstGeom prst="rect">
            <a:avLst/>
          </a:prstGeom>
          <a:effectLst>
            <a:outerShdw blurRad="50800" dist="38100" dir="2700000" algn="tl" rotWithShape="0">
              <a:prstClr val="black">
                <a:alpha val="40000"/>
              </a:prstClr>
            </a:outerShdw>
          </a:effectLst>
        </p:spPr>
      </p:pic>
      <p:sp>
        <p:nvSpPr>
          <p:cNvPr id="23" name="正方形/長方形 22">
            <a:extLst>
              <a:ext uri="{FF2B5EF4-FFF2-40B4-BE49-F238E27FC236}">
                <a16:creationId xmlns:a16="http://schemas.microsoft.com/office/drawing/2014/main" id="{7B70DFAA-692A-4D7C-A4B5-2F3DB4EE67C6}"/>
              </a:ext>
              <a:ext uri="{C183D7F6-B498-43B3-948B-1728B52AA6E4}">
                <adec:decorative xmlns:adec="http://schemas.microsoft.com/office/drawing/2017/decorative" val="1"/>
              </a:ext>
            </a:extLst>
          </p:cNvPr>
          <p:cNvSpPr/>
          <p:nvPr/>
        </p:nvSpPr>
        <p:spPr bwMode="auto">
          <a:xfrm>
            <a:off x="739304" y="2003163"/>
            <a:ext cx="2481568" cy="1831857"/>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10" name="図 9">
            <a:extLst>
              <a:ext uri="{FF2B5EF4-FFF2-40B4-BE49-F238E27FC236}">
                <a16:creationId xmlns:a16="http://schemas.microsoft.com/office/drawing/2014/main" id="{952A52C5-8420-4D66-9862-5EDC3251BE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525" y="4541645"/>
            <a:ext cx="4719557" cy="1764000"/>
          </a:xfrm>
          <a:prstGeom prst="rect">
            <a:avLst/>
          </a:prstGeom>
          <a:effectLst>
            <a:outerShdw blurRad="50800" dist="38100" dir="2700000" algn="tl" rotWithShape="0">
              <a:prstClr val="black">
                <a:alpha val="40000"/>
              </a:prstClr>
            </a:outerShdw>
          </a:effectLst>
        </p:spPr>
      </p:pic>
      <p:sp>
        <p:nvSpPr>
          <p:cNvPr id="24" name="正方形/長方形 23">
            <a:extLst>
              <a:ext uri="{FF2B5EF4-FFF2-40B4-BE49-F238E27FC236}">
                <a16:creationId xmlns:a16="http://schemas.microsoft.com/office/drawing/2014/main" id="{6373DCDA-7CF9-4230-918A-33DA45591DFF}"/>
              </a:ext>
              <a:ext uri="{C183D7F6-B498-43B3-948B-1728B52AA6E4}">
                <adec:decorative xmlns:adec="http://schemas.microsoft.com/office/drawing/2017/decorative" val="1"/>
              </a:ext>
            </a:extLst>
          </p:cNvPr>
          <p:cNvSpPr/>
          <p:nvPr/>
        </p:nvSpPr>
        <p:spPr bwMode="auto">
          <a:xfrm>
            <a:off x="647525" y="4541644"/>
            <a:ext cx="1290601" cy="261611"/>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26" name="図 25">
            <a:extLst>
              <a:ext uri="{FF2B5EF4-FFF2-40B4-BE49-F238E27FC236}">
                <a16:creationId xmlns:a16="http://schemas.microsoft.com/office/drawing/2014/main" id="{DE2D6E92-7D8E-429F-90F0-310B4ED37A7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489899" y="1482101"/>
            <a:ext cx="4193385" cy="3782733"/>
          </a:xfrm>
          <a:prstGeom prst="rect">
            <a:avLst/>
          </a:prstGeom>
        </p:spPr>
      </p:pic>
      <p:sp>
        <p:nvSpPr>
          <p:cNvPr id="27" name="正方形/長方形 26">
            <a:extLst>
              <a:ext uri="{FF2B5EF4-FFF2-40B4-BE49-F238E27FC236}">
                <a16:creationId xmlns:a16="http://schemas.microsoft.com/office/drawing/2014/main" id="{FF467335-3497-440B-A110-2C2CA7B99C4D}"/>
              </a:ext>
              <a:ext uri="{C183D7F6-B498-43B3-948B-1728B52AA6E4}">
                <adec:decorative xmlns:adec="http://schemas.microsoft.com/office/drawing/2017/decorative" val="1"/>
              </a:ext>
            </a:extLst>
          </p:cNvPr>
          <p:cNvSpPr/>
          <p:nvPr/>
        </p:nvSpPr>
        <p:spPr bwMode="auto">
          <a:xfrm>
            <a:off x="8688348" y="2628741"/>
            <a:ext cx="2147974" cy="1912903"/>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28" name="右矢印 56">
            <a:extLst>
              <a:ext uri="{FF2B5EF4-FFF2-40B4-BE49-F238E27FC236}">
                <a16:creationId xmlns:a16="http://schemas.microsoft.com/office/drawing/2014/main" id="{F1B43CB4-7096-4840-8D7E-6D1306495C21}"/>
              </a:ext>
              <a:ext uri="{C183D7F6-B498-43B3-948B-1728B52AA6E4}">
                <adec:decorative xmlns:adec="http://schemas.microsoft.com/office/drawing/2017/decorative" val="1"/>
              </a:ext>
            </a:extLst>
          </p:cNvPr>
          <p:cNvSpPr/>
          <p:nvPr/>
        </p:nvSpPr>
        <p:spPr>
          <a:xfrm rot="5400000">
            <a:off x="2904079" y="4003001"/>
            <a:ext cx="206447" cy="374568"/>
          </a:xfrm>
          <a:prstGeom prst="rightArrow">
            <a:avLst>
              <a:gd name="adj1" fmla="val 100000"/>
              <a:gd name="adj2"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29" name="コンテンツ プレースホルダー 1">
            <a:extLst>
              <a:ext uri="{FF2B5EF4-FFF2-40B4-BE49-F238E27FC236}">
                <a16:creationId xmlns:a16="http://schemas.microsoft.com/office/drawing/2014/main" id="{82820C2D-0CC1-43CC-BD72-E47E4A6958F1}"/>
              </a:ext>
              <a:ext uri="{C183D7F6-B498-43B3-948B-1728B52AA6E4}">
                <adec:decorative xmlns:adec="http://schemas.microsoft.com/office/drawing/2017/decorative" val="1"/>
              </a:ext>
            </a:extLst>
          </p:cNvPr>
          <p:cNvSpPr txBox="1">
            <a:spLocks/>
          </p:cNvSpPr>
          <p:nvPr/>
        </p:nvSpPr>
        <p:spPr bwMode="auto">
          <a:xfrm>
            <a:off x="7129758" y="5499273"/>
            <a:ext cx="4414717" cy="849082"/>
          </a:xfrm>
          <a:prstGeom prst="rect">
            <a:avLst/>
          </a:prstGeom>
          <a:solidFill>
            <a:schemeClr val="accent6">
              <a:lumMod val="40000"/>
              <a:lumOff val="60000"/>
            </a:schemeClr>
          </a:solidFill>
          <a:ln w="6350">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80975" indent="-180975" algn="l" rtl="0" eaLnBrk="1" fontAlgn="base" hangingPunct="1">
              <a:lnSpc>
                <a:spcPct val="130000"/>
              </a:lnSpc>
              <a:spcBef>
                <a:spcPct val="50000"/>
              </a:spcBef>
              <a:spcAft>
                <a:spcPct val="0"/>
              </a:spcAft>
              <a:buClr>
                <a:srgbClr val="003399"/>
              </a:buClr>
              <a:buSzPct val="100000"/>
              <a:buFont typeface="Arial" panose="020B0604020202020204" pitchFamily="34" charset="0"/>
              <a:buChar char="▐"/>
              <a:defRPr kumimoji="1" sz="1800" baseline="0">
                <a:solidFill>
                  <a:schemeClr val="tx1"/>
                </a:solidFill>
                <a:latin typeface="+mn-ea"/>
                <a:ea typeface="+mn-ea"/>
                <a:cs typeface="YuGothic Medium"/>
              </a:defRPr>
            </a:lvl1pPr>
            <a:lvl2pPr marL="446088" indent="-177800" algn="l" rtl="0" eaLnBrk="1" fontAlgn="base" hangingPunct="1">
              <a:lnSpc>
                <a:spcPct val="130000"/>
              </a:lnSpc>
              <a:spcBef>
                <a:spcPct val="50000"/>
              </a:spcBef>
              <a:spcAft>
                <a:spcPct val="0"/>
              </a:spcAft>
              <a:buClr>
                <a:srgbClr val="003399"/>
              </a:buClr>
              <a:buFont typeface="Wingdings" panose="05000000000000000000" pitchFamily="2" charset="2"/>
              <a:buChar char="n"/>
              <a:defRPr kumimoji="1" sz="1400">
                <a:solidFill>
                  <a:schemeClr val="tx1"/>
                </a:solidFill>
                <a:latin typeface="+mn-ea"/>
                <a:ea typeface="+mn-ea"/>
                <a:cs typeface="YuGothic Medium"/>
              </a:defRPr>
            </a:lvl2pPr>
            <a:lvl3pPr marL="625475" indent="-179388" algn="l" rtl="0" eaLnBrk="1" fontAlgn="base" hangingPunct="1">
              <a:lnSpc>
                <a:spcPct val="130000"/>
              </a:lnSpc>
              <a:spcBef>
                <a:spcPct val="50000"/>
              </a:spcBef>
              <a:spcAft>
                <a:spcPct val="0"/>
              </a:spcAft>
              <a:buClr>
                <a:srgbClr val="003399"/>
              </a:buClr>
              <a:buSzPct val="70000"/>
              <a:buFont typeface="Arial" panose="020B0604020202020204" pitchFamily="34" charset="0"/>
              <a:buChar char="▐"/>
              <a:defRPr kumimoji="1" sz="1200">
                <a:solidFill>
                  <a:schemeClr val="tx1"/>
                </a:solidFill>
                <a:latin typeface="+mn-ea"/>
                <a:ea typeface="+mn-ea"/>
                <a:cs typeface="YuGothic Medium"/>
              </a:defRPr>
            </a:lvl3pPr>
            <a:lvl4pPr marL="1343025" indent="-180975" algn="l" rtl="0" eaLnBrk="1" fontAlgn="base" hangingPunct="1">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1" fontAlgn="base" hangingPunct="1">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a:lstStyle>
          <a:p>
            <a:pPr marL="0" indent="0">
              <a:lnSpc>
                <a:spcPts val="1120"/>
              </a:lnSpc>
              <a:buNone/>
            </a:pPr>
            <a:r>
              <a:rPr lang="ja-JP" altLang="en-US" sz="1000" kern="0" dirty="0"/>
              <a:t>共有予定を自分のスケジュールの一覧画面に表示しないようにするには、システム管理の「一般設定」画面の「共有予定の表示」項目で、「スケジュールの一覧画面に表示する」のチェックボックスの選択を外してください。</a:t>
            </a:r>
            <a:endParaRPr lang="en-US" altLang="ja-JP" sz="1000" kern="0" dirty="0"/>
          </a:p>
        </p:txBody>
      </p:sp>
      <p:sp>
        <p:nvSpPr>
          <p:cNvPr id="30" name="正方形/長方形 29">
            <a:extLst>
              <a:ext uri="{FF2B5EF4-FFF2-40B4-BE49-F238E27FC236}">
                <a16:creationId xmlns:a16="http://schemas.microsoft.com/office/drawing/2014/main" id="{30927677-E3F5-451B-879F-AF81AEB96E69}"/>
              </a:ext>
              <a:ext uri="{C183D7F6-B498-43B3-948B-1728B52AA6E4}">
                <adec:decorative xmlns:adec="http://schemas.microsoft.com/office/drawing/2017/decorative" val="1"/>
              </a:ext>
            </a:extLst>
          </p:cNvPr>
          <p:cNvSpPr/>
          <p:nvPr/>
        </p:nvSpPr>
        <p:spPr bwMode="auto">
          <a:xfrm>
            <a:off x="6516210" y="5499273"/>
            <a:ext cx="613548" cy="849082"/>
          </a:xfrm>
          <a:prstGeom prst="rect">
            <a:avLst/>
          </a:prstGeom>
          <a:solidFill>
            <a:schemeClr val="accent1"/>
          </a:solidFill>
          <a:ln w="3175">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100" b="1" dirty="0">
                <a:solidFill>
                  <a:schemeClr val="bg1"/>
                </a:solidFill>
              </a:rPr>
              <a:t>ご注意</a:t>
            </a:r>
            <a:endParaRPr lang="en-US" altLang="ja-JP" sz="1100" b="1" dirty="0">
              <a:solidFill>
                <a:schemeClr val="bg1"/>
              </a:solidFill>
            </a:endParaRPr>
          </a:p>
          <a:p>
            <a:pPr algn="ctr"/>
            <a:r>
              <a:rPr lang="ja-JP" altLang="en-US" sz="1100" b="1" dirty="0">
                <a:solidFill>
                  <a:schemeClr val="bg1"/>
                </a:solidFill>
              </a:rPr>
              <a:t>事項</a:t>
            </a:r>
          </a:p>
        </p:txBody>
      </p:sp>
      <p:sp>
        <p:nvSpPr>
          <p:cNvPr id="3" name="角丸四角形 34">
            <a:extLst>
              <a:ext uri="{FF2B5EF4-FFF2-40B4-BE49-F238E27FC236}">
                <a16:creationId xmlns:a16="http://schemas.microsoft.com/office/drawing/2014/main" id="{30054BDB-5B06-F101-63FE-6DF18B220412}"/>
              </a:ext>
            </a:extLst>
          </p:cNvPr>
          <p:cNvSpPr/>
          <p:nvPr/>
        </p:nvSpPr>
        <p:spPr bwMode="auto">
          <a:xfrm>
            <a:off x="10310191" y="702365"/>
            <a:ext cx="1569809" cy="233635"/>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5.9</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74260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875370C6-5C50-426F-844B-8DA8D3764C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65707" y="838364"/>
            <a:ext cx="4860586" cy="5573282"/>
          </a:xfrm>
          <a:prstGeom prst="rect">
            <a:avLst/>
          </a:prstGeom>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2000" dirty="0">
                <a:latin typeface="+mn-ea"/>
                <a:ea typeface="+mn-ea"/>
              </a:rPr>
              <a:t>スケジュール機能の充実</a:t>
            </a:r>
            <a:endParaRPr lang="ja-JP" altLang="en-US" sz="1800" dirty="0">
              <a:latin typeface="+mn-ea"/>
              <a:ea typeface="+mn-ea"/>
            </a:endParaRPr>
          </a:p>
        </p:txBody>
      </p:sp>
      <p:pic>
        <p:nvPicPr>
          <p:cNvPr id="11" name="図 10">
            <a:extLst>
              <a:ext uri="{FF2B5EF4-FFF2-40B4-BE49-F238E27FC236}">
                <a16:creationId xmlns:a16="http://schemas.microsoft.com/office/drawing/2014/main" id="{6BF6A91E-E670-4616-AF8D-3AA66941D36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34" name="正方形/長方形 33">
            <a:extLst>
              <a:ext uri="{FF2B5EF4-FFF2-40B4-BE49-F238E27FC236}">
                <a16:creationId xmlns:a16="http://schemas.microsoft.com/office/drawing/2014/main" id="{B099FA8D-CAEE-4E21-85F8-9145493D0B67}"/>
              </a:ext>
            </a:extLst>
          </p:cNvPr>
          <p:cNvSpPr/>
          <p:nvPr/>
        </p:nvSpPr>
        <p:spPr bwMode="auto">
          <a:xfrm>
            <a:off x="708814" y="1474248"/>
            <a:ext cx="2155832" cy="738225"/>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600" b="1" dirty="0">
                <a:solidFill>
                  <a:schemeClr val="bg1"/>
                </a:solidFill>
                <a:latin typeface="+mn-ea"/>
              </a:rPr>
              <a:t>本文とコメントへのリアクション機能</a:t>
            </a:r>
          </a:p>
        </p:txBody>
      </p:sp>
      <p:sp>
        <p:nvSpPr>
          <p:cNvPr id="33" name="テキスト プレースホルダー 4">
            <a:extLst>
              <a:ext uri="{FF2B5EF4-FFF2-40B4-BE49-F238E27FC236}">
                <a16:creationId xmlns:a16="http://schemas.microsoft.com/office/drawing/2014/main" id="{C96C7EE9-DDCF-4FFE-8791-2D1494EE6245}"/>
              </a:ext>
            </a:extLst>
          </p:cNvPr>
          <p:cNvSpPr txBox="1">
            <a:spLocks/>
          </p:cNvSpPr>
          <p:nvPr/>
        </p:nvSpPr>
        <p:spPr>
          <a:xfrm>
            <a:off x="602285" y="2405375"/>
            <a:ext cx="2443429" cy="2240153"/>
          </a:xfrm>
          <a:prstGeom prst="rect">
            <a:avLst/>
          </a:prstGeom>
        </p:spPr>
        <p:txBody>
          <a:bodyPr vert="horz" lIns="91440" tIns="45720" rIns="91440" bIns="45720" rtlCol="0">
            <a:normAutofit fontScale="92500" lnSpcReduction="10000"/>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600" dirty="0">
                <a:latin typeface="+mn-ea"/>
                <a:ea typeface="+mn-ea"/>
              </a:rPr>
              <a:t>本文やコメントの書き込みに対してクリック</a:t>
            </a:r>
            <a:r>
              <a:rPr lang="en-US" altLang="ja-JP" sz="1600" dirty="0">
                <a:latin typeface="+mn-ea"/>
                <a:ea typeface="+mn-ea"/>
              </a:rPr>
              <a:t>1</a:t>
            </a:r>
            <a:r>
              <a:rPr lang="ja-JP" altLang="en-US" sz="1600" dirty="0">
                <a:latin typeface="+mn-ea"/>
                <a:ea typeface="+mn-ea"/>
              </a:rPr>
              <a:t>つで反応できる、リアクション機能を搭載。</a:t>
            </a:r>
            <a:endParaRPr lang="en-US" altLang="ja-JP" sz="1600" dirty="0">
              <a:latin typeface="+mn-ea"/>
              <a:ea typeface="+mn-ea"/>
            </a:endParaRPr>
          </a:p>
          <a:p>
            <a:pPr marL="0" indent="0">
              <a:buNone/>
              <a:defRPr/>
            </a:pPr>
            <a:r>
              <a:rPr lang="ja-JP" altLang="en-US" sz="1600" dirty="0">
                <a:latin typeface="+mn-ea"/>
                <a:ea typeface="+mn-ea"/>
              </a:rPr>
              <a:t>使用の有無は、システム設定で変更することができます。</a:t>
            </a:r>
            <a:endParaRPr lang="en-US" altLang="ja-JP" sz="1600" baseline="30000" dirty="0">
              <a:latin typeface="+mn-ea"/>
              <a:ea typeface="+mn-ea"/>
            </a:endParaRPr>
          </a:p>
        </p:txBody>
      </p:sp>
      <p:sp>
        <p:nvSpPr>
          <p:cNvPr id="31" name="正方形/長方形 30">
            <a:extLst>
              <a:ext uri="{FF2B5EF4-FFF2-40B4-BE49-F238E27FC236}">
                <a16:creationId xmlns:a16="http://schemas.microsoft.com/office/drawing/2014/main" id="{21A0FF59-C487-4764-A517-3906BEB5FFC6}"/>
              </a:ext>
            </a:extLst>
          </p:cNvPr>
          <p:cNvSpPr/>
          <p:nvPr/>
        </p:nvSpPr>
        <p:spPr bwMode="auto">
          <a:xfrm>
            <a:off x="8937643" y="1474248"/>
            <a:ext cx="2801098" cy="415925"/>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1600" b="1" dirty="0">
                <a:solidFill>
                  <a:schemeClr val="bg1"/>
                </a:solidFill>
                <a:latin typeface="+mn-ea"/>
                <a:ea typeface="+mn-ea"/>
              </a:rPr>
              <a:t>コメントの返信機能</a:t>
            </a:r>
            <a:endParaRPr lang="ja-JP" altLang="en-US" sz="1600" b="1" dirty="0">
              <a:solidFill>
                <a:schemeClr val="bg1"/>
              </a:solidFill>
              <a:latin typeface="+mn-ea"/>
            </a:endParaRPr>
          </a:p>
        </p:txBody>
      </p:sp>
      <p:sp>
        <p:nvSpPr>
          <p:cNvPr id="4" name="テキスト プレースホルダー 3">
            <a:extLst>
              <a:ext uri="{FF2B5EF4-FFF2-40B4-BE49-F238E27FC236}">
                <a16:creationId xmlns:a16="http://schemas.microsoft.com/office/drawing/2014/main" id="{36C81CA4-A581-4A40-A11F-D37839C8E6EE}"/>
              </a:ext>
            </a:extLst>
          </p:cNvPr>
          <p:cNvSpPr>
            <a:spLocks noGrp="1"/>
          </p:cNvSpPr>
          <p:nvPr>
            <p:ph type="body" sz="quarter" idx="10"/>
          </p:nvPr>
        </p:nvSpPr>
        <p:spPr>
          <a:xfrm>
            <a:off x="9242415" y="2258512"/>
            <a:ext cx="2347300" cy="2732985"/>
          </a:xfrm>
        </p:spPr>
        <p:txBody>
          <a:bodyPr>
            <a:normAutofit/>
          </a:bodyPr>
          <a:lstStyle/>
          <a:p>
            <a:pPr marL="0" indent="0">
              <a:buNone/>
            </a:pPr>
            <a:r>
              <a:rPr lang="ja-JP" altLang="en-US" sz="1600" dirty="0">
                <a:latin typeface="+mn-ea"/>
                <a:ea typeface="+mn-ea"/>
              </a:rPr>
              <a:t>予定コメントへの返信機能が搭載。特定のコメントへの固定リンクを追加し、打ち合わせの際など事前に特定のコメントを参照先とした情報を共有することができます。</a:t>
            </a:r>
            <a:endParaRPr lang="en-US" altLang="ja-JP" sz="1600" dirty="0">
              <a:latin typeface="+mn-ea"/>
              <a:ea typeface="+mn-ea"/>
            </a:endParaRPr>
          </a:p>
          <a:p>
            <a:pPr marL="0" indent="0">
              <a:buNone/>
            </a:pPr>
            <a:endParaRPr lang="ja-JP" altLang="en-US" sz="1600" dirty="0">
              <a:latin typeface="+mn-ea"/>
              <a:ea typeface="+mn-ea"/>
            </a:endParaRPr>
          </a:p>
          <a:p>
            <a:pPr marL="0" indent="0">
              <a:buNone/>
            </a:pPr>
            <a:endParaRPr lang="ja-JP" altLang="en-US" sz="1600" dirty="0">
              <a:latin typeface="+mn-ea"/>
              <a:ea typeface="+mn-ea"/>
            </a:endParaRPr>
          </a:p>
        </p:txBody>
      </p:sp>
      <p:sp>
        <p:nvSpPr>
          <p:cNvPr id="38" name="角丸四角形 16">
            <a:extLst>
              <a:ext uri="{FF2B5EF4-FFF2-40B4-BE49-F238E27FC236}">
                <a16:creationId xmlns:a16="http://schemas.microsoft.com/office/drawing/2014/main" id="{B758EB7E-D22C-46D0-80FF-C1CAD84AD279}"/>
              </a:ext>
            </a:extLst>
          </p:cNvPr>
          <p:cNvSpPr/>
          <p:nvPr/>
        </p:nvSpPr>
        <p:spPr bwMode="auto">
          <a:xfrm>
            <a:off x="8817821" y="4991497"/>
            <a:ext cx="2874370" cy="620892"/>
          </a:xfrm>
          <a:prstGeom prst="roundRect">
            <a:avLst>
              <a:gd name="adj" fmla="val 10179"/>
            </a:avLst>
          </a:prstGeom>
          <a:ln w="19050" cap="flat">
            <a:solidFill>
              <a:schemeClr val="accent1"/>
            </a:solid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200">
                <a:solidFill>
                  <a:srgbClr val="414141"/>
                </a:solidFill>
                <a:latin typeface="+mn-ea"/>
                <a:sym typeface="Gill Sans Light" pitchFamily="1" charset="0"/>
              </a:rPr>
              <a:t>固定リンクは各コメントごとに特定の</a:t>
            </a:r>
            <a:r>
              <a:rPr lang="en-US" altLang="ja-JP" sz="1200">
                <a:solidFill>
                  <a:srgbClr val="414141"/>
                </a:solidFill>
                <a:latin typeface="+mn-ea"/>
                <a:sym typeface="Gill Sans Light" pitchFamily="1" charset="0"/>
              </a:rPr>
              <a:t>URL</a:t>
            </a:r>
            <a:r>
              <a:rPr lang="ja-JP" altLang="en-US" sz="1200">
                <a:solidFill>
                  <a:srgbClr val="414141"/>
                </a:solidFill>
                <a:latin typeface="+mn-ea"/>
                <a:sym typeface="Gill Sans Light" pitchFamily="1" charset="0"/>
              </a:rPr>
              <a:t>が割り当てられます。</a:t>
            </a:r>
            <a:endParaRPr lang="ja-JP" altLang="en-US" sz="1200" dirty="0">
              <a:solidFill>
                <a:srgbClr val="414141"/>
              </a:solidFill>
              <a:latin typeface="+mn-ea"/>
              <a:sym typeface="Gill Sans Light" pitchFamily="1" charset="0"/>
            </a:endParaRPr>
          </a:p>
        </p:txBody>
      </p:sp>
      <p:cxnSp>
        <p:nvCxnSpPr>
          <p:cNvPr id="39" name="直線コネクタ 38">
            <a:extLst>
              <a:ext uri="{FF2B5EF4-FFF2-40B4-BE49-F238E27FC236}">
                <a16:creationId xmlns:a16="http://schemas.microsoft.com/office/drawing/2014/main" id="{EB1484D5-ADC8-434C-BA39-C4EADCEC20D6}"/>
              </a:ext>
              <a:ext uri="{C183D7F6-B498-43B3-948B-1728B52AA6E4}">
                <adec:decorative xmlns:adec="http://schemas.microsoft.com/office/drawing/2017/decorative" val="1"/>
              </a:ext>
            </a:extLst>
          </p:cNvPr>
          <p:cNvCxnSpPr>
            <a:cxnSpLocks/>
            <a:stCxn id="38" idx="1"/>
          </p:cNvCxnSpPr>
          <p:nvPr/>
        </p:nvCxnSpPr>
        <p:spPr bwMode="auto">
          <a:xfrm flipH="1">
            <a:off x="6706975" y="5301943"/>
            <a:ext cx="2110846" cy="659969"/>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sp>
        <p:nvSpPr>
          <p:cNvPr id="40" name="正方形/長方形 39">
            <a:extLst>
              <a:ext uri="{FF2B5EF4-FFF2-40B4-BE49-F238E27FC236}">
                <a16:creationId xmlns:a16="http://schemas.microsoft.com/office/drawing/2014/main" id="{0BE0C48D-B6F0-49BD-8B45-FADEB32C98BD}"/>
              </a:ext>
              <a:ext uri="{C183D7F6-B498-43B3-948B-1728B52AA6E4}">
                <adec:decorative xmlns:adec="http://schemas.microsoft.com/office/drawing/2017/decorative" val="1"/>
              </a:ext>
            </a:extLst>
          </p:cNvPr>
          <p:cNvSpPr/>
          <p:nvPr/>
        </p:nvSpPr>
        <p:spPr bwMode="auto">
          <a:xfrm>
            <a:off x="4712996" y="5850427"/>
            <a:ext cx="1993978" cy="169209"/>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41" name="正方形/長方形 40">
            <a:extLst>
              <a:ext uri="{FF2B5EF4-FFF2-40B4-BE49-F238E27FC236}">
                <a16:creationId xmlns:a16="http://schemas.microsoft.com/office/drawing/2014/main" id="{F13AE992-942A-4726-B4E0-A0B94D6E42C7}"/>
              </a:ext>
              <a:ext uri="{C183D7F6-B498-43B3-948B-1728B52AA6E4}">
                <adec:decorative xmlns:adec="http://schemas.microsoft.com/office/drawing/2017/decorative" val="1"/>
              </a:ext>
            </a:extLst>
          </p:cNvPr>
          <p:cNvSpPr/>
          <p:nvPr/>
        </p:nvSpPr>
        <p:spPr bwMode="auto">
          <a:xfrm>
            <a:off x="3996874" y="5850427"/>
            <a:ext cx="665822" cy="169209"/>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42" name="正方形/長方形 41">
            <a:extLst>
              <a:ext uri="{FF2B5EF4-FFF2-40B4-BE49-F238E27FC236}">
                <a16:creationId xmlns:a16="http://schemas.microsoft.com/office/drawing/2014/main" id="{9981C2B9-60ED-4E07-9451-8B7CE8524EE4}"/>
              </a:ext>
              <a:ext uri="{C183D7F6-B498-43B3-948B-1728B52AA6E4}">
                <adec:decorative xmlns:adec="http://schemas.microsoft.com/office/drawing/2017/decorative" val="1"/>
              </a:ext>
            </a:extLst>
          </p:cNvPr>
          <p:cNvSpPr/>
          <p:nvPr/>
        </p:nvSpPr>
        <p:spPr bwMode="auto">
          <a:xfrm>
            <a:off x="3754419" y="2030257"/>
            <a:ext cx="665822" cy="169209"/>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43" name="角丸四角形 16">
            <a:extLst>
              <a:ext uri="{FF2B5EF4-FFF2-40B4-BE49-F238E27FC236}">
                <a16:creationId xmlns:a16="http://schemas.microsoft.com/office/drawing/2014/main" id="{6AC99F38-7B81-4167-93F6-69A036BD0E4B}"/>
              </a:ext>
              <a:ext uri="{C183D7F6-B498-43B3-948B-1728B52AA6E4}">
                <adec:decorative xmlns:adec="http://schemas.microsoft.com/office/drawing/2017/decorative" val="1"/>
              </a:ext>
            </a:extLst>
          </p:cNvPr>
          <p:cNvSpPr/>
          <p:nvPr/>
        </p:nvSpPr>
        <p:spPr bwMode="auto">
          <a:xfrm>
            <a:off x="1410692" y="5075552"/>
            <a:ext cx="1581352" cy="470217"/>
          </a:xfrm>
          <a:prstGeom prst="roundRect">
            <a:avLst>
              <a:gd name="adj" fmla="val 10179"/>
            </a:avLst>
          </a:prstGeom>
          <a:ln w="19050" cap="flat">
            <a:solidFill>
              <a:schemeClr val="accent1"/>
            </a:solid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200" dirty="0">
                <a:solidFill>
                  <a:srgbClr val="414141"/>
                </a:solidFill>
                <a:latin typeface="+mn-ea"/>
                <a:sym typeface="Gill Sans Light" pitchFamily="1" charset="0"/>
              </a:rPr>
              <a:t>リアクション機能</a:t>
            </a:r>
          </a:p>
        </p:txBody>
      </p:sp>
      <p:sp>
        <p:nvSpPr>
          <p:cNvPr id="18" name="角丸四角形 34">
            <a:extLst>
              <a:ext uri="{FF2B5EF4-FFF2-40B4-BE49-F238E27FC236}">
                <a16:creationId xmlns:a16="http://schemas.microsoft.com/office/drawing/2014/main" id="{462D89AD-C9FC-4241-BB42-3E9B9B712548}"/>
              </a:ext>
            </a:extLst>
          </p:cNvPr>
          <p:cNvSpPr/>
          <p:nvPr/>
        </p:nvSpPr>
        <p:spPr bwMode="auto">
          <a:xfrm>
            <a:off x="10310191" y="702365"/>
            <a:ext cx="1569809" cy="233635"/>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5.9</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cxnSp>
        <p:nvCxnSpPr>
          <p:cNvPr id="44" name="直線コネクタ 43">
            <a:extLst>
              <a:ext uri="{FF2B5EF4-FFF2-40B4-BE49-F238E27FC236}">
                <a16:creationId xmlns:a16="http://schemas.microsoft.com/office/drawing/2014/main" id="{D1F63F4F-AD5F-4C33-A665-2679E6AD3925}"/>
              </a:ext>
              <a:ext uri="{C183D7F6-B498-43B3-948B-1728B52AA6E4}">
                <adec:decorative xmlns:adec="http://schemas.microsoft.com/office/drawing/2017/decorative" val="1"/>
              </a:ext>
            </a:extLst>
          </p:cNvPr>
          <p:cNvCxnSpPr>
            <a:cxnSpLocks/>
            <a:stCxn id="43" idx="3"/>
            <a:endCxn id="42" idx="1"/>
          </p:cNvCxnSpPr>
          <p:nvPr/>
        </p:nvCxnSpPr>
        <p:spPr bwMode="auto">
          <a:xfrm flipV="1">
            <a:off x="2992044" y="2114862"/>
            <a:ext cx="762375" cy="3195799"/>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cxnSp>
        <p:nvCxnSpPr>
          <p:cNvPr id="48" name="直線コネクタ 47">
            <a:extLst>
              <a:ext uri="{FF2B5EF4-FFF2-40B4-BE49-F238E27FC236}">
                <a16:creationId xmlns:a16="http://schemas.microsoft.com/office/drawing/2014/main" id="{E78B567A-DDE4-4A86-B237-F323D10C2440}"/>
              </a:ext>
              <a:ext uri="{C183D7F6-B498-43B3-948B-1728B52AA6E4}">
                <adec:decorative xmlns:adec="http://schemas.microsoft.com/office/drawing/2017/decorative" val="1"/>
              </a:ext>
            </a:extLst>
          </p:cNvPr>
          <p:cNvCxnSpPr>
            <a:cxnSpLocks/>
            <a:stCxn id="43" idx="3"/>
            <a:endCxn id="41" idx="1"/>
          </p:cNvCxnSpPr>
          <p:nvPr/>
        </p:nvCxnSpPr>
        <p:spPr bwMode="auto">
          <a:xfrm>
            <a:off x="2992044" y="5310661"/>
            <a:ext cx="1004830" cy="624371"/>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07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ja-JP" sz="2000" b="1" kern="0" dirty="0">
                <a:solidFill>
                  <a:srgbClr val="000000"/>
                </a:solidFill>
                <a:effectLst/>
                <a:ea typeface="游ゴシック" panose="020B0400000000000000" pitchFamily="50" charset="-128"/>
                <a:cs typeface="ＭＳ Ｐゴシック" panose="020B0600070205080204" pitchFamily="50" charset="-128"/>
              </a:rPr>
              <a:t>予定の参加者全員</a:t>
            </a:r>
            <a:r>
              <a:rPr lang="ja-JP" altLang="en-US" sz="2000" b="1" kern="0" dirty="0">
                <a:solidFill>
                  <a:srgbClr val="000000"/>
                </a:solidFill>
                <a:effectLst/>
                <a:ea typeface="游ゴシック" panose="020B0400000000000000" pitchFamily="50" charset="-128"/>
                <a:cs typeface="ＭＳ Ｐゴシック" panose="020B0600070205080204" pitchFamily="50" charset="-128"/>
              </a:rPr>
              <a:t>に</a:t>
            </a:r>
            <a:r>
              <a:rPr lang="ja-JP" altLang="ja-JP" sz="2000" b="1" kern="0" dirty="0">
                <a:solidFill>
                  <a:srgbClr val="000000"/>
                </a:solidFill>
                <a:effectLst/>
                <a:ea typeface="游ゴシック" panose="020B0400000000000000" pitchFamily="50" charset="-128"/>
                <a:cs typeface="ＭＳ Ｐゴシック" panose="020B0600070205080204" pitchFamily="50" charset="-128"/>
              </a:rPr>
              <a:t>宛先指定</a:t>
            </a:r>
            <a:endParaRPr lang="ja-JP" altLang="en-US" sz="2000" dirty="0">
              <a:latin typeface="+mn-ea"/>
              <a:ea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コメントで予定の参加者全員宛の宛先指定が可能です。「</a:t>
            </a:r>
            <a:r>
              <a:rPr lang="en-US" altLang="ja-JP" sz="1600" dirty="0">
                <a:latin typeface="+mn-ea"/>
                <a:ea typeface="+mn-ea"/>
              </a:rPr>
              <a:t>@</a:t>
            </a:r>
            <a:r>
              <a:rPr lang="ja-JP" altLang="en-US" sz="1600" dirty="0">
                <a:latin typeface="+mn-ea"/>
                <a:ea typeface="+mn-ea"/>
              </a:rPr>
              <a:t>参加者」を押すと参加者全員を宛先に指定できるので、</a:t>
            </a:r>
            <a:r>
              <a:rPr lang="en-US" altLang="ja-JP" sz="1600" dirty="0">
                <a:latin typeface="+mn-ea"/>
                <a:ea typeface="+mn-ea"/>
              </a:rPr>
              <a:t>1</a:t>
            </a:r>
            <a:r>
              <a:rPr lang="ja-JP" altLang="en-US" sz="1600" dirty="0">
                <a:latin typeface="+mn-ea"/>
                <a:ea typeface="+mn-ea"/>
              </a:rPr>
              <a:t>人ずつ宛先に設定する手間を省けます。</a:t>
            </a:r>
          </a:p>
        </p:txBody>
      </p:sp>
      <p:sp>
        <p:nvSpPr>
          <p:cNvPr id="13" name="角丸四角形 34">
            <a:extLst>
              <a:ext uri="{FF2B5EF4-FFF2-40B4-BE49-F238E27FC236}">
                <a16:creationId xmlns:a16="http://schemas.microsoft.com/office/drawing/2014/main" id="{CFDD3D8E-312B-45E0-BA6A-9A1A8F03513E}"/>
              </a:ext>
            </a:extLst>
          </p:cNvPr>
          <p:cNvSpPr/>
          <p:nvPr/>
        </p:nvSpPr>
        <p:spPr bwMode="auto">
          <a:xfrm>
            <a:off x="10217426" y="689480"/>
            <a:ext cx="1662574" cy="24652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pic>
        <p:nvPicPr>
          <p:cNvPr id="6" name="図 5">
            <a:extLst>
              <a:ext uri="{FF2B5EF4-FFF2-40B4-BE49-F238E27FC236}">
                <a16:creationId xmlns:a16="http://schemas.microsoft.com/office/drawing/2014/main" id="{8C327614-B2A8-B9E9-9369-E3FAA99D3789}"/>
              </a:ext>
            </a:extLst>
          </p:cNvPr>
          <p:cNvPicPr>
            <a:picLocks noChangeAspect="1"/>
          </p:cNvPicPr>
          <p:nvPr/>
        </p:nvPicPr>
        <p:blipFill>
          <a:blip r:embed="rId3"/>
          <a:stretch>
            <a:fillRect/>
          </a:stretch>
        </p:blipFill>
        <p:spPr>
          <a:xfrm>
            <a:off x="2122351" y="1994732"/>
            <a:ext cx="6084946" cy="3890660"/>
          </a:xfrm>
          <a:prstGeom prst="rect">
            <a:avLst/>
          </a:prstGeom>
        </p:spPr>
      </p:pic>
      <p:pic>
        <p:nvPicPr>
          <p:cNvPr id="8" name="図 7">
            <a:extLst>
              <a:ext uri="{FF2B5EF4-FFF2-40B4-BE49-F238E27FC236}">
                <a16:creationId xmlns:a16="http://schemas.microsoft.com/office/drawing/2014/main" id="{48A2F702-F114-BDCF-2C80-1A35711412D9}"/>
              </a:ext>
            </a:extLst>
          </p:cNvPr>
          <p:cNvPicPr>
            <a:picLocks noChangeAspect="1"/>
          </p:cNvPicPr>
          <p:nvPr/>
        </p:nvPicPr>
        <p:blipFill>
          <a:blip r:embed="rId4"/>
          <a:stretch>
            <a:fillRect/>
          </a:stretch>
        </p:blipFill>
        <p:spPr>
          <a:xfrm>
            <a:off x="5821760" y="4066861"/>
            <a:ext cx="5064188" cy="2071139"/>
          </a:xfrm>
          <a:prstGeom prst="rect">
            <a:avLst/>
          </a:prstGeom>
        </p:spPr>
      </p:pic>
      <p:sp>
        <p:nvSpPr>
          <p:cNvPr id="9" name="正方形/長方形 8">
            <a:extLst>
              <a:ext uri="{FF2B5EF4-FFF2-40B4-BE49-F238E27FC236}">
                <a16:creationId xmlns:a16="http://schemas.microsoft.com/office/drawing/2014/main" id="{4F2AC154-786E-A081-831B-A7D75AF99013}"/>
              </a:ext>
              <a:ext uri="{C183D7F6-B498-43B3-948B-1728B52AA6E4}">
                <adec:decorative xmlns:adec="http://schemas.microsoft.com/office/drawing/2017/decorative" val="1"/>
              </a:ext>
            </a:extLst>
          </p:cNvPr>
          <p:cNvSpPr/>
          <p:nvPr/>
        </p:nvSpPr>
        <p:spPr bwMode="auto">
          <a:xfrm>
            <a:off x="2827873" y="4608346"/>
            <a:ext cx="612557" cy="226544"/>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
        <p:nvSpPr>
          <p:cNvPr id="10" name="角丸四角形 16">
            <a:extLst>
              <a:ext uri="{FF2B5EF4-FFF2-40B4-BE49-F238E27FC236}">
                <a16:creationId xmlns:a16="http://schemas.microsoft.com/office/drawing/2014/main" id="{A1C87B53-01F7-EE21-AEF9-37636DBAAB67}"/>
              </a:ext>
              <a:ext uri="{C183D7F6-B498-43B3-948B-1728B52AA6E4}">
                <adec:decorative xmlns:adec="http://schemas.microsoft.com/office/drawing/2017/decorative" val="1"/>
              </a:ext>
            </a:extLst>
          </p:cNvPr>
          <p:cNvSpPr/>
          <p:nvPr/>
        </p:nvSpPr>
        <p:spPr bwMode="auto">
          <a:xfrm>
            <a:off x="5786712" y="3291840"/>
            <a:ext cx="2751498" cy="763340"/>
          </a:xfrm>
          <a:prstGeom prst="roundRect">
            <a:avLst>
              <a:gd name="adj" fmla="val 10179"/>
            </a:avLst>
          </a:prstGeom>
          <a:ln w="19050" cap="flat">
            <a:solidFill>
              <a:schemeClr val="accent1"/>
            </a:solidFill>
          </a:ln>
        </p:spPr>
        <p:style>
          <a:lnRef idx="2">
            <a:schemeClr val="accent2"/>
          </a:lnRef>
          <a:fillRef idx="1">
            <a:schemeClr val="lt1"/>
          </a:fillRef>
          <a:effectRef idx="0">
            <a:schemeClr val="accent2"/>
          </a:effectRef>
          <a:fontRef idx="minor">
            <a:schemeClr val="dk1"/>
          </a:fontRef>
        </p:style>
        <p:txBody>
          <a:bodyPr lIns="108000" tIns="108000" rIns="108000" bIns="108000"/>
          <a:lstStyle/>
          <a:p>
            <a:pPr>
              <a:defRPr/>
            </a:pPr>
            <a:r>
              <a:rPr lang="ja-JP" altLang="en-US" sz="1200" dirty="0">
                <a:latin typeface="+mn-ea"/>
                <a:ea typeface="+mn-ea"/>
              </a:rPr>
              <a:t>「</a:t>
            </a:r>
            <a:r>
              <a:rPr lang="en-US" altLang="ja-JP" sz="1200" dirty="0">
                <a:latin typeface="+mn-ea"/>
                <a:ea typeface="+mn-ea"/>
              </a:rPr>
              <a:t>@</a:t>
            </a:r>
            <a:r>
              <a:rPr lang="ja-JP" altLang="en-US" sz="1200" dirty="0">
                <a:latin typeface="+mn-ea"/>
                <a:ea typeface="+mn-ea"/>
              </a:rPr>
              <a:t>参加者」を押すと予定の参加者全員を宛先に指定してコメントを入力できます。</a:t>
            </a:r>
            <a:endParaRPr lang="ja-JP" altLang="en-US" sz="1200" dirty="0">
              <a:solidFill>
                <a:srgbClr val="414141"/>
              </a:solidFill>
              <a:latin typeface="+mn-ea"/>
              <a:sym typeface="Gill Sans Light" pitchFamily="1" charset="0"/>
            </a:endParaRPr>
          </a:p>
        </p:txBody>
      </p:sp>
      <p:cxnSp>
        <p:nvCxnSpPr>
          <p:cNvPr id="11" name="直線コネクタ 10">
            <a:extLst>
              <a:ext uri="{FF2B5EF4-FFF2-40B4-BE49-F238E27FC236}">
                <a16:creationId xmlns:a16="http://schemas.microsoft.com/office/drawing/2014/main" id="{E7E0EECF-78BA-94B0-E298-E5ECE2124197}"/>
              </a:ext>
              <a:ext uri="{C183D7F6-B498-43B3-948B-1728B52AA6E4}">
                <adec:decorative xmlns:adec="http://schemas.microsoft.com/office/drawing/2017/decorative" val="1"/>
              </a:ext>
            </a:extLst>
          </p:cNvPr>
          <p:cNvCxnSpPr>
            <a:cxnSpLocks/>
            <a:endCxn id="9" idx="3"/>
          </p:cNvCxnSpPr>
          <p:nvPr/>
        </p:nvCxnSpPr>
        <p:spPr bwMode="auto">
          <a:xfrm flipH="1">
            <a:off x="3440430" y="3560172"/>
            <a:ext cx="2305090" cy="1161446"/>
          </a:xfrm>
          <a:prstGeom prst="line">
            <a:avLst/>
          </a:prstGeom>
          <a:ln w="19050" cap="sq">
            <a:solidFill>
              <a:schemeClr val="accent1"/>
            </a:solidFill>
            <a:tailEnd type="oval" w="med" len="med"/>
          </a:ln>
        </p:spPr>
        <p:style>
          <a:lnRef idx="1">
            <a:schemeClr val="accent2"/>
          </a:lnRef>
          <a:fillRef idx="0">
            <a:schemeClr val="accent2"/>
          </a:fillRef>
          <a:effectRef idx="0">
            <a:schemeClr val="accent2"/>
          </a:effectRef>
          <a:fontRef idx="minor">
            <a:schemeClr val="tx1"/>
          </a:fontRef>
        </p:style>
      </p:cxnSp>
      <p:sp>
        <p:nvSpPr>
          <p:cNvPr id="31" name="正方形/長方形 30">
            <a:extLst>
              <a:ext uri="{FF2B5EF4-FFF2-40B4-BE49-F238E27FC236}">
                <a16:creationId xmlns:a16="http://schemas.microsoft.com/office/drawing/2014/main" id="{06066996-6106-25AF-85B1-526E61E091B1}"/>
              </a:ext>
              <a:ext uri="{C183D7F6-B498-43B3-948B-1728B52AA6E4}">
                <adec:decorative xmlns:adec="http://schemas.microsoft.com/office/drawing/2017/decorative" val="1"/>
              </a:ext>
            </a:extLst>
          </p:cNvPr>
          <p:cNvSpPr/>
          <p:nvPr/>
        </p:nvSpPr>
        <p:spPr bwMode="auto">
          <a:xfrm>
            <a:off x="5821760" y="4097382"/>
            <a:ext cx="5064188" cy="2071138"/>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spTree>
    <p:extLst>
      <p:ext uri="{BB962C8B-B14F-4D97-AF65-F5344CB8AC3E}">
        <p14:creationId xmlns:p14="http://schemas.microsoft.com/office/powerpoint/2010/main" val="193136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2000" dirty="0">
                <a:latin typeface="+mn-ea"/>
                <a:ea typeface="+mn-ea"/>
              </a:rPr>
              <a:t>「予定の確認」画面で予約する施設を選択</a:t>
            </a: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予定を登録、変更するときに、「予定の確認」画面で施設を選択できます。空いている施設を探して予定を登録するときに便利です。</a:t>
            </a:r>
          </a:p>
        </p:txBody>
      </p:sp>
      <p:sp>
        <p:nvSpPr>
          <p:cNvPr id="13" name="角丸四角形 34">
            <a:extLst>
              <a:ext uri="{FF2B5EF4-FFF2-40B4-BE49-F238E27FC236}">
                <a16:creationId xmlns:a16="http://schemas.microsoft.com/office/drawing/2014/main" id="{CFDD3D8E-312B-45E0-BA6A-9A1A8F03513E}"/>
              </a:ext>
            </a:extLst>
          </p:cNvPr>
          <p:cNvSpPr/>
          <p:nvPr/>
        </p:nvSpPr>
        <p:spPr bwMode="auto">
          <a:xfrm>
            <a:off x="10204174" y="649357"/>
            <a:ext cx="1675826" cy="286643"/>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pic>
        <p:nvPicPr>
          <p:cNvPr id="5" name="図 4">
            <a:extLst>
              <a:ext uri="{FF2B5EF4-FFF2-40B4-BE49-F238E27FC236}">
                <a16:creationId xmlns:a16="http://schemas.microsoft.com/office/drawing/2014/main" id="{8C133DB9-7CC8-8068-FA4E-2E590A397EFF}"/>
              </a:ext>
            </a:extLst>
          </p:cNvPr>
          <p:cNvPicPr>
            <a:picLocks noChangeAspect="1"/>
          </p:cNvPicPr>
          <p:nvPr/>
        </p:nvPicPr>
        <p:blipFill>
          <a:blip r:embed="rId3"/>
          <a:stretch>
            <a:fillRect/>
          </a:stretch>
        </p:blipFill>
        <p:spPr>
          <a:xfrm>
            <a:off x="3395238" y="2419591"/>
            <a:ext cx="5401524" cy="3676207"/>
          </a:xfrm>
          <a:prstGeom prst="rect">
            <a:avLst/>
          </a:prstGeom>
        </p:spPr>
      </p:pic>
    </p:spTree>
    <p:extLst>
      <p:ext uri="{BB962C8B-B14F-4D97-AF65-F5344CB8AC3E}">
        <p14:creationId xmlns:p14="http://schemas.microsoft.com/office/powerpoint/2010/main" val="402384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0AA2D-925C-3E74-BB1D-FC99D514BDB2}"/>
              </a:ext>
            </a:extLst>
          </p:cNvPr>
          <p:cNvSpPr>
            <a:spLocks noGrp="1"/>
          </p:cNvSpPr>
          <p:nvPr>
            <p:ph type="title"/>
          </p:nvPr>
        </p:nvSpPr>
        <p:spPr/>
        <p:txBody>
          <a:bodyPr/>
          <a:lstStyle/>
          <a:p>
            <a:r>
              <a:rPr lang="en-US" altLang="ja-JP" dirty="0">
                <a:latin typeface="+mn-ea"/>
              </a:rPr>
              <a:t>1</a:t>
            </a:r>
            <a:r>
              <a:rPr lang="en-US" altLang="ja-JP" sz="4000" b="1" dirty="0">
                <a:solidFill>
                  <a:schemeClr val="accent2"/>
                </a:solidFill>
                <a:latin typeface="+mn-ea"/>
              </a:rPr>
              <a:t>-1 </a:t>
            </a:r>
            <a:r>
              <a:rPr lang="ja-JP" altLang="en-US" sz="4000" b="1" dirty="0">
                <a:solidFill>
                  <a:schemeClr val="accent2"/>
                </a:solidFill>
                <a:latin typeface="+mn-ea"/>
              </a:rPr>
              <a:t>仕様変更</a:t>
            </a:r>
            <a:endParaRPr kumimoji="1" lang="ja-JP" altLang="en-US" dirty="0"/>
          </a:p>
        </p:txBody>
      </p:sp>
    </p:spTree>
    <p:extLst>
      <p:ext uri="{BB962C8B-B14F-4D97-AF65-F5344CB8AC3E}">
        <p14:creationId xmlns:p14="http://schemas.microsoft.com/office/powerpoint/2010/main" val="176396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D0E4AE3-1696-41DD-8757-3A5FE5FCE9AB}"/>
              </a:ext>
            </a:extLst>
          </p:cNvPr>
          <p:cNvSpPr>
            <a:spLocks noGrp="1"/>
          </p:cNvSpPr>
          <p:nvPr>
            <p:ph type="title"/>
          </p:nvPr>
        </p:nvSpPr>
        <p:spPr/>
        <p:txBody>
          <a:bodyPr>
            <a:normAutofit/>
          </a:bodyPr>
          <a:lstStyle/>
          <a:p>
            <a:r>
              <a:rPr lang="ja-JP" altLang="en-US" dirty="0">
                <a:latin typeface="+mn-ea"/>
                <a:ea typeface="+mn-ea"/>
              </a:rPr>
              <a:t>書式編集 </a:t>
            </a:r>
            <a:r>
              <a:rPr lang="en-US" altLang="ja-JP" dirty="0">
                <a:latin typeface="+mn-ea"/>
                <a:ea typeface="+mn-ea"/>
              </a:rPr>
              <a:t>-</a:t>
            </a:r>
            <a:r>
              <a:rPr lang="en-US" altLang="ja-JP" sz="2000" dirty="0">
                <a:latin typeface="+mn-ea"/>
                <a:ea typeface="+mn-ea"/>
              </a:rPr>
              <a:t> </a:t>
            </a:r>
            <a:r>
              <a:rPr lang="ja-JP" altLang="en-US" sz="2000" dirty="0">
                <a:latin typeface="+mn-ea"/>
                <a:ea typeface="+mn-ea"/>
              </a:rPr>
              <a:t>編集時のスクロール改善</a:t>
            </a:r>
          </a:p>
        </p:txBody>
      </p:sp>
      <p:sp>
        <p:nvSpPr>
          <p:cNvPr id="2" name="テキスト プレースホルダー 1">
            <a:extLst>
              <a:ext uri="{FF2B5EF4-FFF2-40B4-BE49-F238E27FC236}">
                <a16:creationId xmlns:a16="http://schemas.microsoft.com/office/drawing/2014/main" id="{8D550969-6A75-4CDF-916C-65F5A0006FFA}"/>
              </a:ext>
            </a:extLst>
          </p:cNvPr>
          <p:cNvSpPr>
            <a:spLocks noGrp="1"/>
          </p:cNvSpPr>
          <p:nvPr>
            <p:ph type="body" sz="quarter" idx="10"/>
          </p:nvPr>
        </p:nvSpPr>
        <p:spPr>
          <a:xfrm>
            <a:off x="499806" y="1139037"/>
            <a:ext cx="11512085" cy="4956761"/>
          </a:xfrm>
        </p:spPr>
        <p:txBody>
          <a:bodyPr>
            <a:normAutofit/>
          </a:bodyPr>
          <a:lstStyle/>
          <a:p>
            <a:pPr marL="0" indent="0">
              <a:buNone/>
            </a:pPr>
            <a:r>
              <a:rPr lang="ja-JP" altLang="en-US" sz="1600" dirty="0">
                <a:latin typeface="+mn-ea"/>
                <a:ea typeface="+mn-ea"/>
              </a:rPr>
              <a:t>書式編集時に入力フィールド内部でスクロールできるようになりました。</a:t>
            </a:r>
            <a:r>
              <a:rPr lang="en-US" altLang="ja-JP" sz="1600" dirty="0" err="1">
                <a:latin typeface="+mn-ea"/>
                <a:ea typeface="+mn-ea"/>
              </a:rPr>
              <a:t>Garoon</a:t>
            </a:r>
            <a:r>
              <a:rPr lang="en-US" altLang="ja-JP" sz="1600" dirty="0">
                <a:latin typeface="+mn-ea"/>
                <a:ea typeface="+mn-ea"/>
              </a:rPr>
              <a:t> 4</a:t>
            </a:r>
            <a:r>
              <a:rPr lang="ja-JP" altLang="en-US" sz="1600" dirty="0">
                <a:latin typeface="+mn-ea"/>
                <a:ea typeface="+mn-ea"/>
              </a:rPr>
              <a:t>までは複数行の入力を行なった場合、</a:t>
            </a:r>
            <a:endParaRPr lang="en-US" altLang="ja-JP" sz="1600" dirty="0">
              <a:latin typeface="+mn-ea"/>
              <a:ea typeface="+mn-ea"/>
            </a:endParaRPr>
          </a:p>
          <a:p>
            <a:pPr marL="0" indent="0">
              <a:buNone/>
            </a:pPr>
            <a:r>
              <a:rPr lang="ja-JP" altLang="en-US" sz="1600" dirty="0">
                <a:latin typeface="+mn-ea"/>
                <a:ea typeface="+mn-ea"/>
              </a:rPr>
              <a:t>書式編集をするため画面上部に戻る必要がありましたが、</a:t>
            </a:r>
            <a:r>
              <a:rPr lang="en" altLang="ja-JP" sz="1600" dirty="0">
                <a:latin typeface="+mn-ea"/>
                <a:ea typeface="+mn-ea"/>
              </a:rPr>
              <a:t>Garoon 5</a:t>
            </a:r>
            <a:r>
              <a:rPr lang="ja-JP" altLang="en-US" sz="1600" dirty="0">
                <a:latin typeface="+mn-ea"/>
                <a:ea typeface="+mn-ea"/>
              </a:rPr>
              <a:t>では画面上部に戻らずに書式編集をすることができます。</a:t>
            </a:r>
            <a:endParaRPr lang="ja-JP" altLang="en-US" sz="1600" kern="0" dirty="0">
              <a:latin typeface="+mn-ea"/>
              <a:ea typeface="+mn-ea"/>
            </a:endParaRPr>
          </a:p>
          <a:p>
            <a:endParaRPr lang="ja-JP" altLang="en-US" sz="1600" dirty="0">
              <a:latin typeface="+mn-ea"/>
              <a:ea typeface="+mn-ea"/>
            </a:endParaRPr>
          </a:p>
        </p:txBody>
      </p:sp>
      <p:pic>
        <p:nvPicPr>
          <p:cNvPr id="7" name="図 6">
            <a:extLst>
              <a:ext uri="{FF2B5EF4-FFF2-40B4-BE49-F238E27FC236}">
                <a16:creationId xmlns:a16="http://schemas.microsoft.com/office/drawing/2014/main" id="{E0C47A31-3B6E-469E-A557-CA7ABD8451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97282" y="2373228"/>
            <a:ext cx="3515919" cy="3205081"/>
          </a:xfrm>
          <a:prstGeom prst="rect">
            <a:avLst/>
          </a:prstGeom>
          <a:solidFill>
            <a:srgbClr val="003399"/>
          </a:solidFill>
          <a:ln>
            <a:noFill/>
          </a:ln>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A13E7E4A-1AD5-4447-9759-EDCF1FC62F57}"/>
              </a:ext>
              <a:ext uri="{C183D7F6-B498-43B3-948B-1728B52AA6E4}">
                <adec:decorative xmlns:adec="http://schemas.microsoft.com/office/drawing/2017/decorative" val="1"/>
              </a:ext>
            </a:extLst>
          </p:cNvPr>
          <p:cNvSpPr/>
          <p:nvPr/>
        </p:nvSpPr>
        <p:spPr bwMode="auto">
          <a:xfrm>
            <a:off x="3664344" y="2607900"/>
            <a:ext cx="3181420" cy="391660"/>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0" name="吹き出し: 角を丸めた四角形 10">
            <a:extLst>
              <a:ext uri="{FF2B5EF4-FFF2-40B4-BE49-F238E27FC236}">
                <a16:creationId xmlns:a16="http://schemas.microsoft.com/office/drawing/2014/main" id="{BCBBF70A-C731-4221-8994-8962E3926800}"/>
              </a:ext>
              <a:ext uri="{C183D7F6-B498-43B3-948B-1728B52AA6E4}">
                <adec:decorative xmlns:adec="http://schemas.microsoft.com/office/drawing/2017/decorative" val="1"/>
              </a:ext>
            </a:extLst>
          </p:cNvPr>
          <p:cNvSpPr/>
          <p:nvPr/>
        </p:nvSpPr>
        <p:spPr bwMode="auto">
          <a:xfrm>
            <a:off x="6096000" y="4154970"/>
            <a:ext cx="3192586" cy="661851"/>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改行によるスクロールをおこなっても、</a:t>
            </a:r>
            <a:br>
              <a:rPr lang="en-US" altLang="ja-JP" sz="1100" dirty="0">
                <a:latin typeface="+mn-ea"/>
              </a:rPr>
            </a:br>
            <a:r>
              <a:rPr lang="ja-JP" altLang="en-US" sz="1100" dirty="0">
                <a:latin typeface="+mn-ea"/>
              </a:rPr>
              <a:t>上部に戻らずに書式編集が可能になります。</a:t>
            </a:r>
          </a:p>
        </p:txBody>
      </p:sp>
      <p:sp>
        <p:nvSpPr>
          <p:cNvPr id="8" name="正方形/長方形 7">
            <a:extLst>
              <a:ext uri="{FF2B5EF4-FFF2-40B4-BE49-F238E27FC236}">
                <a16:creationId xmlns:a16="http://schemas.microsoft.com/office/drawing/2014/main" id="{F459C852-A7B1-4CB9-B9E5-6966AC11DEA7}"/>
              </a:ext>
              <a:ext uri="{C183D7F6-B498-43B3-948B-1728B52AA6E4}">
                <adec:decorative xmlns:adec="http://schemas.microsoft.com/office/drawing/2017/decorative" val="1"/>
              </a:ext>
            </a:extLst>
          </p:cNvPr>
          <p:cNvSpPr/>
          <p:nvPr/>
        </p:nvSpPr>
        <p:spPr bwMode="auto">
          <a:xfrm>
            <a:off x="3664345" y="4029740"/>
            <a:ext cx="1367966" cy="45615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11" name="直線矢印コネクタ 10">
            <a:extLst>
              <a:ext uri="{FF2B5EF4-FFF2-40B4-BE49-F238E27FC236}">
                <a16:creationId xmlns:a16="http://schemas.microsoft.com/office/drawing/2014/main" id="{B37B18C3-BB2E-4FD3-96EB-09018DCB6D22}"/>
              </a:ext>
              <a:ext uri="{C183D7F6-B498-43B3-948B-1728B52AA6E4}">
                <adec:decorative xmlns:adec="http://schemas.microsoft.com/office/drawing/2017/decorative" val="1"/>
              </a:ext>
            </a:extLst>
          </p:cNvPr>
          <p:cNvCxnSpPr>
            <a:cxnSpLocks/>
          </p:cNvCxnSpPr>
          <p:nvPr/>
        </p:nvCxnSpPr>
        <p:spPr bwMode="auto">
          <a:xfrm>
            <a:off x="5032310" y="4338736"/>
            <a:ext cx="1063690" cy="147159"/>
          </a:xfrm>
          <a:prstGeom prst="straightConnector1">
            <a:avLst/>
          </a:prstGeom>
          <a:gradFill rotWithShape="1">
            <a:gsLst>
              <a:gs pos="0">
                <a:schemeClr val="bg1">
                  <a:alpha val="70000"/>
                </a:schemeClr>
              </a:gs>
              <a:gs pos="100000">
                <a:schemeClr val="bg2">
                  <a:alpha val="13000"/>
                </a:schemeClr>
              </a:gs>
            </a:gsLst>
            <a:lin ang="5400000" scaled="1"/>
          </a:gradFill>
          <a:ln w="28575">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角丸四角形 34">
            <a:extLst>
              <a:ext uri="{FF2B5EF4-FFF2-40B4-BE49-F238E27FC236}">
                <a16:creationId xmlns:a16="http://schemas.microsoft.com/office/drawing/2014/main" id="{136F74EF-3AF0-3940-F766-EF4D167A0045}"/>
              </a:ext>
            </a:extLst>
          </p:cNvPr>
          <p:cNvSpPr/>
          <p:nvPr/>
        </p:nvSpPr>
        <p:spPr bwMode="auto">
          <a:xfrm>
            <a:off x="10312400" y="720000"/>
            <a:ext cx="1567600" cy="2198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39866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a:xfrm>
            <a:off x="1014760" y="260649"/>
            <a:ext cx="10293399" cy="549351"/>
          </a:xfrm>
        </p:spPr>
        <p:txBody>
          <a:bodyPr>
            <a:normAutofit/>
          </a:bodyPr>
          <a:lstStyle/>
          <a:p>
            <a:r>
              <a:rPr lang="ja-JP" altLang="en-US" dirty="0"/>
              <a:t>スケジュール </a:t>
            </a:r>
            <a:r>
              <a:rPr lang="ja-JP" altLang="en-US" sz="2000" dirty="0"/>
              <a:t>予定の出欠を回答するボタンのデザインに変更</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78D4B0DD-CD42-475E-B714-C552968BE60C}"/>
              </a:ext>
            </a:extLst>
          </p:cNvPr>
          <p:cNvSpPr>
            <a:spLocks noGrp="1"/>
          </p:cNvSpPr>
          <p:nvPr>
            <p:ph type="body" sz="quarter" idx="10"/>
          </p:nvPr>
        </p:nvSpPr>
        <p:spPr/>
        <p:txBody>
          <a:bodyPr>
            <a:normAutofit/>
          </a:bodyPr>
          <a:lstStyle/>
          <a:p>
            <a:pPr marL="0" indent="0">
              <a:buNone/>
            </a:pPr>
            <a:r>
              <a:rPr lang="ja-JP" altLang="en-US" sz="1600" kern="0" dirty="0"/>
              <a:t>視認性が向上し、誤操作を防止します。</a:t>
            </a:r>
          </a:p>
        </p:txBody>
      </p:sp>
      <p:sp>
        <p:nvSpPr>
          <p:cNvPr id="24" name="角丸四角形 34">
            <a:extLst>
              <a:ext uri="{FF2B5EF4-FFF2-40B4-BE49-F238E27FC236}">
                <a16:creationId xmlns:a16="http://schemas.microsoft.com/office/drawing/2014/main" id="{52EF559A-EDA5-4D43-AA1F-E8426F1BEDB8}"/>
              </a:ext>
            </a:extLst>
          </p:cNvPr>
          <p:cNvSpPr/>
          <p:nvPr/>
        </p:nvSpPr>
        <p:spPr bwMode="auto">
          <a:xfrm>
            <a:off x="10247816" y="686264"/>
            <a:ext cx="1632184" cy="249736"/>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
        <p:nvSpPr>
          <p:cNvPr id="12" name="正方形/長方形 11">
            <a:extLst>
              <a:ext uri="{FF2B5EF4-FFF2-40B4-BE49-F238E27FC236}">
                <a16:creationId xmlns:a16="http://schemas.microsoft.com/office/drawing/2014/main" id="{82ECFB73-9960-4748-A440-84316B5FCBDA}"/>
              </a:ext>
              <a:ext uri="{C183D7F6-B498-43B3-948B-1728B52AA6E4}">
                <adec:decorative xmlns:adec="http://schemas.microsoft.com/office/drawing/2017/decorative" val="1"/>
              </a:ext>
            </a:extLst>
          </p:cNvPr>
          <p:cNvSpPr/>
          <p:nvPr/>
        </p:nvSpPr>
        <p:spPr bwMode="auto">
          <a:xfrm>
            <a:off x="8836693" y="3561586"/>
            <a:ext cx="1486991" cy="533032"/>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4" name="テキスト ボックス 13">
            <a:extLst>
              <a:ext uri="{FF2B5EF4-FFF2-40B4-BE49-F238E27FC236}">
                <a16:creationId xmlns:a16="http://schemas.microsoft.com/office/drawing/2014/main" id="{C4E68161-987F-3A4B-AE98-4F4091C3A8FD}"/>
              </a:ext>
              <a:ext uri="{C183D7F6-B498-43B3-948B-1728B52AA6E4}">
                <adec:decorative xmlns:adec="http://schemas.microsoft.com/office/drawing/2017/decorative" val="1"/>
              </a:ext>
            </a:extLst>
          </p:cNvPr>
          <p:cNvSpPr txBox="1"/>
          <p:nvPr/>
        </p:nvSpPr>
        <p:spPr>
          <a:xfrm>
            <a:off x="9048995" y="2458091"/>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sp>
        <p:nvSpPr>
          <p:cNvPr id="15" name="テキスト ボックス 14">
            <a:extLst>
              <a:ext uri="{FF2B5EF4-FFF2-40B4-BE49-F238E27FC236}">
                <a16:creationId xmlns:a16="http://schemas.microsoft.com/office/drawing/2014/main" id="{753F7823-7432-4341-A223-237C2299288C}"/>
              </a:ext>
              <a:ext uri="{C183D7F6-B498-43B3-948B-1728B52AA6E4}">
                <adec:decorative xmlns:adec="http://schemas.microsoft.com/office/drawing/2017/decorative" val="1"/>
              </a:ext>
            </a:extLst>
          </p:cNvPr>
          <p:cNvSpPr txBox="1"/>
          <p:nvPr/>
        </p:nvSpPr>
        <p:spPr>
          <a:xfrm>
            <a:off x="6754036" y="2464533"/>
            <a:ext cx="766851"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16" name="テキスト ボックス 15">
            <a:extLst>
              <a:ext uri="{FF2B5EF4-FFF2-40B4-BE49-F238E27FC236}">
                <a16:creationId xmlns:a16="http://schemas.microsoft.com/office/drawing/2014/main" id="{DC401642-ACEE-8C4B-BA93-AEE706B0CBF0}"/>
              </a:ext>
              <a:ext uri="{C183D7F6-B498-43B3-948B-1728B52AA6E4}">
                <adec:decorative xmlns:adec="http://schemas.microsoft.com/office/drawing/2017/decorative" val="1"/>
              </a:ext>
            </a:extLst>
          </p:cNvPr>
          <p:cNvSpPr txBox="1"/>
          <p:nvPr/>
        </p:nvSpPr>
        <p:spPr>
          <a:xfrm>
            <a:off x="4664275" y="2419730"/>
            <a:ext cx="1065183"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17" name="テキスト ボックス 16">
            <a:extLst>
              <a:ext uri="{FF2B5EF4-FFF2-40B4-BE49-F238E27FC236}">
                <a16:creationId xmlns:a16="http://schemas.microsoft.com/office/drawing/2014/main" id="{23D46A3F-AB37-4745-8FCD-8FEF47A3C0A6}"/>
              </a:ext>
              <a:ext uri="{C183D7F6-B498-43B3-948B-1728B52AA6E4}">
                <adec:decorative xmlns:adec="http://schemas.microsoft.com/office/drawing/2017/decorative" val="1"/>
              </a:ext>
            </a:extLst>
          </p:cNvPr>
          <p:cNvSpPr txBox="1"/>
          <p:nvPr/>
        </p:nvSpPr>
        <p:spPr>
          <a:xfrm>
            <a:off x="1805980" y="2434370"/>
            <a:ext cx="766851"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pic>
        <p:nvPicPr>
          <p:cNvPr id="22" name="図 21">
            <a:extLst>
              <a:ext uri="{FF2B5EF4-FFF2-40B4-BE49-F238E27FC236}">
                <a16:creationId xmlns:a16="http://schemas.microsoft.com/office/drawing/2014/main" id="{D9E375F1-6874-4945-9704-7D9B43C3CCB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4034" y="2743031"/>
            <a:ext cx="3493782" cy="1296000"/>
          </a:xfrm>
          <a:prstGeom prst="rect">
            <a:avLst/>
          </a:prstGeom>
          <a:effectLst>
            <a:outerShdw blurRad="50800" dist="38100" dir="2700000" algn="tl" rotWithShape="0">
              <a:prstClr val="black">
                <a:alpha val="40000"/>
              </a:prstClr>
            </a:outerShdw>
          </a:effectLst>
        </p:spPr>
      </p:pic>
      <p:pic>
        <p:nvPicPr>
          <p:cNvPr id="23" name="図 22">
            <a:extLst>
              <a:ext uri="{FF2B5EF4-FFF2-40B4-BE49-F238E27FC236}">
                <a16:creationId xmlns:a16="http://schemas.microsoft.com/office/drawing/2014/main" id="{7D564A62-FACF-4795-9388-D0ADF3D1D41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05979" y="2741531"/>
            <a:ext cx="3923478" cy="1296000"/>
          </a:xfrm>
          <a:prstGeom prst="rect">
            <a:avLst/>
          </a:prstGeom>
          <a:effectLst>
            <a:outerShdw blurRad="50800" dist="38100" dir="2700000" algn="tl" rotWithShape="0">
              <a:prstClr val="black">
                <a:alpha val="40000"/>
              </a:prstClr>
            </a:outerShdw>
          </a:effectLst>
        </p:spPr>
      </p:pic>
      <p:sp>
        <p:nvSpPr>
          <p:cNvPr id="13" name="右矢印 6">
            <a:extLst>
              <a:ext uri="{FF2B5EF4-FFF2-40B4-BE49-F238E27FC236}">
                <a16:creationId xmlns:a16="http://schemas.microsoft.com/office/drawing/2014/main" id="{CA80CCB0-6FDF-494F-972A-1D7DAB617715}"/>
              </a:ext>
              <a:ext uri="{C183D7F6-B498-43B3-948B-1728B52AA6E4}">
                <adec:decorative xmlns:adec="http://schemas.microsoft.com/office/drawing/2017/decorative" val="1"/>
              </a:ext>
            </a:extLst>
          </p:cNvPr>
          <p:cNvSpPr/>
          <p:nvPr/>
        </p:nvSpPr>
        <p:spPr bwMode="auto">
          <a:xfrm>
            <a:off x="5986205" y="3153876"/>
            <a:ext cx="508609" cy="550247"/>
          </a:xfrm>
          <a:prstGeom prst="rightArrow">
            <a:avLst/>
          </a:prstGeom>
          <a:solidFill>
            <a:srgbClr val="003399"/>
          </a:solidFill>
        </p:spPr>
        <p:txBody>
          <a:bodyPr wrap="square" rtlCol="0" anchor="ctr">
            <a:spAutoFit/>
          </a:bodyPr>
          <a:lstStyle/>
          <a:p>
            <a:pPr algn="ctr"/>
            <a:endParaRPr lang="ja-JP" altLang="en-US" sz="1200" dirty="0">
              <a:solidFill>
                <a:schemeClr val="bg1"/>
              </a:solidFill>
              <a:latin typeface="+mn-ea"/>
            </a:endParaRPr>
          </a:p>
        </p:txBody>
      </p:sp>
      <p:pic>
        <p:nvPicPr>
          <p:cNvPr id="4" name="図 3">
            <a:extLst>
              <a:ext uri="{FF2B5EF4-FFF2-40B4-BE49-F238E27FC236}">
                <a16:creationId xmlns:a16="http://schemas.microsoft.com/office/drawing/2014/main" id="{349A638C-7486-B992-F8B1-FC818CD3128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Tree>
    <p:extLst>
      <p:ext uri="{BB962C8B-B14F-4D97-AF65-F5344CB8AC3E}">
        <p14:creationId xmlns:p14="http://schemas.microsoft.com/office/powerpoint/2010/main" val="347459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a:xfrm>
            <a:off x="1014760" y="260649"/>
            <a:ext cx="10293399" cy="549351"/>
          </a:xfrm>
        </p:spPr>
        <p:txBody>
          <a:bodyPr>
            <a:normAutofit/>
          </a:bodyPr>
          <a:lstStyle/>
          <a:p>
            <a:r>
              <a:rPr lang="ja-JP" altLang="en-US" dirty="0"/>
              <a:t>スケジュール</a:t>
            </a:r>
            <a:r>
              <a:rPr lang="ja-JP" altLang="en-US" sz="2000" dirty="0"/>
              <a:t>「予定の詳細」画面からのレポートの作成・閲覧</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78D4B0DD-CD42-475E-B714-C552968BE60C}"/>
              </a:ext>
            </a:extLst>
          </p:cNvPr>
          <p:cNvSpPr>
            <a:spLocks noGrp="1"/>
          </p:cNvSpPr>
          <p:nvPr>
            <p:ph type="body" sz="quarter" idx="10"/>
          </p:nvPr>
        </p:nvSpPr>
        <p:spPr>
          <a:xfrm>
            <a:off x="499806" y="1139037"/>
            <a:ext cx="11380194" cy="4956761"/>
          </a:xfrm>
        </p:spPr>
        <p:txBody>
          <a:bodyPr>
            <a:normAutofit/>
          </a:bodyPr>
          <a:lstStyle/>
          <a:p>
            <a:pPr marL="0" indent="0">
              <a:buNone/>
            </a:pPr>
            <a:r>
              <a:rPr lang="ja-JP" altLang="en-US" sz="1600" kern="0" dirty="0"/>
              <a:t>「予定の詳細」画面にある「レポート」を「マルチレポート」に変更し、「メモ」の下に移動します。スケジュールから　レポートを作成したり、予定に紐づけられたレポートを閲覧したりしやすくなります。</a:t>
            </a:r>
          </a:p>
          <a:p>
            <a:pPr marL="0" indent="0">
              <a:buNone/>
            </a:pPr>
            <a:r>
              <a:rPr lang="ja-JP" altLang="en-US" sz="1600" kern="0" dirty="0"/>
              <a:t>すでに作成したレポートと予定を関連付けたいときは「オプション」の「レポートと関連付ける」から関連付けられます。</a:t>
            </a:r>
          </a:p>
          <a:p>
            <a:pPr marL="0" indent="0">
              <a:buNone/>
            </a:pPr>
            <a:endParaRPr lang="ja-JP" altLang="en-US" sz="1600" kern="0" dirty="0"/>
          </a:p>
        </p:txBody>
      </p:sp>
      <p:sp>
        <p:nvSpPr>
          <p:cNvPr id="24" name="角丸四角形 34">
            <a:extLst>
              <a:ext uri="{FF2B5EF4-FFF2-40B4-BE49-F238E27FC236}">
                <a16:creationId xmlns:a16="http://schemas.microsoft.com/office/drawing/2014/main" id="{52EF559A-EDA5-4D43-AA1F-E8426F1BEDB8}"/>
              </a:ext>
            </a:extLst>
          </p:cNvPr>
          <p:cNvSpPr/>
          <p:nvPr/>
        </p:nvSpPr>
        <p:spPr bwMode="auto">
          <a:xfrm>
            <a:off x="10217426" y="649357"/>
            <a:ext cx="1662574" cy="286643"/>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
        <p:nvSpPr>
          <p:cNvPr id="12" name="正方形/長方形 11">
            <a:extLst>
              <a:ext uri="{FF2B5EF4-FFF2-40B4-BE49-F238E27FC236}">
                <a16:creationId xmlns:a16="http://schemas.microsoft.com/office/drawing/2014/main" id="{82ECFB73-9960-4748-A440-84316B5FCBDA}"/>
              </a:ext>
              <a:ext uri="{C183D7F6-B498-43B3-948B-1728B52AA6E4}">
                <adec:decorative xmlns:adec="http://schemas.microsoft.com/office/drawing/2017/decorative" val="1"/>
              </a:ext>
            </a:extLst>
          </p:cNvPr>
          <p:cNvSpPr/>
          <p:nvPr/>
        </p:nvSpPr>
        <p:spPr bwMode="auto">
          <a:xfrm>
            <a:off x="8836693" y="3160143"/>
            <a:ext cx="1486991" cy="533032"/>
          </a:xfrm>
          <a:prstGeom prst="rect">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5" name="テキスト ボックス 14">
            <a:extLst>
              <a:ext uri="{FF2B5EF4-FFF2-40B4-BE49-F238E27FC236}">
                <a16:creationId xmlns:a16="http://schemas.microsoft.com/office/drawing/2014/main" id="{753F7823-7432-4341-A223-237C2299288C}"/>
              </a:ext>
              <a:ext uri="{C183D7F6-B498-43B3-948B-1728B52AA6E4}">
                <adec:decorative xmlns:adec="http://schemas.microsoft.com/office/drawing/2017/decorative" val="1"/>
              </a:ext>
            </a:extLst>
          </p:cNvPr>
          <p:cNvSpPr txBox="1"/>
          <p:nvPr/>
        </p:nvSpPr>
        <p:spPr>
          <a:xfrm>
            <a:off x="6382925" y="2832993"/>
            <a:ext cx="766851"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17" name="テキスト ボックス 16">
            <a:extLst>
              <a:ext uri="{FF2B5EF4-FFF2-40B4-BE49-F238E27FC236}">
                <a16:creationId xmlns:a16="http://schemas.microsoft.com/office/drawing/2014/main" id="{23D46A3F-AB37-4745-8FCD-8FEF47A3C0A6}"/>
              </a:ext>
              <a:ext uri="{C183D7F6-B498-43B3-948B-1728B52AA6E4}">
                <adec:decorative xmlns:adec="http://schemas.microsoft.com/office/drawing/2017/decorative" val="1"/>
              </a:ext>
            </a:extLst>
          </p:cNvPr>
          <p:cNvSpPr txBox="1"/>
          <p:nvPr/>
        </p:nvSpPr>
        <p:spPr>
          <a:xfrm>
            <a:off x="474326" y="2832994"/>
            <a:ext cx="766851"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13" name="右矢印 6">
            <a:extLst>
              <a:ext uri="{FF2B5EF4-FFF2-40B4-BE49-F238E27FC236}">
                <a16:creationId xmlns:a16="http://schemas.microsoft.com/office/drawing/2014/main" id="{CA80CCB0-6FDF-494F-972A-1D7DAB617715}"/>
              </a:ext>
              <a:ext uri="{C183D7F6-B498-43B3-948B-1728B52AA6E4}">
                <adec:decorative xmlns:adec="http://schemas.microsoft.com/office/drawing/2017/decorative" val="1"/>
              </a:ext>
            </a:extLst>
          </p:cNvPr>
          <p:cNvSpPr/>
          <p:nvPr/>
        </p:nvSpPr>
        <p:spPr bwMode="auto">
          <a:xfrm>
            <a:off x="5874316" y="3979940"/>
            <a:ext cx="508609" cy="550247"/>
          </a:xfrm>
          <a:prstGeom prst="rightArrow">
            <a:avLst/>
          </a:prstGeom>
          <a:solidFill>
            <a:srgbClr val="003399"/>
          </a:solidFill>
        </p:spPr>
        <p:txBody>
          <a:bodyPr wrap="square" rtlCol="0" anchor="ctr">
            <a:spAutoFit/>
          </a:bodyPr>
          <a:lstStyle/>
          <a:p>
            <a:pPr algn="ctr"/>
            <a:endParaRPr lang="ja-JP" altLang="en-US" sz="1200" dirty="0">
              <a:solidFill>
                <a:schemeClr val="bg1"/>
              </a:solidFill>
              <a:latin typeface="+mn-ea"/>
            </a:endParaRPr>
          </a:p>
        </p:txBody>
      </p:sp>
      <p:pic>
        <p:nvPicPr>
          <p:cNvPr id="4" name="図 3">
            <a:extLst>
              <a:ext uri="{FF2B5EF4-FFF2-40B4-BE49-F238E27FC236}">
                <a16:creationId xmlns:a16="http://schemas.microsoft.com/office/drawing/2014/main" id="{349A638C-7486-B992-F8B1-FC818CD3128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pic>
        <p:nvPicPr>
          <p:cNvPr id="6" name="図 5">
            <a:extLst>
              <a:ext uri="{FF2B5EF4-FFF2-40B4-BE49-F238E27FC236}">
                <a16:creationId xmlns:a16="http://schemas.microsoft.com/office/drawing/2014/main" id="{E8EE47B5-D409-7E5C-F5E3-36EE6A82CAEC}"/>
              </a:ext>
            </a:extLst>
          </p:cNvPr>
          <p:cNvPicPr>
            <a:picLocks noChangeAspect="1"/>
          </p:cNvPicPr>
          <p:nvPr/>
        </p:nvPicPr>
        <p:blipFill>
          <a:blip r:embed="rId3"/>
          <a:stretch>
            <a:fillRect/>
          </a:stretch>
        </p:blipFill>
        <p:spPr>
          <a:xfrm>
            <a:off x="474326" y="3148551"/>
            <a:ext cx="5354228" cy="2213027"/>
          </a:xfrm>
          <a:prstGeom prst="rect">
            <a:avLst/>
          </a:prstGeom>
        </p:spPr>
      </p:pic>
      <p:pic>
        <p:nvPicPr>
          <p:cNvPr id="18" name="図 17">
            <a:extLst>
              <a:ext uri="{FF2B5EF4-FFF2-40B4-BE49-F238E27FC236}">
                <a16:creationId xmlns:a16="http://schemas.microsoft.com/office/drawing/2014/main" id="{6E3E01E2-9E35-2348-473A-AFC1DDF2036D}"/>
              </a:ext>
            </a:extLst>
          </p:cNvPr>
          <p:cNvPicPr>
            <a:picLocks noChangeAspect="1"/>
          </p:cNvPicPr>
          <p:nvPr/>
        </p:nvPicPr>
        <p:blipFill>
          <a:blip r:embed="rId4"/>
          <a:stretch>
            <a:fillRect/>
          </a:stretch>
        </p:blipFill>
        <p:spPr>
          <a:xfrm>
            <a:off x="6363448" y="3133392"/>
            <a:ext cx="5281725" cy="2251940"/>
          </a:xfrm>
          <a:prstGeom prst="rect">
            <a:avLst/>
          </a:prstGeom>
        </p:spPr>
      </p:pic>
      <p:sp>
        <p:nvSpPr>
          <p:cNvPr id="19" name="正方形/長方形 18">
            <a:extLst>
              <a:ext uri="{FF2B5EF4-FFF2-40B4-BE49-F238E27FC236}">
                <a16:creationId xmlns:a16="http://schemas.microsoft.com/office/drawing/2014/main" id="{ABC0B8DC-15D3-8846-6946-61853B1937DD}"/>
              </a:ext>
              <a:ext uri="{C183D7F6-B498-43B3-948B-1728B52AA6E4}">
                <adec:decorative xmlns:adec="http://schemas.microsoft.com/office/drawing/2017/decorative" val="1"/>
              </a:ext>
            </a:extLst>
          </p:cNvPr>
          <p:cNvSpPr/>
          <p:nvPr/>
        </p:nvSpPr>
        <p:spPr bwMode="auto">
          <a:xfrm>
            <a:off x="4049089" y="3693175"/>
            <a:ext cx="701332" cy="28676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0" name="正方形/長方形 19">
            <a:extLst>
              <a:ext uri="{FF2B5EF4-FFF2-40B4-BE49-F238E27FC236}">
                <a16:creationId xmlns:a16="http://schemas.microsoft.com/office/drawing/2014/main" id="{CF8E166A-E907-DB11-18AC-855C337954E0}"/>
              </a:ext>
              <a:ext uri="{C183D7F6-B498-43B3-948B-1728B52AA6E4}">
                <adec:decorative xmlns:adec="http://schemas.microsoft.com/office/drawing/2017/decorative" val="1"/>
              </a:ext>
            </a:extLst>
          </p:cNvPr>
          <p:cNvSpPr/>
          <p:nvPr/>
        </p:nvSpPr>
        <p:spPr bwMode="auto">
          <a:xfrm>
            <a:off x="6382924" y="5058899"/>
            <a:ext cx="1935885" cy="326433"/>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1" name="正方形/長方形 20">
            <a:extLst>
              <a:ext uri="{FF2B5EF4-FFF2-40B4-BE49-F238E27FC236}">
                <a16:creationId xmlns:a16="http://schemas.microsoft.com/office/drawing/2014/main" id="{231F1138-20AD-8CCA-46F8-2DF5FC5CEC5C}"/>
              </a:ext>
              <a:ext uri="{C183D7F6-B498-43B3-948B-1728B52AA6E4}">
                <adec:decorative xmlns:adec="http://schemas.microsoft.com/office/drawing/2017/decorative" val="1"/>
              </a:ext>
            </a:extLst>
          </p:cNvPr>
          <p:cNvSpPr/>
          <p:nvPr/>
        </p:nvSpPr>
        <p:spPr bwMode="auto">
          <a:xfrm>
            <a:off x="9121699" y="4914640"/>
            <a:ext cx="1213136" cy="326433"/>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6" name="テキスト ボックス 25">
            <a:extLst>
              <a:ext uri="{FF2B5EF4-FFF2-40B4-BE49-F238E27FC236}">
                <a16:creationId xmlns:a16="http://schemas.microsoft.com/office/drawing/2014/main" id="{C777C011-12C4-E010-E6D7-A831746EDA70}"/>
              </a:ext>
            </a:extLst>
          </p:cNvPr>
          <p:cNvSpPr txBox="1"/>
          <p:nvPr/>
        </p:nvSpPr>
        <p:spPr>
          <a:xfrm>
            <a:off x="2460590" y="6134355"/>
            <a:ext cx="9506620" cy="230832"/>
          </a:xfrm>
          <a:prstGeom prst="rect">
            <a:avLst/>
          </a:prstGeom>
          <a:noFill/>
        </p:spPr>
        <p:txBody>
          <a:bodyPr wrap="square">
            <a:spAutoFit/>
          </a:bodyPr>
          <a:lstStyle/>
          <a:p>
            <a:r>
              <a:rPr lang="en-US" altLang="ja-JP" sz="900" dirty="0"/>
              <a:t>※</a:t>
            </a:r>
            <a:r>
              <a:rPr lang="ja-JP" altLang="en-US" sz="900" dirty="0"/>
              <a:t>マルチレポートを利用停止にしている場合、「予定の詳細」画面に「マルチレポート」は表示されません。また、「オプション」の「レポートと関連付ける」も表示されません。</a:t>
            </a:r>
          </a:p>
        </p:txBody>
      </p:sp>
    </p:spTree>
    <p:extLst>
      <p:ext uri="{BB962C8B-B14F-4D97-AF65-F5344CB8AC3E}">
        <p14:creationId xmlns:p14="http://schemas.microsoft.com/office/powerpoint/2010/main" val="46344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F15F833-F78D-4C01-970A-392777D1700E}"/>
              </a:ext>
            </a:extLst>
          </p:cNvPr>
          <p:cNvSpPr>
            <a:spLocks noGrp="1"/>
          </p:cNvSpPr>
          <p:nvPr>
            <p:ph type="title"/>
          </p:nvPr>
        </p:nvSpPr>
        <p:spPr/>
        <p:txBody>
          <a:bodyPr>
            <a:normAutofit/>
          </a:bodyPr>
          <a:lstStyle/>
          <a:p>
            <a:r>
              <a:rPr lang="ja-JP" altLang="en-US" dirty="0">
                <a:latin typeface="+mn-ea"/>
                <a:ea typeface="+mn-ea"/>
              </a:rPr>
              <a:t>本文書の取り扱いと商標について</a:t>
            </a:r>
            <a:endParaRPr kumimoji="1" lang="ja-JP" altLang="en-US" dirty="0">
              <a:latin typeface="+mn-ea"/>
              <a:ea typeface="+mn-ea"/>
            </a:endParaRPr>
          </a:p>
        </p:txBody>
      </p:sp>
      <p:sp>
        <p:nvSpPr>
          <p:cNvPr id="2" name="テキスト プレースホルダー 1">
            <a:extLst>
              <a:ext uri="{FF2B5EF4-FFF2-40B4-BE49-F238E27FC236}">
                <a16:creationId xmlns:a16="http://schemas.microsoft.com/office/drawing/2014/main" id="{1FF4255C-6CC7-4196-9ADF-4CD025CA7795}"/>
              </a:ext>
            </a:extLst>
          </p:cNvPr>
          <p:cNvSpPr>
            <a:spLocks noGrp="1"/>
          </p:cNvSpPr>
          <p:nvPr>
            <p:ph type="body" sz="quarter" idx="10"/>
          </p:nvPr>
        </p:nvSpPr>
        <p:spPr/>
        <p:txBody>
          <a:bodyPr vert="horz" lIns="91440" tIns="45720" rIns="91440" bIns="45720" rtlCol="0" anchor="t">
            <a:normAutofit fontScale="70000" lnSpcReduction="20000"/>
          </a:bodyPr>
          <a:lstStyle/>
          <a:p>
            <a:pPr marL="269240" indent="-269240" eaLnBrk="1" hangingPunct="1">
              <a:buClr>
                <a:srgbClr val="003399"/>
              </a:buClr>
              <a:buFont typeface="Wingdings" panose="05000000000000000000" pitchFamily="2" charset="2"/>
              <a:buChar char="l"/>
              <a:defRPr/>
            </a:pPr>
            <a:r>
              <a:rPr lang="ja-JP" altLang="en-US" sz="2900" kern="0" dirty="0">
                <a:latin typeface="+mn-ea"/>
                <a:ea typeface="+mn-ea"/>
              </a:rPr>
              <a:t> </a:t>
            </a:r>
            <a:r>
              <a:rPr lang="ja-JP" altLang="en-US" sz="2900" b="1" kern="0" dirty="0">
                <a:latin typeface="+mn-ea"/>
                <a:ea typeface="+mn-ea"/>
              </a:rPr>
              <a:t>本文書の取り扱いについて</a:t>
            </a:r>
            <a:endParaRPr lang="en-US" altLang="ja-JP" sz="2900" b="1" kern="0" dirty="0">
              <a:latin typeface="+mn-ea"/>
              <a:ea typeface="+mn-ea"/>
            </a:endParaRPr>
          </a:p>
          <a:p>
            <a:pPr marL="0" indent="0" eaLnBrk="1" hangingPunct="1">
              <a:lnSpc>
                <a:spcPct val="150000"/>
              </a:lnSpc>
              <a:buNone/>
              <a:defRPr/>
            </a:pPr>
            <a:r>
              <a:rPr lang="ja-JP" altLang="en-US" sz="2000" kern="0" dirty="0">
                <a:latin typeface="游ゴシック"/>
                <a:ea typeface="游ゴシック"/>
              </a:rPr>
              <a:t>この文書内における掲載情報の二次利用においては、ご自身の判断と責任の下に行ってください。</a:t>
            </a:r>
            <a:br>
              <a:rPr lang="en-US" altLang="ja-JP" sz="2000" kern="0" dirty="0">
                <a:latin typeface="+mn-ea"/>
                <a:ea typeface="+mn-ea"/>
              </a:rPr>
            </a:br>
            <a:r>
              <a:rPr lang="ja-JP" altLang="en-US" sz="2000" kern="0" dirty="0">
                <a:latin typeface="游ゴシック"/>
                <a:ea typeface="游ゴシック"/>
              </a:rPr>
              <a:t>サイボウズ株式会社は、それらの情報をご利用になることにより発生したあらゆる商業的損害・損失を含め、一切の直接的、間接的、特殊的、付随的または結果的損失、損害について責任を負いません。</a:t>
            </a:r>
            <a:br>
              <a:rPr lang="en-US" altLang="ja-JP" sz="2000" kern="0" dirty="0">
                <a:latin typeface="+mn-ea"/>
                <a:ea typeface="+mn-ea"/>
              </a:rPr>
            </a:br>
            <a:br>
              <a:rPr lang="en-US" altLang="ja-JP" sz="2000" kern="0" dirty="0">
                <a:latin typeface="+mn-ea"/>
                <a:ea typeface="+mn-ea"/>
              </a:rPr>
            </a:br>
            <a:r>
              <a:rPr lang="ja-JP" altLang="en-US" sz="2000" kern="0" dirty="0">
                <a:latin typeface="游ゴシック"/>
                <a:ea typeface="游ゴシック"/>
              </a:rPr>
              <a:t>本文書を一部引用して作成した文書には、次のような当社の著作権表示文を記載してください。「この文書は、サイボウズ株式会社による</a:t>
            </a:r>
            <a:r>
              <a:rPr lang="en-US" altLang="ja-JP" sz="2000" kern="0" dirty="0">
                <a:latin typeface="游ゴシック"/>
                <a:ea typeface="游ゴシック"/>
              </a:rPr>
              <a:t>『</a:t>
            </a:r>
            <a:r>
              <a:rPr lang="ja-JP" altLang="en-US" sz="2000" kern="0" dirty="0">
                <a:latin typeface="游ゴシック"/>
                <a:ea typeface="游ゴシック"/>
              </a:rPr>
              <a:t>パッケージ版 </a:t>
            </a:r>
            <a:r>
              <a:rPr lang="en-US" altLang="ja-JP" sz="2000" kern="0" dirty="0" err="1">
                <a:latin typeface="游ゴシック"/>
                <a:ea typeface="游ゴシック"/>
              </a:rPr>
              <a:t>Garoon</a:t>
            </a:r>
            <a:r>
              <a:rPr lang="en-US" altLang="ja-JP" sz="2000" kern="0" dirty="0">
                <a:latin typeface="游ゴシック"/>
                <a:ea typeface="游ゴシック"/>
              </a:rPr>
              <a:t> 5 </a:t>
            </a:r>
            <a:r>
              <a:rPr lang="ja-JP" altLang="en-US" sz="2000" kern="0" dirty="0">
                <a:latin typeface="游ゴシック"/>
                <a:ea typeface="游ゴシック"/>
              </a:rPr>
              <a:t>新機能紹介資料</a:t>
            </a:r>
            <a:r>
              <a:rPr lang="en-US" altLang="ja-JP" sz="2000" kern="0" dirty="0">
                <a:latin typeface="游ゴシック"/>
                <a:ea typeface="游ゴシック"/>
              </a:rPr>
              <a:t>』</a:t>
            </a:r>
            <a:r>
              <a:rPr lang="ja-JP" altLang="en-US" sz="2000" kern="0" dirty="0">
                <a:latin typeface="游ゴシック"/>
                <a:ea typeface="游ゴシック"/>
              </a:rPr>
              <a:t>を一部引用しています。」</a:t>
            </a:r>
            <a:br>
              <a:rPr lang="en-US" altLang="ja-JP" sz="2000" kern="0" dirty="0">
                <a:latin typeface="+mn-ea"/>
                <a:ea typeface="+mn-ea"/>
              </a:rPr>
            </a:br>
            <a:br>
              <a:rPr lang="en-US" altLang="ja-JP" sz="2000" kern="0" dirty="0">
                <a:latin typeface="+mn-ea"/>
                <a:ea typeface="+mn-ea"/>
              </a:rPr>
            </a:br>
            <a:r>
              <a:rPr lang="ja-JP" altLang="en-US" sz="2000" kern="0" dirty="0">
                <a:latin typeface="游ゴシック"/>
                <a:ea typeface="游ゴシック"/>
              </a:rPr>
              <a:t>また、本ファイルに編集を加えて二次利用する場合には、次のように修正箇所と修正者を明記してください。</a:t>
            </a:r>
            <a:br>
              <a:rPr lang="en-US" altLang="ja-JP" sz="2000" kern="0" dirty="0">
                <a:latin typeface="+mn-ea"/>
                <a:ea typeface="+mn-ea"/>
              </a:rPr>
            </a:br>
            <a:r>
              <a:rPr lang="ja-JP" altLang="en-US" sz="2000" kern="0" dirty="0">
                <a:latin typeface="游ゴシック"/>
                <a:ea typeface="游ゴシック"/>
              </a:rPr>
              <a:t>「本ファイルの（修正箇所）は、（修正者）が編集しました。」</a:t>
            </a:r>
            <a:endParaRPr lang="en-US" altLang="ja-JP" sz="2000" kern="0" dirty="0">
              <a:latin typeface="游ゴシック"/>
              <a:ea typeface="游ゴシック"/>
            </a:endParaRPr>
          </a:p>
          <a:p>
            <a:pPr marL="0" indent="0" eaLnBrk="1" hangingPunct="1">
              <a:buNone/>
              <a:defRPr/>
            </a:pPr>
            <a:r>
              <a:rPr lang="ja-JP" altLang="en-US" sz="2400" kern="0" dirty="0">
                <a:latin typeface="+mn-ea"/>
                <a:ea typeface="+mn-ea"/>
              </a:rPr>
              <a:t> </a:t>
            </a:r>
            <a:endParaRPr lang="en-US" altLang="ja-JP" sz="2400" kern="0" dirty="0">
              <a:latin typeface="+mn-ea"/>
              <a:ea typeface="+mn-ea"/>
            </a:endParaRPr>
          </a:p>
          <a:p>
            <a:pPr marL="269240" lvl="0" indent="-269240" eaLnBrk="1" hangingPunct="1">
              <a:lnSpc>
                <a:spcPct val="100000"/>
              </a:lnSpc>
              <a:spcBef>
                <a:spcPct val="0"/>
              </a:spcBef>
              <a:buClr>
                <a:srgbClr val="003399"/>
              </a:buClr>
              <a:buSzTx/>
              <a:buFont typeface="Wingdings" panose="05000000000000000000" pitchFamily="2" charset="2"/>
              <a:buChar char="l"/>
              <a:defRPr/>
            </a:pPr>
            <a:r>
              <a:rPr lang="en-US" altLang="ja-JP" sz="2900" kern="0" dirty="0">
                <a:solidFill>
                  <a:srgbClr val="333333"/>
                </a:solidFill>
                <a:latin typeface="+mn-ea"/>
                <a:ea typeface="+mn-ea"/>
              </a:rPr>
              <a:t> </a:t>
            </a:r>
            <a:r>
              <a:rPr lang="ja-JP" altLang="en-US" sz="2900" b="1" kern="0" dirty="0">
                <a:solidFill>
                  <a:srgbClr val="333333"/>
                </a:solidFill>
                <a:latin typeface="+mn-ea"/>
                <a:ea typeface="+mn-ea"/>
              </a:rPr>
              <a:t>商標について</a:t>
            </a:r>
            <a:endParaRPr lang="en-US" altLang="ja-JP" sz="2900" b="1" kern="0" dirty="0">
              <a:solidFill>
                <a:srgbClr val="333333"/>
              </a:solidFill>
              <a:latin typeface="+mn-ea"/>
              <a:ea typeface="+mn-ea"/>
            </a:endParaRPr>
          </a:p>
          <a:p>
            <a:pPr marL="0" indent="0" eaLnBrk="1" hangingPunct="1">
              <a:lnSpc>
                <a:spcPct val="100000"/>
              </a:lnSpc>
              <a:spcBef>
                <a:spcPct val="0"/>
              </a:spcBef>
              <a:buClr>
                <a:schemeClr val="accent1"/>
              </a:buClr>
              <a:buSzTx/>
              <a:buFont typeface="Arial" panose="020B0604020202020204" pitchFamily="34" charset="0"/>
              <a:buChar char="▐"/>
              <a:defRPr/>
            </a:pPr>
            <a:endParaRPr lang="en-US" altLang="ja-JP" sz="3200" kern="0" dirty="0">
              <a:solidFill>
                <a:srgbClr val="333333"/>
              </a:solidFill>
              <a:latin typeface="+mn-ea"/>
              <a:ea typeface="+mn-ea"/>
            </a:endParaRPr>
          </a:p>
          <a:p>
            <a:pPr marL="0" indent="0" eaLnBrk="1" hangingPunct="1">
              <a:spcBef>
                <a:spcPts val="0"/>
              </a:spcBef>
              <a:buNone/>
              <a:defRPr/>
            </a:pPr>
            <a:r>
              <a:rPr lang="ja-JP" altLang="en-US" sz="2000" dirty="0">
                <a:solidFill>
                  <a:srgbClr val="333333"/>
                </a:solidFill>
                <a:latin typeface="+mn-ea"/>
                <a:ea typeface="+mn-ea"/>
              </a:rPr>
              <a:t>記載された商品名、各製品名は各社の登録商標または商標です。また、当社製品には他社の著作物が含まれていることがあります。</a:t>
            </a:r>
            <a:endParaRPr lang="en-US" altLang="ja-JP" sz="2000" dirty="0">
              <a:solidFill>
                <a:srgbClr val="333333"/>
              </a:solidFill>
              <a:latin typeface="+mn-ea"/>
              <a:ea typeface="+mn-ea"/>
            </a:endParaRPr>
          </a:p>
          <a:p>
            <a:pPr marL="0" indent="0" eaLnBrk="1" hangingPunct="1">
              <a:spcBef>
                <a:spcPts val="0"/>
              </a:spcBef>
              <a:buNone/>
              <a:defRPr/>
            </a:pPr>
            <a:r>
              <a:rPr lang="ja-JP" altLang="en-US" sz="2000" dirty="0">
                <a:solidFill>
                  <a:srgbClr val="333333"/>
                </a:solidFill>
                <a:latin typeface="+mn-ea"/>
                <a:ea typeface="+mn-ea"/>
              </a:rPr>
              <a:t>個別の商標･著作物に関する注記については、弊社の</a:t>
            </a:r>
            <a:r>
              <a:rPr lang="en-US" altLang="ja-JP" sz="2000" dirty="0">
                <a:solidFill>
                  <a:srgbClr val="333333"/>
                </a:solidFill>
                <a:latin typeface="+mn-ea"/>
                <a:ea typeface="+mn-ea"/>
              </a:rPr>
              <a:t>Web</a:t>
            </a:r>
            <a:r>
              <a:rPr lang="ja-JP" altLang="en-US" sz="2000" dirty="0">
                <a:solidFill>
                  <a:srgbClr val="333333"/>
                </a:solidFill>
                <a:latin typeface="+mn-ea"/>
                <a:ea typeface="+mn-ea"/>
              </a:rPr>
              <a:t>サイトを参照してください。</a:t>
            </a:r>
          </a:p>
          <a:p>
            <a:pPr marL="0" indent="0" eaLnBrk="1" hangingPunct="1">
              <a:spcBef>
                <a:spcPts val="0"/>
              </a:spcBef>
              <a:buNone/>
              <a:defRPr/>
            </a:pPr>
            <a:r>
              <a:rPr lang="en-US" altLang="ja-JP" sz="2000" dirty="0">
                <a:solidFill>
                  <a:srgbClr val="333333"/>
                </a:solidFill>
                <a:latin typeface="+mn-ea"/>
                <a:ea typeface="+mn-ea"/>
                <a:hlinkClick r:id="rId2"/>
              </a:rPr>
              <a:t>https://cybozu.co.jp/logotypes/trademark/</a:t>
            </a:r>
            <a:endParaRPr lang="en-US" altLang="ja-JP" sz="2000" dirty="0">
              <a:solidFill>
                <a:srgbClr val="333333"/>
              </a:solidFill>
              <a:latin typeface="+mn-ea"/>
              <a:ea typeface="+mn-ea"/>
            </a:endParaRPr>
          </a:p>
        </p:txBody>
      </p:sp>
    </p:spTree>
    <p:extLst>
      <p:ext uri="{BB962C8B-B14F-4D97-AF65-F5344CB8AC3E}">
        <p14:creationId xmlns:p14="http://schemas.microsoft.com/office/powerpoint/2010/main" val="92509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EF99A71-B11B-CBD1-EA1A-34B148BFAA9B}"/>
              </a:ext>
            </a:extLst>
          </p:cNvPr>
          <p:cNvPicPr>
            <a:picLocks noChangeAspect="1"/>
          </p:cNvPicPr>
          <p:nvPr/>
        </p:nvPicPr>
        <p:blipFill>
          <a:blip r:embed="rId2"/>
          <a:stretch>
            <a:fillRect/>
          </a:stretch>
        </p:blipFill>
        <p:spPr>
          <a:xfrm>
            <a:off x="6002256" y="2213915"/>
            <a:ext cx="5790472" cy="3374788"/>
          </a:xfrm>
          <a:prstGeom prst="rect">
            <a:avLst/>
          </a:prstGeom>
        </p:spPr>
      </p:pic>
      <p:pic>
        <p:nvPicPr>
          <p:cNvPr id="7" name="図 6">
            <a:extLst>
              <a:ext uri="{FF2B5EF4-FFF2-40B4-BE49-F238E27FC236}">
                <a16:creationId xmlns:a16="http://schemas.microsoft.com/office/drawing/2014/main" id="{891AA604-E30E-D19B-9FDF-7A384664E167}"/>
              </a:ext>
            </a:extLst>
          </p:cNvPr>
          <p:cNvPicPr>
            <a:picLocks noChangeAspect="1"/>
          </p:cNvPicPr>
          <p:nvPr/>
        </p:nvPicPr>
        <p:blipFill>
          <a:blip r:embed="rId3"/>
          <a:stretch>
            <a:fillRect/>
          </a:stretch>
        </p:blipFill>
        <p:spPr>
          <a:xfrm>
            <a:off x="399273" y="2253415"/>
            <a:ext cx="5203710" cy="3832997"/>
          </a:xfrm>
          <a:prstGeom prst="rect">
            <a:avLst/>
          </a:prstGeom>
        </p:spPr>
      </p:pic>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a:xfrm>
            <a:off x="1014760" y="260649"/>
            <a:ext cx="10293399" cy="549351"/>
          </a:xfrm>
        </p:spPr>
        <p:txBody>
          <a:bodyPr>
            <a:normAutofit/>
          </a:bodyPr>
          <a:lstStyle/>
          <a:p>
            <a:r>
              <a:rPr lang="ja-JP" altLang="en-US" dirty="0"/>
              <a:t>スケジュール　</a:t>
            </a:r>
            <a:r>
              <a:rPr lang="ja-JP" altLang="en-US" sz="2000" dirty="0"/>
              <a:t>予定メニューの背景色を</a:t>
            </a:r>
            <a:r>
              <a:rPr lang="en-US" altLang="ja-JP" sz="2000" dirty="0"/>
              <a:t>20</a:t>
            </a:r>
            <a:r>
              <a:rPr lang="ja-JP" altLang="en-US" sz="2000" dirty="0"/>
              <a:t>色に追加</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78D4B0DD-CD42-475E-B714-C552968BE60C}"/>
              </a:ext>
            </a:extLst>
          </p:cNvPr>
          <p:cNvSpPr>
            <a:spLocks noGrp="1"/>
          </p:cNvSpPr>
          <p:nvPr>
            <p:ph type="body" sz="quarter" idx="10"/>
          </p:nvPr>
        </p:nvSpPr>
        <p:spPr>
          <a:xfrm>
            <a:off x="499806" y="1139037"/>
            <a:ext cx="11380194" cy="4956761"/>
          </a:xfrm>
        </p:spPr>
        <p:txBody>
          <a:bodyPr>
            <a:normAutofit/>
          </a:bodyPr>
          <a:lstStyle/>
          <a:p>
            <a:pPr marL="0" indent="0">
              <a:lnSpc>
                <a:spcPct val="100000"/>
              </a:lnSpc>
              <a:buNone/>
            </a:pPr>
            <a:r>
              <a:rPr lang="ja-JP" altLang="en-US" sz="1600" kern="0" dirty="0"/>
              <a:t>予定メニューの背景色を</a:t>
            </a:r>
            <a:r>
              <a:rPr lang="en-US" altLang="ja-JP" sz="1600" kern="0" dirty="0"/>
              <a:t>11</a:t>
            </a:r>
            <a:r>
              <a:rPr lang="ja-JP" altLang="en-US" sz="1600" kern="0" dirty="0"/>
              <a:t>色追加し、</a:t>
            </a:r>
            <a:r>
              <a:rPr lang="en-US" altLang="ja-JP" sz="1600" kern="0" dirty="0"/>
              <a:t>20</a:t>
            </a:r>
            <a:r>
              <a:rPr lang="ja-JP" altLang="en-US" sz="1600" kern="0" dirty="0"/>
              <a:t>色から選べます。</a:t>
            </a:r>
            <a:endParaRPr lang="en-US" altLang="ja-JP" sz="1600" kern="0" dirty="0"/>
          </a:p>
          <a:p>
            <a:pPr marL="0" indent="0">
              <a:lnSpc>
                <a:spcPct val="100000"/>
              </a:lnSpc>
              <a:buNone/>
            </a:pPr>
            <a:r>
              <a:rPr lang="ja-JP" altLang="en-US" sz="1600" kern="0" dirty="0"/>
              <a:t>背景色を使い分けることで、予定の種類を見分けやすくなります。</a:t>
            </a:r>
          </a:p>
        </p:txBody>
      </p:sp>
      <p:sp>
        <p:nvSpPr>
          <p:cNvPr id="24" name="角丸四角形 34">
            <a:extLst>
              <a:ext uri="{FF2B5EF4-FFF2-40B4-BE49-F238E27FC236}">
                <a16:creationId xmlns:a16="http://schemas.microsoft.com/office/drawing/2014/main" id="{52EF559A-EDA5-4D43-AA1F-E8426F1BEDB8}"/>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
        <p:nvSpPr>
          <p:cNvPr id="15" name="テキスト ボックス 14">
            <a:extLst>
              <a:ext uri="{FF2B5EF4-FFF2-40B4-BE49-F238E27FC236}">
                <a16:creationId xmlns:a16="http://schemas.microsoft.com/office/drawing/2014/main" id="{753F7823-7432-4341-A223-237C2299288C}"/>
              </a:ext>
              <a:ext uri="{C183D7F6-B498-43B3-948B-1728B52AA6E4}">
                <adec:decorative xmlns:adec="http://schemas.microsoft.com/office/drawing/2017/decorative" val="1"/>
              </a:ext>
            </a:extLst>
          </p:cNvPr>
          <p:cNvSpPr txBox="1"/>
          <p:nvPr/>
        </p:nvSpPr>
        <p:spPr>
          <a:xfrm>
            <a:off x="6002256" y="1920982"/>
            <a:ext cx="766851"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17" name="テキスト ボックス 16">
            <a:extLst>
              <a:ext uri="{FF2B5EF4-FFF2-40B4-BE49-F238E27FC236}">
                <a16:creationId xmlns:a16="http://schemas.microsoft.com/office/drawing/2014/main" id="{23D46A3F-AB37-4745-8FCD-8FEF47A3C0A6}"/>
              </a:ext>
              <a:ext uri="{C183D7F6-B498-43B3-948B-1728B52AA6E4}">
                <adec:decorative xmlns:adec="http://schemas.microsoft.com/office/drawing/2017/decorative" val="1"/>
              </a:ext>
            </a:extLst>
          </p:cNvPr>
          <p:cNvSpPr txBox="1"/>
          <p:nvPr/>
        </p:nvSpPr>
        <p:spPr>
          <a:xfrm>
            <a:off x="399273" y="1950397"/>
            <a:ext cx="766851"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13" name="右矢印 6">
            <a:extLst>
              <a:ext uri="{FF2B5EF4-FFF2-40B4-BE49-F238E27FC236}">
                <a16:creationId xmlns:a16="http://schemas.microsoft.com/office/drawing/2014/main" id="{CA80CCB0-6FDF-494F-972A-1D7DAB617715}"/>
              </a:ext>
              <a:ext uri="{C183D7F6-B498-43B3-948B-1728B52AA6E4}">
                <adec:decorative xmlns:adec="http://schemas.microsoft.com/office/drawing/2017/decorative" val="1"/>
              </a:ext>
            </a:extLst>
          </p:cNvPr>
          <p:cNvSpPr/>
          <p:nvPr/>
        </p:nvSpPr>
        <p:spPr bwMode="auto">
          <a:xfrm>
            <a:off x="5546116" y="3763460"/>
            <a:ext cx="508609" cy="550247"/>
          </a:xfrm>
          <a:prstGeom prst="rightArrow">
            <a:avLst/>
          </a:prstGeom>
          <a:solidFill>
            <a:srgbClr val="003399"/>
          </a:solidFill>
        </p:spPr>
        <p:txBody>
          <a:bodyPr wrap="square" rtlCol="0" anchor="ctr">
            <a:spAutoFit/>
          </a:bodyPr>
          <a:lstStyle/>
          <a:p>
            <a:pPr algn="ctr"/>
            <a:endParaRPr lang="ja-JP" altLang="en-US" sz="1200" dirty="0">
              <a:solidFill>
                <a:schemeClr val="bg1"/>
              </a:solidFill>
              <a:latin typeface="+mn-ea"/>
            </a:endParaRPr>
          </a:p>
        </p:txBody>
      </p:sp>
      <p:pic>
        <p:nvPicPr>
          <p:cNvPr id="4" name="図 3">
            <a:extLst>
              <a:ext uri="{FF2B5EF4-FFF2-40B4-BE49-F238E27FC236}">
                <a16:creationId xmlns:a16="http://schemas.microsoft.com/office/drawing/2014/main" id="{349A638C-7486-B992-F8B1-FC818CD3128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19" name="正方形/長方形 18">
            <a:extLst>
              <a:ext uri="{FF2B5EF4-FFF2-40B4-BE49-F238E27FC236}">
                <a16:creationId xmlns:a16="http://schemas.microsoft.com/office/drawing/2014/main" id="{ABC0B8DC-15D3-8846-6946-61853B1937DD}"/>
              </a:ext>
              <a:ext uri="{C183D7F6-B498-43B3-948B-1728B52AA6E4}">
                <adec:decorative xmlns:adec="http://schemas.microsoft.com/office/drawing/2017/decorative" val="1"/>
              </a:ext>
            </a:extLst>
          </p:cNvPr>
          <p:cNvSpPr/>
          <p:nvPr/>
        </p:nvSpPr>
        <p:spPr bwMode="auto">
          <a:xfrm>
            <a:off x="3647646" y="3189151"/>
            <a:ext cx="567516" cy="2720996"/>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1" name="正方形/長方形 20">
            <a:extLst>
              <a:ext uri="{FF2B5EF4-FFF2-40B4-BE49-F238E27FC236}">
                <a16:creationId xmlns:a16="http://schemas.microsoft.com/office/drawing/2014/main" id="{231F1138-20AD-8CCA-46F8-2DF5FC5CEC5C}"/>
              </a:ext>
              <a:ext uri="{C183D7F6-B498-43B3-948B-1728B52AA6E4}">
                <adec:decorative xmlns:adec="http://schemas.microsoft.com/office/drawing/2017/decorative" val="1"/>
              </a:ext>
            </a:extLst>
          </p:cNvPr>
          <p:cNvSpPr/>
          <p:nvPr/>
        </p:nvSpPr>
        <p:spPr bwMode="auto">
          <a:xfrm>
            <a:off x="9576334" y="3557364"/>
            <a:ext cx="1486990" cy="1490384"/>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Tree>
    <p:extLst>
      <p:ext uri="{BB962C8B-B14F-4D97-AF65-F5344CB8AC3E}">
        <p14:creationId xmlns:p14="http://schemas.microsoft.com/office/powerpoint/2010/main" val="240551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a:xfrm>
            <a:off x="1014760" y="260649"/>
            <a:ext cx="10293399" cy="549351"/>
          </a:xfrm>
        </p:spPr>
        <p:txBody>
          <a:bodyPr>
            <a:normAutofit/>
          </a:bodyPr>
          <a:lstStyle/>
          <a:p>
            <a:r>
              <a:rPr lang="ja-JP" altLang="en-US" dirty="0"/>
              <a:t>スケジュール　</a:t>
            </a:r>
            <a:r>
              <a:rPr lang="ja-JP" altLang="en-US" sz="2000" dirty="0"/>
              <a:t>ユーザーや施設の検索でインクリメンタルサーチが可能</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78D4B0DD-CD42-475E-B714-C552968BE60C}"/>
              </a:ext>
            </a:extLst>
          </p:cNvPr>
          <p:cNvSpPr>
            <a:spLocks noGrp="1"/>
          </p:cNvSpPr>
          <p:nvPr>
            <p:ph type="body" sz="quarter" idx="10"/>
          </p:nvPr>
        </p:nvSpPr>
        <p:spPr>
          <a:xfrm>
            <a:off x="499806" y="1139037"/>
            <a:ext cx="11380194" cy="4956761"/>
          </a:xfrm>
        </p:spPr>
        <p:txBody>
          <a:bodyPr>
            <a:normAutofit/>
          </a:bodyPr>
          <a:lstStyle/>
          <a:p>
            <a:pPr marL="0" indent="0">
              <a:lnSpc>
                <a:spcPct val="100000"/>
              </a:lnSpc>
              <a:buNone/>
            </a:pPr>
            <a:r>
              <a:rPr lang="ja-JP" altLang="en-US" sz="1600" kern="0" dirty="0"/>
              <a:t>ユーザーや施設の検索がインクリメンタルサーチに対応し、検索条件に一致するユーザーや施設が候補として自動で表示されます。スケジュールを確認したいユーザーや施設を選びやすくなります。</a:t>
            </a:r>
          </a:p>
        </p:txBody>
      </p:sp>
      <p:pic>
        <p:nvPicPr>
          <p:cNvPr id="4" name="図 3">
            <a:extLst>
              <a:ext uri="{FF2B5EF4-FFF2-40B4-BE49-F238E27FC236}">
                <a16:creationId xmlns:a16="http://schemas.microsoft.com/office/drawing/2014/main" id="{349A638C-7486-B992-F8B1-FC818CD3128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pic>
        <p:nvPicPr>
          <p:cNvPr id="11" name="図 10">
            <a:extLst>
              <a:ext uri="{FF2B5EF4-FFF2-40B4-BE49-F238E27FC236}">
                <a16:creationId xmlns:a16="http://schemas.microsoft.com/office/drawing/2014/main" id="{4E33EB1A-124D-C23A-8DEE-598E35058113}"/>
              </a:ext>
            </a:extLst>
          </p:cNvPr>
          <p:cNvPicPr>
            <a:picLocks noChangeAspect="1"/>
          </p:cNvPicPr>
          <p:nvPr/>
        </p:nvPicPr>
        <p:blipFill>
          <a:blip r:embed="rId3"/>
          <a:stretch>
            <a:fillRect/>
          </a:stretch>
        </p:blipFill>
        <p:spPr>
          <a:xfrm>
            <a:off x="653025" y="2223369"/>
            <a:ext cx="11016867" cy="3872429"/>
          </a:xfrm>
          <a:prstGeom prst="rect">
            <a:avLst/>
          </a:prstGeom>
        </p:spPr>
      </p:pic>
      <p:sp>
        <p:nvSpPr>
          <p:cNvPr id="12" name="正方形/長方形 11">
            <a:extLst>
              <a:ext uri="{FF2B5EF4-FFF2-40B4-BE49-F238E27FC236}">
                <a16:creationId xmlns:a16="http://schemas.microsoft.com/office/drawing/2014/main" id="{458E6766-9D1F-C300-F0E9-C4941A6EB0C8}"/>
              </a:ext>
              <a:ext uri="{C183D7F6-B498-43B3-948B-1728B52AA6E4}">
                <adec:decorative xmlns:adec="http://schemas.microsoft.com/office/drawing/2017/decorative" val="1"/>
              </a:ext>
            </a:extLst>
          </p:cNvPr>
          <p:cNvSpPr/>
          <p:nvPr/>
        </p:nvSpPr>
        <p:spPr bwMode="auto">
          <a:xfrm>
            <a:off x="8881009" y="2765627"/>
            <a:ext cx="2303663" cy="137147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5" name="角丸四角形 34">
            <a:extLst>
              <a:ext uri="{FF2B5EF4-FFF2-40B4-BE49-F238E27FC236}">
                <a16:creationId xmlns:a16="http://schemas.microsoft.com/office/drawing/2014/main" id="{0155D271-26F2-CF19-26BD-C34A3B723CCA}"/>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64338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2000" dirty="0">
                <a:latin typeface="+mn-ea"/>
                <a:ea typeface="+mn-ea"/>
              </a:rPr>
              <a:t>スケジュールから</a:t>
            </a:r>
            <a:r>
              <a:rPr lang="en-US" altLang="ja-JP" sz="2000" dirty="0">
                <a:latin typeface="+mn-ea"/>
                <a:ea typeface="+mn-ea"/>
              </a:rPr>
              <a:t>My</a:t>
            </a:r>
            <a:r>
              <a:rPr lang="ja-JP" altLang="en-US" sz="2000" dirty="0">
                <a:latin typeface="+mn-ea"/>
                <a:ea typeface="+mn-ea"/>
              </a:rPr>
              <a:t>グループの追加</a:t>
            </a: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スケジュールの画面から</a:t>
            </a:r>
            <a:r>
              <a:rPr lang="en-US" altLang="ja-JP" sz="1600" dirty="0">
                <a:latin typeface="+mn-ea"/>
                <a:ea typeface="+mn-ea"/>
              </a:rPr>
              <a:t>1</a:t>
            </a:r>
            <a:r>
              <a:rPr lang="ja-JP" altLang="en-US" sz="1600" dirty="0">
                <a:latin typeface="+mn-ea"/>
                <a:ea typeface="+mn-ea"/>
              </a:rPr>
              <a:t>クリックで「</a:t>
            </a:r>
            <a:r>
              <a:rPr lang="en-US" altLang="ja-JP" sz="1600" dirty="0">
                <a:latin typeface="+mn-ea"/>
                <a:ea typeface="+mn-ea"/>
              </a:rPr>
              <a:t>My</a:t>
            </a:r>
            <a:r>
              <a:rPr lang="ja-JP" altLang="en-US" sz="1600" dirty="0">
                <a:latin typeface="+mn-ea"/>
                <a:ea typeface="+mn-ea"/>
              </a:rPr>
              <a:t>グループの追加」画面に遷移できます。</a:t>
            </a:r>
            <a:r>
              <a:rPr lang="en-US" altLang="ja-JP" sz="1600" dirty="0">
                <a:latin typeface="+mn-ea"/>
                <a:ea typeface="+mn-ea"/>
              </a:rPr>
              <a:t>My</a:t>
            </a:r>
            <a:r>
              <a:rPr lang="ja-JP" altLang="en-US" sz="1600" dirty="0">
                <a:latin typeface="+mn-ea"/>
                <a:ea typeface="+mn-ea"/>
              </a:rPr>
              <a:t>グループを追加しておくと、予定の参加者やメッセージの宛先を設定するときなどに、すばやく簡単に目的のユーザーを設定できます。</a:t>
            </a: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pic>
        <p:nvPicPr>
          <p:cNvPr id="6" name="図 5">
            <a:extLst>
              <a:ext uri="{FF2B5EF4-FFF2-40B4-BE49-F238E27FC236}">
                <a16:creationId xmlns:a16="http://schemas.microsoft.com/office/drawing/2014/main" id="{C0340D14-BECD-21FE-DFEB-1F449F6224C1}"/>
              </a:ext>
            </a:extLst>
          </p:cNvPr>
          <p:cNvPicPr>
            <a:picLocks noChangeAspect="1"/>
          </p:cNvPicPr>
          <p:nvPr/>
        </p:nvPicPr>
        <p:blipFill>
          <a:blip r:embed="rId3"/>
          <a:stretch>
            <a:fillRect/>
          </a:stretch>
        </p:blipFill>
        <p:spPr>
          <a:xfrm>
            <a:off x="1967429" y="2062849"/>
            <a:ext cx="8257142" cy="4235986"/>
          </a:xfrm>
          <a:prstGeom prst="rect">
            <a:avLst/>
          </a:prstGeom>
        </p:spPr>
      </p:pic>
      <p:sp>
        <p:nvSpPr>
          <p:cNvPr id="7" name="正方形/長方形 6">
            <a:extLst>
              <a:ext uri="{FF2B5EF4-FFF2-40B4-BE49-F238E27FC236}">
                <a16:creationId xmlns:a16="http://schemas.microsoft.com/office/drawing/2014/main" id="{AD7C9CED-AE14-C612-1859-539675EC14C6}"/>
              </a:ext>
              <a:ext uri="{C183D7F6-B498-43B3-948B-1728B52AA6E4}">
                <adec:decorative xmlns:adec="http://schemas.microsoft.com/office/drawing/2017/decorative" val="1"/>
              </a:ext>
            </a:extLst>
          </p:cNvPr>
          <p:cNvSpPr/>
          <p:nvPr/>
        </p:nvSpPr>
        <p:spPr bwMode="auto">
          <a:xfrm>
            <a:off x="2118732" y="3802566"/>
            <a:ext cx="2196790" cy="434898"/>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4" name="角丸四角形 34">
            <a:extLst>
              <a:ext uri="{FF2B5EF4-FFF2-40B4-BE49-F238E27FC236}">
                <a16:creationId xmlns:a16="http://schemas.microsoft.com/office/drawing/2014/main" id="{11BEE200-E6C8-12EE-CD5F-BF75B4586691}"/>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61386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B230FF7-687F-E092-37B7-6F81EC73955B}"/>
              </a:ext>
            </a:extLst>
          </p:cNvPr>
          <p:cNvPicPr>
            <a:picLocks noChangeAspect="1"/>
          </p:cNvPicPr>
          <p:nvPr/>
        </p:nvPicPr>
        <p:blipFill>
          <a:blip r:embed="rId2"/>
          <a:stretch>
            <a:fillRect/>
          </a:stretch>
        </p:blipFill>
        <p:spPr>
          <a:xfrm>
            <a:off x="2871851" y="1894963"/>
            <a:ext cx="6448298" cy="4403872"/>
          </a:xfrm>
          <a:prstGeom prst="rect">
            <a:avLst/>
          </a:prstGeom>
        </p:spPr>
      </p:pic>
      <p:pic>
        <p:nvPicPr>
          <p:cNvPr id="12" name="図 11">
            <a:extLst>
              <a:ext uri="{FF2B5EF4-FFF2-40B4-BE49-F238E27FC236}">
                <a16:creationId xmlns:a16="http://schemas.microsoft.com/office/drawing/2014/main" id="{37BDA82E-F513-EE98-3853-5147C9D7ECD8}"/>
              </a:ext>
            </a:extLst>
          </p:cNvPr>
          <p:cNvPicPr>
            <a:picLocks noChangeAspect="1"/>
          </p:cNvPicPr>
          <p:nvPr/>
        </p:nvPicPr>
        <p:blipFill>
          <a:blip r:embed="rId3"/>
          <a:stretch>
            <a:fillRect/>
          </a:stretch>
        </p:blipFill>
        <p:spPr>
          <a:xfrm>
            <a:off x="7328268" y="2925535"/>
            <a:ext cx="5014393" cy="2644368"/>
          </a:xfrm>
          <a:prstGeom prst="rect">
            <a:avLst/>
          </a:prstGeom>
        </p:spPr>
      </p:pic>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スケジュール　</a:t>
            </a:r>
            <a:r>
              <a:rPr lang="ja-JP" altLang="en-US" sz="2000" dirty="0">
                <a:latin typeface="+mn-ea"/>
                <a:ea typeface="+mn-ea"/>
              </a:rPr>
              <a:t>予約されている施設には警告アイコンが表示</a:t>
            </a: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「予定の登録」「予定の変更」画面で、日時欄に入力された時間にすでに予約されている施設には警告アイコンが表示されます。</a:t>
            </a: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7" name="正方形/長方形 6">
            <a:extLst>
              <a:ext uri="{FF2B5EF4-FFF2-40B4-BE49-F238E27FC236}">
                <a16:creationId xmlns:a16="http://schemas.microsoft.com/office/drawing/2014/main" id="{AD7C9CED-AE14-C612-1859-539675EC14C6}"/>
              </a:ext>
              <a:ext uri="{C183D7F6-B498-43B3-948B-1728B52AA6E4}">
                <adec:decorative xmlns:adec="http://schemas.microsoft.com/office/drawing/2017/decorative" val="1"/>
              </a:ext>
            </a:extLst>
          </p:cNvPr>
          <p:cNvSpPr/>
          <p:nvPr/>
        </p:nvSpPr>
        <p:spPr bwMode="auto">
          <a:xfrm>
            <a:off x="3624970" y="4650057"/>
            <a:ext cx="2117908" cy="434898"/>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8" name="正方形/長方形 7">
            <a:extLst>
              <a:ext uri="{FF2B5EF4-FFF2-40B4-BE49-F238E27FC236}">
                <a16:creationId xmlns:a16="http://schemas.microsoft.com/office/drawing/2014/main" id="{D0117F44-5DCB-03B0-7A63-73759BB547FF}"/>
              </a:ext>
              <a:ext uri="{C183D7F6-B498-43B3-948B-1728B52AA6E4}">
                <adec:decorative xmlns:adec="http://schemas.microsoft.com/office/drawing/2017/decorative" val="1"/>
              </a:ext>
            </a:extLst>
          </p:cNvPr>
          <p:cNvSpPr/>
          <p:nvPr/>
        </p:nvSpPr>
        <p:spPr bwMode="auto">
          <a:xfrm flipV="1">
            <a:off x="7328268" y="2925535"/>
            <a:ext cx="4484681" cy="264436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14" name="直線矢印コネクタ 13">
            <a:extLst>
              <a:ext uri="{FF2B5EF4-FFF2-40B4-BE49-F238E27FC236}">
                <a16:creationId xmlns:a16="http://schemas.microsoft.com/office/drawing/2014/main" id="{A800D7AB-C23B-E20D-D7C4-6A78EDF603E6}"/>
              </a:ext>
              <a:ext uri="{C183D7F6-B498-43B3-948B-1728B52AA6E4}">
                <adec:decorative xmlns:adec="http://schemas.microsoft.com/office/drawing/2017/decorative" val="1"/>
              </a:ext>
            </a:extLst>
          </p:cNvPr>
          <p:cNvCxnSpPr>
            <a:cxnSpLocks/>
            <a:endCxn id="8" idx="1"/>
          </p:cNvCxnSpPr>
          <p:nvPr/>
        </p:nvCxnSpPr>
        <p:spPr bwMode="auto">
          <a:xfrm flipV="1">
            <a:off x="6096000" y="4247719"/>
            <a:ext cx="1232268" cy="1072325"/>
          </a:xfrm>
          <a:prstGeom prst="straightConnector1">
            <a:avLst/>
          </a:prstGeom>
          <a:gradFill rotWithShape="1">
            <a:gsLst>
              <a:gs pos="0">
                <a:schemeClr val="bg1">
                  <a:alpha val="70000"/>
                </a:schemeClr>
              </a:gs>
              <a:gs pos="100000">
                <a:schemeClr val="bg2">
                  <a:alpha val="13000"/>
                </a:schemeClr>
              </a:gs>
            </a:gsLst>
            <a:lin ang="5400000" scaled="1"/>
          </a:gradFill>
          <a:ln w="28575">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角丸四角形 34">
            <a:extLst>
              <a:ext uri="{FF2B5EF4-FFF2-40B4-BE49-F238E27FC236}">
                <a16:creationId xmlns:a16="http://schemas.microsoft.com/office/drawing/2014/main" id="{6C00D655-E35F-220E-8539-E74CDA60876D}"/>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09040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E5F02764-2706-41C6-BBA8-7E1E54BBF2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39369" y="2657478"/>
            <a:ext cx="5390219" cy="2700000"/>
          </a:xfrm>
          <a:prstGeom prst="rect">
            <a:avLst/>
          </a:prstGeom>
          <a:effectLst>
            <a:outerShdw blurRad="50800" dist="38100" dir="2700000" algn="tl" rotWithShape="0">
              <a:prstClr val="black">
                <a:alpha val="40000"/>
              </a:prstClr>
            </a:outerShdw>
          </a:effectLst>
        </p:spPr>
      </p:pic>
      <p:sp>
        <p:nvSpPr>
          <p:cNvPr id="3" name="タイトル 2">
            <a:extLst>
              <a:ext uri="{FF2B5EF4-FFF2-40B4-BE49-F238E27FC236}">
                <a16:creationId xmlns:a16="http://schemas.microsoft.com/office/drawing/2014/main" id="{29037A6B-B518-4F59-A8F5-3423E5770BED}"/>
              </a:ext>
            </a:extLst>
          </p:cNvPr>
          <p:cNvSpPr>
            <a:spLocks noGrp="1"/>
          </p:cNvSpPr>
          <p:nvPr>
            <p:ph type="title"/>
          </p:nvPr>
        </p:nvSpPr>
        <p:spPr>
          <a:xfrm>
            <a:off x="1037062" y="260649"/>
            <a:ext cx="10271097" cy="549351"/>
          </a:xfrm>
        </p:spPr>
        <p:txBody>
          <a:bodyPr>
            <a:normAutofit/>
          </a:bodyPr>
          <a:lstStyle/>
          <a:p>
            <a:r>
              <a:rPr lang="ja-JP" altLang="en-US" dirty="0"/>
              <a:t>ポータル </a:t>
            </a:r>
            <a:r>
              <a:rPr lang="ja-JP" altLang="en-US" sz="2000" dirty="0"/>
              <a:t>ポートレットの入力エリアを広くするように変更</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D185DEDE-3969-46D3-BE75-AA44061EDE16}"/>
              </a:ext>
            </a:extLst>
          </p:cNvPr>
          <p:cNvSpPr>
            <a:spLocks noGrp="1"/>
          </p:cNvSpPr>
          <p:nvPr>
            <p:ph type="body" sz="quarter" idx="10"/>
          </p:nvPr>
        </p:nvSpPr>
        <p:spPr/>
        <p:txBody>
          <a:bodyPr>
            <a:normAutofit/>
          </a:bodyPr>
          <a:lstStyle/>
          <a:p>
            <a:pPr marL="0" indent="0">
              <a:buNone/>
            </a:pPr>
            <a:r>
              <a:rPr lang="ja-JP" altLang="en-US" sz="1600" kern="0" dirty="0"/>
              <a:t>入力範囲が広くなり、コードの入力がしやすくなりました。</a:t>
            </a:r>
          </a:p>
          <a:p>
            <a:endParaRPr lang="ja-JP" altLang="en-US" sz="1600" dirty="0"/>
          </a:p>
        </p:txBody>
      </p:sp>
      <p:pic>
        <p:nvPicPr>
          <p:cNvPr id="19" name="図 18">
            <a:extLst>
              <a:ext uri="{FF2B5EF4-FFF2-40B4-BE49-F238E27FC236}">
                <a16:creationId xmlns:a16="http://schemas.microsoft.com/office/drawing/2014/main" id="{79217088-E61F-4706-86FF-DC7DE4A993B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8533" y="2838064"/>
            <a:ext cx="2912591" cy="2412000"/>
          </a:xfrm>
          <a:prstGeom prst="rect">
            <a:avLst/>
          </a:prstGeom>
          <a:effectLst>
            <a:outerShdw blurRad="50800" dist="38100" dir="2700000" algn="tl" rotWithShape="0">
              <a:prstClr val="black">
                <a:alpha val="40000"/>
              </a:prstClr>
            </a:outerShdw>
          </a:effectLst>
        </p:spPr>
      </p:pic>
      <p:sp>
        <p:nvSpPr>
          <p:cNvPr id="20" name="テキスト ボックス 19">
            <a:extLst>
              <a:ext uri="{FF2B5EF4-FFF2-40B4-BE49-F238E27FC236}">
                <a16:creationId xmlns:a16="http://schemas.microsoft.com/office/drawing/2014/main" id="{6FA8AB42-DABB-4640-8EE8-4DE3B9E4AC96}"/>
              </a:ext>
              <a:ext uri="{C183D7F6-B498-43B3-948B-1728B52AA6E4}">
                <adec:decorative xmlns:adec="http://schemas.microsoft.com/office/drawing/2017/decorative" val="1"/>
              </a:ext>
            </a:extLst>
          </p:cNvPr>
          <p:cNvSpPr txBox="1"/>
          <p:nvPr/>
        </p:nvSpPr>
        <p:spPr>
          <a:xfrm>
            <a:off x="5536712" y="2385753"/>
            <a:ext cx="766851"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21" name="テキスト ボックス 20">
            <a:extLst>
              <a:ext uri="{FF2B5EF4-FFF2-40B4-BE49-F238E27FC236}">
                <a16:creationId xmlns:a16="http://schemas.microsoft.com/office/drawing/2014/main" id="{EC271A92-7F32-47A5-90D4-6A0FE60ACD16}"/>
              </a:ext>
              <a:ext uri="{C183D7F6-B498-43B3-948B-1728B52AA6E4}">
                <adec:decorative xmlns:adec="http://schemas.microsoft.com/office/drawing/2017/decorative" val="1"/>
              </a:ext>
            </a:extLst>
          </p:cNvPr>
          <p:cNvSpPr txBox="1"/>
          <p:nvPr/>
        </p:nvSpPr>
        <p:spPr>
          <a:xfrm>
            <a:off x="9730766" y="2371862"/>
            <a:ext cx="1198822"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sp>
        <p:nvSpPr>
          <p:cNvPr id="26" name="テキスト ボックス 25">
            <a:extLst>
              <a:ext uri="{FF2B5EF4-FFF2-40B4-BE49-F238E27FC236}">
                <a16:creationId xmlns:a16="http://schemas.microsoft.com/office/drawing/2014/main" id="{EE229EE2-B2C8-4DD7-9600-CEB2BAF65CA6}"/>
              </a:ext>
              <a:ext uri="{C183D7F6-B498-43B3-948B-1728B52AA6E4}">
                <adec:decorative xmlns:adec="http://schemas.microsoft.com/office/drawing/2017/decorative" val="1"/>
              </a:ext>
            </a:extLst>
          </p:cNvPr>
          <p:cNvSpPr txBox="1"/>
          <p:nvPr/>
        </p:nvSpPr>
        <p:spPr>
          <a:xfrm>
            <a:off x="3156898" y="2556922"/>
            <a:ext cx="1151569" cy="261610"/>
          </a:xfrm>
          <a:prstGeom prst="rect">
            <a:avLst/>
          </a:prstGeom>
          <a:solidFill>
            <a:schemeClr val="accent2"/>
          </a:solidFill>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27" name="テキスト ボックス 26">
            <a:extLst>
              <a:ext uri="{FF2B5EF4-FFF2-40B4-BE49-F238E27FC236}">
                <a16:creationId xmlns:a16="http://schemas.microsoft.com/office/drawing/2014/main" id="{2D40BFCC-A589-4850-BFE9-FFCAC3D5D8A1}"/>
              </a:ext>
              <a:ext uri="{C183D7F6-B498-43B3-948B-1728B52AA6E4}">
                <adec:decorative xmlns:adec="http://schemas.microsoft.com/office/drawing/2017/decorative" val="1"/>
              </a:ext>
            </a:extLst>
          </p:cNvPr>
          <p:cNvSpPr txBox="1"/>
          <p:nvPr/>
        </p:nvSpPr>
        <p:spPr>
          <a:xfrm>
            <a:off x="1398533" y="2549228"/>
            <a:ext cx="755029"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sp>
        <p:nvSpPr>
          <p:cNvPr id="12" name="右矢印 6">
            <a:extLst>
              <a:ext uri="{FF2B5EF4-FFF2-40B4-BE49-F238E27FC236}">
                <a16:creationId xmlns:a16="http://schemas.microsoft.com/office/drawing/2014/main" id="{E13CE4A4-1D10-4B54-8754-137D8B362D86}"/>
              </a:ext>
              <a:ext uri="{C183D7F6-B498-43B3-948B-1728B52AA6E4}">
                <adec:decorative xmlns:adec="http://schemas.microsoft.com/office/drawing/2017/decorative" val="1"/>
              </a:ext>
            </a:extLst>
          </p:cNvPr>
          <p:cNvSpPr/>
          <p:nvPr/>
        </p:nvSpPr>
        <p:spPr bwMode="auto">
          <a:xfrm>
            <a:off x="4669614" y="3732354"/>
            <a:ext cx="508609" cy="550247"/>
          </a:xfrm>
          <a:prstGeom prst="rightArrow">
            <a:avLst/>
          </a:prstGeom>
          <a:solidFill>
            <a:srgbClr val="003399"/>
          </a:solidFill>
        </p:spPr>
        <p:txBody>
          <a:bodyPr wrap="square" rtlCol="0" anchor="ctr">
            <a:spAutoFit/>
          </a:bodyPr>
          <a:lstStyle/>
          <a:p>
            <a:pPr algn="ctr"/>
            <a:endParaRPr lang="ja-JP" altLang="en-US" sz="1200" dirty="0">
              <a:solidFill>
                <a:schemeClr val="bg1"/>
              </a:solidFill>
              <a:latin typeface="+mn-ea"/>
            </a:endParaRPr>
          </a:p>
        </p:txBody>
      </p:sp>
      <p:pic>
        <p:nvPicPr>
          <p:cNvPr id="4" name="図 3">
            <a:extLst>
              <a:ext uri="{FF2B5EF4-FFF2-40B4-BE49-F238E27FC236}">
                <a16:creationId xmlns:a16="http://schemas.microsoft.com/office/drawing/2014/main" id="{95247591-2845-6978-3E52-FAE594C031F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000" cy="522000"/>
          </a:xfrm>
          <a:prstGeom prst="rect">
            <a:avLst/>
          </a:prstGeom>
        </p:spPr>
      </p:pic>
      <p:sp>
        <p:nvSpPr>
          <p:cNvPr id="5" name="角丸四角形 34">
            <a:extLst>
              <a:ext uri="{FF2B5EF4-FFF2-40B4-BE49-F238E27FC236}">
                <a16:creationId xmlns:a16="http://schemas.microsoft.com/office/drawing/2014/main" id="{AE9F0566-AB1E-A737-A42A-5C45D3E7EE10}"/>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02879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マルチレポート　</a:t>
            </a:r>
            <a:r>
              <a:rPr lang="ja-JP" altLang="ja-JP" sz="1800" b="1" kern="0" dirty="0">
                <a:effectLst/>
                <a:ea typeface="游ゴシック" panose="020B0400000000000000" pitchFamily="50" charset="-128"/>
                <a:cs typeface="ＭＳ Ｐゴシック" panose="020B0600070205080204" pitchFamily="50" charset="-128"/>
              </a:rPr>
              <a:t>リアクション機能</a:t>
            </a:r>
            <a:endParaRPr lang="ja-JP" altLang="en-US" sz="2000" dirty="0">
              <a:latin typeface="+mn-ea"/>
              <a:ea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a:latin typeface="+mn-ea"/>
                <a:ea typeface="+mn-ea"/>
              </a:rPr>
              <a:t>マルチレポートの本文とコメントにリアクション機能を搭載。クリック</a:t>
            </a:r>
            <a:r>
              <a:rPr lang="en-US" altLang="ja-JP" sz="1600">
                <a:latin typeface="+mn-ea"/>
                <a:ea typeface="+mn-ea"/>
              </a:rPr>
              <a:t>1</a:t>
            </a:r>
            <a:r>
              <a:rPr lang="ja-JP" altLang="en-US" sz="1600">
                <a:latin typeface="+mn-ea"/>
                <a:ea typeface="+mn-ea"/>
              </a:rPr>
              <a:t>つで手軽にリアクションできます。表示する文言は「いいね！」「了解です」「確認しました」など企業ごとに設定できます。</a:t>
            </a:r>
            <a:endParaRPr lang="ja-JP" altLang="en-US" sz="1600" dirty="0">
              <a:latin typeface="+mn-ea"/>
              <a:ea typeface="+mn-ea"/>
            </a:endParaRP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4000" y="288000"/>
            <a:ext cx="522000" cy="522000"/>
          </a:xfrm>
          <a:prstGeom prst="rect">
            <a:avLst/>
          </a:prstGeom>
        </p:spPr>
      </p:pic>
      <p:pic>
        <p:nvPicPr>
          <p:cNvPr id="5" name="図 4">
            <a:extLst>
              <a:ext uri="{FF2B5EF4-FFF2-40B4-BE49-F238E27FC236}">
                <a16:creationId xmlns:a16="http://schemas.microsoft.com/office/drawing/2014/main" id="{BE8F9614-1675-62AB-2294-5DEE04B968A3}"/>
              </a:ext>
            </a:extLst>
          </p:cNvPr>
          <p:cNvPicPr>
            <a:picLocks noChangeAspect="1"/>
          </p:cNvPicPr>
          <p:nvPr/>
        </p:nvPicPr>
        <p:blipFill>
          <a:blip r:embed="rId3"/>
          <a:stretch>
            <a:fillRect/>
          </a:stretch>
        </p:blipFill>
        <p:spPr>
          <a:xfrm>
            <a:off x="2141964" y="1825815"/>
            <a:ext cx="4990171" cy="4511434"/>
          </a:xfrm>
          <a:prstGeom prst="rect">
            <a:avLst/>
          </a:prstGeom>
        </p:spPr>
      </p:pic>
      <p:sp>
        <p:nvSpPr>
          <p:cNvPr id="7" name="正方形/長方形 6">
            <a:extLst>
              <a:ext uri="{FF2B5EF4-FFF2-40B4-BE49-F238E27FC236}">
                <a16:creationId xmlns:a16="http://schemas.microsoft.com/office/drawing/2014/main" id="{AD7C9CED-AE14-C612-1859-539675EC14C6}"/>
              </a:ext>
              <a:ext uri="{C183D7F6-B498-43B3-948B-1728B52AA6E4}">
                <adec:decorative xmlns:adec="http://schemas.microsoft.com/office/drawing/2017/decorative" val="1"/>
              </a:ext>
            </a:extLst>
          </p:cNvPr>
          <p:cNvSpPr/>
          <p:nvPr/>
        </p:nvSpPr>
        <p:spPr bwMode="auto">
          <a:xfrm>
            <a:off x="2141963" y="4874804"/>
            <a:ext cx="1968190" cy="1055447"/>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9" name="図 8">
            <a:extLst>
              <a:ext uri="{FF2B5EF4-FFF2-40B4-BE49-F238E27FC236}">
                <a16:creationId xmlns:a16="http://schemas.microsoft.com/office/drawing/2014/main" id="{F088E6BD-7537-7F4E-5165-27E3979AEDF5}"/>
              </a:ext>
            </a:extLst>
          </p:cNvPr>
          <p:cNvPicPr>
            <a:picLocks noChangeAspect="1"/>
          </p:cNvPicPr>
          <p:nvPr/>
        </p:nvPicPr>
        <p:blipFill>
          <a:blip r:embed="rId4"/>
          <a:stretch>
            <a:fillRect/>
          </a:stretch>
        </p:blipFill>
        <p:spPr>
          <a:xfrm>
            <a:off x="6524455" y="4019480"/>
            <a:ext cx="3604572" cy="1524132"/>
          </a:xfrm>
          <a:prstGeom prst="rect">
            <a:avLst/>
          </a:prstGeom>
          <a:ln>
            <a:solidFill>
              <a:schemeClr val="bg1">
                <a:lumMod val="50000"/>
              </a:schemeClr>
            </a:solidFill>
          </a:ln>
          <a:effectLst/>
        </p:spPr>
      </p:pic>
      <p:sp>
        <p:nvSpPr>
          <p:cNvPr id="11" name="テキスト ボックス 10">
            <a:extLst>
              <a:ext uri="{FF2B5EF4-FFF2-40B4-BE49-F238E27FC236}">
                <a16:creationId xmlns:a16="http://schemas.microsoft.com/office/drawing/2014/main" id="{93EE154D-7050-4D61-CAF0-DC88D98C79CA}"/>
              </a:ext>
              <a:ext uri="{C183D7F6-B498-43B3-948B-1728B52AA6E4}">
                <adec:decorative xmlns:adec="http://schemas.microsoft.com/office/drawing/2017/decorative" val="1"/>
              </a:ext>
            </a:extLst>
          </p:cNvPr>
          <p:cNvSpPr txBox="1"/>
          <p:nvPr/>
        </p:nvSpPr>
        <p:spPr>
          <a:xfrm>
            <a:off x="6495921" y="3721072"/>
            <a:ext cx="986547" cy="276999"/>
          </a:xfrm>
          <a:prstGeom prst="rect">
            <a:avLst/>
          </a:prstGeom>
          <a:solidFill>
            <a:schemeClr val="bg2"/>
          </a:solidFill>
        </p:spPr>
        <p:txBody>
          <a:bodyPr wrap="square" rtlCol="0" anchor="ctr">
            <a:spAutoFit/>
          </a:bodyPr>
          <a:lstStyle/>
          <a:p>
            <a:pPr algn="ctr"/>
            <a:r>
              <a:rPr lang="ja-JP" altLang="en-US" sz="1200" b="1" dirty="0">
                <a:latin typeface="+mn-ea"/>
              </a:rPr>
              <a:t>コメント</a:t>
            </a:r>
          </a:p>
        </p:txBody>
      </p:sp>
      <p:sp>
        <p:nvSpPr>
          <p:cNvPr id="12" name="正方形/長方形 11">
            <a:extLst>
              <a:ext uri="{FF2B5EF4-FFF2-40B4-BE49-F238E27FC236}">
                <a16:creationId xmlns:a16="http://schemas.microsoft.com/office/drawing/2014/main" id="{506E8597-BE5E-7159-7C1D-4B5B9F16847D}"/>
              </a:ext>
              <a:ext uri="{C183D7F6-B498-43B3-948B-1728B52AA6E4}">
                <adec:decorative xmlns:adec="http://schemas.microsoft.com/office/drawing/2017/decorative" val="1"/>
              </a:ext>
            </a:extLst>
          </p:cNvPr>
          <p:cNvSpPr/>
          <p:nvPr/>
        </p:nvSpPr>
        <p:spPr bwMode="auto">
          <a:xfrm>
            <a:off x="6806102" y="4663517"/>
            <a:ext cx="843635" cy="387986"/>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5" name="テキスト ボックス 14">
            <a:extLst>
              <a:ext uri="{FF2B5EF4-FFF2-40B4-BE49-F238E27FC236}">
                <a16:creationId xmlns:a16="http://schemas.microsoft.com/office/drawing/2014/main" id="{EFE9BBD4-1758-FEA8-7E0E-8FA5D5E672DE}"/>
              </a:ext>
            </a:extLst>
          </p:cNvPr>
          <p:cNvSpPr txBox="1"/>
          <p:nvPr/>
        </p:nvSpPr>
        <p:spPr>
          <a:xfrm>
            <a:off x="6696974" y="5608149"/>
            <a:ext cx="4611188" cy="276999"/>
          </a:xfrm>
          <a:prstGeom prst="rect">
            <a:avLst/>
          </a:prstGeom>
          <a:noFill/>
        </p:spPr>
        <p:txBody>
          <a:bodyPr wrap="square">
            <a:spAutoFit/>
          </a:bodyPr>
          <a:lstStyle/>
          <a:p>
            <a:r>
              <a:rPr lang="ja-JP" altLang="en-US" sz="1200" kern="0" dirty="0">
                <a:effectLst/>
                <a:ea typeface="游ゴシック" panose="020B0400000000000000" pitchFamily="50" charset="-128"/>
                <a:cs typeface="ＭＳ Ｐゴシック" panose="020B0600070205080204" pitchFamily="50" charset="-128"/>
              </a:rPr>
              <a:t>リ</a:t>
            </a:r>
            <a:r>
              <a:rPr lang="ja-JP" altLang="ja-JP" sz="1200" kern="0" dirty="0">
                <a:effectLst/>
                <a:ea typeface="游ゴシック" panose="020B0400000000000000" pitchFamily="50" charset="-128"/>
                <a:cs typeface="ＭＳ Ｐゴシック" panose="020B0600070205080204" pitchFamily="50" charset="-128"/>
              </a:rPr>
              <a:t>アクションの数やリアクションをした人を確認できます。</a:t>
            </a:r>
            <a:endParaRPr lang="ja-JP" altLang="en-US" sz="1200" dirty="0"/>
          </a:p>
        </p:txBody>
      </p:sp>
      <p:sp>
        <p:nvSpPr>
          <p:cNvPr id="16" name="テキスト ボックス 15">
            <a:extLst>
              <a:ext uri="{FF2B5EF4-FFF2-40B4-BE49-F238E27FC236}">
                <a16:creationId xmlns:a16="http://schemas.microsoft.com/office/drawing/2014/main" id="{5E10CC4B-8D7C-E708-7DD5-54E6E38119BE}"/>
              </a:ext>
            </a:extLst>
          </p:cNvPr>
          <p:cNvSpPr txBox="1"/>
          <p:nvPr/>
        </p:nvSpPr>
        <p:spPr>
          <a:xfrm>
            <a:off x="4898572" y="6187648"/>
            <a:ext cx="7068638" cy="246221"/>
          </a:xfrm>
          <a:prstGeom prst="rect">
            <a:avLst/>
          </a:prstGeom>
          <a:noFill/>
        </p:spPr>
        <p:txBody>
          <a:bodyPr wrap="square">
            <a:spAutoFit/>
          </a:bodyPr>
          <a:lstStyle/>
          <a:p>
            <a:r>
              <a:rPr lang="en-US" altLang="ja-JP" sz="1000" dirty="0"/>
              <a:t>※</a:t>
            </a:r>
            <a:r>
              <a:rPr lang="ja-JP" altLang="en-US" sz="1000" dirty="0"/>
              <a:t>リアクション機能を利用していない場合、表示されません。</a:t>
            </a:r>
            <a:r>
              <a:rPr lang="en-US" altLang="ja-JP" sz="1000" kern="0" dirty="0" err="1">
                <a:effectLst/>
                <a:latin typeface="游ゴシック" panose="020B0400000000000000" pitchFamily="50" charset="-128"/>
                <a:cs typeface="ＭＳ Ｐゴシック" panose="020B0600070205080204" pitchFamily="50" charset="-128"/>
              </a:rPr>
              <a:t>Garoon</a:t>
            </a:r>
            <a:r>
              <a:rPr lang="ja-JP" altLang="ja-JP" sz="1000" kern="0" dirty="0">
                <a:effectLst/>
                <a:ea typeface="游ゴシック" panose="020B0400000000000000" pitchFamily="50" charset="-128"/>
                <a:cs typeface="ＭＳ Ｐゴシック" panose="020B0600070205080204" pitchFamily="50" charset="-128"/>
              </a:rPr>
              <a:t>システム管理</a:t>
            </a:r>
            <a:r>
              <a:rPr lang="ja-JP" altLang="en-US" sz="1000" kern="0" dirty="0">
                <a:effectLst/>
                <a:ea typeface="游ゴシック" panose="020B0400000000000000" pitchFamily="50" charset="-128"/>
                <a:cs typeface="ＭＳ Ｐゴシック" panose="020B0600070205080204" pitchFamily="50" charset="-128"/>
              </a:rPr>
              <a:t>画面から</a:t>
            </a:r>
            <a:r>
              <a:rPr lang="ja-JP" altLang="ja-JP" sz="1000" kern="0" dirty="0">
                <a:effectLst/>
                <a:ea typeface="游ゴシック" panose="020B0400000000000000" pitchFamily="50" charset="-128"/>
                <a:cs typeface="ＭＳ Ｐゴシック" panose="020B0600070205080204" pitchFamily="50" charset="-128"/>
              </a:rPr>
              <a:t>利用を許可してください。</a:t>
            </a:r>
            <a:endParaRPr lang="ja-JP" altLang="en-US" sz="1000" dirty="0"/>
          </a:p>
        </p:txBody>
      </p:sp>
      <p:sp>
        <p:nvSpPr>
          <p:cNvPr id="6" name="角丸四角形 34">
            <a:extLst>
              <a:ext uri="{FF2B5EF4-FFF2-40B4-BE49-F238E27FC236}">
                <a16:creationId xmlns:a16="http://schemas.microsoft.com/office/drawing/2014/main" id="{0DEAEB80-E904-F587-B0AE-FCE6C1C65F1B}"/>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43510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580E0AD-DEBC-CC8C-5898-368EFF126452}"/>
              </a:ext>
            </a:extLst>
          </p:cNvPr>
          <p:cNvPicPr>
            <a:picLocks noChangeAspect="1"/>
          </p:cNvPicPr>
          <p:nvPr/>
        </p:nvPicPr>
        <p:blipFill>
          <a:blip r:embed="rId2"/>
          <a:stretch>
            <a:fillRect/>
          </a:stretch>
        </p:blipFill>
        <p:spPr>
          <a:xfrm>
            <a:off x="1133776" y="1976217"/>
            <a:ext cx="6782923" cy="4322618"/>
          </a:xfrm>
          <a:prstGeom prst="rect">
            <a:avLst/>
          </a:prstGeom>
        </p:spPr>
      </p:pic>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スペース　</a:t>
            </a:r>
            <a:r>
              <a:rPr lang="ja-JP" altLang="en-US" sz="1800" b="1" kern="0" dirty="0">
                <a:effectLst/>
                <a:ea typeface="游ゴシック" panose="020B0400000000000000" pitchFamily="50" charset="-128"/>
                <a:cs typeface="ＭＳ Ｐゴシック" panose="020B0600070205080204" pitchFamily="50" charset="-128"/>
              </a:rPr>
              <a:t>共有</a:t>
            </a:r>
            <a:r>
              <a:rPr lang="en-US" altLang="ja-JP" sz="1800" b="1" kern="0" dirty="0" err="1">
                <a:effectLst/>
                <a:ea typeface="游ゴシック" panose="020B0400000000000000" pitchFamily="50" charset="-128"/>
                <a:cs typeface="ＭＳ Ｐゴシック" panose="020B0600070205080204" pitchFamily="50" charset="-128"/>
              </a:rPr>
              <a:t>ToDo</a:t>
            </a:r>
            <a:r>
              <a:rPr lang="ja-JP" altLang="en-US" sz="1800" kern="0" dirty="0">
                <a:ea typeface="游ゴシック" panose="020B0400000000000000" pitchFamily="50" charset="-128"/>
                <a:cs typeface="ＭＳ Ｐゴシック" panose="020B0600070205080204" pitchFamily="50" charset="-128"/>
              </a:rPr>
              <a:t>が</a:t>
            </a:r>
            <a:r>
              <a:rPr lang="ja-JP" altLang="en-US" sz="1800" b="1" kern="0" dirty="0">
                <a:effectLst/>
                <a:ea typeface="游ゴシック" panose="020B0400000000000000" pitchFamily="50" charset="-128"/>
                <a:cs typeface="ＭＳ Ｐゴシック" panose="020B0600070205080204" pitchFamily="50" charset="-128"/>
              </a:rPr>
              <a:t>再利用可能</a:t>
            </a:r>
            <a:endParaRPr lang="ja-JP" altLang="en-US" sz="2000" dirty="0">
              <a:latin typeface="+mn-ea"/>
              <a:ea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既存の共有</a:t>
            </a:r>
            <a:r>
              <a:rPr lang="en-US" altLang="ja-JP" sz="1600" dirty="0" err="1">
                <a:latin typeface="+mn-ea"/>
                <a:ea typeface="+mn-ea"/>
              </a:rPr>
              <a:t>ToDo</a:t>
            </a:r>
            <a:r>
              <a:rPr lang="ja-JP" altLang="en-US" sz="1600" dirty="0">
                <a:latin typeface="+mn-ea"/>
                <a:ea typeface="+mn-ea"/>
              </a:rPr>
              <a:t>を再利用して、新しく共有</a:t>
            </a:r>
            <a:r>
              <a:rPr lang="en-US" altLang="ja-JP" sz="1600" dirty="0" err="1">
                <a:latin typeface="+mn-ea"/>
                <a:ea typeface="+mn-ea"/>
              </a:rPr>
              <a:t>ToDo</a:t>
            </a:r>
            <a:r>
              <a:rPr lang="ja-JP" altLang="en-US" sz="1600" dirty="0">
                <a:latin typeface="+mn-ea"/>
                <a:ea typeface="+mn-ea"/>
              </a:rPr>
              <a:t>を登録できます。再利用によって登録した共有</a:t>
            </a:r>
            <a:r>
              <a:rPr lang="en-US" altLang="ja-JP" sz="1600" dirty="0" err="1">
                <a:latin typeface="+mn-ea"/>
                <a:ea typeface="+mn-ea"/>
              </a:rPr>
              <a:t>ToDo</a:t>
            </a:r>
            <a:r>
              <a:rPr lang="ja-JP" altLang="en-US" sz="1600" dirty="0">
                <a:latin typeface="+mn-ea"/>
                <a:ea typeface="+mn-ea"/>
              </a:rPr>
              <a:t>には、</a:t>
            </a:r>
            <a:r>
              <a:rPr lang="en-US" altLang="ja-JP" sz="1600" dirty="0" err="1">
                <a:latin typeface="+mn-ea"/>
                <a:ea typeface="+mn-ea"/>
              </a:rPr>
              <a:t>ToDo</a:t>
            </a:r>
            <a:r>
              <a:rPr lang="ja-JP" altLang="en-US" sz="1600" dirty="0">
                <a:latin typeface="+mn-ea"/>
                <a:ea typeface="+mn-ea"/>
              </a:rPr>
              <a:t>名、担当者、内容、添付ファイルが引き継がれます。</a:t>
            </a: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000" y="288000"/>
            <a:ext cx="522000" cy="522000"/>
          </a:xfrm>
          <a:prstGeom prst="rect">
            <a:avLst/>
          </a:prstGeom>
        </p:spPr>
      </p:pic>
      <p:sp>
        <p:nvSpPr>
          <p:cNvPr id="7" name="正方形/長方形 6">
            <a:extLst>
              <a:ext uri="{FF2B5EF4-FFF2-40B4-BE49-F238E27FC236}">
                <a16:creationId xmlns:a16="http://schemas.microsoft.com/office/drawing/2014/main" id="{AD7C9CED-AE14-C612-1859-539675EC14C6}"/>
              </a:ext>
              <a:ext uri="{C183D7F6-B498-43B3-948B-1728B52AA6E4}">
                <adec:decorative xmlns:adec="http://schemas.microsoft.com/office/drawing/2017/decorative" val="1"/>
              </a:ext>
            </a:extLst>
          </p:cNvPr>
          <p:cNvSpPr/>
          <p:nvPr/>
        </p:nvSpPr>
        <p:spPr bwMode="auto">
          <a:xfrm>
            <a:off x="3541142" y="3081085"/>
            <a:ext cx="795727" cy="347915"/>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14" name="図 13">
            <a:extLst>
              <a:ext uri="{FF2B5EF4-FFF2-40B4-BE49-F238E27FC236}">
                <a16:creationId xmlns:a16="http://schemas.microsoft.com/office/drawing/2014/main" id="{E0C3AC61-594B-63C0-FA39-80106D1410D9}"/>
              </a:ext>
            </a:extLst>
          </p:cNvPr>
          <p:cNvPicPr>
            <a:picLocks noChangeAspect="1"/>
          </p:cNvPicPr>
          <p:nvPr/>
        </p:nvPicPr>
        <p:blipFill>
          <a:blip r:embed="rId4"/>
          <a:stretch>
            <a:fillRect/>
          </a:stretch>
        </p:blipFill>
        <p:spPr>
          <a:xfrm>
            <a:off x="6298272" y="1865849"/>
            <a:ext cx="3314158" cy="4532204"/>
          </a:xfrm>
          <a:prstGeom prst="rect">
            <a:avLst/>
          </a:prstGeom>
          <a:ln>
            <a:solidFill>
              <a:schemeClr val="bg1">
                <a:lumMod val="65000"/>
              </a:schemeClr>
            </a:solidFill>
          </a:ln>
        </p:spPr>
      </p:pic>
      <p:sp>
        <p:nvSpPr>
          <p:cNvPr id="17" name="正方形/長方形 16">
            <a:extLst>
              <a:ext uri="{FF2B5EF4-FFF2-40B4-BE49-F238E27FC236}">
                <a16:creationId xmlns:a16="http://schemas.microsoft.com/office/drawing/2014/main" id="{32F89065-DC01-C60D-B14E-2F1EFF16F496}"/>
              </a:ext>
              <a:ext uri="{C183D7F6-B498-43B3-948B-1728B52AA6E4}">
                <adec:decorative xmlns:adec="http://schemas.microsoft.com/office/drawing/2017/decorative" val="1"/>
              </a:ext>
            </a:extLst>
          </p:cNvPr>
          <p:cNvSpPr/>
          <p:nvPr/>
        </p:nvSpPr>
        <p:spPr bwMode="auto">
          <a:xfrm>
            <a:off x="6298272" y="2907128"/>
            <a:ext cx="2453842" cy="173958"/>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8" name="正方形/長方形 17">
            <a:extLst>
              <a:ext uri="{FF2B5EF4-FFF2-40B4-BE49-F238E27FC236}">
                <a16:creationId xmlns:a16="http://schemas.microsoft.com/office/drawing/2014/main" id="{9623278E-3FC1-BD82-C797-879BD7EB33DB}"/>
              </a:ext>
              <a:ext uri="{C183D7F6-B498-43B3-948B-1728B52AA6E4}">
                <adec:decorative xmlns:adec="http://schemas.microsoft.com/office/drawing/2017/decorative" val="1"/>
              </a:ext>
            </a:extLst>
          </p:cNvPr>
          <p:cNvSpPr/>
          <p:nvPr/>
        </p:nvSpPr>
        <p:spPr bwMode="auto">
          <a:xfrm>
            <a:off x="6338067" y="3400167"/>
            <a:ext cx="3163297" cy="115876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9" name="正方形/長方形 18">
            <a:extLst>
              <a:ext uri="{FF2B5EF4-FFF2-40B4-BE49-F238E27FC236}">
                <a16:creationId xmlns:a16="http://schemas.microsoft.com/office/drawing/2014/main" id="{D23B47BD-C2EE-2815-BF7C-A011A00FF0D4}"/>
              </a:ext>
              <a:ext uri="{C183D7F6-B498-43B3-948B-1728B52AA6E4}">
                <adec:decorative xmlns:adec="http://schemas.microsoft.com/office/drawing/2017/decorative" val="1"/>
              </a:ext>
            </a:extLst>
          </p:cNvPr>
          <p:cNvSpPr/>
          <p:nvPr/>
        </p:nvSpPr>
        <p:spPr bwMode="auto">
          <a:xfrm>
            <a:off x="6338067" y="4669304"/>
            <a:ext cx="3163297" cy="947726"/>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20" name="正方形/長方形 19">
            <a:extLst>
              <a:ext uri="{FF2B5EF4-FFF2-40B4-BE49-F238E27FC236}">
                <a16:creationId xmlns:a16="http://schemas.microsoft.com/office/drawing/2014/main" id="{E48DB231-93E5-1148-CE17-619D573E7B2E}"/>
              </a:ext>
              <a:ext uri="{C183D7F6-B498-43B3-948B-1728B52AA6E4}">
                <adec:decorative xmlns:adec="http://schemas.microsoft.com/office/drawing/2017/decorative" val="1"/>
              </a:ext>
            </a:extLst>
          </p:cNvPr>
          <p:cNvSpPr/>
          <p:nvPr/>
        </p:nvSpPr>
        <p:spPr bwMode="auto">
          <a:xfrm>
            <a:off x="6338067" y="5653647"/>
            <a:ext cx="1473522" cy="374291"/>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21" name="直線矢印コネクタ 20">
            <a:extLst>
              <a:ext uri="{FF2B5EF4-FFF2-40B4-BE49-F238E27FC236}">
                <a16:creationId xmlns:a16="http://schemas.microsoft.com/office/drawing/2014/main" id="{7D2631CD-AF5B-6910-9567-6670B77160D7}"/>
              </a:ext>
              <a:ext uri="{C183D7F6-B498-43B3-948B-1728B52AA6E4}">
                <adec:decorative xmlns:adec="http://schemas.microsoft.com/office/drawing/2017/decorative" val="1"/>
              </a:ext>
            </a:extLst>
          </p:cNvPr>
          <p:cNvCxnSpPr>
            <a:cxnSpLocks/>
          </p:cNvCxnSpPr>
          <p:nvPr/>
        </p:nvCxnSpPr>
        <p:spPr bwMode="auto">
          <a:xfrm>
            <a:off x="4336869" y="3255042"/>
            <a:ext cx="1961403" cy="0"/>
          </a:xfrm>
          <a:prstGeom prst="straightConnector1">
            <a:avLst/>
          </a:prstGeom>
          <a:gradFill rotWithShape="1">
            <a:gsLst>
              <a:gs pos="0">
                <a:schemeClr val="bg1">
                  <a:alpha val="70000"/>
                </a:schemeClr>
              </a:gs>
              <a:gs pos="100000">
                <a:schemeClr val="bg2">
                  <a:alpha val="13000"/>
                </a:schemeClr>
              </a:gs>
            </a:gsLst>
            <a:lin ang="5400000" scaled="1"/>
          </a:gradFill>
          <a:ln w="28575">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角丸四角形 34">
            <a:extLst>
              <a:ext uri="{FF2B5EF4-FFF2-40B4-BE49-F238E27FC236}">
                <a16:creationId xmlns:a16="http://schemas.microsoft.com/office/drawing/2014/main" id="{CFB1F7BF-8C91-60D3-DCBF-1D687B4286F7}"/>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4097846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4EF64AA-88C4-4DAE-7CE6-E5B635A23FF4}"/>
              </a:ext>
            </a:extLst>
          </p:cNvPr>
          <p:cNvPicPr>
            <a:picLocks noChangeAspect="1"/>
          </p:cNvPicPr>
          <p:nvPr/>
        </p:nvPicPr>
        <p:blipFill>
          <a:blip r:embed="rId2"/>
          <a:stretch>
            <a:fillRect/>
          </a:stretch>
        </p:blipFill>
        <p:spPr>
          <a:xfrm>
            <a:off x="1785661" y="1948665"/>
            <a:ext cx="3390494" cy="4350170"/>
          </a:xfrm>
          <a:prstGeom prst="rect">
            <a:avLst/>
          </a:prstGeom>
        </p:spPr>
      </p:pic>
      <p:sp>
        <p:nvSpPr>
          <p:cNvPr id="2" name="タイトル 1">
            <a:extLst>
              <a:ext uri="{FF2B5EF4-FFF2-40B4-BE49-F238E27FC236}">
                <a16:creationId xmlns:a16="http://schemas.microsoft.com/office/drawing/2014/main" id="{96245390-C6A0-4DB4-B3BA-6C276E18E042}"/>
              </a:ext>
            </a:extLst>
          </p:cNvPr>
          <p:cNvSpPr>
            <a:spLocks noGrp="1"/>
          </p:cNvSpPr>
          <p:nvPr>
            <p:ph type="title"/>
          </p:nvPr>
        </p:nvSpPr>
        <p:spPr/>
        <p:txBody>
          <a:bodyPr>
            <a:normAutofit/>
          </a:bodyPr>
          <a:lstStyle/>
          <a:p>
            <a:r>
              <a:rPr lang="ja-JP" altLang="en-US" dirty="0">
                <a:latin typeface="+mn-ea"/>
                <a:ea typeface="+mn-ea"/>
              </a:rPr>
              <a:t>      メッセージ　</a:t>
            </a:r>
            <a:r>
              <a:rPr lang="ja-JP" altLang="en-US" sz="1800" b="1" kern="0" dirty="0">
                <a:effectLst/>
                <a:ea typeface="游ゴシック" panose="020B0400000000000000" pitchFamily="50" charset="-128"/>
                <a:cs typeface="ＭＳ Ｐゴシック" panose="020B0600070205080204" pitchFamily="50" charset="-128"/>
              </a:rPr>
              <a:t>変更、削除できるユーザーに「宛先のユーザー」を追加</a:t>
            </a:r>
            <a:endParaRPr lang="ja-JP" altLang="en-US" sz="2000" dirty="0">
              <a:latin typeface="+mn-ea"/>
              <a:ea typeface="+mn-ea"/>
            </a:endParaRPr>
          </a:p>
        </p:txBody>
      </p:sp>
      <p:sp>
        <p:nvSpPr>
          <p:cNvPr id="3" name="テキスト プレースホルダー 2">
            <a:extLst>
              <a:ext uri="{FF2B5EF4-FFF2-40B4-BE49-F238E27FC236}">
                <a16:creationId xmlns:a16="http://schemas.microsoft.com/office/drawing/2014/main" id="{22DC8C61-13B6-424F-A2C7-95B0EC284E58}"/>
              </a:ext>
            </a:extLst>
          </p:cNvPr>
          <p:cNvSpPr>
            <a:spLocks noGrp="1"/>
          </p:cNvSpPr>
          <p:nvPr>
            <p:ph type="body" sz="quarter" idx="10"/>
          </p:nvPr>
        </p:nvSpPr>
        <p:spPr>
          <a:xfrm>
            <a:off x="499807" y="1139037"/>
            <a:ext cx="10808354" cy="4956761"/>
          </a:xfrm>
        </p:spPr>
        <p:txBody>
          <a:bodyPr>
            <a:normAutofit/>
          </a:bodyPr>
          <a:lstStyle/>
          <a:p>
            <a:pPr marL="0" indent="0">
              <a:buNone/>
            </a:pPr>
            <a:r>
              <a:rPr lang="ja-JP" altLang="en-US" sz="1600" dirty="0">
                <a:latin typeface="+mn-ea"/>
                <a:ea typeface="+mn-ea"/>
              </a:rPr>
              <a:t>メッセージの「変更</a:t>
            </a:r>
            <a:r>
              <a:rPr lang="en-US" altLang="ja-JP" sz="1600" dirty="0">
                <a:latin typeface="+mn-ea"/>
                <a:ea typeface="+mn-ea"/>
              </a:rPr>
              <a:t>/</a:t>
            </a:r>
            <a:r>
              <a:rPr lang="ja-JP" altLang="en-US" sz="1600" dirty="0">
                <a:latin typeface="+mn-ea"/>
                <a:ea typeface="+mn-ea"/>
              </a:rPr>
              <a:t>削除の許可」の対象として「宛先のユーザー」を選べるようになります。宛先のユーザー全員にメッセージの変更や削除を許可したいときに便利です。</a:t>
            </a:r>
          </a:p>
        </p:txBody>
      </p:sp>
      <p:pic>
        <p:nvPicPr>
          <p:cNvPr id="24" name="図 23">
            <a:extLst>
              <a:ext uri="{FF2B5EF4-FFF2-40B4-BE49-F238E27FC236}">
                <a16:creationId xmlns:a16="http://schemas.microsoft.com/office/drawing/2014/main" id="{84F28ADB-C7A2-4DCA-8DF1-9984579361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4000" y="292143"/>
            <a:ext cx="522000" cy="513714"/>
          </a:xfrm>
          <a:prstGeom prst="rect">
            <a:avLst/>
          </a:prstGeom>
        </p:spPr>
      </p:pic>
      <p:sp>
        <p:nvSpPr>
          <p:cNvPr id="7" name="正方形/長方形 6">
            <a:extLst>
              <a:ext uri="{FF2B5EF4-FFF2-40B4-BE49-F238E27FC236}">
                <a16:creationId xmlns:a16="http://schemas.microsoft.com/office/drawing/2014/main" id="{AD7C9CED-AE14-C612-1859-539675EC14C6}"/>
              </a:ext>
              <a:ext uri="{C183D7F6-B498-43B3-948B-1728B52AA6E4}">
                <adec:decorative xmlns:adec="http://schemas.microsoft.com/office/drawing/2017/decorative" val="1"/>
              </a:ext>
            </a:extLst>
          </p:cNvPr>
          <p:cNvSpPr/>
          <p:nvPr/>
        </p:nvSpPr>
        <p:spPr bwMode="auto">
          <a:xfrm>
            <a:off x="1746045" y="5718963"/>
            <a:ext cx="2949556" cy="361104"/>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pic>
        <p:nvPicPr>
          <p:cNvPr id="9" name="図 8">
            <a:extLst>
              <a:ext uri="{FF2B5EF4-FFF2-40B4-BE49-F238E27FC236}">
                <a16:creationId xmlns:a16="http://schemas.microsoft.com/office/drawing/2014/main" id="{198B2988-6F06-F144-9B8A-FF24A65CD113}"/>
              </a:ext>
            </a:extLst>
          </p:cNvPr>
          <p:cNvPicPr>
            <a:picLocks noChangeAspect="1"/>
          </p:cNvPicPr>
          <p:nvPr/>
        </p:nvPicPr>
        <p:blipFill>
          <a:blip r:embed="rId4"/>
          <a:stretch>
            <a:fillRect/>
          </a:stretch>
        </p:blipFill>
        <p:spPr>
          <a:xfrm>
            <a:off x="6961816" y="2845309"/>
            <a:ext cx="3444523" cy="2556881"/>
          </a:xfrm>
          <a:prstGeom prst="rect">
            <a:avLst/>
          </a:prstGeom>
        </p:spPr>
      </p:pic>
      <p:sp>
        <p:nvSpPr>
          <p:cNvPr id="10" name="正方形/長方形 9">
            <a:extLst>
              <a:ext uri="{FF2B5EF4-FFF2-40B4-BE49-F238E27FC236}">
                <a16:creationId xmlns:a16="http://schemas.microsoft.com/office/drawing/2014/main" id="{45B74125-2E78-5220-B9BF-73F4E775AE42}"/>
              </a:ext>
              <a:ext uri="{C183D7F6-B498-43B3-948B-1728B52AA6E4}">
                <adec:decorative xmlns:adec="http://schemas.microsoft.com/office/drawing/2017/decorative" val="1"/>
              </a:ext>
            </a:extLst>
          </p:cNvPr>
          <p:cNvSpPr/>
          <p:nvPr/>
        </p:nvSpPr>
        <p:spPr bwMode="auto">
          <a:xfrm>
            <a:off x="6790553" y="4761020"/>
            <a:ext cx="2941275" cy="30736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1" name="テキスト ボックス 10">
            <a:extLst>
              <a:ext uri="{FF2B5EF4-FFF2-40B4-BE49-F238E27FC236}">
                <a16:creationId xmlns:a16="http://schemas.microsoft.com/office/drawing/2014/main" id="{15C8CECC-353A-9DEA-7DCA-39646303FA8C}"/>
              </a:ext>
              <a:ext uri="{C183D7F6-B498-43B3-948B-1728B52AA6E4}">
                <adec:decorative xmlns:adec="http://schemas.microsoft.com/office/drawing/2017/decorative" val="1"/>
              </a:ext>
            </a:extLst>
          </p:cNvPr>
          <p:cNvSpPr txBox="1"/>
          <p:nvPr/>
        </p:nvSpPr>
        <p:spPr>
          <a:xfrm>
            <a:off x="4229224" y="1810165"/>
            <a:ext cx="986547" cy="276999"/>
          </a:xfrm>
          <a:prstGeom prst="rect">
            <a:avLst/>
          </a:prstGeom>
          <a:solidFill>
            <a:schemeClr val="bg2"/>
          </a:solidFill>
        </p:spPr>
        <p:txBody>
          <a:bodyPr wrap="square" rtlCol="0" anchor="ctr">
            <a:spAutoFit/>
          </a:bodyPr>
          <a:lstStyle/>
          <a:p>
            <a:pPr algn="ctr"/>
            <a:r>
              <a:rPr lang="ja-JP" altLang="en-US" sz="1200" b="1" dirty="0">
                <a:latin typeface="+mn-ea"/>
              </a:rPr>
              <a:t>作成画面</a:t>
            </a:r>
          </a:p>
        </p:txBody>
      </p:sp>
      <p:sp>
        <p:nvSpPr>
          <p:cNvPr id="12" name="テキスト ボックス 11">
            <a:extLst>
              <a:ext uri="{FF2B5EF4-FFF2-40B4-BE49-F238E27FC236}">
                <a16:creationId xmlns:a16="http://schemas.microsoft.com/office/drawing/2014/main" id="{1E3D4667-7186-D02A-34DC-CC9A6801BCC8}"/>
              </a:ext>
              <a:ext uri="{C183D7F6-B498-43B3-948B-1728B52AA6E4}">
                <adec:decorative xmlns:adec="http://schemas.microsoft.com/office/drawing/2017/decorative" val="1"/>
              </a:ext>
            </a:extLst>
          </p:cNvPr>
          <p:cNvSpPr txBox="1"/>
          <p:nvPr/>
        </p:nvSpPr>
        <p:spPr>
          <a:xfrm>
            <a:off x="9423056" y="2706809"/>
            <a:ext cx="986547" cy="276999"/>
          </a:xfrm>
          <a:prstGeom prst="rect">
            <a:avLst/>
          </a:prstGeom>
          <a:solidFill>
            <a:schemeClr val="bg2"/>
          </a:solidFill>
        </p:spPr>
        <p:txBody>
          <a:bodyPr wrap="square" rtlCol="0" anchor="ctr">
            <a:spAutoFit/>
          </a:bodyPr>
          <a:lstStyle/>
          <a:p>
            <a:pPr algn="ctr"/>
            <a:r>
              <a:rPr lang="ja-JP" altLang="en-US" sz="1200" b="1" dirty="0">
                <a:latin typeface="+mn-ea"/>
              </a:rPr>
              <a:t>変更画面</a:t>
            </a:r>
          </a:p>
        </p:txBody>
      </p:sp>
      <p:sp>
        <p:nvSpPr>
          <p:cNvPr id="4" name="角丸四角形 34">
            <a:extLst>
              <a:ext uri="{FF2B5EF4-FFF2-40B4-BE49-F238E27FC236}">
                <a16:creationId xmlns:a16="http://schemas.microsoft.com/office/drawing/2014/main" id="{A1060B3F-6CF5-2F43-FEDA-DEB164C6F6A8}"/>
              </a:ext>
            </a:extLst>
          </p:cNvPr>
          <p:cNvSpPr/>
          <p:nvPr/>
        </p:nvSpPr>
        <p:spPr bwMode="auto">
          <a:xfrm>
            <a:off x="10230678" y="631942"/>
            <a:ext cx="1728000" cy="288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5.15</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1666215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92DD947-3098-47E6-B52E-3471BAB4B71D}"/>
              </a:ext>
            </a:extLst>
          </p:cNvPr>
          <p:cNvSpPr>
            <a:spLocks noGrp="1"/>
          </p:cNvSpPr>
          <p:nvPr>
            <p:ph type="title"/>
          </p:nvPr>
        </p:nvSpPr>
        <p:spPr/>
        <p:txBody>
          <a:bodyPr/>
          <a:lstStyle/>
          <a:p>
            <a:r>
              <a:rPr kumimoji="1" lang="ja-JP" altLang="en-US" dirty="0"/>
              <a:t>その他の仕様変更</a:t>
            </a:r>
          </a:p>
        </p:txBody>
      </p:sp>
      <p:sp>
        <p:nvSpPr>
          <p:cNvPr id="2" name="テキスト プレースホルダー 1">
            <a:extLst>
              <a:ext uri="{FF2B5EF4-FFF2-40B4-BE49-F238E27FC236}">
                <a16:creationId xmlns:a16="http://schemas.microsoft.com/office/drawing/2014/main" id="{82F94808-92ED-4861-894B-52F5F9403239}"/>
              </a:ext>
            </a:extLst>
          </p:cNvPr>
          <p:cNvSpPr>
            <a:spLocks noGrp="1"/>
          </p:cNvSpPr>
          <p:nvPr>
            <p:ph type="body" sz="quarter" idx="10"/>
          </p:nvPr>
        </p:nvSpPr>
        <p:spPr>
          <a:xfrm>
            <a:off x="496389" y="1071154"/>
            <a:ext cx="10976218" cy="5460882"/>
          </a:xfrm>
        </p:spPr>
        <p:txBody>
          <a:bodyPr>
            <a:normAutofit fontScale="70000" lnSpcReduction="20000"/>
          </a:bodyPr>
          <a:lstStyle/>
          <a:p>
            <a:r>
              <a:rPr lang="ja-JP" altLang="en-US" dirty="0">
                <a:latin typeface="+mn-ea"/>
                <a:ea typeface="+mn-ea"/>
              </a:rPr>
              <a:t>インストーラー</a:t>
            </a:r>
            <a:endParaRPr lang="en-US" altLang="ja-JP" dirty="0">
              <a:latin typeface="+mn-ea"/>
              <a:ea typeface="+mn-ea"/>
            </a:endParaRPr>
          </a:p>
          <a:p>
            <a:pPr lvl="1"/>
            <a:r>
              <a:rPr lang="ja-JP" altLang="en-US" sz="1400" dirty="0">
                <a:latin typeface="+mn-ea"/>
                <a:ea typeface="+mn-ea"/>
              </a:rPr>
              <a:t>パワーアップキットシリーズ グループメール </a:t>
            </a:r>
            <a:r>
              <a:rPr lang="en-US" altLang="ja-JP" sz="1400" dirty="0">
                <a:latin typeface="+mn-ea"/>
                <a:ea typeface="+mn-ea"/>
              </a:rPr>
              <a:t>for Garoon 1.5.7</a:t>
            </a:r>
            <a:r>
              <a:rPr lang="ja-JP" altLang="en-US" sz="1400" dirty="0">
                <a:latin typeface="+mn-ea"/>
                <a:ea typeface="+mn-ea"/>
              </a:rPr>
              <a:t>以前がインストールされている場合、</a:t>
            </a:r>
            <a:r>
              <a:rPr lang="en-US" altLang="ja-JP" sz="1400" dirty="0">
                <a:latin typeface="+mn-ea"/>
                <a:ea typeface="+mn-ea"/>
              </a:rPr>
              <a:t>Garoon 5.5</a:t>
            </a:r>
            <a:r>
              <a:rPr lang="ja-JP" altLang="en-US" sz="1400" dirty="0">
                <a:latin typeface="+mn-ea"/>
                <a:ea typeface="+mn-ea"/>
              </a:rPr>
              <a:t>へのバージョンアップ処理を中断するように変更。</a:t>
            </a:r>
            <a:endParaRPr lang="en-US" altLang="ja-JP" sz="1400" dirty="0">
              <a:latin typeface="+mn-ea"/>
              <a:ea typeface="+mn-ea"/>
            </a:endParaRPr>
          </a:p>
          <a:p>
            <a:r>
              <a:rPr kumimoji="1" lang="ja-JP" altLang="en-US" dirty="0">
                <a:latin typeface="+mn-ea"/>
                <a:ea typeface="+mn-ea"/>
              </a:rPr>
              <a:t>メール</a:t>
            </a:r>
            <a:endParaRPr kumimoji="1" lang="en-US" altLang="ja-JP" dirty="0">
              <a:latin typeface="+mn-ea"/>
              <a:ea typeface="+mn-ea"/>
            </a:endParaRPr>
          </a:p>
          <a:p>
            <a:pPr lvl="1"/>
            <a:r>
              <a:rPr lang="ja-JP" altLang="en-US" sz="1400" dirty="0">
                <a:latin typeface="+mn-ea"/>
                <a:ea typeface="+mn-ea"/>
              </a:rPr>
              <a:t>同一のメールアカウントで、複数の受信処理が同じタイミングで発生した場合に、重複受信しないように変更。（複数の受信処理が同じタイミングで発生する例としては、ユーザーが手動でメールを受信するタイミングと、メールの自動受信のタイミングが重なった場合が挙げられます。）</a:t>
            </a:r>
            <a:endParaRPr lang="en-US" altLang="ja-JP" sz="1400" dirty="0">
              <a:latin typeface="+mn-ea"/>
              <a:ea typeface="+mn-ea"/>
            </a:endParaRPr>
          </a:p>
          <a:p>
            <a:pPr lvl="1"/>
            <a:r>
              <a:rPr lang="ja-JP" altLang="en-US" sz="1400" dirty="0">
                <a:latin typeface="+mn-ea"/>
              </a:rPr>
              <a:t>メールの送受信に</a:t>
            </a:r>
            <a:r>
              <a:rPr lang="en-US" altLang="ja-JP" sz="1400" dirty="0">
                <a:latin typeface="+mn-ea"/>
              </a:rPr>
              <a:t>Google</a:t>
            </a:r>
            <a:r>
              <a:rPr lang="ja-JP" altLang="en-US" sz="1400" dirty="0">
                <a:latin typeface="+mn-ea"/>
              </a:rPr>
              <a:t>、または</a:t>
            </a:r>
            <a:r>
              <a:rPr lang="en-US" altLang="ja-JP" sz="1400" dirty="0">
                <a:latin typeface="+mn-ea"/>
              </a:rPr>
              <a:t>Microsoft</a:t>
            </a:r>
            <a:r>
              <a:rPr lang="ja-JP" altLang="en-US" sz="1400" dirty="0">
                <a:latin typeface="+mn-ea"/>
              </a:rPr>
              <a:t>の先進認証（</a:t>
            </a:r>
            <a:r>
              <a:rPr lang="en-US" altLang="ja-JP" sz="1400" dirty="0">
                <a:latin typeface="+mn-ea"/>
              </a:rPr>
              <a:t>OAuth 2.0</a:t>
            </a:r>
            <a:r>
              <a:rPr lang="ja-JP" altLang="en-US" sz="1400" dirty="0">
                <a:latin typeface="+mn-ea"/>
              </a:rPr>
              <a:t>）を利用できます。</a:t>
            </a:r>
            <a:r>
              <a:rPr lang="en-US" altLang="ja-JP" sz="1000" dirty="0">
                <a:latin typeface="+mn-ea"/>
              </a:rPr>
              <a:t>※1</a:t>
            </a:r>
          </a:p>
          <a:p>
            <a:pPr lvl="1"/>
            <a:r>
              <a:rPr lang="ja-JP" altLang="en-US" sz="1400" dirty="0">
                <a:latin typeface="+mn-ea"/>
                <a:ea typeface="+mn-ea"/>
              </a:rPr>
              <a:t>メールの作成画面で、ウィンドウを閉じたり、別の画面に移動したりする場合に、警告を表示するように変更</a:t>
            </a:r>
            <a:r>
              <a:rPr lang="ja-JP" altLang="en-US" sz="2400" dirty="0">
                <a:latin typeface="+mn-ea"/>
                <a:ea typeface="+mn-ea"/>
              </a:rPr>
              <a:t>。</a:t>
            </a:r>
            <a:r>
              <a:rPr lang="en-US" altLang="ja-JP" sz="1000" dirty="0">
                <a:latin typeface="+mn-ea"/>
                <a:ea typeface="+mn-ea"/>
              </a:rPr>
              <a:t>※3</a:t>
            </a:r>
          </a:p>
          <a:p>
            <a:pPr lvl="1"/>
            <a:r>
              <a:rPr lang="ja-JP" altLang="en-US" sz="1400" dirty="0">
                <a:latin typeface="+mn-ea"/>
                <a:ea typeface="+mn-ea"/>
              </a:rPr>
              <a:t>送信したメールを転送できるように変更。</a:t>
            </a:r>
            <a:r>
              <a:rPr lang="en-US" altLang="ja-JP" sz="1400" dirty="0">
                <a:latin typeface="+mn-ea"/>
                <a:ea typeface="+mn-ea"/>
              </a:rPr>
              <a:t> </a:t>
            </a:r>
            <a:r>
              <a:rPr lang="en-US" altLang="ja-JP" sz="1000" dirty="0">
                <a:latin typeface="+mn-ea"/>
                <a:ea typeface="+mn-ea"/>
              </a:rPr>
              <a:t>※3</a:t>
            </a:r>
          </a:p>
          <a:p>
            <a:r>
              <a:rPr lang="ja-JP" altLang="en-US" dirty="0">
                <a:latin typeface="+mn-ea"/>
                <a:ea typeface="+mn-ea"/>
              </a:rPr>
              <a:t>ワークフロー</a:t>
            </a:r>
            <a:r>
              <a:rPr lang="en-US" altLang="ja-JP" dirty="0">
                <a:latin typeface="+mn-ea"/>
                <a:ea typeface="+mn-ea"/>
              </a:rPr>
              <a:t>/</a:t>
            </a:r>
            <a:r>
              <a:rPr lang="ja-JP" altLang="en-US" dirty="0">
                <a:latin typeface="+mn-ea"/>
                <a:ea typeface="+mn-ea"/>
              </a:rPr>
              <a:t>マルチレポート</a:t>
            </a:r>
            <a:r>
              <a:rPr lang="en-US" altLang="ja-JP" sz="1100" dirty="0">
                <a:latin typeface="+mn-ea"/>
                <a:ea typeface="+mn-ea"/>
              </a:rPr>
              <a:t>※2</a:t>
            </a:r>
          </a:p>
          <a:p>
            <a:pPr lvl="1"/>
            <a:r>
              <a:rPr lang="ja-JP" altLang="en-US" sz="1400" dirty="0">
                <a:latin typeface="+mn-ea"/>
                <a:ea typeface="+mn-ea"/>
              </a:rPr>
              <a:t>「メニュー」項目、および「ラジオボタン」項目に、初期値を含めて</a:t>
            </a:r>
            <a:r>
              <a:rPr lang="en-US" altLang="ja-JP" sz="1400" dirty="0">
                <a:latin typeface="+mn-ea"/>
                <a:ea typeface="+mn-ea"/>
              </a:rPr>
              <a:t>60,000</a:t>
            </a:r>
            <a:r>
              <a:rPr lang="ja-JP" altLang="en-US" sz="1400" dirty="0">
                <a:latin typeface="+mn-ea"/>
                <a:ea typeface="+mn-ea"/>
              </a:rPr>
              <a:t>バイトまでの入力制限を追加しました。</a:t>
            </a:r>
            <a:endParaRPr lang="en-US" altLang="ja-JP" sz="1400" dirty="0">
              <a:latin typeface="+mn-ea"/>
              <a:ea typeface="+mn-ea"/>
            </a:endParaRPr>
          </a:p>
          <a:p>
            <a:r>
              <a:rPr lang="ja-JP" altLang="en-US" dirty="0">
                <a:latin typeface="+mn-ea"/>
                <a:ea typeface="+mn-ea"/>
              </a:rPr>
              <a:t>スペース</a:t>
            </a:r>
            <a:endParaRPr lang="en-US" altLang="ja-JP" sz="1100" dirty="0">
              <a:latin typeface="+mn-ea"/>
              <a:ea typeface="+mn-ea"/>
            </a:endParaRPr>
          </a:p>
          <a:p>
            <a:pPr lvl="1"/>
            <a:r>
              <a:rPr lang="ja-JP" altLang="en-US" sz="1400" dirty="0">
                <a:latin typeface="+mn-ea"/>
                <a:ea typeface="+mn-ea"/>
              </a:rPr>
              <a:t>「ディスカッションの本文やコメントをテキストファイルに出力できる機能を追加しました。</a:t>
            </a:r>
            <a:r>
              <a:rPr lang="en-US" altLang="ja-JP" sz="1400" dirty="0">
                <a:latin typeface="+mn-ea"/>
                <a:ea typeface="+mn-ea"/>
              </a:rPr>
              <a:t>※4</a:t>
            </a:r>
          </a:p>
          <a:p>
            <a:r>
              <a:rPr lang="ja-JP" altLang="en-US" dirty="0">
                <a:latin typeface="+mn-ea"/>
                <a:ea typeface="+mn-ea"/>
              </a:rPr>
              <a:t>モバイル</a:t>
            </a:r>
            <a:endParaRPr lang="en-US" altLang="ja-JP" sz="1100" dirty="0">
              <a:latin typeface="+mn-ea"/>
              <a:ea typeface="+mn-ea"/>
            </a:endParaRPr>
          </a:p>
          <a:p>
            <a:pPr lvl="1"/>
            <a:r>
              <a:rPr lang="ja-JP" altLang="en-US" sz="1400" dirty="0">
                <a:latin typeface="+mn-ea"/>
                <a:ea typeface="+mn-ea"/>
              </a:rPr>
              <a:t>モバイル表示でファイルを添付するときに、複数のファイルをまとめて添付できるようになります。</a:t>
            </a:r>
            <a:r>
              <a:rPr lang="en-US" altLang="ja-JP" sz="1400" dirty="0">
                <a:latin typeface="+mn-ea"/>
                <a:ea typeface="+mn-ea"/>
              </a:rPr>
              <a:t>※4</a:t>
            </a:r>
          </a:p>
          <a:p>
            <a:pPr lvl="1"/>
            <a:r>
              <a:rPr lang="ja-JP" altLang="en-US" sz="1400" dirty="0">
                <a:latin typeface="+mn-ea"/>
                <a:ea typeface="+mn-ea"/>
              </a:rPr>
              <a:t>コメントの固定リンク（各コメントに割り当てられた</a:t>
            </a:r>
            <a:r>
              <a:rPr lang="en-US" altLang="ja-JP" sz="1400" dirty="0">
                <a:latin typeface="+mn-ea"/>
                <a:ea typeface="+mn-ea"/>
              </a:rPr>
              <a:t>URL</a:t>
            </a:r>
            <a:r>
              <a:rPr lang="ja-JP" altLang="en-US" sz="1400" dirty="0">
                <a:latin typeface="+mn-ea"/>
                <a:ea typeface="+mn-ea"/>
              </a:rPr>
              <a:t>）をワンタップでコピーできるようになります。</a:t>
            </a:r>
            <a:r>
              <a:rPr lang="en-US" altLang="ja-JP" sz="1400" dirty="0">
                <a:latin typeface="+mn-ea"/>
                <a:ea typeface="+mn-ea"/>
              </a:rPr>
              <a:t>※4</a:t>
            </a:r>
          </a:p>
          <a:p>
            <a:pPr lvl="1"/>
            <a:r>
              <a:rPr lang="ja-JP" altLang="en-US" sz="1400" dirty="0">
                <a:latin typeface="+mn-ea"/>
                <a:ea typeface="+mn-ea"/>
              </a:rPr>
              <a:t>モバイルビューのスケジュール、メッセージ、メールで、添付画像をサムネイル表示できるようになります。 </a:t>
            </a:r>
            <a:r>
              <a:rPr lang="en-US" altLang="ja-JP" sz="1400" dirty="0">
                <a:latin typeface="+mn-ea"/>
                <a:ea typeface="+mn-ea"/>
              </a:rPr>
              <a:t>※4</a:t>
            </a:r>
          </a:p>
          <a:p>
            <a:pPr lvl="1"/>
            <a:r>
              <a:rPr lang="ja-JP" altLang="en-US" sz="1500" dirty="0">
                <a:latin typeface="+mn-ea"/>
                <a:ea typeface="+mn-ea"/>
              </a:rPr>
              <a:t>サイボウズ </a:t>
            </a:r>
            <a:r>
              <a:rPr lang="en-US" altLang="ja-JP" sz="1500" dirty="0">
                <a:latin typeface="+mn-ea"/>
                <a:ea typeface="+mn-ea"/>
              </a:rPr>
              <a:t>KUNAI</a:t>
            </a:r>
            <a:r>
              <a:rPr lang="ja-JP" altLang="en-US" sz="1500" dirty="0">
                <a:latin typeface="+mn-ea"/>
                <a:ea typeface="+mn-ea"/>
              </a:rPr>
              <a:t>からモバイルビューでアクセスしたとき</a:t>
            </a:r>
            <a:r>
              <a:rPr lang="ja-JP" altLang="ja-JP" sz="1500" kern="0" dirty="0">
                <a:effectLst/>
                <a:ea typeface="游ゴシック" panose="020B0400000000000000" pitchFamily="50" charset="-128"/>
                <a:cs typeface="ＭＳ Ｐゴシック" panose="020B0600070205080204" pitchFamily="50" charset="-128"/>
              </a:rPr>
              <a:t>、メニューにある「ログアウト」の項目を非表示にします。</a:t>
            </a:r>
            <a:r>
              <a:rPr lang="ja-JP" altLang="en-US" sz="1600" dirty="0">
                <a:latin typeface="+mn-ea"/>
                <a:ea typeface="+mn-ea"/>
              </a:rPr>
              <a:t> </a:t>
            </a:r>
            <a:r>
              <a:rPr lang="en-US" altLang="ja-JP" sz="1600" dirty="0">
                <a:latin typeface="+mn-ea"/>
                <a:ea typeface="+mn-ea"/>
              </a:rPr>
              <a:t>※4</a:t>
            </a:r>
            <a:endParaRPr lang="en-US" altLang="ja-JP" sz="1500" dirty="0">
              <a:latin typeface="+mn-ea"/>
              <a:ea typeface="+mn-ea"/>
            </a:endParaRPr>
          </a:p>
          <a:p>
            <a:r>
              <a:rPr lang="ja-JP" altLang="en-US" dirty="0">
                <a:latin typeface="+mn-ea"/>
                <a:ea typeface="+mn-ea"/>
              </a:rPr>
              <a:t>その他</a:t>
            </a:r>
            <a:endParaRPr lang="en-US" altLang="ja-JP" dirty="0">
              <a:latin typeface="+mn-ea"/>
              <a:ea typeface="+mn-ea"/>
            </a:endParaRPr>
          </a:p>
          <a:p>
            <a:pPr lvl="1"/>
            <a:r>
              <a:rPr lang="ja-JP" altLang="en-US" sz="1400" dirty="0">
                <a:latin typeface="+mn-ea"/>
                <a:ea typeface="+mn-ea"/>
              </a:rPr>
              <a:t>不要データを削除したり更新したりするスケジューリングサービスのタスクを追加。</a:t>
            </a:r>
            <a:endParaRPr lang="en-US" altLang="ja-JP" sz="1400" dirty="0">
              <a:latin typeface="+mn-ea"/>
              <a:ea typeface="+mn-ea"/>
            </a:endParaRPr>
          </a:p>
          <a:p>
            <a:pPr lvl="1"/>
            <a:r>
              <a:rPr lang="ja-JP" altLang="en-US" sz="1400" dirty="0">
                <a:latin typeface="+mn-ea"/>
                <a:ea typeface="+mn-ea"/>
              </a:rPr>
              <a:t> ライセンス期限切れを通知する機能を廃止。</a:t>
            </a:r>
            <a:endParaRPr lang="en-US" altLang="ja-JP" dirty="0">
              <a:latin typeface="+mn-ea"/>
              <a:ea typeface="+mn-ea"/>
            </a:endParaRPr>
          </a:p>
          <a:p>
            <a:pPr lvl="1"/>
            <a:endParaRPr lang="en-US" altLang="ja-JP" dirty="0">
              <a:latin typeface="+mn-ea"/>
              <a:ea typeface="+mn-ea"/>
            </a:endParaRPr>
          </a:p>
        </p:txBody>
      </p:sp>
      <p:sp>
        <p:nvSpPr>
          <p:cNvPr id="5" name="テキスト ボックス 4">
            <a:extLst>
              <a:ext uri="{FF2B5EF4-FFF2-40B4-BE49-F238E27FC236}">
                <a16:creationId xmlns:a16="http://schemas.microsoft.com/office/drawing/2014/main" id="{28B7C2BD-C64C-4078-9EC9-09A99B544F39}"/>
              </a:ext>
            </a:extLst>
          </p:cNvPr>
          <p:cNvSpPr txBox="1"/>
          <p:nvPr/>
        </p:nvSpPr>
        <p:spPr>
          <a:xfrm>
            <a:off x="9725147" y="5093655"/>
            <a:ext cx="2089707" cy="295196"/>
          </a:xfrm>
          <a:prstGeom prst="rect">
            <a:avLst/>
          </a:prstGeom>
          <a:noFill/>
        </p:spPr>
        <p:txBody>
          <a:bodyPr wrap="square" lIns="81000" tIns="54000" rIns="81000" bIns="54000" rtlCol="0" anchor="ctr">
            <a:spAutoFit/>
          </a:bodyPr>
          <a:lstStyle/>
          <a:p>
            <a:pPr>
              <a:lnSpc>
                <a:spcPct val="130000"/>
              </a:lnSpc>
            </a:pPr>
            <a:r>
              <a:rPr kumimoji="1" lang="en-US" altLang="ja-JP" sz="1000" dirty="0">
                <a:latin typeface="+mn-ea"/>
              </a:rPr>
              <a:t>※1</a:t>
            </a:r>
            <a:r>
              <a:rPr kumimoji="1" lang="ja-JP" altLang="en-US" sz="1000" dirty="0">
                <a:latin typeface="+mn-ea"/>
              </a:rPr>
              <a:t>　バージョン</a:t>
            </a:r>
            <a:r>
              <a:rPr kumimoji="1" lang="en-US" altLang="ja-JP" sz="1000" dirty="0">
                <a:latin typeface="+mn-ea"/>
              </a:rPr>
              <a:t>5.5.1</a:t>
            </a:r>
            <a:r>
              <a:rPr kumimoji="1" lang="ja-JP" altLang="en-US" sz="1000" dirty="0">
                <a:latin typeface="+mn-ea"/>
              </a:rPr>
              <a:t>から搭載</a:t>
            </a:r>
          </a:p>
        </p:txBody>
      </p:sp>
      <p:sp>
        <p:nvSpPr>
          <p:cNvPr id="6" name="テキスト ボックス 5">
            <a:extLst>
              <a:ext uri="{FF2B5EF4-FFF2-40B4-BE49-F238E27FC236}">
                <a16:creationId xmlns:a16="http://schemas.microsoft.com/office/drawing/2014/main" id="{E114BF32-9D23-4A80-B8FC-6ECE5ED1F94F}"/>
              </a:ext>
            </a:extLst>
          </p:cNvPr>
          <p:cNvSpPr txBox="1"/>
          <p:nvPr/>
        </p:nvSpPr>
        <p:spPr>
          <a:xfrm>
            <a:off x="9725147" y="5307545"/>
            <a:ext cx="2089707" cy="295196"/>
          </a:xfrm>
          <a:prstGeom prst="rect">
            <a:avLst/>
          </a:prstGeom>
          <a:noFill/>
        </p:spPr>
        <p:txBody>
          <a:bodyPr wrap="square" lIns="81000" tIns="54000" rIns="81000" bIns="54000" rtlCol="0" anchor="ctr">
            <a:spAutoFit/>
          </a:bodyPr>
          <a:lstStyle/>
          <a:p>
            <a:pPr>
              <a:lnSpc>
                <a:spcPct val="130000"/>
              </a:lnSpc>
            </a:pPr>
            <a:r>
              <a:rPr kumimoji="1" lang="en-US" altLang="ja-JP" sz="1000" dirty="0">
                <a:latin typeface="+mn-ea"/>
              </a:rPr>
              <a:t>※2</a:t>
            </a:r>
            <a:r>
              <a:rPr kumimoji="1" lang="ja-JP" altLang="en-US" sz="1000" dirty="0">
                <a:latin typeface="+mn-ea"/>
              </a:rPr>
              <a:t>　バージョン</a:t>
            </a:r>
            <a:r>
              <a:rPr kumimoji="1" lang="en-US" altLang="ja-JP" sz="1000" dirty="0">
                <a:latin typeface="+mn-ea"/>
              </a:rPr>
              <a:t>5.5.1</a:t>
            </a:r>
            <a:r>
              <a:rPr kumimoji="1" lang="ja-JP" altLang="en-US" sz="1000" dirty="0">
                <a:latin typeface="+mn-ea"/>
              </a:rPr>
              <a:t>から変更</a:t>
            </a:r>
            <a:endParaRPr kumimoji="1" lang="en-US" altLang="ja-JP" sz="1000" dirty="0">
              <a:latin typeface="+mn-ea"/>
            </a:endParaRPr>
          </a:p>
        </p:txBody>
      </p:sp>
      <p:sp>
        <p:nvSpPr>
          <p:cNvPr id="7" name="テキスト ボックス 6">
            <a:extLst>
              <a:ext uri="{FF2B5EF4-FFF2-40B4-BE49-F238E27FC236}">
                <a16:creationId xmlns:a16="http://schemas.microsoft.com/office/drawing/2014/main" id="{88704FAE-BF4A-43CB-A3E7-AB6BB310EE5A}"/>
              </a:ext>
            </a:extLst>
          </p:cNvPr>
          <p:cNvSpPr txBox="1"/>
          <p:nvPr/>
        </p:nvSpPr>
        <p:spPr>
          <a:xfrm>
            <a:off x="9725147" y="5521435"/>
            <a:ext cx="2089707" cy="295196"/>
          </a:xfrm>
          <a:prstGeom prst="rect">
            <a:avLst/>
          </a:prstGeom>
          <a:noFill/>
        </p:spPr>
        <p:txBody>
          <a:bodyPr wrap="square" lIns="81000" tIns="54000" rIns="81000" bIns="54000" rtlCol="0" anchor="ctr">
            <a:spAutoFit/>
          </a:bodyPr>
          <a:lstStyle/>
          <a:p>
            <a:pPr>
              <a:lnSpc>
                <a:spcPct val="130000"/>
              </a:lnSpc>
            </a:pPr>
            <a:r>
              <a:rPr kumimoji="1" lang="en-US" altLang="ja-JP" sz="1000" dirty="0">
                <a:latin typeface="+mn-ea"/>
              </a:rPr>
              <a:t>※3</a:t>
            </a:r>
            <a:r>
              <a:rPr kumimoji="1" lang="ja-JP" altLang="en-US" sz="1000" dirty="0">
                <a:latin typeface="+mn-ea"/>
              </a:rPr>
              <a:t>　バージョン</a:t>
            </a:r>
            <a:r>
              <a:rPr kumimoji="1" lang="en-US" altLang="ja-JP" sz="1000" dirty="0">
                <a:latin typeface="+mn-ea"/>
              </a:rPr>
              <a:t>5.9.0</a:t>
            </a:r>
            <a:r>
              <a:rPr kumimoji="1" lang="ja-JP" altLang="en-US" sz="1000" dirty="0">
                <a:latin typeface="+mn-ea"/>
              </a:rPr>
              <a:t>から変更</a:t>
            </a:r>
            <a:endParaRPr kumimoji="1" lang="en-US" altLang="ja-JP" sz="1000" dirty="0">
              <a:latin typeface="+mn-ea"/>
            </a:endParaRPr>
          </a:p>
        </p:txBody>
      </p:sp>
      <p:sp>
        <p:nvSpPr>
          <p:cNvPr id="4" name="テキスト ボックス 3">
            <a:extLst>
              <a:ext uri="{FF2B5EF4-FFF2-40B4-BE49-F238E27FC236}">
                <a16:creationId xmlns:a16="http://schemas.microsoft.com/office/drawing/2014/main" id="{3DF65144-967A-DD7B-90B7-15E7F6EF933C}"/>
              </a:ext>
            </a:extLst>
          </p:cNvPr>
          <p:cNvSpPr txBox="1"/>
          <p:nvPr/>
        </p:nvSpPr>
        <p:spPr>
          <a:xfrm>
            <a:off x="9733854" y="5726087"/>
            <a:ext cx="2089707" cy="295196"/>
          </a:xfrm>
          <a:prstGeom prst="rect">
            <a:avLst/>
          </a:prstGeom>
          <a:noFill/>
        </p:spPr>
        <p:txBody>
          <a:bodyPr wrap="square" lIns="81000" tIns="54000" rIns="81000" bIns="54000" rtlCol="0" anchor="ctr">
            <a:spAutoFit/>
          </a:bodyPr>
          <a:lstStyle/>
          <a:p>
            <a:pPr>
              <a:lnSpc>
                <a:spcPct val="130000"/>
              </a:lnSpc>
            </a:pPr>
            <a:r>
              <a:rPr kumimoji="1" lang="en-US" altLang="ja-JP" sz="1000" dirty="0">
                <a:latin typeface="+mn-ea"/>
              </a:rPr>
              <a:t>※4</a:t>
            </a:r>
            <a:r>
              <a:rPr kumimoji="1" lang="ja-JP" altLang="en-US" sz="1000" dirty="0">
                <a:latin typeface="+mn-ea"/>
              </a:rPr>
              <a:t>　バージョン</a:t>
            </a:r>
            <a:r>
              <a:rPr kumimoji="1" lang="en-US" altLang="ja-JP" sz="1000" dirty="0">
                <a:latin typeface="+mn-ea"/>
              </a:rPr>
              <a:t>5.15.0</a:t>
            </a:r>
            <a:r>
              <a:rPr kumimoji="1" lang="ja-JP" altLang="en-US" sz="1000" dirty="0">
                <a:latin typeface="+mn-ea"/>
              </a:rPr>
              <a:t>から変更</a:t>
            </a:r>
            <a:endParaRPr kumimoji="1" lang="en-US" altLang="ja-JP" sz="1000" dirty="0">
              <a:latin typeface="+mn-ea"/>
            </a:endParaRPr>
          </a:p>
        </p:txBody>
      </p:sp>
    </p:spTree>
    <p:extLst>
      <p:ext uri="{BB962C8B-B14F-4D97-AF65-F5344CB8AC3E}">
        <p14:creationId xmlns:p14="http://schemas.microsoft.com/office/powerpoint/2010/main" val="3928140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87CDD3FE-5092-C645-B9B0-7E99B321722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4000" y="324000"/>
            <a:ext cx="415925" cy="415925"/>
          </a:xfrm>
          <a:prstGeom prst="rect">
            <a:avLst/>
          </a:prstGeom>
        </p:spPr>
      </p:pic>
      <p:sp>
        <p:nvSpPr>
          <p:cNvPr id="14" name="タイトル 2"/>
          <p:cNvSpPr>
            <a:spLocks noGrp="1" noChangeArrowheads="1"/>
          </p:cNvSpPr>
          <p:nvPr>
            <p:ph type="title"/>
          </p:nvPr>
        </p:nvSpPr>
        <p:spPr/>
        <p:txBody>
          <a:bodyPr/>
          <a:lstStyle/>
          <a:p>
            <a:r>
              <a:rPr lang="ja-JP" altLang="en-US" sz="2300" dirty="0">
                <a:latin typeface="+mn-ea"/>
                <a:ea typeface="+mn-ea"/>
              </a:rPr>
              <a:t>　　</a:t>
            </a:r>
            <a:r>
              <a:rPr lang="en-US" altLang="ja-JP" sz="2300" dirty="0">
                <a:latin typeface="+mn-ea"/>
                <a:ea typeface="+mn-ea"/>
              </a:rPr>
              <a:t>API</a:t>
            </a:r>
            <a:endParaRPr lang="ja-JP" altLang="en-US" sz="2300" dirty="0">
              <a:latin typeface="+mn-ea"/>
              <a:ea typeface="+mn-ea"/>
            </a:endParaRPr>
          </a:p>
        </p:txBody>
      </p:sp>
      <p:sp>
        <p:nvSpPr>
          <p:cNvPr id="2" name="テキスト プレースホルダー 1">
            <a:extLst>
              <a:ext uri="{FF2B5EF4-FFF2-40B4-BE49-F238E27FC236}">
                <a16:creationId xmlns:a16="http://schemas.microsoft.com/office/drawing/2014/main" id="{01DCD64B-953B-4503-9620-53ABC7CD4623}"/>
              </a:ext>
            </a:extLst>
          </p:cNvPr>
          <p:cNvSpPr>
            <a:spLocks noGrp="1"/>
          </p:cNvSpPr>
          <p:nvPr>
            <p:ph type="body" sz="quarter" idx="10"/>
          </p:nvPr>
        </p:nvSpPr>
        <p:spPr>
          <a:xfrm>
            <a:off x="499806" y="1139037"/>
            <a:ext cx="10462603" cy="4956761"/>
          </a:xfrm>
        </p:spPr>
        <p:txBody>
          <a:bodyPr>
            <a:normAutofit/>
          </a:bodyPr>
          <a:lstStyle/>
          <a:p>
            <a:pPr>
              <a:buFont typeface="Wingdings" panose="05000000000000000000" pitchFamily="2" charset="2"/>
              <a:buChar char="l"/>
            </a:pPr>
            <a:r>
              <a:rPr lang="en-US" altLang="ja-JP" sz="1800" kern="0" dirty="0" err="1">
                <a:latin typeface="+mn-ea"/>
                <a:ea typeface="+mn-ea"/>
              </a:rPr>
              <a:t>Garoon</a:t>
            </a:r>
            <a:r>
              <a:rPr lang="ja-JP" altLang="en-US" sz="1800" kern="0" dirty="0">
                <a:latin typeface="+mn-ea"/>
                <a:ea typeface="+mn-ea"/>
              </a:rPr>
              <a:t>のアプリケーションをより使いやすくしたり、社内にある他のシステムと連携するなど、お客様の業務に合わせた運用が可能です。　</a:t>
            </a:r>
            <a:endParaRPr lang="en-US" altLang="ja-JP" sz="1800" kern="0" dirty="0">
              <a:latin typeface="+mn-ea"/>
              <a:ea typeface="+mn-ea"/>
            </a:endParaRPr>
          </a:p>
          <a:p>
            <a:pPr>
              <a:buFont typeface="Wingdings" panose="05000000000000000000" pitchFamily="2" charset="2"/>
              <a:buChar char="l"/>
            </a:pPr>
            <a:endParaRPr lang="en-US" altLang="ja-JP" sz="1800" kern="0" dirty="0">
              <a:latin typeface="+mn-ea"/>
              <a:ea typeface="+mn-ea"/>
            </a:endParaRPr>
          </a:p>
          <a:p>
            <a:pPr marL="0" indent="0" algn="ctr">
              <a:buNone/>
            </a:pPr>
            <a:r>
              <a:rPr kumimoji="1" lang="ja-JP" altLang="en-US" sz="1800" dirty="0">
                <a:latin typeface="+mn-ea"/>
                <a:ea typeface="+mn-ea"/>
              </a:rPr>
              <a:t>最新の</a:t>
            </a:r>
            <a:r>
              <a:rPr kumimoji="1" lang="en-US" altLang="ja-JP" sz="1800" dirty="0">
                <a:latin typeface="+mn-ea"/>
                <a:ea typeface="+mn-ea"/>
              </a:rPr>
              <a:t>API</a:t>
            </a:r>
            <a:r>
              <a:rPr kumimoji="1" lang="ja-JP" altLang="en-US" sz="1800" dirty="0">
                <a:latin typeface="+mn-ea"/>
                <a:ea typeface="+mn-ea"/>
              </a:rPr>
              <a:t>更新情報は、以下の</a:t>
            </a:r>
            <a:r>
              <a:rPr kumimoji="1" lang="en-US" altLang="ja-JP" sz="1800" dirty="0">
                <a:latin typeface="+mn-ea"/>
                <a:ea typeface="+mn-ea"/>
              </a:rPr>
              <a:t>Web </a:t>
            </a:r>
            <a:r>
              <a:rPr kumimoji="1" lang="ja-JP" altLang="en-US" sz="1800" dirty="0">
                <a:latin typeface="+mn-ea"/>
                <a:ea typeface="+mn-ea"/>
              </a:rPr>
              <a:t>サイトからご確認が可能です。</a:t>
            </a:r>
            <a:endParaRPr kumimoji="1" lang="en-US" altLang="ja-JP" sz="1800" dirty="0">
              <a:latin typeface="+mn-ea"/>
              <a:ea typeface="+mn-ea"/>
            </a:endParaRPr>
          </a:p>
          <a:p>
            <a:pPr marL="0" indent="0" algn="ctr">
              <a:buNone/>
            </a:pPr>
            <a:r>
              <a:rPr lang="en-US" altLang="ja-JP" sz="1200" dirty="0">
                <a:latin typeface="+mn-ea"/>
                <a:ea typeface="+mn-ea"/>
              </a:rPr>
              <a:t>※</a:t>
            </a:r>
            <a:r>
              <a:rPr lang="ja-JP" altLang="en-US" sz="1200" dirty="0">
                <a:latin typeface="+mn-ea"/>
                <a:ea typeface="+mn-ea"/>
              </a:rPr>
              <a:t>クラウド版</a:t>
            </a:r>
            <a:r>
              <a:rPr lang="en-US" altLang="ja-JP" sz="1200" dirty="0">
                <a:latin typeface="+mn-ea"/>
                <a:ea typeface="+mn-ea"/>
              </a:rPr>
              <a:t>/</a:t>
            </a:r>
            <a:r>
              <a:rPr lang="ja-JP" altLang="en-US" sz="1200" dirty="0">
                <a:latin typeface="+mn-ea"/>
                <a:ea typeface="+mn-ea"/>
              </a:rPr>
              <a:t>パッケージ版 </a:t>
            </a:r>
            <a:r>
              <a:rPr lang="en-US" altLang="ja-JP" sz="1200" dirty="0" err="1">
                <a:latin typeface="+mn-ea"/>
                <a:ea typeface="+mn-ea"/>
              </a:rPr>
              <a:t>Garoon</a:t>
            </a:r>
            <a:r>
              <a:rPr lang="en-US" altLang="ja-JP" sz="1200" dirty="0">
                <a:latin typeface="+mn-ea"/>
                <a:ea typeface="+mn-ea"/>
              </a:rPr>
              <a:t> API </a:t>
            </a:r>
            <a:r>
              <a:rPr lang="ja-JP" altLang="en-US" sz="1200" dirty="0">
                <a:latin typeface="+mn-ea"/>
                <a:ea typeface="+mn-ea"/>
              </a:rPr>
              <a:t>アップデート情報となります。</a:t>
            </a:r>
            <a:endParaRPr lang="en-US" altLang="ja-JP" sz="1200" dirty="0">
              <a:latin typeface="+mn-ea"/>
              <a:ea typeface="+mn-ea"/>
            </a:endParaRPr>
          </a:p>
          <a:p>
            <a:pPr marL="0" indent="0" algn="ctr">
              <a:buNone/>
            </a:pPr>
            <a:endParaRPr kumimoji="1" lang="ja-JP" altLang="en-US" sz="1800" dirty="0">
              <a:latin typeface="+mn-ea"/>
              <a:ea typeface="+mn-ea"/>
            </a:endParaRPr>
          </a:p>
          <a:p>
            <a:pPr>
              <a:buFont typeface="Wingdings" panose="05000000000000000000" pitchFamily="2" charset="2"/>
              <a:buChar char="l"/>
            </a:pPr>
            <a:endParaRPr lang="en-US" altLang="ja-JP" sz="1800" kern="0" dirty="0">
              <a:latin typeface="+mn-ea"/>
              <a:ea typeface="+mn-ea"/>
            </a:endParaRPr>
          </a:p>
          <a:p>
            <a:endParaRPr lang="ja-JP" altLang="en-US" sz="1800" dirty="0">
              <a:latin typeface="+mn-ea"/>
              <a:ea typeface="+mn-ea"/>
            </a:endParaRPr>
          </a:p>
        </p:txBody>
      </p:sp>
      <p:sp>
        <p:nvSpPr>
          <p:cNvPr id="7" name="四角形: 角を丸くする 6" descr="https://developer.cybozu.io/hc/ja/sections/200129785&#10;">
            <a:extLst>
              <a:ext uri="{FF2B5EF4-FFF2-40B4-BE49-F238E27FC236}">
                <a16:creationId xmlns:a16="http://schemas.microsoft.com/office/drawing/2014/main" id="{12588328-4A0A-46BF-A34D-EA4A74205A42}"/>
              </a:ext>
            </a:extLst>
          </p:cNvPr>
          <p:cNvSpPr/>
          <p:nvPr/>
        </p:nvSpPr>
        <p:spPr bwMode="auto">
          <a:xfrm>
            <a:off x="2468605" y="4391725"/>
            <a:ext cx="7254790" cy="569483"/>
          </a:xfrm>
          <a:prstGeom prst="roundRect">
            <a:avLst>
              <a:gd name="adj" fmla="val 14584"/>
            </a:avLst>
          </a:prstGeom>
          <a:solidFill>
            <a:schemeClr val="accent1"/>
          </a:solidFill>
          <a:ln w="6350">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b="1" dirty="0">
                <a:solidFill>
                  <a:schemeClr val="accent6"/>
                </a:solidFill>
                <a:hlinkClick r:id="rId4"/>
              </a:rPr>
              <a:t>https://cybozu.dev/ja/garoon/</a:t>
            </a:r>
            <a:endParaRPr lang="ja-JP" altLang="en-US" b="1" dirty="0">
              <a:solidFill>
                <a:schemeClr val="accent6"/>
              </a:solidFill>
            </a:endParaRPr>
          </a:p>
        </p:txBody>
      </p:sp>
      <p:pic>
        <p:nvPicPr>
          <p:cNvPr id="16" name="図 15" descr="テキスト が含まれている画像&#10;&#10;自動的に生成された説明">
            <a:extLst>
              <a:ext uri="{FF2B5EF4-FFF2-40B4-BE49-F238E27FC236}">
                <a16:creationId xmlns:a16="http://schemas.microsoft.com/office/drawing/2014/main" id="{B345A330-FFE8-885E-9727-ED74A4F18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6784" y="3674655"/>
            <a:ext cx="4549952" cy="566734"/>
          </a:xfrm>
          <a:prstGeom prst="rect">
            <a:avLst/>
          </a:prstGeom>
        </p:spPr>
      </p:pic>
    </p:spTree>
    <p:extLst>
      <p:ext uri="{BB962C8B-B14F-4D97-AF65-F5344CB8AC3E}">
        <p14:creationId xmlns:p14="http://schemas.microsoft.com/office/powerpoint/2010/main" val="407550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p:txBody>
          <a:bodyPr>
            <a:normAutofit/>
          </a:bodyPr>
          <a:lstStyle/>
          <a:p>
            <a:pPr eaLnBrk="1" hangingPunct="1"/>
            <a:r>
              <a:rPr lang="ja-JP" altLang="en-US" dirty="0">
                <a:latin typeface="+mn-ea"/>
                <a:ea typeface="+mn-ea"/>
              </a:rPr>
              <a:t>目次　</a:t>
            </a:r>
          </a:p>
        </p:txBody>
      </p:sp>
      <p:sp>
        <p:nvSpPr>
          <p:cNvPr id="2" name="テキスト プレースホルダー 1">
            <a:extLst>
              <a:ext uri="{FF2B5EF4-FFF2-40B4-BE49-F238E27FC236}">
                <a16:creationId xmlns:a16="http://schemas.microsoft.com/office/drawing/2014/main" id="{8088D1AC-B967-41E1-A61A-B4BCBF2F7CE2}"/>
              </a:ext>
            </a:extLst>
          </p:cNvPr>
          <p:cNvSpPr>
            <a:spLocks noGrp="1"/>
          </p:cNvSpPr>
          <p:nvPr>
            <p:ph type="body" sz="quarter" idx="10"/>
          </p:nvPr>
        </p:nvSpPr>
        <p:spPr/>
        <p:txBody>
          <a:bodyPr vert="horz" lIns="91440" tIns="45720" rIns="91440" bIns="45720" numCol="1" spcCol="0" rtlCol="0" anchor="t">
            <a:normAutofit/>
          </a:bodyPr>
          <a:lstStyle/>
          <a:p>
            <a:pPr marL="342265" indent="-342265" defTabSz="919163">
              <a:lnSpc>
                <a:spcPts val="2400"/>
              </a:lnSpc>
              <a:buClr>
                <a:srgbClr val="003399"/>
              </a:buClr>
            </a:pPr>
            <a:r>
              <a:rPr lang="en-US" altLang="ja-JP" sz="1850" dirty="0" err="1">
                <a:latin typeface="游ゴシック"/>
                <a:ea typeface="游ゴシック"/>
              </a:rPr>
              <a:t>Garoon</a:t>
            </a:r>
            <a:r>
              <a:rPr lang="en-US" altLang="ja-JP" sz="1850" dirty="0">
                <a:latin typeface="游ゴシック"/>
                <a:ea typeface="游ゴシック"/>
              </a:rPr>
              <a:t> 5.0～5.15で搭載</a:t>
            </a:r>
            <a:r>
              <a:rPr lang="ja-JP" altLang="en-US" sz="1850">
                <a:latin typeface="游ゴシック"/>
                <a:ea typeface="游ゴシック"/>
              </a:rPr>
              <a:t>の機能 </a:t>
            </a:r>
            <a:endParaRPr lang="en-US" altLang="ja-JP">
              <a:latin typeface="+mn-ea"/>
              <a:ea typeface="+mn-ea"/>
            </a:endParaRPr>
          </a:p>
          <a:p>
            <a:pPr marL="342265" indent="-342265" defTabSz="919163">
              <a:lnSpc>
                <a:spcPts val="2400"/>
              </a:lnSpc>
              <a:buClr>
                <a:srgbClr val="003399"/>
              </a:buClr>
            </a:pPr>
            <a:r>
              <a:rPr lang="en-US" altLang="ja-JP" sz="1850" dirty="0" err="1">
                <a:latin typeface="游ゴシック"/>
                <a:ea typeface="游ゴシック"/>
              </a:rPr>
              <a:t>Garoon</a:t>
            </a:r>
            <a:r>
              <a:rPr lang="en-US" altLang="ja-JP" sz="1850" dirty="0">
                <a:latin typeface="游ゴシック"/>
                <a:ea typeface="游ゴシック"/>
              </a:rPr>
              <a:t> 5.0 </a:t>
            </a:r>
            <a:r>
              <a:rPr lang="ja-JP" altLang="en-US" sz="1850">
                <a:latin typeface="游ゴシック"/>
                <a:ea typeface="游ゴシック"/>
              </a:rPr>
              <a:t>で終了する機能</a:t>
            </a:r>
            <a:endParaRPr lang="en-US" altLang="ja-JP" sz="1850">
              <a:latin typeface="游ゴシック"/>
              <a:ea typeface="游ゴシック"/>
            </a:endParaRPr>
          </a:p>
          <a:p>
            <a:pPr marL="342265" indent="-342265" defTabSz="919163">
              <a:lnSpc>
                <a:spcPts val="2400"/>
              </a:lnSpc>
            </a:pPr>
            <a:r>
              <a:rPr lang="en-US" altLang="ja-JP" sz="1850" dirty="0" err="1">
                <a:latin typeface="游ゴシック"/>
                <a:ea typeface="游ゴシック"/>
              </a:rPr>
              <a:t>動作環境</a:t>
            </a:r>
            <a:endParaRPr lang="en-US" altLang="ja-JP" sz="1850" dirty="0">
              <a:latin typeface="游ゴシック"/>
              <a:ea typeface="游ゴシック"/>
            </a:endParaRPr>
          </a:p>
          <a:p>
            <a:pPr marL="342265" indent="-342265"/>
            <a:r>
              <a:rPr lang="en-US" sz="1850" dirty="0" err="1">
                <a:latin typeface="游ゴシック"/>
                <a:ea typeface="游ゴシック"/>
              </a:rPr>
              <a:t>Garoon</a:t>
            </a:r>
            <a:r>
              <a:rPr lang="en-US" sz="1850" dirty="0">
                <a:latin typeface="游ゴシック"/>
                <a:ea typeface="游ゴシック"/>
              </a:rPr>
              <a:t> 5</a:t>
            </a:r>
            <a:r>
              <a:rPr lang="en-US" altLang="ja-JP" sz="1850" dirty="0">
                <a:latin typeface="游ゴシック"/>
                <a:ea typeface="游ゴシック"/>
              </a:rPr>
              <a:t> </a:t>
            </a:r>
            <a:r>
              <a:rPr lang="ja-JP" altLang="en-US" sz="1850">
                <a:latin typeface="游ゴシック"/>
                <a:ea typeface="游ゴシック"/>
              </a:rPr>
              <a:t>販売・サポート終了スジュール</a:t>
            </a:r>
            <a:endParaRPr lang="en-US" sz="1850" b="0">
              <a:latin typeface="游ゴシック"/>
              <a:ea typeface="游ゴシック"/>
            </a:endParaRPr>
          </a:p>
          <a:p>
            <a:pPr marL="342265" indent="-342265"/>
            <a:endParaRPr lang="ja-JP" altLang="en-US" sz="1850" dirty="0">
              <a:latin typeface="游ゴシック"/>
              <a:ea typeface="游ゴシック"/>
            </a:endParaRPr>
          </a:p>
          <a:p>
            <a:pPr marL="342265" indent="-342265">
              <a:lnSpc>
                <a:spcPts val="2400"/>
              </a:lnSpc>
            </a:pPr>
            <a:endParaRPr lang="en-US" altLang="ja-JP" sz="1850" dirty="0">
              <a:latin typeface="游ゴシック"/>
              <a:ea typeface="游ゴシック"/>
            </a:endParaRPr>
          </a:p>
          <a:p>
            <a:pPr marL="342265" indent="-342265"/>
            <a:endParaRPr lang="ja-JP" alt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sz="3200" dirty="0">
                <a:latin typeface="游ゴシック"/>
                <a:ea typeface="游ゴシック"/>
              </a:rPr>
              <a:t>2.Garoon 5.0 </a:t>
            </a:r>
            <a:r>
              <a:rPr lang="ja-JP" altLang="en-US" sz="3200">
                <a:latin typeface="游ゴシック"/>
                <a:ea typeface="游ゴシック"/>
              </a:rPr>
              <a:t>で終了する機能</a:t>
            </a:r>
          </a:p>
        </p:txBody>
      </p:sp>
    </p:spTree>
    <p:extLst>
      <p:ext uri="{BB962C8B-B14F-4D97-AF65-F5344CB8AC3E}">
        <p14:creationId xmlns:p14="http://schemas.microsoft.com/office/powerpoint/2010/main" val="4177979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9E10B02-2831-76E1-FAC8-4266215BE6FD}"/>
              </a:ext>
            </a:extLst>
          </p:cNvPr>
          <p:cNvSpPr>
            <a:spLocks noGrp="1"/>
          </p:cNvSpPr>
          <p:nvPr>
            <p:ph type="body" sz="quarter" idx="10"/>
          </p:nvPr>
        </p:nvSpPr>
        <p:spPr>
          <a:xfrm>
            <a:off x="499806" y="1139037"/>
            <a:ext cx="11114125" cy="4956761"/>
          </a:xfrm>
        </p:spPr>
        <p:txBody>
          <a:bodyPr vert="horz" lIns="91440" tIns="45720" rIns="91440" bIns="45720" rtlCol="0" anchor="t">
            <a:normAutofit/>
          </a:bodyPr>
          <a:lstStyle/>
          <a:p>
            <a:pPr marL="0" indent="0">
              <a:buNone/>
            </a:pPr>
            <a:r>
              <a:rPr kumimoji="1" lang="en-US" altLang="ja-JP" sz="1800" dirty="0" err="1">
                <a:latin typeface="Yu Gothic Medium"/>
                <a:ea typeface="Yu Gothic Medium"/>
              </a:rPr>
              <a:t>Garoon</a:t>
            </a:r>
            <a:r>
              <a:rPr kumimoji="1" lang="en-US" altLang="ja-JP" sz="1800" dirty="0">
                <a:latin typeface="Yu Gothic Medium"/>
                <a:ea typeface="Yu Gothic Medium"/>
              </a:rPr>
              <a:t> </a:t>
            </a:r>
            <a:r>
              <a:rPr lang="en-US" altLang="ja-JP" sz="1800" dirty="0">
                <a:latin typeface="Yu Gothic Medium"/>
                <a:ea typeface="Yu Gothic Medium"/>
              </a:rPr>
              <a:t>5.0 </a:t>
            </a:r>
            <a:r>
              <a:rPr kumimoji="1" lang="ja-JP" altLang="en-US" sz="1800">
                <a:latin typeface="Yu Gothic Medium"/>
                <a:ea typeface="Yu Gothic Medium"/>
              </a:rPr>
              <a:t>では以下の機能が利用できなくなります。ご利用中のお客様には大変ご迷惑をおかけしますが、ご了承のほどお願いいたします。各機能の終了理由と影響範囲について次のページ以降に記載します。</a:t>
            </a:r>
            <a:endParaRPr kumimoji="1" lang="en-US" altLang="ja-JP" sz="1800">
              <a:latin typeface="Yu Gothic Medium"/>
              <a:ea typeface="Yu Gothic Medium"/>
            </a:endParaRPr>
          </a:p>
          <a:p>
            <a:pPr marL="0" indent="0">
              <a:buNone/>
            </a:pPr>
            <a:endParaRPr lang="en-US" altLang="ja-JP" dirty="0"/>
          </a:p>
          <a:p>
            <a:pPr marL="742950" lvl="1" indent="-285750">
              <a:buFont typeface="Wingdings" panose="05000000000000000000" pitchFamily="2" charset="2"/>
              <a:buChar char="l"/>
            </a:pPr>
            <a:r>
              <a:rPr kumimoji="1" lang="ja-JP" altLang="en-US" i="0" dirty="0">
                <a:latin typeface="+mn-ea"/>
                <a:ea typeface="+mn-ea"/>
              </a:rPr>
              <a:t>パワーアップキット</a:t>
            </a:r>
            <a:r>
              <a:rPr kumimoji="1" lang="en-US" altLang="ja-JP" sz="1400" i="0" dirty="0">
                <a:latin typeface="+mn-ea"/>
                <a:ea typeface="+mn-ea"/>
              </a:rPr>
              <a:t>(</a:t>
            </a:r>
            <a:r>
              <a:rPr kumimoji="1" lang="ja-JP" altLang="en-US" sz="1400" i="0" dirty="0">
                <a:latin typeface="+mn-ea"/>
                <a:ea typeface="+mn-ea"/>
              </a:rPr>
              <a:t>ペーパーレイアウト、外部</a:t>
            </a:r>
            <a:r>
              <a:rPr kumimoji="1" lang="en-US" altLang="ja-JP" sz="1400" i="0" dirty="0">
                <a:latin typeface="+mn-ea"/>
                <a:ea typeface="+mn-ea"/>
              </a:rPr>
              <a:t>DB</a:t>
            </a:r>
            <a:r>
              <a:rPr kumimoji="1" lang="ja-JP" altLang="en-US" sz="1400" i="0" dirty="0">
                <a:latin typeface="+mn-ea"/>
                <a:ea typeface="+mn-ea"/>
              </a:rPr>
              <a:t>連携、マルチカンパニー</a:t>
            </a:r>
            <a:r>
              <a:rPr kumimoji="1" lang="en-US" altLang="ja-JP" sz="1400" i="0" dirty="0">
                <a:latin typeface="+mn-ea"/>
                <a:ea typeface="+mn-ea"/>
              </a:rPr>
              <a:t>)</a:t>
            </a:r>
          </a:p>
          <a:p>
            <a:pPr marL="742950" lvl="1" indent="-285750">
              <a:buFont typeface="Wingdings" panose="05000000000000000000" pitchFamily="2" charset="2"/>
              <a:buChar char="l"/>
            </a:pPr>
            <a:r>
              <a:rPr kumimoji="1" lang="en-US" altLang="ja-JP" i="0" dirty="0">
                <a:latin typeface="+mn-ea"/>
                <a:ea typeface="+mn-ea"/>
              </a:rPr>
              <a:t>RSS</a:t>
            </a:r>
            <a:r>
              <a:rPr kumimoji="1" lang="ja-JP" altLang="en-US" i="0" dirty="0">
                <a:latin typeface="+mn-ea"/>
                <a:ea typeface="+mn-ea"/>
              </a:rPr>
              <a:t>リーダー</a:t>
            </a:r>
            <a:endParaRPr kumimoji="1" lang="en-US" altLang="ja-JP" i="0" dirty="0">
              <a:latin typeface="+mn-ea"/>
              <a:ea typeface="+mn-ea"/>
            </a:endParaRPr>
          </a:p>
          <a:p>
            <a:pPr marL="742950" lvl="1" indent="-285750">
              <a:buFont typeface="Wingdings" panose="05000000000000000000" pitchFamily="2" charset="2"/>
              <a:buChar char="l"/>
            </a:pPr>
            <a:r>
              <a:rPr lang="ja-JP" altLang="en-US" i="0" dirty="0">
                <a:latin typeface="+mn-ea"/>
                <a:ea typeface="+mn-ea"/>
              </a:rPr>
              <a:t>「サイボウズからのお知らせ」表示</a:t>
            </a:r>
            <a:endParaRPr kumimoji="1" lang="en-US" altLang="ja-JP" i="0" dirty="0">
              <a:latin typeface="+mn-ea"/>
              <a:ea typeface="+mn-ea"/>
            </a:endParaRPr>
          </a:p>
          <a:p>
            <a:pPr marL="742950" lvl="1" indent="-285750">
              <a:buFont typeface="Wingdings" panose="05000000000000000000" pitchFamily="2" charset="2"/>
              <a:buChar char="l"/>
            </a:pPr>
            <a:r>
              <a:rPr lang="ja-JP" altLang="en-US" i="0" dirty="0">
                <a:latin typeface="+mn-ea"/>
                <a:ea typeface="+mn-ea"/>
              </a:rPr>
              <a:t>ケータイ</a:t>
            </a:r>
            <a:endParaRPr lang="en-US" altLang="ja-JP" i="0" dirty="0">
              <a:latin typeface="+mn-ea"/>
              <a:ea typeface="+mn-ea"/>
            </a:endParaRPr>
          </a:p>
          <a:p>
            <a:pPr marL="742950" lvl="1" indent="-285750">
              <a:buFont typeface="Wingdings" panose="05000000000000000000" pitchFamily="2" charset="2"/>
              <a:buChar char="l"/>
            </a:pPr>
            <a:r>
              <a:rPr kumimoji="1" lang="en-US" altLang="ja-JP" i="0" dirty="0">
                <a:latin typeface="+mn-ea"/>
                <a:ea typeface="+mn-ea"/>
              </a:rPr>
              <a:t>SSL</a:t>
            </a:r>
            <a:r>
              <a:rPr kumimoji="1" lang="ja-JP" altLang="en-US" i="0" dirty="0">
                <a:latin typeface="+mn-ea"/>
                <a:ea typeface="+mn-ea"/>
              </a:rPr>
              <a:t>接続</a:t>
            </a:r>
            <a:endParaRPr kumimoji="1" lang="en-US" altLang="ja-JP" i="0" dirty="0">
              <a:latin typeface="+mn-ea"/>
              <a:ea typeface="+mn-ea"/>
            </a:endParaRPr>
          </a:p>
          <a:p>
            <a:pPr marL="742950" lvl="1" indent="-285750">
              <a:buFont typeface="Wingdings" panose="05000000000000000000" pitchFamily="2" charset="2"/>
              <a:buChar char="l"/>
            </a:pPr>
            <a:r>
              <a:rPr lang="ja-JP" altLang="en-US" i="0" dirty="0">
                <a:latin typeface="+mn-ea"/>
                <a:ea typeface="+mn-ea"/>
              </a:rPr>
              <a:t>組み込みヘルプ</a:t>
            </a:r>
            <a:endParaRPr kumimoji="1" lang="ja-JP" altLang="en-US" i="0" dirty="0">
              <a:latin typeface="+mn-ea"/>
              <a:ea typeface="+mn-ea"/>
            </a:endParaRPr>
          </a:p>
          <a:p>
            <a:pPr marL="269240" indent="-269240"/>
            <a:endParaRPr lang="ja-JP" altLang="en-US" dirty="0"/>
          </a:p>
          <a:p>
            <a:pPr marL="269240" indent="-269240"/>
            <a:endParaRPr lang="ja-JP" altLang="en-US" dirty="0"/>
          </a:p>
        </p:txBody>
      </p:sp>
      <p:sp>
        <p:nvSpPr>
          <p:cNvPr id="3" name="タイトル 2">
            <a:extLst>
              <a:ext uri="{FF2B5EF4-FFF2-40B4-BE49-F238E27FC236}">
                <a16:creationId xmlns:a16="http://schemas.microsoft.com/office/drawing/2014/main" id="{F628677B-2AD3-7C8B-31BD-D87D60DC78AD}"/>
              </a:ext>
            </a:extLst>
          </p:cNvPr>
          <p:cNvSpPr>
            <a:spLocks noGrp="1"/>
          </p:cNvSpPr>
          <p:nvPr>
            <p:ph type="title"/>
          </p:nvPr>
        </p:nvSpPr>
        <p:spPr/>
        <p:txBody>
          <a:bodyPr/>
          <a:lstStyle/>
          <a:p>
            <a:r>
              <a:rPr kumimoji="1" lang="ja-JP" altLang="en-US" dirty="0"/>
              <a:t>終了する機能一覧</a:t>
            </a:r>
          </a:p>
        </p:txBody>
      </p:sp>
    </p:spTree>
    <p:extLst>
      <p:ext uri="{BB962C8B-B14F-4D97-AF65-F5344CB8AC3E}">
        <p14:creationId xmlns:p14="http://schemas.microsoft.com/office/powerpoint/2010/main" val="3827379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62EA123-3774-2979-673A-DCE4E4A301EE}"/>
              </a:ext>
            </a:extLst>
          </p:cNvPr>
          <p:cNvSpPr>
            <a:spLocks noGrp="1"/>
          </p:cNvSpPr>
          <p:nvPr>
            <p:ph type="title"/>
          </p:nvPr>
        </p:nvSpPr>
        <p:spPr/>
        <p:txBody>
          <a:bodyPr>
            <a:normAutofit fontScale="90000"/>
          </a:bodyPr>
          <a:lstStyle/>
          <a:p>
            <a:r>
              <a:rPr kumimoji="1" lang="ja-JP" altLang="en-US" dirty="0"/>
              <a:t>パワーアップキット　</a:t>
            </a:r>
            <a:r>
              <a:rPr lang="ja-JP" altLang="en-US" sz="2400" b="0" i="0" dirty="0">
                <a:latin typeface="+mn-ea"/>
                <a:ea typeface="+mn-ea"/>
              </a:rPr>
              <a:t>「ペーパーレイアウト」「外部</a:t>
            </a:r>
            <a:r>
              <a:rPr lang="en-US" altLang="ja-JP" sz="2400" b="0" i="0" dirty="0">
                <a:latin typeface="+mn-ea"/>
                <a:ea typeface="+mn-ea"/>
              </a:rPr>
              <a:t>DB</a:t>
            </a:r>
            <a:r>
              <a:rPr lang="ja-JP" altLang="en-US" sz="2400" b="0" i="0" dirty="0">
                <a:latin typeface="+mn-ea"/>
                <a:ea typeface="+mn-ea"/>
              </a:rPr>
              <a:t>連携」「マルチカンパニー」</a:t>
            </a:r>
            <a:endParaRPr kumimoji="1" lang="ja-JP" altLang="en-US" b="0" dirty="0"/>
          </a:p>
        </p:txBody>
      </p:sp>
      <p:sp>
        <p:nvSpPr>
          <p:cNvPr id="4" name="テキスト プレースホルダー 3">
            <a:extLst>
              <a:ext uri="{FF2B5EF4-FFF2-40B4-BE49-F238E27FC236}">
                <a16:creationId xmlns:a16="http://schemas.microsoft.com/office/drawing/2014/main" id="{9C4BC1A4-3BDD-B452-06C6-9533221DA23A}"/>
              </a:ext>
            </a:extLst>
          </p:cNvPr>
          <p:cNvSpPr txBox="1">
            <a:spLocks noGrp="1"/>
          </p:cNvSpPr>
          <p:nvPr>
            <p:ph type="body" sz="quarter" idx="10"/>
          </p:nvPr>
        </p:nvSpPr>
        <p:spPr>
          <a:xfrm>
            <a:off x="500062" y="1139825"/>
            <a:ext cx="11215687" cy="4506939"/>
          </a:xfrm>
          <a:prstGeom prst="rect">
            <a:avLst/>
          </a:prstGeom>
          <a:noFill/>
        </p:spPr>
        <p:txBody>
          <a:bodyPr vert="horz" wrap="square" lIns="91440" tIns="45720" rIns="91440" bIns="45720" rtlCol="0" anchor="t">
            <a:spAutoFit/>
          </a:bodyPr>
          <a:lstStyle/>
          <a:p>
            <a:pPr marL="269240" indent="-269240"/>
            <a:r>
              <a:rPr lang="ja-JP" altLang="en-US" sz="1400" b="1" dirty="0">
                <a:latin typeface="游ゴシック"/>
                <a:ea typeface="游ゴシック"/>
              </a:rPr>
              <a:t>パワーアップキットとは</a:t>
            </a:r>
            <a:br>
              <a:rPr lang="en-US" altLang="ja-JP" sz="1400" b="1" dirty="0">
                <a:latin typeface="游ゴシック" panose="020B0400000000000000" pitchFamily="50" charset="-128"/>
                <a:ea typeface="游ゴシック" panose="020B0400000000000000" pitchFamily="50" charset="-128"/>
              </a:rPr>
            </a:br>
            <a:r>
              <a:rPr lang="ja-JP" altLang="en-US" sz="1400">
                <a:latin typeface="游ゴシック"/>
                <a:ea typeface="游ゴシック"/>
              </a:rPr>
              <a:t>パッケージ版 </a:t>
            </a:r>
            <a:r>
              <a:rPr lang="en-US" altLang="ja-JP" sz="1400" dirty="0" err="1">
                <a:latin typeface="游ゴシック"/>
                <a:ea typeface="游ゴシック"/>
              </a:rPr>
              <a:t>Garoon</a:t>
            </a:r>
            <a:r>
              <a:rPr lang="en-US" altLang="ja-JP" sz="1400" dirty="0">
                <a:latin typeface="游ゴシック"/>
                <a:ea typeface="游ゴシック"/>
              </a:rPr>
              <a:t> </a:t>
            </a:r>
            <a:r>
              <a:rPr lang="ja-JP" altLang="en-US" sz="1400">
                <a:latin typeface="游ゴシック"/>
                <a:ea typeface="游ゴシック"/>
              </a:rPr>
              <a:t>のみでお使いいただける有償オプション製品で「グループメール」 「ペーパーレイアウト」「外部</a:t>
            </a:r>
            <a:r>
              <a:rPr lang="en-US" altLang="ja-JP" sz="1400" dirty="0">
                <a:latin typeface="游ゴシック"/>
                <a:ea typeface="游ゴシック"/>
              </a:rPr>
              <a:t>DB</a:t>
            </a:r>
            <a:r>
              <a:rPr lang="ja-JP" altLang="en-US" sz="1400">
                <a:latin typeface="游ゴシック"/>
                <a:ea typeface="游ゴシック"/>
              </a:rPr>
              <a:t>連携」「マルチカンパニー」の</a:t>
            </a:r>
            <a:r>
              <a:rPr lang="en-US" altLang="ja-JP" sz="1400" dirty="0">
                <a:latin typeface="游ゴシック"/>
                <a:ea typeface="游ゴシック"/>
              </a:rPr>
              <a:t>4</a:t>
            </a:r>
            <a:r>
              <a:rPr lang="ja-JP" altLang="en-US" sz="1400">
                <a:latin typeface="游ゴシック"/>
                <a:ea typeface="游ゴシック"/>
              </a:rPr>
              <a:t>製品を指します。このうち「ペーパーレイアウト」「外部</a:t>
            </a:r>
            <a:r>
              <a:rPr lang="en-US" altLang="ja-JP" sz="1400" dirty="0">
                <a:latin typeface="游ゴシック"/>
                <a:ea typeface="游ゴシック"/>
              </a:rPr>
              <a:t>DB</a:t>
            </a:r>
            <a:r>
              <a:rPr lang="ja-JP" altLang="en-US" sz="1400">
                <a:latin typeface="游ゴシック"/>
                <a:ea typeface="游ゴシック"/>
              </a:rPr>
              <a:t>連携」「マルチカンパニー」の</a:t>
            </a:r>
            <a:r>
              <a:rPr lang="en-US" altLang="ja-JP" sz="1400" dirty="0">
                <a:latin typeface="游ゴシック"/>
                <a:ea typeface="游ゴシック"/>
              </a:rPr>
              <a:t>3</a:t>
            </a:r>
            <a:r>
              <a:rPr lang="ja-JP" altLang="en-US" sz="1400">
                <a:latin typeface="游ゴシック"/>
                <a:ea typeface="游ゴシック"/>
              </a:rPr>
              <a:t>製品については、すでにご案内させていただいた通り、</a:t>
            </a:r>
            <a:r>
              <a:rPr lang="en-US" altLang="ja-JP" sz="1400" dirty="0">
                <a:latin typeface="游ゴシック"/>
                <a:ea typeface="游ゴシック"/>
              </a:rPr>
              <a:t>2019</a:t>
            </a:r>
            <a:r>
              <a:rPr lang="ja-JP" altLang="en-US" sz="1400">
                <a:latin typeface="游ゴシック"/>
                <a:ea typeface="游ゴシック"/>
              </a:rPr>
              <a:t>年</a:t>
            </a:r>
            <a:r>
              <a:rPr lang="en-US" altLang="ja-JP" sz="1400" dirty="0">
                <a:latin typeface="游ゴシック"/>
                <a:ea typeface="游ゴシック"/>
              </a:rPr>
              <a:t>3</a:t>
            </a:r>
            <a:r>
              <a:rPr lang="ja-JP" altLang="en-US" sz="1400">
                <a:latin typeface="游ゴシック"/>
                <a:ea typeface="游ゴシック"/>
              </a:rPr>
              <a:t>月末に販売を終了しました。また</a:t>
            </a:r>
            <a:r>
              <a:rPr lang="en-US" altLang="ja-JP" sz="1400" dirty="0">
                <a:latin typeface="游ゴシック"/>
                <a:ea typeface="游ゴシック"/>
              </a:rPr>
              <a:t>2023</a:t>
            </a:r>
            <a:r>
              <a:rPr lang="ja-JP" altLang="en-US" sz="1400">
                <a:latin typeface="游ゴシック"/>
                <a:ea typeface="游ゴシック"/>
              </a:rPr>
              <a:t>年</a:t>
            </a:r>
            <a:r>
              <a:rPr lang="en-US" altLang="ja-JP" sz="1400" dirty="0">
                <a:latin typeface="游ゴシック"/>
                <a:ea typeface="游ゴシック"/>
              </a:rPr>
              <a:t>9</a:t>
            </a:r>
            <a:r>
              <a:rPr lang="ja-JP" altLang="en-US" sz="1400">
                <a:latin typeface="游ゴシック"/>
                <a:ea typeface="游ゴシック"/>
              </a:rPr>
              <a:t>月</a:t>
            </a:r>
            <a:r>
              <a:rPr lang="en-US" altLang="ja-JP" sz="1400" dirty="0">
                <a:latin typeface="游ゴシック"/>
                <a:ea typeface="游ゴシック"/>
              </a:rPr>
              <a:t>29</a:t>
            </a:r>
            <a:r>
              <a:rPr lang="ja-JP" altLang="en-US" sz="1400">
                <a:latin typeface="游ゴシック"/>
                <a:ea typeface="游ゴシック"/>
              </a:rPr>
              <a:t>日にサポートも終了いたします。これに伴い、上記</a:t>
            </a:r>
            <a:r>
              <a:rPr lang="en-US" altLang="ja-JP" sz="1400" dirty="0">
                <a:latin typeface="游ゴシック"/>
                <a:ea typeface="游ゴシック"/>
              </a:rPr>
              <a:t>3</a:t>
            </a:r>
            <a:r>
              <a:rPr lang="ja-JP" altLang="en-US" sz="1400">
                <a:latin typeface="游ゴシック"/>
                <a:ea typeface="游ゴシック"/>
              </a:rPr>
              <a:t>製品の </a:t>
            </a:r>
            <a:r>
              <a:rPr lang="en-US" altLang="ja-JP" sz="1400" dirty="0" err="1">
                <a:latin typeface="游ゴシック"/>
                <a:ea typeface="游ゴシック"/>
              </a:rPr>
              <a:t>Garoon</a:t>
            </a:r>
            <a:r>
              <a:rPr lang="en-US" altLang="ja-JP" sz="1400" dirty="0">
                <a:latin typeface="游ゴシック"/>
                <a:ea typeface="游ゴシック"/>
              </a:rPr>
              <a:t> 5 </a:t>
            </a:r>
            <a:r>
              <a:rPr lang="ja-JP" altLang="en-US" sz="1400">
                <a:latin typeface="游ゴシック"/>
                <a:ea typeface="游ゴシック"/>
              </a:rPr>
              <a:t>対応版についてはリリースいたしません。</a:t>
            </a:r>
            <a:endParaRPr lang="en-US" altLang="ja-JP" sz="1400">
              <a:latin typeface="游ゴシック" panose="020B0400000000000000" pitchFamily="50" charset="-128"/>
              <a:ea typeface="游ゴシック" panose="020B0400000000000000" pitchFamily="50" charset="-128"/>
            </a:endParaRPr>
          </a:p>
          <a:p>
            <a:pPr marL="269240" indent="-269240"/>
            <a:r>
              <a:rPr kumimoji="1" lang="ja-JP" altLang="en-US" sz="1400" b="1" dirty="0">
                <a:latin typeface="游ゴシック" panose="020B0400000000000000" pitchFamily="50" charset="-128"/>
                <a:ea typeface="游ゴシック" panose="020B0400000000000000" pitchFamily="50" charset="-128"/>
              </a:rPr>
              <a:t>終了理由</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パワーアップキットはパッケージ版専用の有償オプション製品でしたが、 「ペーパーレイアウト」「外部</a:t>
            </a:r>
            <a:r>
              <a:rPr lang="en-US" altLang="ja-JP" sz="1400" dirty="0">
                <a:latin typeface="游ゴシック" panose="020B0400000000000000" pitchFamily="50" charset="-128"/>
                <a:ea typeface="游ゴシック" panose="020B0400000000000000" pitchFamily="50" charset="-128"/>
              </a:rPr>
              <a:t>DB</a:t>
            </a:r>
            <a:r>
              <a:rPr lang="ja-JP" altLang="en-US" sz="1400" dirty="0">
                <a:latin typeface="游ゴシック" panose="020B0400000000000000" pitchFamily="50" charset="-128"/>
                <a:ea typeface="游ゴシック" panose="020B0400000000000000" pitchFamily="50" charset="-128"/>
              </a:rPr>
              <a:t>連携」「マルチカンパニー」はその中でも利用率が少なく、継続的な販売・サポートが難しいと判断し販売終了を決定いたしました。</a:t>
            </a:r>
            <a:endParaRPr lang="en-US" altLang="ja-JP" sz="1400" dirty="0">
              <a:latin typeface="游ゴシック" panose="020B0400000000000000" pitchFamily="50" charset="-128"/>
              <a:ea typeface="游ゴシック" panose="020B0400000000000000" pitchFamily="50" charset="-128"/>
            </a:endParaRPr>
          </a:p>
          <a:p>
            <a:pPr marL="269240" indent="-269240"/>
            <a:r>
              <a:rPr lang="ja-JP" altLang="en-US" sz="1400" b="1" dirty="0">
                <a:latin typeface="游ゴシック"/>
                <a:ea typeface="游ゴシック"/>
              </a:rPr>
              <a:t>影響範囲</a:t>
            </a:r>
            <a:br>
              <a:rPr lang="en-US" altLang="ja-JP" sz="1400" b="1" dirty="0">
                <a:latin typeface="游ゴシック" panose="020B0400000000000000" pitchFamily="50" charset="-128"/>
                <a:ea typeface="游ゴシック" panose="020B0400000000000000" pitchFamily="50" charset="-128"/>
              </a:rPr>
            </a:br>
            <a:r>
              <a:rPr lang="en-US" altLang="ja-JP" sz="1400" dirty="0" err="1">
                <a:latin typeface="游ゴシック"/>
                <a:ea typeface="游ゴシック"/>
              </a:rPr>
              <a:t>Garoon</a:t>
            </a:r>
            <a:r>
              <a:rPr lang="en-US" altLang="ja-JP" sz="1400" dirty="0">
                <a:latin typeface="游ゴシック"/>
                <a:ea typeface="游ゴシック"/>
              </a:rPr>
              <a:t> 5</a:t>
            </a:r>
            <a:r>
              <a:rPr lang="ja-JP" altLang="en-US" sz="1400">
                <a:latin typeface="游ゴシック"/>
                <a:ea typeface="游ゴシック"/>
              </a:rPr>
              <a:t>では「ペーパーレイアウト」「外部</a:t>
            </a:r>
            <a:r>
              <a:rPr lang="en-US" altLang="ja-JP" sz="1400" dirty="0">
                <a:latin typeface="游ゴシック"/>
                <a:ea typeface="游ゴシック"/>
              </a:rPr>
              <a:t>DB</a:t>
            </a:r>
            <a:r>
              <a:rPr lang="ja-JP" altLang="en-US" sz="1400">
                <a:latin typeface="游ゴシック"/>
                <a:ea typeface="游ゴシック"/>
              </a:rPr>
              <a:t>連携」「マルチカンパニー」はお使いいただけません。</a:t>
            </a:r>
            <a:br>
              <a:rPr lang="en-US" altLang="ja-JP" sz="1400" dirty="0">
                <a:latin typeface="游ゴシック" panose="020B0400000000000000" pitchFamily="50" charset="-128"/>
                <a:ea typeface="游ゴシック" panose="020B0400000000000000" pitchFamily="50" charset="-128"/>
              </a:rPr>
            </a:br>
            <a:r>
              <a:rPr lang="ja-JP" altLang="en-US" sz="1400">
                <a:latin typeface="游ゴシック"/>
                <a:ea typeface="游ゴシック"/>
              </a:rPr>
              <a:t>「グループメール」は </a:t>
            </a:r>
            <a:r>
              <a:rPr lang="en-US" altLang="ja-JP" sz="1400" dirty="0" err="1">
                <a:latin typeface="游ゴシック"/>
                <a:ea typeface="游ゴシック"/>
              </a:rPr>
              <a:t>Garoon</a:t>
            </a:r>
            <a:r>
              <a:rPr lang="ja-JP" altLang="en-US" sz="1400" dirty="0">
                <a:latin typeface="游ゴシック"/>
                <a:ea typeface="游ゴシック"/>
              </a:rPr>
              <a:t> </a:t>
            </a:r>
            <a:r>
              <a:rPr lang="en-US" altLang="ja-JP" sz="1400" dirty="0">
                <a:latin typeface="游ゴシック"/>
                <a:ea typeface="游ゴシック"/>
              </a:rPr>
              <a:t>5</a:t>
            </a:r>
            <a:r>
              <a:rPr lang="ja-JP" altLang="en-US" sz="1400">
                <a:latin typeface="游ゴシック"/>
                <a:ea typeface="游ゴシック"/>
              </a:rPr>
              <a:t>に対応しています。</a:t>
            </a:r>
            <a:endParaRPr lang="en-US" altLang="ja-JP" sz="1400">
              <a:latin typeface="游ゴシック"/>
              <a:ea typeface="游ゴシック"/>
            </a:endParaRPr>
          </a:p>
          <a:p>
            <a:pPr marL="269240" indent="-269240"/>
            <a:r>
              <a:rPr lang="ja-JP" altLang="en-US" sz="1400" b="1" dirty="0">
                <a:latin typeface="游ゴシック" panose="020B0400000000000000" pitchFamily="50" charset="-128"/>
                <a:ea typeface="游ゴシック" panose="020B0400000000000000" pitchFamily="50" charset="-128"/>
              </a:rPr>
              <a:t>対応方法</a:t>
            </a:r>
            <a:br>
              <a:rPr lang="en-US" altLang="ja-JP" sz="1400" b="1"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連携サービスの利用や、カスタマイズによる類似機能の開発などをご検討ください。</a:t>
            </a:r>
            <a:endParaRPr lang="en-US" altLang="ja-JP" sz="1400" dirty="0">
              <a:latin typeface="游ゴシック" panose="020B0400000000000000" pitchFamily="50" charset="-128"/>
              <a:ea typeface="游ゴシック" panose="020B0400000000000000" pitchFamily="50" charset="-128"/>
            </a:endParaRPr>
          </a:p>
          <a:p>
            <a:pPr marL="269240" indent="-269240"/>
            <a:endParaRPr lang="ja-JP" altLang="en-US" sz="1400" i="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0302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C34FC6F-BB65-81B2-7B21-8B55536E076B}"/>
              </a:ext>
            </a:extLst>
          </p:cNvPr>
          <p:cNvSpPr>
            <a:spLocks noGrp="1"/>
          </p:cNvSpPr>
          <p:nvPr>
            <p:ph type="body" sz="quarter" idx="10"/>
          </p:nvPr>
        </p:nvSpPr>
        <p:spPr/>
        <p:txBody>
          <a:bodyPr vert="horz" lIns="91440" tIns="45720" rIns="91440" bIns="45720" rtlCol="0" anchor="t">
            <a:normAutofit fontScale="85000" lnSpcReduction="20000"/>
          </a:bodyPr>
          <a:lstStyle/>
          <a:p>
            <a:pPr marL="269240" indent="-269240"/>
            <a:r>
              <a:rPr kumimoji="1" lang="en-US" altLang="ja-JP" sz="1850" dirty="0">
                <a:latin typeface="Yu Gothic Medium"/>
                <a:ea typeface="Yu Gothic Medium"/>
              </a:rPr>
              <a:t>RSS</a:t>
            </a:r>
            <a:r>
              <a:rPr kumimoji="1" lang="ja-JP" altLang="en-US" sz="1850">
                <a:latin typeface="Yu Gothic Medium"/>
                <a:ea typeface="Yu Gothic Medium"/>
              </a:rPr>
              <a:t>リーダーとは</a:t>
            </a:r>
            <a:br>
              <a:rPr lang="ja-JP" altLang="en-US" sz="1850" dirty="0"/>
            </a:br>
            <a:r>
              <a:rPr kumimoji="1" lang="en-US" altLang="ja-JP" sz="1850" dirty="0">
                <a:latin typeface="Yu Gothic Medium"/>
                <a:ea typeface="Yu Gothic Medium"/>
              </a:rPr>
              <a:t>RSS</a:t>
            </a:r>
            <a:r>
              <a:rPr kumimoji="1" lang="ja-JP" altLang="en-US" sz="1850">
                <a:latin typeface="Yu Gothic Medium"/>
                <a:ea typeface="Yu Gothic Medium"/>
              </a:rPr>
              <a:t>を配信している</a:t>
            </a:r>
            <a:r>
              <a:rPr kumimoji="1" lang="en-US" altLang="ja-JP" sz="1850" dirty="0">
                <a:latin typeface="Yu Gothic Medium"/>
                <a:ea typeface="Yu Gothic Medium"/>
              </a:rPr>
              <a:t>Web</a:t>
            </a:r>
            <a:r>
              <a:rPr kumimoji="1" lang="ja-JP" altLang="en-US" sz="1850">
                <a:latin typeface="Yu Gothic Medium"/>
                <a:ea typeface="Yu Gothic Medium"/>
              </a:rPr>
              <a:t>サイトを登録し、新着情報を定期的に確認するためのアプリケーションです。</a:t>
            </a:r>
            <a:br>
              <a:rPr lang="ja-JP" altLang="en-US" sz="1850" dirty="0"/>
            </a:br>
            <a:endParaRPr lang="en-US" altLang="ja-JP" sz="1850"/>
          </a:p>
          <a:p>
            <a:pPr marL="269240" indent="-269240"/>
            <a:r>
              <a:rPr kumimoji="1" lang="ja-JP" altLang="en-US" sz="1850" dirty="0">
                <a:latin typeface="Yu Gothic Medium"/>
                <a:ea typeface="Yu Gothic Medium"/>
              </a:rPr>
              <a:t>終了理由</a:t>
            </a:r>
            <a:br>
              <a:rPr lang="ja-JP" altLang="en-US" sz="1850" dirty="0"/>
            </a:br>
            <a:r>
              <a:rPr kumimoji="1" lang="en-US" altLang="ja-JP" sz="1850" err="1">
                <a:latin typeface="Yu Gothic Medium"/>
                <a:ea typeface="Yu Gothic Medium"/>
              </a:rPr>
              <a:t>Garoon</a:t>
            </a:r>
            <a:r>
              <a:rPr kumimoji="1" lang="ja-JP" altLang="en-US" sz="1850" dirty="0">
                <a:latin typeface="Yu Gothic Medium"/>
                <a:ea typeface="Yu Gothic Medium"/>
              </a:rPr>
              <a:t>のアプリケーションの中でも利用率が非常に低く、技術トレンドや一般的な利用状況は衰退しているため、</a:t>
            </a:r>
            <a:br>
              <a:rPr lang="ja-JP" altLang="en-US" sz="1850" dirty="0"/>
            </a:br>
            <a:r>
              <a:rPr kumimoji="1" lang="ja-JP" altLang="en-US" sz="1850" dirty="0">
                <a:latin typeface="Yu Gothic Medium"/>
                <a:ea typeface="Yu Gothic Medium"/>
              </a:rPr>
              <a:t>今後需要が伸びるものではないと判断し、機能の終了を決定いたしました。なおクラウド版ではすでに</a:t>
            </a:r>
            <a:r>
              <a:rPr kumimoji="1" lang="en-US" altLang="ja-JP" sz="1850" dirty="0">
                <a:latin typeface="Yu Gothic Medium"/>
                <a:ea typeface="Yu Gothic Medium"/>
              </a:rPr>
              <a:t>RSS</a:t>
            </a:r>
            <a:r>
              <a:rPr kumimoji="1" lang="ja-JP" altLang="en-US" sz="1850" dirty="0">
                <a:latin typeface="Yu Gothic Medium"/>
                <a:ea typeface="Yu Gothic Medium"/>
              </a:rPr>
              <a:t>機能を終了しております。</a:t>
            </a:r>
            <a:endParaRPr lang="ja-JP" altLang="en-US" sz="1850" dirty="0">
              <a:latin typeface="Yu Gothic Medium"/>
              <a:ea typeface="Yu Gothic Medium"/>
            </a:endParaRPr>
          </a:p>
          <a:p>
            <a:pPr marL="269240" indent="-269240"/>
            <a:r>
              <a:rPr kumimoji="1" lang="ja-JP" altLang="en-US" dirty="0"/>
              <a:t>影響範囲</a:t>
            </a:r>
            <a:br>
              <a:rPr kumimoji="1" lang="ja-JP" altLang="en-US" dirty="0"/>
            </a:br>
            <a:r>
              <a:rPr kumimoji="1" lang="ja-JP" altLang="en-US" dirty="0"/>
              <a:t>主な変更点は下記の通りです。</a:t>
            </a:r>
            <a:br>
              <a:rPr kumimoji="1" lang="ja-JP" altLang="en-US" dirty="0"/>
            </a:br>
            <a:r>
              <a:rPr kumimoji="1" lang="ja-JP" altLang="en-US" dirty="0"/>
              <a:t>　・アイコンメニュー</a:t>
            </a:r>
            <a:r>
              <a:rPr kumimoji="1" lang="en-US" altLang="ja-JP" dirty="0"/>
              <a:t>/</a:t>
            </a:r>
            <a:r>
              <a:rPr kumimoji="1" lang="ja-JP" altLang="en-US" dirty="0"/>
              <a:t>システム管理画面</a:t>
            </a:r>
            <a:r>
              <a:rPr kumimoji="1" lang="en-US" altLang="ja-JP" dirty="0"/>
              <a:t>/</a:t>
            </a:r>
            <a:r>
              <a:rPr kumimoji="1" lang="ja-JP" altLang="en-US" dirty="0"/>
              <a:t>ヘルプから</a:t>
            </a:r>
            <a:r>
              <a:rPr kumimoji="1" lang="en-US" altLang="ja-JP" dirty="0"/>
              <a:t>RSS</a:t>
            </a:r>
            <a:r>
              <a:rPr kumimoji="1" lang="ja-JP" altLang="en-US" dirty="0"/>
              <a:t>リーダーが削除されます。</a:t>
            </a:r>
            <a:br>
              <a:rPr kumimoji="1" lang="ja-JP" altLang="en-US" dirty="0"/>
            </a:br>
            <a:r>
              <a:rPr kumimoji="1" lang="ja-JP" altLang="en-US" dirty="0"/>
              <a:t>　・</a:t>
            </a:r>
            <a:r>
              <a:rPr kumimoji="1" lang="en-US" altLang="ja-JP" dirty="0"/>
              <a:t>RSS</a:t>
            </a:r>
            <a:r>
              <a:rPr kumimoji="1" lang="ja-JP" altLang="en-US" dirty="0"/>
              <a:t>リーダーの設定、取得済みフィードが削除されます。</a:t>
            </a:r>
            <a:br>
              <a:rPr kumimoji="1" lang="ja-JP" altLang="en-US" dirty="0"/>
            </a:br>
            <a:r>
              <a:rPr kumimoji="1" lang="ja-JP" altLang="en-US" dirty="0"/>
              <a:t>　・ポータルから</a:t>
            </a:r>
            <a:r>
              <a:rPr kumimoji="1" lang="en-US" altLang="ja-JP" dirty="0"/>
              <a:t>RSS</a:t>
            </a:r>
            <a:r>
              <a:rPr kumimoji="1" lang="ja-JP" altLang="en-US" dirty="0"/>
              <a:t>リーダーのポートレットが削除されます。</a:t>
            </a:r>
            <a:br>
              <a:rPr kumimoji="1" lang="ja-JP" altLang="en-US" dirty="0"/>
            </a:br>
            <a:r>
              <a:rPr kumimoji="1" lang="ja-JP" altLang="en-US" dirty="0"/>
              <a:t>　・</a:t>
            </a:r>
            <a:r>
              <a:rPr kumimoji="1" lang="en-US" altLang="ja-JP" dirty="0"/>
              <a:t>SOAP API</a:t>
            </a:r>
            <a:r>
              <a:rPr kumimoji="1" lang="ja-JP" altLang="en-US" dirty="0"/>
              <a:t>のレスポンスから</a:t>
            </a:r>
            <a:r>
              <a:rPr kumimoji="1" lang="en-US" altLang="ja-JP" dirty="0"/>
              <a:t>RSS</a:t>
            </a:r>
            <a:r>
              <a:rPr kumimoji="1" lang="ja-JP" altLang="en-US" dirty="0"/>
              <a:t>リーダーが削除されます。</a:t>
            </a:r>
            <a:endParaRPr lang="ja-JP" altLang="en-US" dirty="0"/>
          </a:p>
          <a:p>
            <a:pPr marL="269240" indent="-269240"/>
            <a:r>
              <a:rPr kumimoji="1" lang="ja-JP" altLang="en-US" dirty="0"/>
              <a:t>対応方法</a:t>
            </a:r>
            <a:br>
              <a:rPr kumimoji="1" lang="ja-JP" altLang="en-US" dirty="0"/>
            </a:br>
            <a:r>
              <a:rPr kumimoji="1" lang="ja-JP" altLang="en-US" dirty="0"/>
              <a:t>他の</a:t>
            </a:r>
            <a:r>
              <a:rPr kumimoji="1" lang="en-US" altLang="ja-JP" dirty="0"/>
              <a:t>RSS</a:t>
            </a:r>
            <a:r>
              <a:rPr kumimoji="1" lang="ja-JP" altLang="en-US" dirty="0"/>
              <a:t>リーダーをご利用いただくか、</a:t>
            </a:r>
            <a:r>
              <a:rPr kumimoji="1" lang="en-US" altLang="ja-JP" dirty="0"/>
              <a:t>RSS</a:t>
            </a:r>
            <a:r>
              <a:rPr kumimoji="1" lang="ja-JP" altLang="en-US" dirty="0"/>
              <a:t>以外での情報取得をご検討ください。</a:t>
            </a:r>
            <a:br>
              <a:rPr kumimoji="1" lang="ja-JP" altLang="en-US" dirty="0"/>
            </a:br>
            <a:endParaRPr lang="ja-JP" altLang="en-US" dirty="0"/>
          </a:p>
          <a:p>
            <a:pPr marL="269240" indent="-269240"/>
            <a:endParaRPr lang="ja-JP" altLang="en-US" dirty="0"/>
          </a:p>
        </p:txBody>
      </p:sp>
      <p:sp>
        <p:nvSpPr>
          <p:cNvPr id="3" name="タイトル 2">
            <a:extLst>
              <a:ext uri="{FF2B5EF4-FFF2-40B4-BE49-F238E27FC236}">
                <a16:creationId xmlns:a16="http://schemas.microsoft.com/office/drawing/2014/main" id="{16119B57-F9DE-5B6E-60F0-B115B6DCC23E}"/>
              </a:ext>
            </a:extLst>
          </p:cNvPr>
          <p:cNvSpPr>
            <a:spLocks noGrp="1"/>
          </p:cNvSpPr>
          <p:nvPr>
            <p:ph type="title"/>
          </p:nvPr>
        </p:nvSpPr>
        <p:spPr/>
        <p:txBody>
          <a:bodyPr/>
          <a:lstStyle/>
          <a:p>
            <a:r>
              <a:rPr kumimoji="1" lang="en-US" altLang="ja-JP" dirty="0"/>
              <a:t>RSS</a:t>
            </a:r>
            <a:r>
              <a:rPr kumimoji="1" lang="ja-JP" altLang="en-US" dirty="0"/>
              <a:t>リーダー</a:t>
            </a:r>
          </a:p>
        </p:txBody>
      </p:sp>
    </p:spTree>
    <p:extLst>
      <p:ext uri="{BB962C8B-B14F-4D97-AF65-F5344CB8AC3E}">
        <p14:creationId xmlns:p14="http://schemas.microsoft.com/office/powerpoint/2010/main" val="417953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2311F90-063E-C686-CB15-35D7A8CAAC20}"/>
              </a:ext>
            </a:extLst>
          </p:cNvPr>
          <p:cNvSpPr>
            <a:spLocks noGrp="1"/>
          </p:cNvSpPr>
          <p:nvPr>
            <p:ph type="body" sz="quarter" idx="10"/>
          </p:nvPr>
        </p:nvSpPr>
        <p:spPr/>
        <p:txBody>
          <a:bodyPr vert="horz" lIns="91440" tIns="45720" rIns="91440" bIns="45720" rtlCol="0" anchor="t">
            <a:normAutofit fontScale="77500" lnSpcReduction="20000"/>
          </a:bodyPr>
          <a:lstStyle/>
          <a:p>
            <a:pPr marL="269240" indent="-269240"/>
            <a:r>
              <a:rPr kumimoji="1" lang="ja-JP" altLang="en-US" sz="1850">
                <a:latin typeface="Yu Gothic Medium"/>
                <a:ea typeface="Yu Gothic Medium"/>
              </a:rPr>
              <a:t>「サイボウズからのお知らせ」表示とは</a:t>
            </a:r>
            <a:br>
              <a:rPr lang="ja-JP" altLang="en-US" sz="1850" dirty="0"/>
            </a:br>
            <a:r>
              <a:rPr kumimoji="1" lang="ja-JP" altLang="en-US" sz="1850">
                <a:latin typeface="Yu Gothic Medium"/>
                <a:ea typeface="Yu Gothic Medium"/>
              </a:rPr>
              <a:t>「サイボウズからのお知らせ」をシステム管理画面や</a:t>
            </a:r>
            <a:br>
              <a:rPr lang="ja-JP" altLang="en-US" sz="1850" dirty="0"/>
            </a:br>
            <a:r>
              <a:rPr kumimoji="1" lang="ja-JP" altLang="en-US" sz="1850">
                <a:latin typeface="Yu Gothic Medium"/>
                <a:ea typeface="Yu Gothic Medium"/>
              </a:rPr>
              <a:t>通知一覧などに表示する機能です。</a:t>
            </a:r>
            <a:br>
              <a:rPr lang="ja-JP" altLang="en-US" sz="1850" dirty="0"/>
            </a:br>
            <a:endParaRPr lang="en-US" altLang="ja-JP" sz="1850"/>
          </a:p>
          <a:p>
            <a:pPr marL="269240" indent="-269240"/>
            <a:r>
              <a:rPr kumimoji="1" lang="ja-JP" altLang="en-US" sz="1850" dirty="0">
                <a:latin typeface="Yu Gothic Medium"/>
                <a:ea typeface="Yu Gothic Medium"/>
              </a:rPr>
              <a:t>終了理由</a:t>
            </a:r>
            <a:br>
              <a:rPr lang="ja-JP" altLang="en-US" sz="1850" dirty="0"/>
            </a:br>
            <a:r>
              <a:rPr kumimoji="1" lang="ja-JP" altLang="en-US" sz="1850" dirty="0">
                <a:latin typeface="Yu Gothic Medium"/>
                <a:ea typeface="Yu Gothic Medium"/>
              </a:rPr>
              <a:t>「サイボウズからのお知らせ」の情報を取得する際</a:t>
            </a:r>
            <a:br>
              <a:rPr lang="ja-JP" altLang="en-US" sz="1850" dirty="0"/>
            </a:br>
            <a:r>
              <a:rPr kumimoji="1" lang="en-US" altLang="ja-JP" sz="1850" dirty="0" err="1">
                <a:latin typeface="Yu Gothic Medium"/>
                <a:ea typeface="Yu Gothic Medium"/>
              </a:rPr>
              <a:t>Garoon</a:t>
            </a:r>
            <a:r>
              <a:rPr kumimoji="1" lang="ja-JP" altLang="en-US" sz="1850">
                <a:latin typeface="Yu Gothic Medium"/>
                <a:ea typeface="Yu Gothic Medium"/>
              </a:rPr>
              <a:t>の</a:t>
            </a:r>
            <a:r>
              <a:rPr kumimoji="1" lang="en-US" altLang="ja-JP" sz="1850" dirty="0">
                <a:latin typeface="Yu Gothic Medium"/>
                <a:ea typeface="Yu Gothic Medium"/>
              </a:rPr>
              <a:t>RSS</a:t>
            </a:r>
            <a:r>
              <a:rPr kumimoji="1" lang="ja-JP" altLang="en-US" sz="1850">
                <a:latin typeface="Yu Gothic Medium"/>
                <a:ea typeface="Yu Gothic Medium"/>
              </a:rPr>
              <a:t>リーダーを使用しているため、</a:t>
            </a:r>
            <a:r>
              <a:rPr kumimoji="1" lang="en-US" altLang="ja-JP" sz="1850" dirty="0">
                <a:latin typeface="Yu Gothic Medium"/>
                <a:ea typeface="Yu Gothic Medium"/>
              </a:rPr>
              <a:t>RSS</a:t>
            </a:r>
            <a:r>
              <a:rPr kumimoji="1" lang="ja-JP" altLang="en-US" sz="1850">
                <a:latin typeface="Yu Gothic Medium"/>
                <a:ea typeface="Yu Gothic Medium"/>
              </a:rPr>
              <a:t>リーダー終了に合わせて本機能の終了も決定いたしました。</a:t>
            </a:r>
            <a:endParaRPr lang="ja-JP" altLang="en-US" sz="1850">
              <a:latin typeface="Yu Gothic Medium"/>
              <a:ea typeface="Yu Gothic Medium"/>
            </a:endParaRPr>
          </a:p>
          <a:p>
            <a:pPr marL="269240" indent="-269240"/>
            <a:r>
              <a:rPr kumimoji="1" lang="ja-JP" altLang="en-US" dirty="0"/>
              <a:t>影響範囲</a:t>
            </a:r>
            <a:br>
              <a:rPr kumimoji="1" lang="ja-JP" altLang="en-US" dirty="0"/>
            </a:br>
            <a:r>
              <a:rPr kumimoji="1" lang="ja-JP" altLang="en-US" dirty="0"/>
              <a:t>以下の画面で「サイボウズからのお知らせ」が表示されなくなります。</a:t>
            </a:r>
            <a:br>
              <a:rPr kumimoji="1" lang="ja-JP" altLang="en-US" dirty="0"/>
            </a:br>
            <a:r>
              <a:rPr kumimoji="1" lang="ja-JP" altLang="en-US" dirty="0"/>
              <a:t>　・システム管理画面の「お知らせ」＞「重要なお知らせ」の画面</a:t>
            </a:r>
            <a:br>
              <a:rPr kumimoji="1" lang="ja-JP" altLang="en-US" dirty="0"/>
            </a:br>
            <a:r>
              <a:rPr kumimoji="1" lang="ja-JP" altLang="en-US" dirty="0"/>
              <a:t>　・通知一覧　</a:t>
            </a:r>
            <a:r>
              <a:rPr kumimoji="1" lang="en-US" altLang="ja-JP" dirty="0"/>
              <a:t>(</a:t>
            </a:r>
            <a:r>
              <a:rPr kumimoji="1" lang="ja-JP" altLang="en-US" dirty="0"/>
              <a:t>外部通知に「サイボウズからのお知らせ」を設定している場合</a:t>
            </a:r>
            <a:r>
              <a:rPr kumimoji="1" lang="en-US" altLang="ja-JP" dirty="0"/>
              <a:t>)</a:t>
            </a:r>
            <a:br>
              <a:rPr kumimoji="1" lang="en-US" altLang="ja-JP" dirty="0"/>
            </a:br>
            <a:r>
              <a:rPr kumimoji="1" lang="ja-JP" altLang="en-US" dirty="0"/>
              <a:t>　・通知ポートレット　</a:t>
            </a:r>
            <a:r>
              <a:rPr kumimoji="1" lang="en-US" altLang="ja-JP" dirty="0"/>
              <a:t>(</a:t>
            </a:r>
            <a:r>
              <a:rPr kumimoji="1" lang="ja-JP" altLang="en-US" dirty="0"/>
              <a:t>外部通知に「サイボウズからのお知らせ」を設定している場合</a:t>
            </a:r>
            <a:r>
              <a:rPr kumimoji="1" lang="en-US" altLang="ja-JP" dirty="0"/>
              <a:t>)</a:t>
            </a:r>
            <a:endParaRPr lang="en-US" altLang="ja-JP" dirty="0"/>
          </a:p>
          <a:p>
            <a:pPr marL="269240" indent="-269240"/>
            <a:r>
              <a:rPr kumimoji="1" lang="ja-JP" altLang="en-US" sz="1850">
                <a:latin typeface="Yu Gothic Medium"/>
                <a:ea typeface="Yu Gothic Medium"/>
              </a:rPr>
              <a:t>対応方法</a:t>
            </a:r>
            <a:br>
              <a:rPr lang="ja-JP" altLang="en-US" sz="1850" dirty="0"/>
            </a:br>
            <a:r>
              <a:rPr kumimoji="1" lang="ja-JP" altLang="en-US" sz="1850">
                <a:latin typeface="Yu Gothic Medium"/>
                <a:ea typeface="Yu Gothic Medium"/>
              </a:rPr>
              <a:t>今後は「サイボウズからのお知らせ」ページ</a:t>
            </a:r>
            <a:r>
              <a:rPr kumimoji="1" lang="en-US" altLang="ja-JP" sz="1850" dirty="0">
                <a:latin typeface="Yu Gothic Medium"/>
                <a:ea typeface="Yu Gothic Medium"/>
              </a:rPr>
              <a:t>(</a:t>
            </a:r>
            <a:r>
              <a:rPr lang="en-US" altLang="ja-JP" sz="1850" dirty="0">
                <a:latin typeface="Yu Gothic Medium"/>
                <a:ea typeface="Yu Gothic Medium"/>
              </a:rPr>
              <a:t> </a:t>
            </a:r>
            <a:r>
              <a:rPr kumimoji="1" lang="en-US" sz="1850" dirty="0">
                <a:latin typeface="Yu Gothic Medium"/>
                <a:ea typeface="Yu Gothic Medium"/>
              </a:rPr>
              <a:t>https://cs.cybozu.co.jp/</a:t>
            </a:r>
            <a:r>
              <a:rPr lang="en-US" altLang="ja-JP" sz="1850" dirty="0">
                <a:latin typeface="Yu Gothic Medium"/>
                <a:ea typeface="Yu Gothic Medium"/>
              </a:rPr>
              <a:t> </a:t>
            </a:r>
            <a:r>
              <a:rPr kumimoji="1" lang="en-US" altLang="ja-JP" sz="1850" dirty="0">
                <a:latin typeface="Yu Gothic Medium"/>
                <a:ea typeface="Yu Gothic Medium"/>
              </a:rPr>
              <a:t>)</a:t>
            </a:r>
            <a:r>
              <a:rPr kumimoji="1" lang="ja-JP" altLang="en-US" sz="1850">
                <a:latin typeface="Yu Gothic Medium"/>
                <a:ea typeface="Yu Gothic Medium"/>
              </a:rPr>
              <a:t>をご確認ください。</a:t>
            </a:r>
            <a:br>
              <a:rPr lang="ja-JP" altLang="en-US" sz="1850" dirty="0"/>
            </a:br>
            <a:r>
              <a:rPr kumimoji="1" lang="ja-JP" altLang="en-US" sz="1850">
                <a:latin typeface="Yu Gothic Medium"/>
                <a:ea typeface="Yu Gothic Medium"/>
              </a:rPr>
              <a:t>なお重要なお知らせはメールでもご案内しております。「配信停止」の設定をされている場合は配信再開されることをお勧めいたします。現在の配信状状況のご確認や、配信再開のお手続きについては </a:t>
            </a:r>
            <a:r>
              <a:rPr kumimoji="1" lang="en-US" altLang="ja-JP" sz="1850" dirty="0">
                <a:latin typeface="Yu Gothic Medium"/>
                <a:ea typeface="Yu Gothic Medium"/>
              </a:rPr>
              <a:t>contactus@cybozu.co.jp </a:t>
            </a:r>
            <a:r>
              <a:rPr kumimoji="1" lang="ja-JP" altLang="en-US" sz="1850">
                <a:latin typeface="Yu Gothic Medium"/>
                <a:ea typeface="Yu Gothic Medium"/>
              </a:rPr>
              <a:t>までご連絡ください。</a:t>
            </a:r>
            <a:br>
              <a:rPr lang="ja-JP" altLang="en-US" sz="1850" dirty="0"/>
            </a:br>
            <a:r>
              <a:rPr kumimoji="1" lang="ja-JP" altLang="en-US" sz="1850">
                <a:latin typeface="Yu Gothic Medium"/>
                <a:ea typeface="Yu Gothic Medium"/>
              </a:rPr>
              <a:t>ご参考：パッケージ版製品に関する「重要なお知らせ」を配信停止について▶ </a:t>
            </a:r>
            <a:r>
              <a:rPr kumimoji="1" lang="en-US" altLang="ja-JP" sz="1850" dirty="0">
                <a:latin typeface="Yu Gothic Medium"/>
                <a:ea typeface="Yu Gothic Medium"/>
              </a:rPr>
              <a:t>https://cs.cybozu.co.jp/juyohaishinteishi.html</a:t>
            </a:r>
            <a:endParaRPr lang="en-US" altLang="ja-JP" sz="1850" dirty="0">
              <a:latin typeface="Yu Gothic Medium"/>
              <a:ea typeface="Yu Gothic Medium"/>
            </a:endParaRPr>
          </a:p>
          <a:p>
            <a:pPr marL="0" indent="0">
              <a:buNone/>
            </a:pPr>
            <a:endParaRPr kumimoji="1" lang="ja-JP" altLang="en-US" dirty="0"/>
          </a:p>
        </p:txBody>
      </p:sp>
      <p:sp>
        <p:nvSpPr>
          <p:cNvPr id="3" name="タイトル 2">
            <a:extLst>
              <a:ext uri="{FF2B5EF4-FFF2-40B4-BE49-F238E27FC236}">
                <a16:creationId xmlns:a16="http://schemas.microsoft.com/office/drawing/2014/main" id="{C3D150C1-BB33-B9E4-1D63-FCB9B44C3CF4}"/>
              </a:ext>
            </a:extLst>
          </p:cNvPr>
          <p:cNvSpPr>
            <a:spLocks noGrp="1"/>
          </p:cNvSpPr>
          <p:nvPr>
            <p:ph type="title"/>
          </p:nvPr>
        </p:nvSpPr>
        <p:spPr/>
        <p:txBody>
          <a:bodyPr/>
          <a:lstStyle/>
          <a:p>
            <a:r>
              <a:rPr kumimoji="1" lang="ja-JP" altLang="en-US" dirty="0"/>
              <a:t>「サイボウズからのお知らせ」表示</a:t>
            </a:r>
          </a:p>
        </p:txBody>
      </p:sp>
      <p:pic>
        <p:nvPicPr>
          <p:cNvPr id="4" name="図 3">
            <a:extLst>
              <a:ext uri="{FF2B5EF4-FFF2-40B4-BE49-F238E27FC236}">
                <a16:creationId xmlns:a16="http://schemas.microsoft.com/office/drawing/2014/main" id="{FCA1784B-0FF5-5CDE-4550-064E93FCA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1982" y="1260485"/>
            <a:ext cx="3200212" cy="1560103"/>
          </a:xfrm>
          <a:prstGeom prst="rect">
            <a:avLst/>
          </a:prstGeom>
        </p:spPr>
      </p:pic>
    </p:spTree>
    <p:extLst>
      <p:ext uri="{BB962C8B-B14F-4D97-AF65-F5344CB8AC3E}">
        <p14:creationId xmlns:p14="http://schemas.microsoft.com/office/powerpoint/2010/main" val="4286201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9F1ADAD-9416-5F5C-8B2A-28B843309D39}"/>
              </a:ext>
            </a:extLst>
          </p:cNvPr>
          <p:cNvSpPr>
            <a:spLocks noGrp="1"/>
          </p:cNvSpPr>
          <p:nvPr>
            <p:ph type="body" sz="quarter" idx="10"/>
          </p:nvPr>
        </p:nvSpPr>
        <p:spPr/>
        <p:txBody>
          <a:bodyPr vert="horz" lIns="91440" tIns="45720" rIns="91440" bIns="45720" rtlCol="0" anchor="t">
            <a:normAutofit fontScale="92500" lnSpcReduction="10000"/>
          </a:bodyPr>
          <a:lstStyle/>
          <a:p>
            <a:pPr marL="269240" indent="-269240"/>
            <a:r>
              <a:rPr kumimoji="1" lang="ja-JP" altLang="en-US" sz="1850">
                <a:latin typeface="Yu Gothic Medium"/>
                <a:ea typeface="Yu Gothic Medium"/>
              </a:rPr>
              <a:t>ケータイとは</a:t>
            </a:r>
            <a:br>
              <a:rPr lang="ja-JP" altLang="en-US" sz="1850" dirty="0"/>
            </a:br>
            <a:r>
              <a:rPr kumimoji="1" lang="ja-JP" altLang="en-US" sz="1850">
                <a:latin typeface="Yu Gothic Medium"/>
                <a:ea typeface="Yu Gothic Medium"/>
              </a:rPr>
              <a:t>フィーチャーフォン（携帯電話）用のページを提供する機能です。</a:t>
            </a:r>
            <a:br>
              <a:rPr lang="ja-JP" altLang="en-US" sz="1850" dirty="0"/>
            </a:br>
            <a:endParaRPr lang="en-US" altLang="ja-JP" sz="1850"/>
          </a:p>
          <a:p>
            <a:pPr marL="269240" indent="-269240"/>
            <a:r>
              <a:rPr kumimoji="1" lang="ja-JP" altLang="en-US" sz="1850" dirty="0">
                <a:latin typeface="Yu Gothic Medium"/>
                <a:ea typeface="Yu Gothic Medium"/>
              </a:rPr>
              <a:t>終了理由</a:t>
            </a:r>
            <a:br>
              <a:rPr lang="ja-JP" altLang="en-US" sz="1850" dirty="0"/>
            </a:br>
            <a:r>
              <a:rPr kumimoji="1" lang="ja-JP" altLang="en-US" sz="1850" dirty="0">
                <a:latin typeface="Yu Gothic Medium"/>
                <a:ea typeface="Yu Gothic Medium"/>
              </a:rPr>
              <a:t>スマートフォン向けビューと比べて利用率が非常に低く、また</a:t>
            </a:r>
            <a:r>
              <a:rPr kumimoji="1" lang="en-US" altLang="ja-JP" sz="1850" dirty="0">
                <a:latin typeface="Yu Gothic Medium"/>
                <a:ea typeface="Yu Gothic Medium"/>
              </a:rPr>
              <a:t>3G</a:t>
            </a:r>
            <a:r>
              <a:rPr kumimoji="1" lang="ja-JP" altLang="en-US" sz="1850" dirty="0">
                <a:latin typeface="Yu Gothic Medium"/>
                <a:ea typeface="Yu Gothic Medium"/>
              </a:rPr>
              <a:t>回線サービスの終了の可能性も報道されている中、</a:t>
            </a:r>
            <a:br>
              <a:rPr lang="ja-JP" altLang="en-US" sz="1850" dirty="0"/>
            </a:br>
            <a:r>
              <a:rPr kumimoji="1" lang="ja-JP" altLang="en-US" sz="1850" dirty="0">
                <a:latin typeface="Yu Gothic Medium"/>
                <a:ea typeface="Yu Gothic Medium"/>
              </a:rPr>
              <a:t>今後需要が伸びるものではないと判断し、機能の終了を決定いたしました。</a:t>
            </a:r>
            <a:br>
              <a:rPr lang="ja-JP" altLang="en-US" sz="1850" dirty="0"/>
            </a:br>
            <a:r>
              <a:rPr kumimoji="1" lang="en-US" altLang="ja-JP" sz="1850" dirty="0">
                <a:latin typeface="Yu Gothic Medium"/>
                <a:ea typeface="Yu Gothic Medium"/>
              </a:rPr>
              <a:t>(</a:t>
            </a:r>
            <a:r>
              <a:rPr kumimoji="1" lang="ja-JP" altLang="en-US" sz="1850">
                <a:latin typeface="Yu Gothic Medium"/>
                <a:ea typeface="Yu Gothic Medium"/>
              </a:rPr>
              <a:t>クラウド版 </a:t>
            </a:r>
            <a:r>
              <a:rPr kumimoji="1" lang="en-US" altLang="ja-JP" sz="1850" dirty="0" err="1">
                <a:latin typeface="Yu Gothic Medium"/>
                <a:ea typeface="Yu Gothic Medium"/>
              </a:rPr>
              <a:t>Garoon</a:t>
            </a:r>
            <a:r>
              <a:rPr kumimoji="1" lang="en-US" altLang="ja-JP" sz="1850" dirty="0">
                <a:latin typeface="Yu Gothic Medium"/>
                <a:ea typeface="Yu Gothic Medium"/>
              </a:rPr>
              <a:t> </a:t>
            </a:r>
            <a:r>
              <a:rPr kumimoji="1" lang="ja-JP" altLang="en-US" sz="1850">
                <a:latin typeface="Yu Gothic Medium"/>
                <a:ea typeface="Yu Gothic Medium"/>
              </a:rPr>
              <a:t>では</a:t>
            </a:r>
            <a:r>
              <a:rPr kumimoji="1" lang="en-US" altLang="ja-JP" sz="1850" dirty="0">
                <a:latin typeface="Yu Gothic Medium"/>
                <a:ea typeface="Yu Gothic Medium"/>
              </a:rPr>
              <a:t>2018</a:t>
            </a:r>
            <a:r>
              <a:rPr kumimoji="1" lang="ja-JP" altLang="en-US" sz="1850">
                <a:latin typeface="Yu Gothic Medium"/>
                <a:ea typeface="Yu Gothic Medium"/>
              </a:rPr>
              <a:t>年</a:t>
            </a:r>
            <a:r>
              <a:rPr kumimoji="1" lang="en-US" altLang="ja-JP" sz="1850" dirty="0">
                <a:latin typeface="Yu Gothic Medium"/>
                <a:ea typeface="Yu Gothic Medium"/>
              </a:rPr>
              <a:t>12</a:t>
            </a:r>
            <a:r>
              <a:rPr kumimoji="1" lang="ja-JP" altLang="en-US" sz="1850">
                <a:latin typeface="Yu Gothic Medium"/>
                <a:ea typeface="Yu Gothic Medium"/>
              </a:rPr>
              <a:t>月にケータイ用ドメイン（</a:t>
            </a:r>
            <a:r>
              <a:rPr kumimoji="1" lang="en-US" altLang="ja-JP" sz="1850" dirty="0">
                <a:latin typeface="Yu Gothic Medium"/>
                <a:ea typeface="Yu Gothic Medium"/>
              </a:rPr>
              <a:t>http</a:t>
            </a:r>
            <a:r>
              <a:rPr kumimoji="1" lang="ja-JP" altLang="en-US" sz="1850">
                <a:latin typeface="Yu Gothic Medium"/>
                <a:ea typeface="Yu Gothic Medium"/>
              </a:rPr>
              <a:t>）を停止し、フィーチャーフォン向けの</a:t>
            </a:r>
            <a:br>
              <a:rPr lang="ja-JP" altLang="en-US" sz="1850" dirty="0"/>
            </a:br>
            <a:r>
              <a:rPr kumimoji="1" lang="ja-JP" altLang="en-US" sz="1850" dirty="0">
                <a:latin typeface="Yu Gothic Medium"/>
                <a:ea typeface="Yu Gothic Medium"/>
              </a:rPr>
              <a:t>サービスは全て終了しております</a:t>
            </a:r>
            <a:r>
              <a:rPr kumimoji="1" lang="en-US" altLang="ja-JP" sz="1850" dirty="0">
                <a:latin typeface="Yu Gothic Medium"/>
                <a:ea typeface="Yu Gothic Medium"/>
              </a:rPr>
              <a:t>)</a:t>
            </a:r>
            <a:endParaRPr lang="en-US" altLang="ja-JP" sz="1850" dirty="0">
              <a:latin typeface="Yu Gothic Medium"/>
              <a:ea typeface="Yu Gothic Medium"/>
            </a:endParaRPr>
          </a:p>
          <a:p>
            <a:pPr marL="269240" indent="-269240"/>
            <a:r>
              <a:rPr kumimoji="1" lang="ja-JP" altLang="en-US" dirty="0"/>
              <a:t>影響範囲</a:t>
            </a:r>
            <a:br>
              <a:rPr kumimoji="1" lang="ja-JP" altLang="en-US" dirty="0"/>
            </a:br>
            <a:r>
              <a:rPr kumimoji="1" lang="ja-JP" altLang="en-US" dirty="0"/>
              <a:t>フィーチャーフォン（携帯電話）用ページにアクセスできなくなります。</a:t>
            </a:r>
            <a:endParaRPr lang="ja-JP" altLang="en-US" dirty="0"/>
          </a:p>
          <a:p>
            <a:pPr marL="269240" indent="-269240"/>
            <a:r>
              <a:rPr kumimoji="1" lang="ja-JP" altLang="en-US" dirty="0"/>
              <a:t>対応方法</a:t>
            </a:r>
            <a:br>
              <a:rPr kumimoji="1" lang="ja-JP" altLang="en-US" dirty="0"/>
            </a:br>
            <a:r>
              <a:rPr kumimoji="1" lang="ja-JP" altLang="en-US" dirty="0"/>
              <a:t>今後は</a:t>
            </a:r>
            <a:r>
              <a:rPr kumimoji="1" lang="en-US" altLang="ja-JP" dirty="0"/>
              <a:t>PC</a:t>
            </a:r>
            <a:r>
              <a:rPr kumimoji="1" lang="ja-JP" altLang="en-US" dirty="0"/>
              <a:t>、スマートフォンでのご利用をお願いいたします。</a:t>
            </a:r>
            <a:br>
              <a:rPr kumimoji="1" lang="ja-JP" altLang="en-US" dirty="0"/>
            </a:br>
            <a:endParaRPr lang="ja-JP" altLang="en-US" dirty="0"/>
          </a:p>
          <a:p>
            <a:pPr marL="269240" indent="-269240"/>
            <a:endParaRPr lang="ja-JP" altLang="en-US" dirty="0"/>
          </a:p>
        </p:txBody>
      </p:sp>
      <p:sp>
        <p:nvSpPr>
          <p:cNvPr id="3" name="タイトル 2">
            <a:extLst>
              <a:ext uri="{FF2B5EF4-FFF2-40B4-BE49-F238E27FC236}">
                <a16:creationId xmlns:a16="http://schemas.microsoft.com/office/drawing/2014/main" id="{A9EFD49A-DA42-4865-9C9D-F5FC82CC66AB}"/>
              </a:ext>
            </a:extLst>
          </p:cNvPr>
          <p:cNvSpPr>
            <a:spLocks noGrp="1"/>
          </p:cNvSpPr>
          <p:nvPr>
            <p:ph type="title"/>
          </p:nvPr>
        </p:nvSpPr>
        <p:spPr/>
        <p:txBody>
          <a:bodyPr/>
          <a:lstStyle/>
          <a:p>
            <a:r>
              <a:rPr kumimoji="1" lang="ja-JP" altLang="en-US" dirty="0"/>
              <a:t>ケータイ</a:t>
            </a:r>
          </a:p>
        </p:txBody>
      </p:sp>
      <p:pic>
        <p:nvPicPr>
          <p:cNvPr id="4" name="図 3">
            <a:extLst>
              <a:ext uri="{FF2B5EF4-FFF2-40B4-BE49-F238E27FC236}">
                <a16:creationId xmlns:a16="http://schemas.microsoft.com/office/drawing/2014/main" id="{A2353560-C96B-7E06-6A76-53CBC32B24FB}"/>
              </a:ext>
            </a:extLst>
          </p:cNvPr>
          <p:cNvPicPr>
            <a:picLocks noChangeAspect="1"/>
          </p:cNvPicPr>
          <p:nvPr/>
        </p:nvPicPr>
        <p:blipFill>
          <a:blip r:embed="rId2"/>
          <a:stretch>
            <a:fillRect/>
          </a:stretch>
        </p:blipFill>
        <p:spPr>
          <a:xfrm>
            <a:off x="9628164" y="3929339"/>
            <a:ext cx="1679996" cy="2551105"/>
          </a:xfrm>
          <a:prstGeom prst="rect">
            <a:avLst/>
          </a:prstGeom>
        </p:spPr>
      </p:pic>
    </p:spTree>
    <p:extLst>
      <p:ext uri="{BB962C8B-B14F-4D97-AF65-F5344CB8AC3E}">
        <p14:creationId xmlns:p14="http://schemas.microsoft.com/office/powerpoint/2010/main" val="64502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E8F9F95-9B1E-731A-EC92-A27902FCD73B}"/>
              </a:ext>
            </a:extLst>
          </p:cNvPr>
          <p:cNvSpPr>
            <a:spLocks noGrp="1"/>
          </p:cNvSpPr>
          <p:nvPr>
            <p:ph type="body" sz="quarter" idx="10"/>
          </p:nvPr>
        </p:nvSpPr>
        <p:spPr/>
        <p:txBody>
          <a:bodyPr>
            <a:normAutofit fontScale="85000" lnSpcReduction="20000"/>
          </a:bodyPr>
          <a:lstStyle/>
          <a:p>
            <a:r>
              <a:rPr kumimoji="1" lang="en-US" altLang="ja-JP" dirty="0"/>
              <a:t>SSL</a:t>
            </a:r>
            <a:r>
              <a:rPr kumimoji="1" lang="ja-JP" altLang="en-US" dirty="0"/>
              <a:t>接続とは</a:t>
            </a:r>
            <a:br>
              <a:rPr kumimoji="1" lang="ja-JP" altLang="en-US" dirty="0"/>
            </a:br>
            <a:r>
              <a:rPr kumimoji="1" lang="en-US" altLang="ja-JP" dirty="0"/>
              <a:t>SSL</a:t>
            </a:r>
            <a:r>
              <a:rPr kumimoji="1" lang="ja-JP" altLang="en-US" dirty="0"/>
              <a:t>はデータ通信安全に保つために利用されるプロトコルの一つです。メールサーバーとの通信などで利用します。</a:t>
            </a:r>
          </a:p>
          <a:p>
            <a:r>
              <a:rPr kumimoji="1" lang="ja-JP" altLang="en-US" dirty="0"/>
              <a:t>終了理由</a:t>
            </a:r>
            <a:br>
              <a:rPr kumimoji="1" lang="ja-JP" altLang="en-US" dirty="0"/>
            </a:br>
            <a:r>
              <a:rPr kumimoji="1" lang="en-US" altLang="ja-JP" dirty="0"/>
              <a:t>SSL</a:t>
            </a:r>
            <a:r>
              <a:rPr kumimoji="1" lang="ja-JP" altLang="en-US" dirty="0"/>
              <a:t>には</a:t>
            </a:r>
            <a:r>
              <a:rPr kumimoji="1" lang="en-US" altLang="ja-JP" dirty="0"/>
              <a:t>POODLE</a:t>
            </a:r>
            <a:r>
              <a:rPr kumimoji="1" lang="ja-JP" altLang="en-US" dirty="0"/>
              <a:t>という脆弱性が報告されており、これまでも弊社より</a:t>
            </a:r>
            <a:r>
              <a:rPr kumimoji="1" lang="en-US" altLang="ja-JP" dirty="0"/>
              <a:t>SSL</a:t>
            </a:r>
            <a:r>
              <a:rPr kumimoji="1" lang="ja-JP" altLang="en-US" dirty="0"/>
              <a:t>接続設定の停止をお願いしてまいりました。</a:t>
            </a:r>
            <a:br>
              <a:rPr kumimoji="1" lang="ja-JP" altLang="en-US" dirty="0"/>
            </a:br>
            <a:r>
              <a:rPr kumimoji="1" lang="ja-JP" altLang="en-US" dirty="0"/>
              <a:t>　　 ▼サイボウズからのお知らせ：</a:t>
            </a:r>
            <a:r>
              <a:rPr kumimoji="1" lang="en-US" altLang="ja-JP" dirty="0"/>
              <a:t>POODLE </a:t>
            </a:r>
            <a:r>
              <a:rPr kumimoji="1" lang="ja-JP" altLang="en-US" dirty="0"/>
              <a:t>脆弱性</a:t>
            </a:r>
            <a:r>
              <a:rPr kumimoji="1" lang="en-US" altLang="ja-JP" dirty="0"/>
              <a:t>(CVE-2014-3566)</a:t>
            </a:r>
            <a:r>
              <a:rPr kumimoji="1" lang="ja-JP" altLang="en-US" dirty="0"/>
              <a:t>への対応について</a:t>
            </a:r>
            <a:r>
              <a:rPr kumimoji="1" lang="en-US" altLang="ja-JP" dirty="0"/>
              <a:t>(2014/10/24)</a:t>
            </a:r>
            <a:br>
              <a:rPr kumimoji="1" lang="en-US" altLang="ja-JP" dirty="0"/>
            </a:br>
            <a:r>
              <a:rPr kumimoji="1" lang="ja-JP" altLang="en-US" dirty="0"/>
              <a:t>　　　</a:t>
            </a:r>
            <a:r>
              <a:rPr kumimoji="1" lang="en-US" altLang="ja-JP" dirty="0"/>
              <a:t>https://cs.cybozu.co.jp/2014/1021.html</a:t>
            </a:r>
            <a:br>
              <a:rPr kumimoji="1" lang="en-US" altLang="ja-JP" dirty="0"/>
            </a:br>
            <a:r>
              <a:rPr kumimoji="1" lang="ja-JP" altLang="en-US" dirty="0"/>
              <a:t>リスクのあるプロトコルであるため、このたび終了を決定しました。</a:t>
            </a:r>
            <a:br>
              <a:rPr kumimoji="1" lang="ja-JP" altLang="en-US" dirty="0"/>
            </a:br>
            <a:r>
              <a:rPr kumimoji="1" lang="ja-JP" altLang="en-US" dirty="0"/>
              <a:t>なお、クラウド版 </a:t>
            </a:r>
            <a:r>
              <a:rPr kumimoji="1" lang="en-US" altLang="ja-JP" dirty="0" err="1"/>
              <a:t>Garoon</a:t>
            </a:r>
            <a:r>
              <a:rPr kumimoji="1" lang="en-US" altLang="ja-JP" dirty="0"/>
              <a:t> </a:t>
            </a:r>
            <a:r>
              <a:rPr kumimoji="1" lang="ja-JP" altLang="en-US" dirty="0"/>
              <a:t>では</a:t>
            </a:r>
            <a:r>
              <a:rPr kumimoji="1" lang="en-US" altLang="ja-JP" dirty="0"/>
              <a:t>SSL</a:t>
            </a:r>
            <a:r>
              <a:rPr kumimoji="1" lang="ja-JP" altLang="en-US" dirty="0"/>
              <a:t>接続をすでに終了しております。</a:t>
            </a:r>
          </a:p>
          <a:p>
            <a:r>
              <a:rPr kumimoji="1" lang="ja-JP" altLang="en-US" dirty="0"/>
              <a:t>影響範囲</a:t>
            </a:r>
            <a:br>
              <a:rPr kumimoji="1" lang="ja-JP" altLang="en-US" dirty="0"/>
            </a:br>
            <a:r>
              <a:rPr kumimoji="1" lang="ja-JP" altLang="en-US" dirty="0"/>
              <a:t>以下の機能で</a:t>
            </a:r>
            <a:r>
              <a:rPr kumimoji="1" lang="en-US" altLang="ja-JP" dirty="0"/>
              <a:t>SSL</a:t>
            </a:r>
            <a:r>
              <a:rPr kumimoji="1" lang="ja-JP" altLang="en-US" dirty="0"/>
              <a:t>接続を利用している場合、機能が利用できなくなります。</a:t>
            </a:r>
          </a:p>
          <a:p>
            <a:pPr marL="406381" lvl="1" indent="0">
              <a:buNone/>
            </a:pPr>
            <a:r>
              <a:rPr kumimoji="1" lang="en-US" altLang="ja-JP" dirty="0"/>
              <a:t>TLS</a:t>
            </a:r>
            <a:r>
              <a:rPr kumimoji="1" lang="ja-JP" altLang="en-US" dirty="0"/>
              <a:t>は引き続きご利用いただけます。</a:t>
            </a:r>
          </a:p>
          <a:p>
            <a:pPr marL="406381" lvl="1" indent="0">
              <a:buNone/>
            </a:pPr>
            <a:r>
              <a:rPr kumimoji="1" lang="ja-JP" altLang="en-US" dirty="0"/>
              <a:t>　*</a:t>
            </a:r>
            <a:r>
              <a:rPr kumimoji="1" lang="en-US" altLang="ja-JP" dirty="0"/>
              <a:t>Linux</a:t>
            </a:r>
            <a:r>
              <a:rPr kumimoji="1" lang="ja-JP" altLang="en-US" dirty="0"/>
              <a:t>環境にて</a:t>
            </a:r>
            <a:r>
              <a:rPr kumimoji="1" lang="en-US" altLang="ja-JP" dirty="0"/>
              <a:t>LDAP</a:t>
            </a:r>
            <a:r>
              <a:rPr kumimoji="1" lang="ja-JP" altLang="en-US" dirty="0"/>
              <a:t>認証で</a:t>
            </a:r>
            <a:r>
              <a:rPr kumimoji="1" lang="en-US" altLang="ja-JP" dirty="0"/>
              <a:t>SSL</a:t>
            </a:r>
            <a:r>
              <a:rPr kumimoji="1" lang="ja-JP" altLang="en-US" dirty="0"/>
              <a:t>接続をしないようにする場合は、</a:t>
            </a:r>
            <a:r>
              <a:rPr kumimoji="1" lang="en-US" altLang="ja-JP" dirty="0"/>
              <a:t>OS</a:t>
            </a:r>
            <a:r>
              <a:rPr kumimoji="1" lang="ja-JP" altLang="en-US" dirty="0"/>
              <a:t>側の設定変更が必要です。</a:t>
            </a:r>
          </a:p>
          <a:p>
            <a:r>
              <a:rPr kumimoji="1" lang="ja-JP" altLang="en-US" dirty="0"/>
              <a:t>対応方法</a:t>
            </a:r>
            <a:br>
              <a:rPr kumimoji="1" lang="ja-JP" altLang="en-US" dirty="0"/>
            </a:br>
            <a:r>
              <a:rPr kumimoji="1" lang="ja-JP" altLang="en-US" dirty="0"/>
              <a:t>接続先サーバーの設定変更をお願いいたします。</a:t>
            </a:r>
            <a:br>
              <a:rPr kumimoji="1" lang="ja-JP" altLang="en-US" dirty="0"/>
            </a:br>
            <a:endParaRPr kumimoji="1" lang="ja-JP" altLang="en-US" dirty="0"/>
          </a:p>
          <a:p>
            <a:endParaRPr kumimoji="1" lang="ja-JP" altLang="en-US" dirty="0"/>
          </a:p>
        </p:txBody>
      </p:sp>
      <p:sp>
        <p:nvSpPr>
          <p:cNvPr id="3" name="タイトル 2">
            <a:extLst>
              <a:ext uri="{FF2B5EF4-FFF2-40B4-BE49-F238E27FC236}">
                <a16:creationId xmlns:a16="http://schemas.microsoft.com/office/drawing/2014/main" id="{D77FF300-87C0-59A6-B7ED-D0F58FA0DE35}"/>
              </a:ext>
            </a:extLst>
          </p:cNvPr>
          <p:cNvSpPr>
            <a:spLocks noGrp="1"/>
          </p:cNvSpPr>
          <p:nvPr>
            <p:ph type="title"/>
          </p:nvPr>
        </p:nvSpPr>
        <p:spPr/>
        <p:txBody>
          <a:bodyPr/>
          <a:lstStyle/>
          <a:p>
            <a:r>
              <a:rPr kumimoji="1" lang="en-US" altLang="ja-JP" dirty="0"/>
              <a:t>SSL</a:t>
            </a:r>
            <a:r>
              <a:rPr kumimoji="1" lang="ja-JP" altLang="en-US" dirty="0"/>
              <a:t>接続</a:t>
            </a:r>
          </a:p>
        </p:txBody>
      </p:sp>
    </p:spTree>
    <p:extLst>
      <p:ext uri="{BB962C8B-B14F-4D97-AF65-F5344CB8AC3E}">
        <p14:creationId xmlns:p14="http://schemas.microsoft.com/office/powerpoint/2010/main" val="245135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E9AE1E9-1C5D-099C-D35C-0FA1F51F48AB}"/>
              </a:ext>
            </a:extLst>
          </p:cNvPr>
          <p:cNvSpPr>
            <a:spLocks noGrp="1"/>
          </p:cNvSpPr>
          <p:nvPr>
            <p:ph type="body" sz="quarter" idx="10"/>
          </p:nvPr>
        </p:nvSpPr>
        <p:spPr/>
        <p:txBody>
          <a:bodyPr>
            <a:normAutofit fontScale="77500" lnSpcReduction="20000"/>
          </a:bodyPr>
          <a:lstStyle/>
          <a:p>
            <a:r>
              <a:rPr kumimoji="1" lang="ja-JP" altLang="en-US" dirty="0"/>
              <a:t>組み込みヘルプとは</a:t>
            </a:r>
            <a:br>
              <a:rPr kumimoji="1" lang="ja-JP" altLang="en-US" dirty="0"/>
            </a:br>
            <a:r>
              <a:rPr kumimoji="1" lang="ja-JP" altLang="en-US" dirty="0"/>
              <a:t>パッケージ版</a:t>
            </a:r>
            <a:r>
              <a:rPr kumimoji="1" lang="en-US" altLang="ja-JP" dirty="0" err="1"/>
              <a:t>Garoon</a:t>
            </a:r>
            <a:r>
              <a:rPr kumimoji="1" lang="ja-JP" altLang="en-US" dirty="0"/>
              <a:t>で</a:t>
            </a:r>
            <a:br>
              <a:rPr kumimoji="1" lang="ja-JP" altLang="en-US" dirty="0"/>
            </a:br>
            <a:r>
              <a:rPr kumimoji="1" lang="ja-JP" altLang="en-US" dirty="0"/>
              <a:t>インターネット接続せずに閲覧できるマニュアルです。</a:t>
            </a:r>
          </a:p>
          <a:p>
            <a:r>
              <a:rPr kumimoji="1" lang="ja-JP" altLang="en-US" dirty="0"/>
              <a:t>終了理由</a:t>
            </a:r>
            <a:br>
              <a:rPr kumimoji="1" lang="ja-JP" altLang="en-US" dirty="0"/>
            </a:br>
            <a:r>
              <a:rPr kumimoji="1" lang="ja-JP" altLang="en-US" dirty="0"/>
              <a:t>利用シーンが限定的なことと、オンラインマニュアルと比較して</a:t>
            </a:r>
            <a:br>
              <a:rPr kumimoji="1" lang="ja-JP" altLang="en-US" dirty="0"/>
            </a:br>
            <a:r>
              <a:rPr kumimoji="1" lang="ja-JP" altLang="en-US" dirty="0"/>
              <a:t>情報の鮮度を保ちづらいことなどから、終了を決定しました。</a:t>
            </a:r>
          </a:p>
          <a:p>
            <a:r>
              <a:rPr kumimoji="1" lang="ja-JP" altLang="en-US" dirty="0"/>
              <a:t>影響範囲</a:t>
            </a:r>
            <a:br>
              <a:rPr kumimoji="1" lang="ja-JP" altLang="en-US" dirty="0"/>
            </a:br>
            <a:r>
              <a:rPr kumimoji="1" lang="ja-JP" altLang="en-US" dirty="0"/>
              <a:t>変更点は下記の通りです。</a:t>
            </a:r>
            <a:br>
              <a:rPr kumimoji="1" lang="ja-JP" altLang="en-US" dirty="0"/>
            </a:br>
            <a:r>
              <a:rPr kumimoji="1" lang="ja-JP" altLang="en-US" dirty="0"/>
              <a:t>・「ユーザーヘルプ」のリンク先がオンラインヘルプになります。</a:t>
            </a:r>
            <a:br>
              <a:rPr kumimoji="1" lang="ja-JP" altLang="en-US" dirty="0"/>
            </a:br>
            <a:r>
              <a:rPr kumimoji="1" lang="ja-JP" altLang="en-US" dirty="0"/>
              <a:t>・「管理者ヘルプ」のリンク先のトップページがオンラインヘルプになります。</a:t>
            </a:r>
            <a:br>
              <a:rPr kumimoji="1" lang="ja-JP" altLang="en-US" dirty="0"/>
            </a:br>
            <a:r>
              <a:rPr kumimoji="1" lang="ja-JP" altLang="en-US" dirty="0"/>
              <a:t>　　→「管理者ヘルプ」はトップページのみオフラインで表示していました。</a:t>
            </a:r>
            <a:br>
              <a:rPr kumimoji="1" lang="ja-JP" altLang="en-US" dirty="0"/>
            </a:br>
            <a:r>
              <a:rPr kumimoji="1" lang="ja-JP" altLang="en-US" dirty="0"/>
              <a:t>・「ユーザーヘルプ」「管理者ヘルプ」のメニューを非表示にできるようになります。</a:t>
            </a:r>
            <a:br>
              <a:rPr kumimoji="1" lang="ja-JP" altLang="en-US" dirty="0"/>
            </a:br>
            <a:r>
              <a:rPr kumimoji="1" lang="ja-JP" altLang="en-US" dirty="0"/>
              <a:t>　　→インターネット接続ができない環境では、「ユーザーヘルプ」「管理者ヘルプ」メニューは</a:t>
            </a:r>
            <a:br>
              <a:rPr kumimoji="1" lang="ja-JP" altLang="en-US" dirty="0"/>
            </a:br>
            <a:r>
              <a:rPr kumimoji="1" lang="ja-JP" altLang="en-US" dirty="0"/>
              <a:t>　　　リンク切れになります。ユーザーの混乱を避けるため、システム設定で非表示にできるようになります。</a:t>
            </a:r>
          </a:p>
          <a:p>
            <a:r>
              <a:rPr kumimoji="1" lang="ja-JP" altLang="en-US" dirty="0"/>
              <a:t>対応方法</a:t>
            </a:r>
            <a:br>
              <a:rPr kumimoji="1" lang="ja-JP" altLang="en-US" dirty="0"/>
            </a:br>
            <a:r>
              <a:rPr kumimoji="1" lang="ja-JP" altLang="en-US" dirty="0"/>
              <a:t>インターネットに接続できない環境でマニュアルを参照したい場合は、</a:t>
            </a:r>
            <a:br>
              <a:rPr kumimoji="1" lang="ja-JP" altLang="en-US" dirty="0"/>
            </a:br>
            <a:r>
              <a:rPr kumimoji="1" lang="en-US" altLang="ja-JP" dirty="0"/>
              <a:t>pdf</a:t>
            </a:r>
            <a:r>
              <a:rPr kumimoji="1" lang="ja-JP" altLang="en-US" dirty="0"/>
              <a:t>版のマニュアルをあらかじめダウンロードし、ファイル管理に格納するなどしてご利用ください。</a:t>
            </a:r>
          </a:p>
          <a:p>
            <a:endParaRPr kumimoji="1" lang="ja-JP" altLang="en-US" dirty="0"/>
          </a:p>
        </p:txBody>
      </p:sp>
      <p:sp>
        <p:nvSpPr>
          <p:cNvPr id="3" name="タイトル 2">
            <a:extLst>
              <a:ext uri="{FF2B5EF4-FFF2-40B4-BE49-F238E27FC236}">
                <a16:creationId xmlns:a16="http://schemas.microsoft.com/office/drawing/2014/main" id="{EA181317-B100-9B1D-5616-CC34320E95DB}"/>
              </a:ext>
            </a:extLst>
          </p:cNvPr>
          <p:cNvSpPr>
            <a:spLocks noGrp="1"/>
          </p:cNvSpPr>
          <p:nvPr>
            <p:ph type="title"/>
          </p:nvPr>
        </p:nvSpPr>
        <p:spPr/>
        <p:txBody>
          <a:bodyPr/>
          <a:lstStyle/>
          <a:p>
            <a:r>
              <a:rPr kumimoji="1" lang="ja-JP" altLang="en-US" dirty="0"/>
              <a:t>組み込みヘルプ</a:t>
            </a:r>
          </a:p>
        </p:txBody>
      </p:sp>
    </p:spTree>
    <p:extLst>
      <p:ext uri="{BB962C8B-B14F-4D97-AF65-F5344CB8AC3E}">
        <p14:creationId xmlns:p14="http://schemas.microsoft.com/office/powerpoint/2010/main" val="2930153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8AA61-2241-4E73-90A9-7723709D2EE1}"/>
              </a:ext>
            </a:extLst>
          </p:cNvPr>
          <p:cNvSpPr>
            <a:spLocks noGrp="1"/>
          </p:cNvSpPr>
          <p:nvPr>
            <p:ph type="title"/>
          </p:nvPr>
        </p:nvSpPr>
        <p:spPr/>
        <p:txBody>
          <a:bodyPr>
            <a:normAutofit/>
          </a:bodyPr>
          <a:lstStyle/>
          <a:p>
            <a:r>
              <a:rPr lang="en-US" sz="3200" dirty="0">
                <a:latin typeface="Yu Gothic"/>
                <a:ea typeface="Yu Gothic"/>
              </a:rPr>
              <a:t>3</a:t>
            </a:r>
            <a:r>
              <a:rPr lang="ja-JP" altLang="en-US" sz="3200" dirty="0">
                <a:latin typeface="Yu Gothic"/>
                <a:ea typeface="Yu Gothic"/>
              </a:rPr>
              <a:t>．動作環境</a:t>
            </a:r>
            <a:endParaRPr lang="en-US" sz="3200" dirty="0">
              <a:latin typeface="Yu Gothic"/>
              <a:ea typeface="Yu Gothic"/>
            </a:endParaRPr>
          </a:p>
        </p:txBody>
      </p:sp>
    </p:spTree>
    <p:extLst>
      <p:ext uri="{BB962C8B-B14F-4D97-AF65-F5344CB8AC3E}">
        <p14:creationId xmlns:p14="http://schemas.microsoft.com/office/powerpoint/2010/main" val="282365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526699" y="731975"/>
            <a:ext cx="11548856" cy="4956761"/>
          </a:xfrm>
        </p:spPr>
        <p:txBody>
          <a:bodyPr vert="horz" lIns="91440" tIns="45720" rIns="91440" bIns="45720" rtlCol="0" anchor="t">
            <a:normAutofit/>
          </a:bodyPr>
          <a:lstStyle/>
          <a:p>
            <a:pPr marL="0" indent="0">
              <a:buNone/>
            </a:pPr>
            <a:r>
              <a:rPr lang="en-US" altLang="ja-JP" sz="1800" dirty="0" err="1">
                <a:latin typeface="游ゴシック"/>
                <a:ea typeface="游ゴシック"/>
              </a:rPr>
              <a:t>Garoon</a:t>
            </a:r>
            <a:r>
              <a:rPr lang="en-US" altLang="ja-JP" sz="1800" dirty="0">
                <a:latin typeface="游ゴシック"/>
                <a:ea typeface="游ゴシック"/>
              </a:rPr>
              <a:t> 5.15.x </a:t>
            </a:r>
            <a:r>
              <a:rPr lang="ja-JP" altLang="en-US" sz="1800" dirty="0">
                <a:latin typeface="游ゴシック"/>
                <a:ea typeface="游ゴシック"/>
              </a:rPr>
              <a:t>は以下の環境に対応しております</a:t>
            </a:r>
            <a:r>
              <a:rPr lang="ja-JP" altLang="en-US" sz="1850" dirty="0">
                <a:latin typeface="游ゴシック"/>
                <a:ea typeface="游ゴシック"/>
              </a:rPr>
              <a:t>。</a:t>
            </a:r>
            <a:endParaRPr lang="en-US" altLang="ja-JP" sz="1850" dirty="0">
              <a:latin typeface="游ゴシック"/>
              <a:ea typeface="游ゴシック"/>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normAutofit/>
          </a:bodyPr>
          <a:lstStyle/>
          <a:p>
            <a:pPr fontAlgn="base"/>
            <a:r>
              <a:rPr lang="ja-JP" altLang="en-US"/>
              <a:t>動作環境 ①サーバー環境</a:t>
            </a:r>
          </a:p>
        </p:txBody>
      </p:sp>
      <p:graphicFrame>
        <p:nvGraphicFramePr>
          <p:cNvPr id="5" name="表 4">
            <a:extLst>
              <a:ext uri="{FF2B5EF4-FFF2-40B4-BE49-F238E27FC236}">
                <a16:creationId xmlns:a16="http://schemas.microsoft.com/office/drawing/2014/main" id="{1E70F0E6-B4B9-49F8-84B2-EEEE605DA6CE}"/>
              </a:ext>
            </a:extLst>
          </p:cNvPr>
          <p:cNvGraphicFramePr>
            <a:graphicFrameLocks noGrp="1"/>
          </p:cNvGraphicFramePr>
          <p:nvPr>
            <p:extLst>
              <p:ext uri="{D42A27DB-BD31-4B8C-83A1-F6EECF244321}">
                <p14:modId xmlns:p14="http://schemas.microsoft.com/office/powerpoint/2010/main" val="325593924"/>
              </p:ext>
            </p:extLst>
          </p:nvPr>
        </p:nvGraphicFramePr>
        <p:xfrm>
          <a:off x="2566967" y="1304406"/>
          <a:ext cx="7991126" cy="2286174"/>
        </p:xfrm>
        <a:graphic>
          <a:graphicData uri="http://schemas.openxmlformats.org/drawingml/2006/table">
            <a:tbl>
              <a:tblPr firstRow="1" bandRow="1">
                <a:tableStyleId>{5C22544A-7EE6-4342-B048-85BDC9FD1C3A}</a:tableStyleId>
              </a:tblPr>
              <a:tblGrid>
                <a:gridCol w="3432427">
                  <a:extLst>
                    <a:ext uri="{9D8B030D-6E8A-4147-A177-3AD203B41FA5}">
                      <a16:colId xmlns:a16="http://schemas.microsoft.com/office/drawing/2014/main" val="2373950353"/>
                    </a:ext>
                  </a:extLst>
                </a:gridCol>
                <a:gridCol w="4558699">
                  <a:extLst>
                    <a:ext uri="{9D8B030D-6E8A-4147-A177-3AD203B41FA5}">
                      <a16:colId xmlns:a16="http://schemas.microsoft.com/office/drawing/2014/main" val="2926415031"/>
                    </a:ext>
                  </a:extLst>
                </a:gridCol>
              </a:tblGrid>
              <a:tr h="325634">
                <a:tc>
                  <a:txBody>
                    <a:bodyPr/>
                    <a:lstStyle/>
                    <a:p>
                      <a:pPr algn="l" fontAlgn="ctr"/>
                      <a:r>
                        <a:rPr lang="ja-JP" altLang="en-US" sz="1600" u="none" strike="noStrike">
                          <a:solidFill>
                            <a:schemeClr val="bg1"/>
                          </a:solidFill>
                          <a:effectLst/>
                          <a:latin typeface="游ゴシック"/>
                          <a:ea typeface="游ゴシック"/>
                          <a:cs typeface="メイリオ" pitchFamily="50" charset="-128"/>
                        </a:rPr>
                        <a:t>プラットフォーム</a:t>
                      </a:r>
                      <a:endParaRPr lang="en-US" sz="1600" b="1" i="0" u="none" strike="noStrike">
                        <a:solidFill>
                          <a:schemeClr val="bg1"/>
                        </a:solidFill>
                        <a:effectLst/>
                        <a:latin typeface="游ゴシック"/>
                        <a:ea typeface="游ゴシック"/>
                        <a:cs typeface="メイリオ" pitchFamily="50" charset="-128"/>
                      </a:endParaRPr>
                    </a:p>
                  </a:txBody>
                  <a:tcPr marL="121920" marR="12700" marT="12700" marB="0" anchor="ctr">
                    <a:solidFill>
                      <a:schemeClr val="accent1"/>
                    </a:solidFill>
                  </a:tcPr>
                </a:tc>
                <a:tc>
                  <a:txBody>
                    <a:bodyPr/>
                    <a:lstStyle/>
                    <a:p>
                      <a:pPr algn="ctr" fontAlgn="ctr"/>
                      <a:r>
                        <a:rPr lang="ja-JP" altLang="en-US" sz="1600" u="none" strike="noStrike">
                          <a:solidFill>
                            <a:schemeClr val="bg1"/>
                          </a:solidFill>
                          <a:effectLst/>
                          <a:latin typeface="游ゴシック"/>
                          <a:ea typeface="游ゴシック"/>
                          <a:cs typeface="メイリオ" pitchFamily="50" charset="-128"/>
                        </a:rPr>
                        <a:t>サーバー </a:t>
                      </a:r>
                      <a:r>
                        <a:rPr lang="en-US" altLang="ja-JP" sz="1600" u="none" strike="noStrike" dirty="0">
                          <a:solidFill>
                            <a:schemeClr val="bg1"/>
                          </a:solidFill>
                          <a:effectLst/>
                          <a:latin typeface="游ゴシック"/>
                          <a:ea typeface="游ゴシック"/>
                          <a:cs typeface="メイリオ" pitchFamily="50" charset="-128"/>
                        </a:rPr>
                        <a:t>OS</a:t>
                      </a:r>
                      <a:endParaRPr lang="en-US" sz="1600" b="1" i="0" u="none" strike="noStrike">
                        <a:solidFill>
                          <a:schemeClr val="bg1"/>
                        </a:solidFill>
                        <a:effectLst/>
                        <a:latin typeface="游ゴシック"/>
                        <a:ea typeface="游ゴシック"/>
                        <a:cs typeface="メイリオ" pitchFamily="50" charset="-128"/>
                      </a:endParaRPr>
                    </a:p>
                  </a:txBody>
                  <a:tcPr marL="121920" marR="12700" marT="12700" marB="0" anchor="ctr">
                    <a:solidFill>
                      <a:schemeClr val="accent1"/>
                    </a:solidFill>
                  </a:tcPr>
                </a:tc>
                <a:extLst>
                  <a:ext uri="{0D108BD9-81ED-4DB2-BD59-A6C34878D82A}">
                    <a16:rowId xmlns:a16="http://schemas.microsoft.com/office/drawing/2014/main" val="2905851677"/>
                  </a:ext>
                </a:extLst>
              </a:tr>
              <a:tr h="599590">
                <a:tc>
                  <a:txBody>
                    <a:bodyPr/>
                    <a:lstStyle/>
                    <a:p>
                      <a:pPr algn="l" fontAlgn="ctr"/>
                      <a:r>
                        <a:rPr lang="en-US" sz="1600" b="0" u="none" strike="noStrike" dirty="0">
                          <a:effectLst/>
                          <a:latin typeface="游ゴシック"/>
                          <a:ea typeface="+mn-ea"/>
                          <a:cs typeface="メイリオ" pitchFamily="50" charset="-128"/>
                        </a:rPr>
                        <a:t>Windows(64bit)</a:t>
                      </a:r>
                      <a:endParaRPr lang="en-US" sz="1600" b="0" i="0" u="none" strike="noStrike">
                        <a:solidFill>
                          <a:srgbClr val="000000"/>
                        </a:solidFill>
                        <a:effectLst/>
                        <a:latin typeface="游ゴシック"/>
                        <a:ea typeface="+mn-ea"/>
                        <a:cs typeface="メイリオ" pitchFamily="50" charset="-128"/>
                      </a:endParaRPr>
                    </a:p>
                  </a:txBody>
                  <a:tcPr marL="121920" marR="12700" marT="12700" marB="0" anchor="ctr">
                    <a:solidFill>
                      <a:schemeClr val="bg1">
                        <a:lumMod val="95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685800" rtl="0" eaLnBrk="0" fontAlgn="ctr" latinLnBrk="0" hangingPunct="0">
                        <a:lnSpc>
                          <a:spcPct val="130000"/>
                        </a:lnSpc>
                        <a:spcBef>
                          <a:spcPct val="50000"/>
                        </a:spcBef>
                        <a:spcAft>
                          <a:spcPts val="0"/>
                        </a:spcAft>
                        <a:buClr>
                          <a:srgbClr val="0A569E"/>
                        </a:buClr>
                        <a:buSzTx/>
                        <a:buFont typeface="Arial" panose="020B0604020202020204" pitchFamily="34" charset="0"/>
                        <a:buNone/>
                        <a:tabLst/>
                        <a:defRPr/>
                      </a:pPr>
                      <a:r>
                        <a:rPr lang="en-US" altLang="ja-JP" sz="1600" b="0" i="0" dirty="0">
                          <a:solidFill>
                            <a:srgbClr val="2A3242"/>
                          </a:solidFill>
                          <a:effectLst/>
                          <a:latin typeface="游ゴシック"/>
                        </a:rPr>
                        <a:t>Windows Server 2019 Standard</a:t>
                      </a:r>
                      <a:br>
                        <a:rPr lang="en-US" altLang="ja-JP" sz="1600" dirty="0">
                          <a:latin typeface="游ゴシック"/>
                        </a:rPr>
                      </a:br>
                      <a:r>
                        <a:rPr lang="en-US" altLang="ja-JP" sz="1600" b="0" i="0" dirty="0">
                          <a:solidFill>
                            <a:srgbClr val="2A3242"/>
                          </a:solidFill>
                          <a:effectLst/>
                          <a:latin typeface="游ゴシック"/>
                        </a:rPr>
                        <a:t>Windows Server 2019 Datacenter</a:t>
                      </a:r>
                      <a:br>
                        <a:rPr lang="en-US" altLang="ja-JP" sz="1600" dirty="0">
                          <a:latin typeface="游ゴシック"/>
                        </a:rPr>
                      </a:br>
                      <a:r>
                        <a:rPr lang="en-US" altLang="ja-JP" sz="1600" b="0" i="0" dirty="0">
                          <a:solidFill>
                            <a:srgbClr val="2A3242"/>
                          </a:solidFill>
                          <a:effectLst/>
                          <a:latin typeface="游ゴシック"/>
                        </a:rPr>
                        <a:t>Windows Server 2022 Standard</a:t>
                      </a:r>
                      <a:br>
                        <a:rPr lang="en-US" altLang="ja-JP" sz="1600" dirty="0">
                          <a:latin typeface="游ゴシック"/>
                        </a:rPr>
                      </a:br>
                      <a:r>
                        <a:rPr lang="en-US" altLang="ja-JP" sz="1600" b="0" i="0" dirty="0">
                          <a:solidFill>
                            <a:srgbClr val="2A3242"/>
                          </a:solidFill>
                          <a:effectLst/>
                          <a:latin typeface="游ゴシック"/>
                        </a:rPr>
                        <a:t>Windows Server 2022 Datacenter</a:t>
                      </a:r>
                      <a:endParaRPr kumimoji="1" lang="en-US" altLang="ja-JP" sz="1600" b="0" i="0" u="none" strike="noStrike" kern="1200">
                        <a:solidFill>
                          <a:srgbClr val="000000"/>
                        </a:solidFill>
                        <a:effectLst/>
                        <a:latin typeface="游ゴシック"/>
                        <a:ea typeface="游ゴシック"/>
                        <a:cs typeface="メイリオ" pitchFamily="50" charset="-128"/>
                      </a:endParaRP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4117436014"/>
                  </a:ext>
                </a:extLst>
              </a:tr>
              <a:tr h="547619">
                <a:tc>
                  <a:txBody>
                    <a:bodyPr/>
                    <a:lstStyle/>
                    <a:p>
                      <a:pPr algn="l">
                        <a:lnSpc>
                          <a:spcPct val="200000"/>
                        </a:lnSpc>
                      </a:pPr>
                      <a:r>
                        <a:rPr kumimoji="1" lang="en-US" altLang="ja-JP" sz="1600" b="0" dirty="0">
                          <a:latin typeface="游ゴシック"/>
                          <a:ea typeface="游ゴシック"/>
                        </a:rPr>
                        <a:t>Linux(64bit)</a:t>
                      </a:r>
                    </a:p>
                  </a:txBody>
                  <a:tcPr marL="121920" marR="121920" marT="60960" marB="60960">
                    <a:solidFill>
                      <a:schemeClr val="tx2">
                        <a:lumMod val="20000"/>
                        <a:lumOff val="80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kern="1200" dirty="0">
                          <a:solidFill>
                            <a:schemeClr val="tx1"/>
                          </a:solidFill>
                          <a:effectLst/>
                          <a:latin typeface="游ゴシック"/>
                          <a:ea typeface="メイリオ"/>
                          <a:cs typeface="メイリオ" panose="020B0604030504040204" pitchFamily="50" charset="-128"/>
                        </a:rPr>
                        <a:t>Red Hat Enterprise Linux Server 7</a:t>
                      </a:r>
                      <a:br>
                        <a:rPr lang="en-US" altLang="ja-JP" sz="1600" dirty="0">
                          <a:latin typeface="游ゴシック"/>
                        </a:rPr>
                      </a:br>
                      <a:r>
                        <a:rPr kumimoji="1" lang="en-US" altLang="ja-JP" sz="1600" b="0" i="0" kern="1200" dirty="0">
                          <a:solidFill>
                            <a:schemeClr val="tx1"/>
                          </a:solidFill>
                          <a:effectLst/>
                          <a:latin typeface="游ゴシック"/>
                          <a:ea typeface="メイリオ"/>
                          <a:cs typeface="メイリオ" panose="020B0604030504040204" pitchFamily="50" charset="-128"/>
                        </a:rPr>
                        <a:t>Red Hat Enterprise Linux Server 8</a:t>
                      </a:r>
                      <a:endParaRPr kumimoji="1" lang="en-US" altLang="ja-JP" sz="1600" b="0" i="0" u="none" strike="noStrike" cap="none" normalizeH="0" baseline="0">
                        <a:ln>
                          <a:noFill/>
                        </a:ln>
                        <a:solidFill>
                          <a:schemeClr val="tx1"/>
                        </a:solidFill>
                        <a:effectLst/>
                        <a:latin typeface="游ゴシック"/>
                        <a:ea typeface="メイリオ"/>
                      </a:endParaRP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68460339"/>
                  </a:ext>
                </a:extLst>
              </a:tr>
            </a:tbl>
          </a:graphicData>
        </a:graphic>
      </p:graphicFrame>
      <p:sp>
        <p:nvSpPr>
          <p:cNvPr id="11" name="正方形/長方形 10">
            <a:extLst>
              <a:ext uri="{FF2B5EF4-FFF2-40B4-BE49-F238E27FC236}">
                <a16:creationId xmlns:a16="http://schemas.microsoft.com/office/drawing/2014/main" id="{0E370D0E-371B-4849-96E6-BFA8C2130209}"/>
              </a:ext>
            </a:extLst>
          </p:cNvPr>
          <p:cNvSpPr/>
          <p:nvPr/>
        </p:nvSpPr>
        <p:spPr>
          <a:xfrm>
            <a:off x="871907" y="1317150"/>
            <a:ext cx="1555824" cy="293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200" b="1" spc="100">
                <a:latin typeface="Yu Gothic" panose="020B0400000000000000" pitchFamily="34" charset="-128"/>
                <a:ea typeface="Yu Gothic" panose="020B0400000000000000" pitchFamily="34" charset="-128"/>
              </a:rPr>
              <a:t>サーバー</a:t>
            </a:r>
            <a:r>
              <a:rPr lang="en-US" altLang="ja-JP" sz="1200" b="1" spc="100">
                <a:latin typeface="Yu Gothic" panose="020B0400000000000000" pitchFamily="34" charset="-128"/>
                <a:ea typeface="Yu Gothic" panose="020B0400000000000000" pitchFamily="34" charset="-128"/>
              </a:rPr>
              <a:t>OS</a:t>
            </a:r>
          </a:p>
        </p:txBody>
      </p:sp>
      <p:sp>
        <p:nvSpPr>
          <p:cNvPr id="9" name="正方形/長方形 8">
            <a:extLst>
              <a:ext uri="{FF2B5EF4-FFF2-40B4-BE49-F238E27FC236}">
                <a16:creationId xmlns:a16="http://schemas.microsoft.com/office/drawing/2014/main" id="{772932FB-4130-496F-ACAE-AC4D1B7B9BC9}"/>
              </a:ext>
            </a:extLst>
          </p:cNvPr>
          <p:cNvSpPr/>
          <p:nvPr/>
        </p:nvSpPr>
        <p:spPr>
          <a:xfrm>
            <a:off x="875967" y="4152305"/>
            <a:ext cx="1555824" cy="293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500" tIns="20250" rIns="121500" bIns="20250" rtlCol="0" anchor="ctr"/>
          <a:lstStyle/>
          <a:p>
            <a:pPr algn="ctr">
              <a:lnSpc>
                <a:spcPct val="130000"/>
              </a:lnSpc>
            </a:pPr>
            <a:r>
              <a:rPr lang="en-US" altLang="ja-JP" sz="1200" b="1" spc="75">
                <a:latin typeface="Yu Gothic" panose="020B0400000000000000" pitchFamily="34" charset="-128"/>
                <a:ea typeface="Yu Gothic" panose="020B0400000000000000" pitchFamily="34" charset="-128"/>
              </a:rPr>
              <a:t>Web</a:t>
            </a:r>
            <a:r>
              <a:rPr lang="ja-JP" altLang="en-US" sz="1200" b="1" spc="75">
                <a:latin typeface="Yu Gothic" panose="020B0400000000000000" pitchFamily="34" charset="-128"/>
                <a:ea typeface="Yu Gothic" panose="020B0400000000000000" pitchFamily="34" charset="-128"/>
              </a:rPr>
              <a:t>サーバー</a:t>
            </a:r>
            <a:endParaRPr lang="en-US" altLang="ja-JP" sz="1200" b="1" spc="75">
              <a:latin typeface="Yu Gothic" panose="020B0400000000000000" pitchFamily="34" charset="-128"/>
              <a:ea typeface="Yu Gothic" panose="020B0400000000000000" pitchFamily="34" charset="-128"/>
            </a:endParaRPr>
          </a:p>
        </p:txBody>
      </p:sp>
      <p:graphicFrame>
        <p:nvGraphicFramePr>
          <p:cNvPr id="10" name="表 9">
            <a:extLst>
              <a:ext uri="{FF2B5EF4-FFF2-40B4-BE49-F238E27FC236}">
                <a16:creationId xmlns:a16="http://schemas.microsoft.com/office/drawing/2014/main" id="{84612936-62D4-4627-A1EA-3D0A602AE1A6}"/>
              </a:ext>
            </a:extLst>
          </p:cNvPr>
          <p:cNvGraphicFramePr>
            <a:graphicFrameLocks noGrp="1"/>
          </p:cNvGraphicFramePr>
          <p:nvPr>
            <p:extLst>
              <p:ext uri="{D42A27DB-BD31-4B8C-83A1-F6EECF244321}">
                <p14:modId xmlns:p14="http://schemas.microsoft.com/office/powerpoint/2010/main" val="194310569"/>
              </p:ext>
            </p:extLst>
          </p:nvPr>
        </p:nvGraphicFramePr>
        <p:xfrm>
          <a:off x="2566967" y="4152305"/>
          <a:ext cx="7995186" cy="1338783"/>
        </p:xfrm>
        <a:graphic>
          <a:graphicData uri="http://schemas.openxmlformats.org/drawingml/2006/table">
            <a:tbl>
              <a:tblPr firstRow="1" bandRow="1">
                <a:tableStyleId>{5C22544A-7EE6-4342-B048-85BDC9FD1C3A}</a:tableStyleId>
              </a:tblPr>
              <a:tblGrid>
                <a:gridCol w="3430721">
                  <a:extLst>
                    <a:ext uri="{9D8B030D-6E8A-4147-A177-3AD203B41FA5}">
                      <a16:colId xmlns:a16="http://schemas.microsoft.com/office/drawing/2014/main" val="2373950353"/>
                    </a:ext>
                  </a:extLst>
                </a:gridCol>
                <a:gridCol w="4564465">
                  <a:extLst>
                    <a:ext uri="{9D8B030D-6E8A-4147-A177-3AD203B41FA5}">
                      <a16:colId xmlns:a16="http://schemas.microsoft.com/office/drawing/2014/main" val="2926415031"/>
                    </a:ext>
                  </a:extLst>
                </a:gridCol>
              </a:tblGrid>
              <a:tr h="325641">
                <a:tc>
                  <a:txBody>
                    <a:bodyPr/>
                    <a:lstStyle/>
                    <a:p>
                      <a:pPr algn="l" fontAlgn="ctr"/>
                      <a:r>
                        <a:rPr lang="ja-JP" altLang="en-US" sz="1400" u="none" strike="noStrike">
                          <a:solidFill>
                            <a:schemeClr val="bg1"/>
                          </a:solidFill>
                          <a:effectLst/>
                          <a:latin typeface="游ゴシック"/>
                          <a:ea typeface="游ゴシック"/>
                          <a:cs typeface="メイリオ" pitchFamily="50" charset="-128"/>
                        </a:rPr>
                        <a:t>プラットフォーム</a:t>
                      </a:r>
                      <a:endParaRPr lang="en-US" sz="1400" b="1" i="0" u="none" strike="noStrike" dirty="0">
                        <a:solidFill>
                          <a:schemeClr val="bg1"/>
                        </a:solidFill>
                        <a:effectLst/>
                        <a:latin typeface="游ゴシック"/>
                        <a:ea typeface="游ゴシック"/>
                        <a:cs typeface="メイリオ" pitchFamily="50" charset="-128"/>
                      </a:endParaRPr>
                    </a:p>
                  </a:txBody>
                  <a:tcPr marR="9525" marT="9525" marB="0" anchor="ctr">
                    <a:solidFill>
                      <a:schemeClr val="accent1"/>
                    </a:solidFill>
                  </a:tcPr>
                </a:tc>
                <a:tc>
                  <a:txBody>
                    <a:bodyPr/>
                    <a:lstStyle/>
                    <a:p>
                      <a:pPr algn="ctr" fontAlgn="ctr"/>
                      <a:r>
                        <a:rPr lang="en-US" sz="1400" b="1" i="0" u="none" strike="noStrike" dirty="0">
                          <a:solidFill>
                            <a:schemeClr val="bg1"/>
                          </a:solidFill>
                          <a:effectLst/>
                          <a:latin typeface="游ゴシック"/>
                          <a:ea typeface="游ゴシック"/>
                          <a:cs typeface="メイリオ" pitchFamily="50" charset="-128"/>
                        </a:rPr>
                        <a:t>Web</a:t>
                      </a:r>
                      <a:r>
                        <a:rPr lang="ja-JP" altLang="en-US" sz="1400" b="1" i="0" u="none" strike="noStrike" dirty="0">
                          <a:solidFill>
                            <a:schemeClr val="bg1"/>
                          </a:solidFill>
                          <a:effectLst/>
                          <a:latin typeface="游ゴシック"/>
                          <a:ea typeface="游ゴシック"/>
                          <a:cs typeface="メイリオ" pitchFamily="50" charset="-128"/>
                        </a:rPr>
                        <a:t>サーバー</a:t>
                      </a:r>
                      <a:endParaRPr lang="en-US" sz="1400" b="1" i="0" u="none" strike="noStrike" dirty="0">
                        <a:solidFill>
                          <a:schemeClr val="bg1"/>
                        </a:solidFill>
                        <a:effectLst/>
                        <a:latin typeface="游ゴシック"/>
                        <a:ea typeface="游ゴシック"/>
                        <a:cs typeface="メイリオ" pitchFamily="50" charset="-128"/>
                      </a:endParaRPr>
                    </a:p>
                  </a:txBody>
                  <a:tcPr marR="9525" marT="9525" marB="0" anchor="ctr">
                    <a:solidFill>
                      <a:schemeClr val="accent1"/>
                    </a:solidFill>
                  </a:tcPr>
                </a:tc>
                <a:extLst>
                  <a:ext uri="{0D108BD9-81ED-4DB2-BD59-A6C34878D82A}">
                    <a16:rowId xmlns:a16="http://schemas.microsoft.com/office/drawing/2014/main" val="2905851677"/>
                  </a:ext>
                </a:extLst>
              </a:tr>
              <a:tr h="329380">
                <a:tc>
                  <a:txBody>
                    <a:bodyPr/>
                    <a:lstStyle/>
                    <a:p>
                      <a:pPr algn="l" fontAlgn="ctr"/>
                      <a:r>
                        <a:rPr lang="en-US" sz="1400" b="0" u="none" strike="noStrike" dirty="0">
                          <a:effectLst/>
                          <a:latin typeface="游ゴシック"/>
                          <a:ea typeface="+mn-ea"/>
                          <a:cs typeface="メイリオ" pitchFamily="50" charset="-128"/>
                        </a:rPr>
                        <a:t>Windows</a:t>
                      </a:r>
                      <a:endParaRPr lang="en-US" sz="1400" b="0" i="0" u="none" strike="noStrike">
                        <a:solidFill>
                          <a:srgbClr val="000000"/>
                        </a:solidFill>
                        <a:effectLst/>
                        <a:latin typeface="游ゴシック"/>
                        <a:ea typeface="+mn-ea"/>
                        <a:cs typeface="メイリオ" pitchFamily="50" charset="-128"/>
                      </a:endParaRPr>
                    </a:p>
                  </a:txBody>
                  <a:tcPr marR="9525" marT="9525" marB="0" anchor="ctr">
                    <a:solidFill>
                      <a:schemeClr val="bg1">
                        <a:lumMod val="95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685800" rtl="0" eaLnBrk="0" fontAlgn="ctr" latinLnBrk="0" hangingPunct="0">
                        <a:lnSpc>
                          <a:spcPct val="130000"/>
                        </a:lnSpc>
                        <a:spcBef>
                          <a:spcPct val="50000"/>
                        </a:spcBef>
                        <a:spcAft>
                          <a:spcPts val="0"/>
                        </a:spcAft>
                        <a:buClr>
                          <a:srgbClr val="0A569E"/>
                        </a:buClr>
                        <a:buSzTx/>
                        <a:buFont typeface="Arial" panose="020B0604020202020204" pitchFamily="34" charset="0"/>
                        <a:buNone/>
                        <a:tabLst/>
                        <a:defRPr/>
                      </a:pPr>
                      <a:r>
                        <a:rPr kumimoji="1" lang="ja-JP" altLang="en-US" sz="1400" u="none" strike="noStrike" kern="1200">
                          <a:solidFill>
                            <a:schemeClr val="tx1"/>
                          </a:solidFill>
                          <a:effectLst/>
                          <a:latin typeface="游ゴシック"/>
                          <a:ea typeface="游ゴシック"/>
                          <a:cs typeface="メイリオ" pitchFamily="50" charset="-128"/>
                        </a:rPr>
                        <a:t>インターネットインフォメーションサービス（</a:t>
                      </a:r>
                      <a:r>
                        <a:rPr kumimoji="1" lang="en-US" altLang="ja-JP" sz="1400" u="none" strike="noStrike" kern="1200" dirty="0">
                          <a:solidFill>
                            <a:schemeClr val="tx1"/>
                          </a:solidFill>
                          <a:effectLst/>
                          <a:latin typeface="游ゴシック"/>
                          <a:ea typeface="游ゴシック"/>
                          <a:cs typeface="メイリオ" pitchFamily="50" charset="-128"/>
                        </a:rPr>
                        <a:t>IIS</a:t>
                      </a:r>
                      <a:r>
                        <a:rPr kumimoji="1" lang="ja-JP" altLang="en-US" sz="1400" u="none" strike="noStrike" kern="1200">
                          <a:solidFill>
                            <a:schemeClr val="tx1"/>
                          </a:solidFill>
                          <a:effectLst/>
                          <a:latin typeface="游ゴシック"/>
                          <a:ea typeface="游ゴシック"/>
                          <a:cs typeface="メイリオ" pitchFamily="50" charset="-128"/>
                        </a:rPr>
                        <a:t>） </a:t>
                      </a:r>
                      <a:r>
                        <a:rPr kumimoji="1" lang="en-US" altLang="ja-JP" sz="1400" u="none" strike="noStrike" kern="1200" dirty="0">
                          <a:solidFill>
                            <a:schemeClr val="tx1"/>
                          </a:solidFill>
                          <a:effectLst/>
                          <a:latin typeface="游ゴシック"/>
                          <a:ea typeface="游ゴシック"/>
                          <a:cs typeface="メイリオ" pitchFamily="50" charset="-128"/>
                        </a:rPr>
                        <a:t>10.0</a:t>
                      </a:r>
                    </a:p>
                  </a:txBody>
                  <a:tcPr marL="76811" marR="76811" marT="38417" marB="38417" anchor="ctr" horzOverflow="overflow">
                    <a:solidFill>
                      <a:schemeClr val="bg1">
                        <a:lumMod val="95000"/>
                      </a:schemeClr>
                    </a:solidFill>
                  </a:tcPr>
                </a:tc>
                <a:extLst>
                  <a:ext uri="{0D108BD9-81ED-4DB2-BD59-A6C34878D82A}">
                    <a16:rowId xmlns:a16="http://schemas.microsoft.com/office/drawing/2014/main" val="4117436014"/>
                  </a:ext>
                </a:extLst>
              </a:tr>
              <a:tr h="0">
                <a:tc>
                  <a:txBody>
                    <a:bodyPr/>
                    <a:lstStyle/>
                    <a:p>
                      <a:pPr>
                        <a:lnSpc>
                          <a:spcPct val="150000"/>
                        </a:lnSpc>
                      </a:pPr>
                      <a:r>
                        <a:rPr kumimoji="1" lang="en-US" altLang="ja-JP" sz="1400" b="0" dirty="0">
                          <a:latin typeface="游ゴシック"/>
                          <a:ea typeface="游ゴシック"/>
                        </a:rPr>
                        <a:t>Linux</a:t>
                      </a:r>
                    </a:p>
                  </a:txBody>
                  <a:tcP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fr-FR" altLang="ja-JP" sz="1400" b="0" i="0" u="none" strike="noStrike" cap="none" normalizeH="0" baseline="0" dirty="0">
                          <a:ln>
                            <a:noFill/>
                          </a:ln>
                          <a:solidFill>
                            <a:schemeClr val="tx1"/>
                          </a:solidFill>
                          <a:effectLst/>
                          <a:latin typeface="游ゴシック"/>
                          <a:ea typeface="Yu Gothic"/>
                          <a:cs typeface="メイリオ" panose="020B0604030504040204" pitchFamily="50" charset="-128"/>
                        </a:rPr>
                        <a:t>Apache 2.4.x</a:t>
                      </a:r>
                      <a:endParaRPr kumimoji="1" lang="en-US" altLang="ja-JP" sz="1400" b="0" i="0" u="none" strike="noStrike" cap="none" normalizeH="0" baseline="0">
                        <a:ln>
                          <a:noFill/>
                        </a:ln>
                        <a:solidFill>
                          <a:schemeClr val="tx1"/>
                        </a:solidFill>
                        <a:effectLst/>
                        <a:latin typeface="游ゴシック"/>
                        <a:ea typeface="Yu Gothic"/>
                        <a:cs typeface="メイリオ" panose="020B0604030504040204" pitchFamily="50" charset="-128"/>
                      </a:endParaRPr>
                    </a:p>
                  </a:txBody>
                  <a:tcPr marL="76811" marR="76811" marT="38417" marB="38417" anchor="ctr" horzOverflow="overflow">
                    <a:solidFill>
                      <a:schemeClr val="tx2">
                        <a:lumMod val="20000"/>
                        <a:lumOff val="80000"/>
                      </a:schemeClr>
                    </a:solidFill>
                  </a:tcPr>
                </a:tc>
                <a:extLst>
                  <a:ext uri="{0D108BD9-81ED-4DB2-BD59-A6C34878D82A}">
                    <a16:rowId xmlns:a16="http://schemas.microsoft.com/office/drawing/2014/main" val="3318484058"/>
                  </a:ext>
                </a:extLst>
              </a:tr>
            </a:tbl>
          </a:graphicData>
        </a:graphic>
      </p:graphicFrame>
      <p:sp>
        <p:nvSpPr>
          <p:cNvPr id="4" name="テキスト ボックス 3">
            <a:extLst>
              <a:ext uri="{FF2B5EF4-FFF2-40B4-BE49-F238E27FC236}">
                <a16:creationId xmlns:a16="http://schemas.microsoft.com/office/drawing/2014/main" id="{D7D62C09-2FEF-6BA4-8CE9-344D9329D676}"/>
              </a:ext>
            </a:extLst>
          </p:cNvPr>
          <p:cNvSpPr txBox="1"/>
          <p:nvPr/>
        </p:nvSpPr>
        <p:spPr>
          <a:xfrm>
            <a:off x="2566967" y="3693111"/>
            <a:ext cx="7991126" cy="471326"/>
          </a:xfrm>
          <a:prstGeom prst="rect">
            <a:avLst/>
          </a:prstGeom>
          <a:noFill/>
        </p:spPr>
        <p:txBody>
          <a:bodyPr wrap="square">
            <a:spAutoFit/>
          </a:bodyPr>
          <a:lstStyle/>
          <a:p>
            <a:pPr algn="l"/>
            <a:r>
              <a:rPr lang="en-US" altLang="ja-JP" sz="1200" b="0" i="0" dirty="0">
                <a:solidFill>
                  <a:srgbClr val="2A3242"/>
                </a:solidFill>
                <a:effectLst/>
                <a:latin typeface="YakuHanJP"/>
              </a:rPr>
              <a:t>※Windows Server</a:t>
            </a:r>
            <a:r>
              <a:rPr lang="ja-JP" altLang="en-US" sz="1200" b="0" i="0" dirty="0">
                <a:solidFill>
                  <a:srgbClr val="2A3242"/>
                </a:solidFill>
                <a:effectLst/>
                <a:latin typeface="YakuHanJP"/>
              </a:rPr>
              <a:t>は、フルインストールモード（</a:t>
            </a:r>
            <a:r>
              <a:rPr lang="en-US" altLang="ja-JP" sz="1200" b="0" i="0" dirty="0">
                <a:solidFill>
                  <a:srgbClr val="2A3242"/>
                </a:solidFill>
                <a:effectLst/>
                <a:latin typeface="YakuHanJP"/>
              </a:rPr>
              <a:t>GUI</a:t>
            </a:r>
            <a:r>
              <a:rPr lang="ja-JP" altLang="en-US" sz="1200" b="0" i="0" dirty="0">
                <a:solidFill>
                  <a:srgbClr val="2A3242"/>
                </a:solidFill>
                <a:effectLst/>
                <a:latin typeface="YakuHanJP"/>
              </a:rPr>
              <a:t>使用サーバー）でご利用ください。</a:t>
            </a:r>
            <a:endParaRPr lang="en-US" altLang="ja-JP" sz="1200" b="0" i="0" dirty="0">
              <a:solidFill>
                <a:srgbClr val="2A3242"/>
              </a:solidFill>
              <a:effectLst/>
              <a:latin typeface="YakuHanJP"/>
            </a:endParaRPr>
          </a:p>
          <a:p>
            <a:pPr algn="l"/>
            <a:r>
              <a:rPr lang="ja-JP" altLang="en-US" sz="1200" dirty="0">
                <a:solidFill>
                  <a:srgbClr val="2A3242"/>
                </a:solidFill>
                <a:latin typeface="YakuHanJP"/>
              </a:rPr>
              <a:t>　</a:t>
            </a:r>
            <a:r>
              <a:rPr lang="en-US" altLang="ja-JP" sz="1200" b="0" i="0" dirty="0">
                <a:solidFill>
                  <a:srgbClr val="2A3242"/>
                </a:solidFill>
                <a:effectLst/>
                <a:latin typeface="YakuHanJP"/>
              </a:rPr>
              <a:t>Server Core </a:t>
            </a:r>
            <a:r>
              <a:rPr lang="ja-JP" altLang="en-US" sz="1200" b="0" i="0" dirty="0">
                <a:solidFill>
                  <a:srgbClr val="2A3242"/>
                </a:solidFill>
                <a:effectLst/>
                <a:latin typeface="YakuHanJP"/>
              </a:rPr>
              <a:t>モードのサーバー</a:t>
            </a:r>
            <a:r>
              <a:rPr lang="en-US" altLang="ja-JP" sz="1200" b="0" i="0" dirty="0">
                <a:solidFill>
                  <a:srgbClr val="2A3242"/>
                </a:solidFill>
                <a:effectLst/>
                <a:latin typeface="YakuHanJP"/>
              </a:rPr>
              <a:t>OS</a:t>
            </a:r>
            <a:r>
              <a:rPr lang="ja-JP" altLang="en-US" sz="1200" b="0" i="0" dirty="0">
                <a:solidFill>
                  <a:srgbClr val="2A3242"/>
                </a:solidFill>
                <a:effectLst/>
                <a:latin typeface="YakuHanJP"/>
              </a:rPr>
              <a:t>は動作環境の対象外です。</a:t>
            </a:r>
          </a:p>
        </p:txBody>
      </p:sp>
      <p:sp>
        <p:nvSpPr>
          <p:cNvPr id="12" name="テキスト ボックス 11">
            <a:extLst>
              <a:ext uri="{FF2B5EF4-FFF2-40B4-BE49-F238E27FC236}">
                <a16:creationId xmlns:a16="http://schemas.microsoft.com/office/drawing/2014/main" id="{87CD1BB0-106C-A7CE-C087-839809896497}"/>
              </a:ext>
            </a:extLst>
          </p:cNvPr>
          <p:cNvSpPr txBox="1"/>
          <p:nvPr/>
        </p:nvSpPr>
        <p:spPr>
          <a:xfrm>
            <a:off x="526700" y="5726271"/>
            <a:ext cx="10482839" cy="646331"/>
          </a:xfrm>
          <a:prstGeom prst="rect">
            <a:avLst/>
          </a:prstGeom>
          <a:noFill/>
        </p:spPr>
        <p:txBody>
          <a:bodyPr wrap="square">
            <a:spAutoFit/>
          </a:bodyPr>
          <a:lstStyle/>
          <a:p>
            <a:r>
              <a:rPr lang="en-US" altLang="ja-JP" sz="1200" dirty="0"/>
              <a:t>【</a:t>
            </a:r>
            <a:r>
              <a:rPr lang="ja-JP" altLang="en-US" sz="1200" dirty="0"/>
              <a:t>！</a:t>
            </a:r>
            <a:r>
              <a:rPr lang="en-US" altLang="ja-JP" sz="1200" dirty="0"/>
              <a:t>】</a:t>
            </a:r>
            <a:r>
              <a:rPr lang="ja-JP" altLang="en-US" sz="1200" dirty="0"/>
              <a:t>記載されている内容に関わらず、製造元のサポートが終了している製品・サービスは動作環境に含まれません。ご利用の</a:t>
            </a:r>
            <a:r>
              <a:rPr lang="en-US" altLang="ja-JP" sz="1200" dirty="0" err="1"/>
              <a:t>Garoon</a:t>
            </a:r>
            <a:r>
              <a:rPr lang="en-US" altLang="ja-JP" sz="1200" dirty="0"/>
              <a:t> 5</a:t>
            </a:r>
            <a:r>
              <a:rPr lang="ja-JP" altLang="en-US" sz="1200" dirty="0"/>
              <a:t>のバージョンによって動作環境が異なります。旧バージョンの動作環境は、</a:t>
            </a:r>
            <a:r>
              <a:rPr lang="en-US" altLang="ja-JP" sz="1200" dirty="0"/>
              <a:t>FAQ</a:t>
            </a:r>
            <a:r>
              <a:rPr lang="ja-JP" altLang="en-US" sz="1200" dirty="0"/>
              <a:t>よりご確認ください。</a:t>
            </a:r>
            <a:endParaRPr lang="en-US" altLang="ja-JP" sz="1200" dirty="0"/>
          </a:p>
          <a:p>
            <a:r>
              <a:rPr lang="ja-JP" altLang="en-US" sz="1200" b="1" i="0" dirty="0">
                <a:solidFill>
                  <a:srgbClr val="003399"/>
                </a:solidFill>
                <a:effectLst/>
                <a:latin typeface="YakuHanJP"/>
              </a:rPr>
              <a:t>・</a:t>
            </a:r>
            <a:r>
              <a:rPr lang="en-US" altLang="ja-JP" sz="1200" b="1" i="0" u="none" strike="noStrike" dirty="0" err="1">
                <a:solidFill>
                  <a:srgbClr val="003399"/>
                </a:solidFill>
                <a:effectLst/>
                <a:latin typeface="YakuHanJP"/>
                <a:hlinkClick r:id="rId3"/>
              </a:rPr>
              <a:t>Garoon</a:t>
            </a:r>
            <a:r>
              <a:rPr lang="en-US" altLang="ja-JP" sz="1200" b="1" i="0" u="none" strike="noStrike" dirty="0">
                <a:solidFill>
                  <a:srgbClr val="003399"/>
                </a:solidFill>
                <a:effectLst/>
                <a:latin typeface="YakuHanJP"/>
                <a:hlinkClick r:id="rId3"/>
              </a:rPr>
              <a:t> 5.0.x</a:t>
            </a:r>
            <a:r>
              <a:rPr lang="ja-JP" altLang="en-US" sz="1200" b="1" i="0" u="none" strike="noStrike" dirty="0">
                <a:solidFill>
                  <a:srgbClr val="003399"/>
                </a:solidFill>
                <a:effectLst/>
                <a:latin typeface="YakuHanJP"/>
              </a:rPr>
              <a:t>　</a:t>
            </a:r>
            <a:r>
              <a:rPr lang="ja-JP" altLang="en-US" sz="1200" b="1" i="0" dirty="0">
                <a:solidFill>
                  <a:srgbClr val="003399"/>
                </a:solidFill>
                <a:effectLst/>
                <a:latin typeface="YakuHanJP"/>
              </a:rPr>
              <a:t>・</a:t>
            </a:r>
            <a:r>
              <a:rPr lang="en-US" altLang="ja-JP" sz="1200" b="1" i="0" u="none" strike="noStrike" dirty="0" err="1">
                <a:solidFill>
                  <a:srgbClr val="003399"/>
                </a:solidFill>
                <a:effectLst/>
                <a:latin typeface="YakuHanJP"/>
                <a:hlinkClick r:id="rId4"/>
              </a:rPr>
              <a:t>Garoon</a:t>
            </a:r>
            <a:r>
              <a:rPr lang="en-US" altLang="ja-JP" sz="1200" b="1" i="0" u="none" strike="noStrike" dirty="0">
                <a:solidFill>
                  <a:srgbClr val="003399"/>
                </a:solidFill>
                <a:effectLst/>
                <a:latin typeface="YakuHanJP"/>
                <a:hlinkClick r:id="rId4"/>
              </a:rPr>
              <a:t> 5.5.x</a:t>
            </a:r>
            <a:r>
              <a:rPr lang="ja-JP" altLang="en-US" sz="1200" b="1" i="0" u="none" strike="noStrike" dirty="0">
                <a:solidFill>
                  <a:srgbClr val="003399"/>
                </a:solidFill>
                <a:effectLst/>
                <a:latin typeface="YakuHanJP"/>
              </a:rPr>
              <a:t>　</a:t>
            </a:r>
            <a:r>
              <a:rPr lang="ja-JP" altLang="en-US" sz="1200" b="1" i="0" dirty="0">
                <a:solidFill>
                  <a:srgbClr val="003399"/>
                </a:solidFill>
                <a:effectLst/>
                <a:latin typeface="YakuHanJP"/>
              </a:rPr>
              <a:t>・</a:t>
            </a:r>
            <a:r>
              <a:rPr lang="en-US" altLang="ja-JP" sz="1200" b="1" i="0" u="none" strike="noStrike" dirty="0" err="1">
                <a:solidFill>
                  <a:srgbClr val="003399"/>
                </a:solidFill>
                <a:effectLst/>
                <a:latin typeface="YakuHanJP"/>
                <a:hlinkClick r:id="rId5"/>
              </a:rPr>
              <a:t>Garoon</a:t>
            </a:r>
            <a:r>
              <a:rPr lang="en-US" altLang="ja-JP" sz="1200" b="1" i="0" u="none" strike="noStrike" dirty="0">
                <a:solidFill>
                  <a:srgbClr val="003399"/>
                </a:solidFill>
                <a:effectLst/>
                <a:latin typeface="YakuHanJP"/>
                <a:hlinkClick r:id="rId5"/>
              </a:rPr>
              <a:t> 5.9.x</a:t>
            </a:r>
            <a:r>
              <a:rPr lang="ja-JP" altLang="en-US" sz="1200" b="1" i="0" u="none" strike="noStrike" dirty="0">
                <a:solidFill>
                  <a:srgbClr val="003399"/>
                </a:solidFill>
                <a:effectLst/>
                <a:latin typeface="YakuHanJP"/>
              </a:rPr>
              <a:t>　</a:t>
            </a:r>
            <a:r>
              <a:rPr lang="ja-JP" altLang="en-US" sz="1200" b="1" i="0" dirty="0">
                <a:solidFill>
                  <a:srgbClr val="003399"/>
                </a:solidFill>
                <a:effectLst/>
                <a:latin typeface="YakuHanJP"/>
              </a:rPr>
              <a:t>・</a:t>
            </a:r>
            <a:r>
              <a:rPr lang="en-US" altLang="ja-JP" sz="1200" b="1" i="0" u="none" strike="noStrike" dirty="0" err="1">
                <a:solidFill>
                  <a:srgbClr val="003399"/>
                </a:solidFill>
                <a:effectLst/>
                <a:latin typeface="YakuHanJP"/>
                <a:hlinkClick r:id="rId6"/>
              </a:rPr>
              <a:t>Garoon</a:t>
            </a:r>
            <a:r>
              <a:rPr lang="en-US" altLang="ja-JP" sz="1200" b="1" i="0" u="none" strike="noStrike" dirty="0">
                <a:solidFill>
                  <a:srgbClr val="003399"/>
                </a:solidFill>
                <a:effectLst/>
                <a:latin typeface="YakuHanJP"/>
                <a:hlinkClick r:id="rId6"/>
              </a:rPr>
              <a:t> 5.15.x</a:t>
            </a:r>
            <a:endParaRPr lang="ja-JP" altLang="en-US" sz="1200" dirty="0"/>
          </a:p>
        </p:txBody>
      </p:sp>
    </p:spTree>
    <p:extLst>
      <p:ext uri="{BB962C8B-B14F-4D97-AF65-F5344CB8AC3E}">
        <p14:creationId xmlns:p14="http://schemas.microsoft.com/office/powerpoint/2010/main" val="49073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sz="3200" dirty="0">
                <a:latin typeface="游ゴシック"/>
                <a:ea typeface="游ゴシック"/>
              </a:rPr>
              <a:t>1.Garoon 5.0～5.15 </a:t>
            </a:r>
            <a:r>
              <a:rPr lang="en-US" altLang="ja-JP" sz="3200" dirty="0" err="1">
                <a:latin typeface="游ゴシック"/>
                <a:ea typeface="游ゴシック"/>
              </a:rPr>
              <a:t>で搭載</a:t>
            </a:r>
            <a:r>
              <a:rPr lang="ja-JP" altLang="en-US" sz="3200">
                <a:latin typeface="游ゴシック"/>
                <a:ea typeface="游ゴシック"/>
              </a:rPr>
              <a:t>の機能</a:t>
            </a:r>
          </a:p>
        </p:txBody>
      </p:sp>
    </p:spTree>
    <p:extLst>
      <p:ext uri="{BB962C8B-B14F-4D97-AF65-F5344CB8AC3E}">
        <p14:creationId xmlns:p14="http://schemas.microsoft.com/office/powerpoint/2010/main" val="544530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82939FC8-18DA-4CED-8D22-0F873F8E8634}"/>
              </a:ext>
            </a:extLst>
          </p:cNvPr>
          <p:cNvSpPr>
            <a:spLocks noGrp="1"/>
          </p:cNvSpPr>
          <p:nvPr>
            <p:ph type="body" sz="quarter" idx="10"/>
          </p:nvPr>
        </p:nvSpPr>
        <p:spPr>
          <a:xfrm>
            <a:off x="499805" y="751023"/>
            <a:ext cx="11548856" cy="4956761"/>
          </a:xfrm>
        </p:spPr>
        <p:txBody>
          <a:bodyPr vert="horz" lIns="91440" tIns="45720" rIns="91440" bIns="45720" rtlCol="0" anchor="t">
            <a:normAutofit/>
          </a:bodyPr>
          <a:lstStyle/>
          <a:p>
            <a:pPr marL="0" indent="0">
              <a:buNone/>
            </a:pPr>
            <a:r>
              <a:rPr lang="en-US" altLang="ja-JP" sz="1800" dirty="0" err="1">
                <a:latin typeface="游ゴシック"/>
                <a:ea typeface="游ゴシック"/>
              </a:rPr>
              <a:t>Garoon</a:t>
            </a:r>
            <a:r>
              <a:rPr lang="en-US" altLang="ja-JP" sz="1800" dirty="0">
                <a:latin typeface="游ゴシック"/>
                <a:ea typeface="游ゴシック"/>
              </a:rPr>
              <a:t> 5.15.x </a:t>
            </a:r>
            <a:r>
              <a:rPr lang="ja-JP" altLang="en-US" sz="1800" dirty="0">
                <a:latin typeface="游ゴシック"/>
                <a:ea typeface="游ゴシック"/>
              </a:rPr>
              <a:t>は、以下の環境に対応しております。</a:t>
            </a:r>
            <a:endParaRPr lang="en-US" altLang="ja-JP" sz="1850" dirty="0">
              <a:latin typeface="游ゴシック"/>
              <a:ea typeface="游ゴシック"/>
            </a:endParaRPr>
          </a:p>
        </p:txBody>
      </p:sp>
      <p:sp>
        <p:nvSpPr>
          <p:cNvPr id="7" name="タイトル 6">
            <a:extLst>
              <a:ext uri="{FF2B5EF4-FFF2-40B4-BE49-F238E27FC236}">
                <a16:creationId xmlns:a16="http://schemas.microsoft.com/office/drawing/2014/main" id="{70F4D74D-C54C-45E4-B4BA-C1E96709B5DF}"/>
              </a:ext>
            </a:extLst>
          </p:cNvPr>
          <p:cNvSpPr>
            <a:spLocks noGrp="1"/>
          </p:cNvSpPr>
          <p:nvPr>
            <p:ph type="title"/>
          </p:nvPr>
        </p:nvSpPr>
        <p:spPr/>
        <p:txBody>
          <a:bodyPr>
            <a:normAutofit/>
          </a:bodyPr>
          <a:lstStyle/>
          <a:p>
            <a:pPr fontAlgn="base"/>
            <a:r>
              <a:rPr lang="ja-JP" altLang="en-US"/>
              <a:t>動作環境 ②クライアント環境</a:t>
            </a:r>
          </a:p>
        </p:txBody>
      </p:sp>
      <p:graphicFrame>
        <p:nvGraphicFramePr>
          <p:cNvPr id="5" name="表 4">
            <a:extLst>
              <a:ext uri="{FF2B5EF4-FFF2-40B4-BE49-F238E27FC236}">
                <a16:creationId xmlns:a16="http://schemas.microsoft.com/office/drawing/2014/main" id="{1E70F0E6-B4B9-49F8-84B2-EEEE605DA6CE}"/>
              </a:ext>
            </a:extLst>
          </p:cNvPr>
          <p:cNvGraphicFramePr>
            <a:graphicFrameLocks noGrp="1"/>
          </p:cNvGraphicFramePr>
          <p:nvPr/>
        </p:nvGraphicFramePr>
        <p:xfrm>
          <a:off x="2581983" y="1423239"/>
          <a:ext cx="8104096" cy="3311387"/>
        </p:xfrm>
        <a:graphic>
          <a:graphicData uri="http://schemas.openxmlformats.org/drawingml/2006/table">
            <a:tbl>
              <a:tblPr firstRow="1" bandRow="1">
                <a:tableStyleId>{5C22544A-7EE6-4342-B048-85BDC9FD1C3A}</a:tableStyleId>
              </a:tblPr>
              <a:tblGrid>
                <a:gridCol w="3480951">
                  <a:extLst>
                    <a:ext uri="{9D8B030D-6E8A-4147-A177-3AD203B41FA5}">
                      <a16:colId xmlns:a16="http://schemas.microsoft.com/office/drawing/2014/main" val="2373950353"/>
                    </a:ext>
                  </a:extLst>
                </a:gridCol>
                <a:gridCol w="4623145">
                  <a:extLst>
                    <a:ext uri="{9D8B030D-6E8A-4147-A177-3AD203B41FA5}">
                      <a16:colId xmlns:a16="http://schemas.microsoft.com/office/drawing/2014/main" val="2926415031"/>
                    </a:ext>
                  </a:extLst>
                </a:gridCol>
              </a:tblGrid>
              <a:tr h="352661">
                <a:tc>
                  <a:txBody>
                    <a:bodyPr/>
                    <a:lstStyle/>
                    <a:p>
                      <a:pPr algn="l" fontAlgn="ctr"/>
                      <a:r>
                        <a:rPr lang="ja-JP" altLang="en-US" sz="130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rPr>
                        <a:t>プラットフォーム</a:t>
                      </a:r>
                      <a:endParaRPr lang="en-US" sz="1300" b="1" i="0" u="none" strike="noStrike">
                        <a:solidFill>
                          <a:schemeClr val="bg1"/>
                        </a:solidFill>
                        <a:effectLst/>
                        <a:latin typeface="游ゴシック" panose="020B0400000000000000" pitchFamily="50" charset="-128"/>
                        <a:ea typeface="游ゴシック" panose="020B0400000000000000" pitchFamily="50" charset="-128"/>
                        <a:cs typeface="メイリオ" pitchFamily="50" charset="-128"/>
                      </a:endParaRPr>
                    </a:p>
                  </a:txBody>
                  <a:tcPr marL="121920" marR="12700" marT="12700" marB="0" anchor="ctr">
                    <a:solidFill>
                      <a:schemeClr val="accent1"/>
                    </a:solidFill>
                  </a:tcPr>
                </a:tc>
                <a:tc>
                  <a:txBody>
                    <a:bodyPr/>
                    <a:lstStyle/>
                    <a:p>
                      <a:pPr algn="l" fontAlgn="ctr"/>
                      <a:r>
                        <a:rPr lang="ja-JP" altLang="en-US" sz="1300" u="none" strike="noStrike">
                          <a:solidFill>
                            <a:schemeClr val="bg1"/>
                          </a:solidFill>
                          <a:effectLst/>
                          <a:latin typeface="游ゴシック"/>
                          <a:ea typeface="游ゴシック"/>
                          <a:cs typeface="メイリオ" pitchFamily="50" charset="-128"/>
                        </a:rPr>
                        <a:t>サーバー </a:t>
                      </a:r>
                      <a:r>
                        <a:rPr lang="en-US" altLang="ja-JP" sz="1300" u="none" strike="noStrike">
                          <a:solidFill>
                            <a:schemeClr val="bg1"/>
                          </a:solidFill>
                          <a:effectLst/>
                          <a:latin typeface="游ゴシック"/>
                          <a:ea typeface="游ゴシック"/>
                          <a:cs typeface="メイリオ" pitchFamily="50" charset="-128"/>
                        </a:rPr>
                        <a:t>OS</a:t>
                      </a:r>
                      <a:endParaRPr lang="en-US" sz="1300" b="1" i="0" u="none" strike="noStrike">
                        <a:solidFill>
                          <a:schemeClr val="bg1"/>
                        </a:solidFill>
                        <a:effectLst/>
                        <a:latin typeface="游ゴシック"/>
                        <a:ea typeface="游ゴシック"/>
                        <a:cs typeface="メイリオ" pitchFamily="50" charset="-128"/>
                      </a:endParaRPr>
                    </a:p>
                  </a:txBody>
                  <a:tcPr marL="121920" marR="12700" marT="12700" marB="0" anchor="ctr">
                    <a:solidFill>
                      <a:schemeClr val="accent1"/>
                    </a:solidFill>
                  </a:tcPr>
                </a:tc>
                <a:extLst>
                  <a:ext uri="{0D108BD9-81ED-4DB2-BD59-A6C34878D82A}">
                    <a16:rowId xmlns:a16="http://schemas.microsoft.com/office/drawing/2014/main" val="2905851677"/>
                  </a:ext>
                </a:extLst>
              </a:tr>
              <a:tr h="305645">
                <a:tc rowSpan="3">
                  <a:txBody>
                    <a:bodyPr/>
                    <a:lstStyle/>
                    <a:p>
                      <a:pPr lvl="0">
                        <a:buNone/>
                      </a:pPr>
                      <a:r>
                        <a:rPr lang="en-US" sz="1300" b="0" i="0" u="none" strike="noStrike" noProof="0">
                          <a:latin typeface="游ゴシック"/>
                        </a:rPr>
                        <a:t> Windows</a:t>
                      </a:r>
                      <a:endParaRPr lang="en-US" sz="1300" b="0">
                        <a:latin typeface="游ゴシック"/>
                      </a:endParaRPr>
                    </a:p>
                  </a:txBody>
                  <a:tcPr marL="0" marR="0" marT="0" marB="0" anchor="ctr" horzOverflow="overflow">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Microsoft Edge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2096689718"/>
                  </a:ext>
                </a:extLst>
              </a:tr>
              <a:tr h="330697">
                <a:tc vMerge="1">
                  <a:txBody>
                    <a:bodyPr/>
                    <a:lstStyle/>
                    <a:p>
                      <a:pPr algn="l" fontAlgn="ctr"/>
                      <a:endParaRPr lang="en-US" sz="1000" b="1" i="0" u="none" strike="noStrike">
                        <a:solidFill>
                          <a:srgbClr val="000000"/>
                        </a:solidFill>
                        <a:effectLst/>
                        <a:latin typeface="+mn-ea"/>
                        <a:ea typeface="+mn-ea"/>
                        <a:cs typeface="メイリオ" pitchFamily="50" charset="-128"/>
                      </a:endParaRPr>
                    </a:p>
                  </a:txBody>
                  <a:tcPr marR="9525" marT="9525" marB="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Mozilla Firefox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4132716146"/>
                  </a:ext>
                </a:extLst>
              </a:tr>
              <a:tr h="305645">
                <a:tc vMerge="1">
                  <a:txBody>
                    <a:bodyPr/>
                    <a:lstStyle/>
                    <a:p>
                      <a:pPr algn="l" fontAlgn="ctr"/>
                      <a:endParaRPr lang="en-US" sz="1000" b="1" i="0" u="none" strike="noStrike">
                        <a:solidFill>
                          <a:srgbClr val="000000"/>
                        </a:solidFill>
                        <a:effectLst/>
                        <a:latin typeface="+mn-ea"/>
                        <a:ea typeface="+mn-ea"/>
                        <a:cs typeface="メイリオ" pitchFamily="50" charset="-128"/>
                      </a:endParaRPr>
                    </a:p>
                  </a:txBody>
                  <a:tcPr marR="9525" marT="9525" marB="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a:ln>
                            <a:noFill/>
                          </a:ln>
                          <a:solidFill>
                            <a:schemeClr val="tx1"/>
                          </a:solidFill>
                          <a:effectLst/>
                          <a:latin typeface="游ゴシック"/>
                          <a:ea typeface="游ゴシック"/>
                          <a:cs typeface="メイリオ" panose="020B0604030504040204" pitchFamily="50" charset="-128"/>
                        </a:rPr>
                        <a:t>Google Chrome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607760524"/>
                  </a:ext>
                </a:extLst>
              </a:tr>
              <a:tr h="152823">
                <a:tc rowSpan="3">
                  <a:txBody>
                    <a:bodyPr/>
                    <a:lstStyle/>
                    <a:p>
                      <a:pPr algn="l">
                        <a:lnSpc>
                          <a:spcPct val="200000"/>
                        </a:lnSpc>
                      </a:pPr>
                      <a:r>
                        <a:rPr kumimoji="1" lang="en-US" altLang="ja-JP" sz="1300" b="0">
                          <a:latin typeface="游ゴシック"/>
                          <a:ea typeface="游ゴシック"/>
                        </a:rPr>
                        <a:t>Mac</a:t>
                      </a:r>
                    </a:p>
                  </a:txBody>
                  <a:tcPr marL="121920" marR="121920" marT="60960" marB="60960" anchor="ctr">
                    <a:solidFill>
                      <a:schemeClr val="tx2">
                        <a:lumMod val="20000"/>
                        <a:lumOff val="80000"/>
                      </a:schemeClr>
                    </a:solidFill>
                  </a:tcPr>
                </a:tc>
                <a:tc>
                  <a:txBody>
                    <a:bodyPr/>
                    <a:lstStyle>
                      <a:lvl1pPr eaLnBrk="0" hangingPunct="0">
                        <a:lnSpc>
                          <a:spcPct val="130000"/>
                        </a:lnSpc>
                        <a:spcBef>
                          <a:spcPct val="50000"/>
                        </a:spcBef>
                        <a:buClr>
                          <a:srgbClr val="0A569E"/>
                        </a:buClr>
                        <a:buFont typeface="Arial" panose="020B0604020202020204" pitchFamily="34" charset="0"/>
                        <a:defRPr kumimoji="1">
                          <a:solidFill>
                            <a:schemeClr val="tx1"/>
                          </a:solidFill>
                          <a:latin typeface="Candara" panose="020E0502030303020204" pitchFamily="34" charset="0"/>
                          <a:ea typeface="メイリオ" panose="020B0604030504040204" pitchFamily="50" charset="-128"/>
                          <a:cs typeface="メイリオ" panose="020B0604030504040204" pitchFamily="50" charset="-128"/>
                        </a:defRPr>
                      </a:lvl1pPr>
                      <a:lvl2pPr marL="742950" indent="-285750" eaLnBrk="0" hangingPunct="0">
                        <a:lnSpc>
                          <a:spcPct val="130000"/>
                        </a:lnSpc>
                        <a:spcBef>
                          <a:spcPct val="50000"/>
                        </a:spcBef>
                        <a:buClr>
                          <a:srgbClr val="1C4686"/>
                        </a:buClr>
                        <a:buFont typeface="Wingdings" panose="05000000000000000000" pitchFamily="2" charset="2"/>
                        <a:defRPr kumimoji="1" sz="16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eaLnBrk="0" hangingPunct="0">
                        <a:lnSpc>
                          <a:spcPct val="130000"/>
                        </a:lnSpc>
                        <a:spcBef>
                          <a:spcPct val="50000"/>
                        </a:spcBef>
                        <a:buClr>
                          <a:srgbClr val="74B6DE"/>
                        </a:buClr>
                        <a:defRPr kumimoji="1"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eaLnBrk="0" hangingPunct="0">
                        <a:lnSpc>
                          <a:spcPct val="130000"/>
                        </a:lnSpc>
                        <a:spcBef>
                          <a:spcPct val="50000"/>
                        </a:spcBef>
                        <a:buClr>
                          <a:srgbClr val="74B6DE"/>
                        </a:buClr>
                        <a:defRPr kumimoji="1" sz="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eaLnBrk="0" hangingPunct="0">
                        <a:lnSpc>
                          <a:spcPct val="130000"/>
                        </a:lnSpc>
                        <a:spcBef>
                          <a:spcPct val="50000"/>
                        </a:spcBef>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defRPr kumimoji="1" sz="10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a:ln>
                            <a:noFill/>
                          </a:ln>
                          <a:solidFill>
                            <a:schemeClr val="tx1"/>
                          </a:solidFill>
                          <a:effectLst/>
                          <a:latin typeface="游ゴシック"/>
                          <a:ea typeface="Yu Gothic"/>
                          <a:cs typeface="メイリオ" panose="020B0604030504040204" pitchFamily="50" charset="-128"/>
                        </a:rPr>
                        <a:t>Safari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68460339"/>
                  </a:ext>
                </a:extLst>
              </a:tr>
              <a:tr h="15282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300" u="none" strike="noStrike">
                          <a:effectLst/>
                          <a:latin typeface="游ゴシック"/>
                          <a:ea typeface="游ゴシック"/>
                          <a:cs typeface="メイリオ" pitchFamily="50" charset="-128"/>
                        </a:rPr>
                        <a:t>Mozilla Firefox </a:t>
                      </a:r>
                      <a:r>
                        <a:rPr lang="ja-JP" altLang="en-US" sz="1300" u="none" strike="noStrike">
                          <a:effectLst/>
                          <a:latin typeface="游ゴシック"/>
                          <a:ea typeface="游ゴシック"/>
                          <a:cs typeface="メイリオ"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106296962"/>
                  </a:ext>
                </a:extLst>
              </a:tr>
              <a:tr h="327491">
                <a:tc vMerge="1">
                  <a:txBody>
                    <a:bodyPr/>
                    <a:lstStyle/>
                    <a:p>
                      <a:endParaRPr kumimoji="1" lang="en-US" altLang="ja-JP" sz="1000" b="0">
                        <a:latin typeface="+mn-ea"/>
                        <a:ea typeface="+mn-ea"/>
                      </a:endParaRPr>
                    </a:p>
                  </a:txBody>
                  <a:tcP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a:ln>
                            <a:noFill/>
                          </a:ln>
                          <a:solidFill>
                            <a:schemeClr val="tx1"/>
                          </a:solidFill>
                          <a:effectLst/>
                          <a:latin typeface="游ゴシック"/>
                          <a:ea typeface="游ゴシック"/>
                          <a:cs typeface="メイリオ" panose="020B0604030504040204" pitchFamily="50" charset="-128"/>
                        </a:rPr>
                        <a:t>Google Chrome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3318484058"/>
                  </a:ext>
                </a:extLst>
              </a:tr>
              <a:tr h="0">
                <a:tc>
                  <a:txBody>
                    <a:bodyPr/>
                    <a:lstStyle/>
                    <a:p>
                      <a:pPr algn="l">
                        <a:lnSpc>
                          <a:spcPct val="300000"/>
                        </a:lnSpc>
                      </a:pPr>
                      <a:r>
                        <a:rPr kumimoji="1" lang="en-US" altLang="ja-JP" sz="1300" b="0">
                          <a:latin typeface="游ゴシック"/>
                          <a:ea typeface="游ゴシック"/>
                        </a:rPr>
                        <a:t>iPhone/iPad</a:t>
                      </a:r>
                    </a:p>
                  </a:txBody>
                  <a:tcPr marL="121920" marR="121920" marT="60960" marB="60960" anchor="c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a:latin typeface="游ゴシック"/>
                          <a:ea typeface="游ゴシック"/>
                        </a:rPr>
                        <a:t>iOS Safari 15,16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a:latin typeface="游ゴシック"/>
                        </a:rPr>
                        <a:t>(</a:t>
                      </a:r>
                      <a:r>
                        <a:rPr kumimoji="1" lang="ja-JP" altLang="en-US" sz="1400">
                          <a:latin typeface="游ゴシック"/>
                          <a:ea typeface="游ゴシック"/>
                        </a:rPr>
                        <a:t>最新</a:t>
                      </a:r>
                      <a:r>
                        <a:rPr kumimoji="1" lang="en-US" altLang="ja-JP" sz="1400">
                          <a:latin typeface="游ゴシック"/>
                        </a:rPr>
                        <a:t>2</a:t>
                      </a:r>
                      <a:r>
                        <a:rPr kumimoji="1" lang="ja-JP" altLang="en-US" sz="1400">
                          <a:latin typeface="游ゴシック"/>
                          <a:ea typeface="游ゴシック"/>
                        </a:rPr>
                        <a:t>バージョンを動作環境とする</a:t>
                      </a:r>
                      <a:r>
                        <a:rPr kumimoji="1" lang="en-US" altLang="ja-JP" sz="1400">
                          <a:latin typeface="游ゴシック"/>
                        </a:rPr>
                        <a:t>)</a:t>
                      </a:r>
                    </a:p>
                  </a:txBody>
                  <a:tcPr marL="102415" marR="102415" marT="51223" marB="51223" anchor="ctr" horzOverflow="overflow">
                    <a:solidFill>
                      <a:schemeClr val="bg1">
                        <a:lumMod val="95000"/>
                      </a:schemeClr>
                    </a:solidFill>
                  </a:tcPr>
                </a:tc>
                <a:extLst>
                  <a:ext uri="{0D108BD9-81ED-4DB2-BD59-A6C34878D82A}">
                    <a16:rowId xmlns:a16="http://schemas.microsoft.com/office/drawing/2014/main" val="3194174283"/>
                  </a:ext>
                </a:extLst>
              </a:tr>
              <a:tr h="473880">
                <a:tc>
                  <a:txBody>
                    <a:bodyPr/>
                    <a:lstStyle/>
                    <a:p>
                      <a:pPr algn="l">
                        <a:lnSpc>
                          <a:spcPct val="200000"/>
                        </a:lnSpc>
                      </a:pPr>
                      <a:r>
                        <a:rPr kumimoji="1" lang="en-US" altLang="ja-JP" sz="1300" b="0">
                          <a:latin typeface="游ゴシック"/>
                          <a:ea typeface="游ゴシック"/>
                        </a:rPr>
                        <a:t>Android</a:t>
                      </a:r>
                    </a:p>
                  </a:txBody>
                  <a:tcPr marL="121920" marR="121920" marT="60960" marB="60960" anchor="c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a:ln>
                            <a:noFill/>
                          </a:ln>
                          <a:solidFill>
                            <a:schemeClr val="tx1"/>
                          </a:solidFill>
                          <a:effectLst/>
                          <a:latin typeface="游ゴシック"/>
                          <a:ea typeface="Yu Gothic"/>
                          <a:cs typeface="メイリオ" panose="020B0604030504040204" pitchFamily="50" charset="-128"/>
                        </a:rPr>
                        <a:t>Android Chrome </a:t>
                      </a:r>
                      <a:r>
                        <a:rPr kumimoji="1" lang="ja-JP" altLang="en-US" sz="1300" b="0" i="0" u="none" strike="noStrike" cap="none" normalizeH="0" baseline="0">
                          <a:ln>
                            <a:noFill/>
                          </a:ln>
                          <a:solidFill>
                            <a:schemeClr val="tx1"/>
                          </a:solidFill>
                          <a:effectLst/>
                          <a:latin typeface="游ゴシック"/>
                          <a:ea typeface="游ゴシック"/>
                          <a:cs typeface="メイリオ" panose="020B0604030504040204" pitchFamily="50" charset="-128"/>
                        </a:rPr>
                        <a:t>最新版</a:t>
                      </a:r>
                      <a:endParaRPr kumimoji="1" lang="en-US" altLang="ja-JP" sz="1300" b="0" i="0" u="none" strike="noStrike" cap="none" normalizeH="0" baseline="0">
                        <a:ln>
                          <a:noFill/>
                        </a:ln>
                        <a:solidFill>
                          <a:schemeClr val="tx1"/>
                        </a:solidFill>
                        <a:effectLst/>
                        <a:latin typeface="游ゴシック"/>
                        <a:ea typeface="游ゴシック"/>
                        <a:cs typeface="メイリオ" panose="020B0604030504040204" pitchFamily="50" charset="-128"/>
                      </a:endParaRPr>
                    </a:p>
                  </a:txBody>
                  <a:tcPr marL="102415" marR="102415" marT="51223" marB="51223" anchor="ctr" horzOverflow="overflow">
                    <a:solidFill>
                      <a:schemeClr val="tx2">
                        <a:lumMod val="20000"/>
                        <a:lumOff val="80000"/>
                      </a:schemeClr>
                    </a:solidFill>
                  </a:tcPr>
                </a:tc>
                <a:extLst>
                  <a:ext uri="{0D108BD9-81ED-4DB2-BD59-A6C34878D82A}">
                    <a16:rowId xmlns:a16="http://schemas.microsoft.com/office/drawing/2014/main" val="2887978565"/>
                  </a:ext>
                </a:extLst>
              </a:tr>
            </a:tbl>
          </a:graphicData>
        </a:graphic>
      </p:graphicFrame>
      <p:sp>
        <p:nvSpPr>
          <p:cNvPr id="11" name="正方形/長方形 10">
            <a:extLst>
              <a:ext uri="{FF2B5EF4-FFF2-40B4-BE49-F238E27FC236}">
                <a16:creationId xmlns:a16="http://schemas.microsoft.com/office/drawing/2014/main" id="{0E370D0E-371B-4849-96E6-BFA8C2130209}"/>
              </a:ext>
            </a:extLst>
          </p:cNvPr>
          <p:cNvSpPr/>
          <p:nvPr/>
        </p:nvSpPr>
        <p:spPr>
          <a:xfrm>
            <a:off x="889648" y="1434550"/>
            <a:ext cx="1555824" cy="317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en-US" altLang="ja-JP" sz="1200" b="1" spc="100">
                <a:latin typeface="Yu Gothic" panose="020B0400000000000000" pitchFamily="34" charset="-128"/>
                <a:ea typeface="Yu Gothic" panose="020B0400000000000000" pitchFamily="34" charset="-128"/>
              </a:rPr>
              <a:t>Web</a:t>
            </a:r>
            <a:r>
              <a:rPr lang="ja-JP" altLang="en-US" sz="1200" b="1" spc="100">
                <a:latin typeface="Yu Gothic" panose="020B0400000000000000" pitchFamily="34" charset="-128"/>
                <a:ea typeface="Yu Gothic" panose="020B0400000000000000" pitchFamily="34" charset="-128"/>
              </a:rPr>
              <a:t>ブラウザー</a:t>
            </a:r>
          </a:p>
        </p:txBody>
      </p:sp>
      <p:sp>
        <p:nvSpPr>
          <p:cNvPr id="3" name="AutoShape 2">
            <a:hlinkClick r:id="rId2"/>
            <a:extLst>
              <a:ext uri="{FF2B5EF4-FFF2-40B4-BE49-F238E27FC236}">
                <a16:creationId xmlns:a16="http://schemas.microsoft.com/office/drawing/2014/main" id="{271377DC-BB5F-E63C-D876-2DB029075772}"/>
              </a:ext>
            </a:extLst>
          </p:cNvPr>
          <p:cNvSpPr>
            <a:spLocks noChangeAspect="1" noChangeArrowheads="1"/>
          </p:cNvSpPr>
          <p:nvPr/>
        </p:nvSpPr>
        <p:spPr bwMode="auto">
          <a:xfrm>
            <a:off x="1443038" y="68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 name="AutoShape 3">
            <a:hlinkClick r:id="rId3"/>
            <a:extLst>
              <a:ext uri="{FF2B5EF4-FFF2-40B4-BE49-F238E27FC236}">
                <a16:creationId xmlns:a16="http://schemas.microsoft.com/office/drawing/2014/main" id="{7B36BD81-89F8-86E6-D1D9-F901BC60110C}"/>
              </a:ext>
            </a:extLst>
          </p:cNvPr>
          <p:cNvSpPr>
            <a:spLocks noChangeAspect="1" noChangeArrowheads="1"/>
          </p:cNvSpPr>
          <p:nvPr/>
        </p:nvSpPr>
        <p:spPr bwMode="auto">
          <a:xfrm>
            <a:off x="2360613" y="68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4">
            <a:hlinkClick r:id="rId4"/>
            <a:extLst>
              <a:ext uri="{FF2B5EF4-FFF2-40B4-BE49-F238E27FC236}">
                <a16:creationId xmlns:a16="http://schemas.microsoft.com/office/drawing/2014/main" id="{B4A4B3E9-CE60-92CF-51C0-CC3C4D1D99CB}"/>
              </a:ext>
            </a:extLst>
          </p:cNvPr>
          <p:cNvSpPr>
            <a:spLocks noChangeAspect="1" noChangeArrowheads="1"/>
          </p:cNvSpPr>
          <p:nvPr/>
        </p:nvSpPr>
        <p:spPr bwMode="auto">
          <a:xfrm>
            <a:off x="3109913" y="68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a:hlinkClick r:id="rId2"/>
            <a:extLst>
              <a:ext uri="{FF2B5EF4-FFF2-40B4-BE49-F238E27FC236}">
                <a16:creationId xmlns:a16="http://schemas.microsoft.com/office/drawing/2014/main" id="{8D372765-113C-56C6-313F-D26F96E3EC81}"/>
              </a:ext>
            </a:extLst>
          </p:cNvPr>
          <p:cNvSpPr>
            <a:spLocks noChangeAspect="1" noChangeArrowheads="1"/>
          </p:cNvSpPr>
          <p:nvPr/>
        </p:nvSpPr>
        <p:spPr bwMode="auto">
          <a:xfrm>
            <a:off x="1595438" y="220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7">
            <a:hlinkClick r:id="rId3"/>
            <a:extLst>
              <a:ext uri="{FF2B5EF4-FFF2-40B4-BE49-F238E27FC236}">
                <a16:creationId xmlns:a16="http://schemas.microsoft.com/office/drawing/2014/main" id="{39BB6375-AF2E-AD03-3229-795BE2701584}"/>
              </a:ext>
            </a:extLst>
          </p:cNvPr>
          <p:cNvSpPr>
            <a:spLocks noChangeAspect="1" noChangeArrowheads="1"/>
          </p:cNvSpPr>
          <p:nvPr/>
        </p:nvSpPr>
        <p:spPr bwMode="auto">
          <a:xfrm>
            <a:off x="2513013" y="220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8">
            <a:hlinkClick r:id="rId4"/>
            <a:extLst>
              <a:ext uri="{FF2B5EF4-FFF2-40B4-BE49-F238E27FC236}">
                <a16:creationId xmlns:a16="http://schemas.microsoft.com/office/drawing/2014/main" id="{C5FFF862-2D99-2145-6A42-77EF5E1DD0C3}"/>
              </a:ext>
            </a:extLst>
          </p:cNvPr>
          <p:cNvSpPr>
            <a:spLocks noChangeAspect="1" noChangeArrowheads="1"/>
          </p:cNvSpPr>
          <p:nvPr/>
        </p:nvSpPr>
        <p:spPr bwMode="auto">
          <a:xfrm>
            <a:off x="3262313" y="220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15">
            <a:extLst>
              <a:ext uri="{FF2B5EF4-FFF2-40B4-BE49-F238E27FC236}">
                <a16:creationId xmlns:a16="http://schemas.microsoft.com/office/drawing/2014/main" id="{12C2D6D2-F974-CAC8-2BEA-8A359B8872E6}"/>
              </a:ext>
            </a:extLst>
          </p:cNvPr>
          <p:cNvSpPr txBox="1"/>
          <p:nvPr/>
        </p:nvSpPr>
        <p:spPr>
          <a:xfrm>
            <a:off x="2581983" y="4954303"/>
            <a:ext cx="8104096" cy="160043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ja-JP" altLang="en-US" sz="1400" dirty="0"/>
              <a:t>クライアント</a:t>
            </a:r>
            <a:r>
              <a:rPr lang="en-US" altLang="ja-JP" sz="1400" dirty="0"/>
              <a:t>OS</a:t>
            </a:r>
            <a:r>
              <a:rPr lang="ja-JP" altLang="en-US" sz="1400" dirty="0"/>
              <a:t>上で動作する</a:t>
            </a:r>
            <a:r>
              <a:rPr lang="en-US" altLang="ja-JP" sz="1400" dirty="0"/>
              <a:t>Web</a:t>
            </a:r>
            <a:r>
              <a:rPr lang="ja-JP" altLang="en-US" sz="1400" dirty="0"/>
              <a:t>ブラウザーのみを動作環境としております。</a:t>
            </a:r>
          </a:p>
          <a:p>
            <a:pPr marL="285750" indent="-285750">
              <a:buFont typeface="Arial" panose="020B0604020202020204" pitchFamily="34" charset="0"/>
              <a:buChar char="•"/>
            </a:pPr>
            <a:r>
              <a:rPr lang="en-US" altLang="ja-JP" sz="1400" dirty="0"/>
              <a:t>Microsoft Edge </a:t>
            </a:r>
            <a:r>
              <a:rPr lang="ja-JP" altLang="en-US" sz="1400" dirty="0"/>
              <a:t>の </a:t>
            </a:r>
            <a:r>
              <a:rPr lang="en-US" altLang="ja-JP" sz="1400" dirty="0"/>
              <a:t>Internet Explorer</a:t>
            </a:r>
            <a:r>
              <a:rPr lang="ja-JP" altLang="en-US" sz="1400" dirty="0"/>
              <a:t>モードは動作環境の対象外です。</a:t>
            </a:r>
          </a:p>
          <a:p>
            <a:pPr marL="285750" indent="-285750">
              <a:buFont typeface="Arial" panose="020B0604020202020204" pitchFamily="34" charset="0"/>
              <a:buChar char="•"/>
            </a:pPr>
            <a:r>
              <a:rPr lang="ja-JP" altLang="en-US" sz="1400" dirty="0"/>
              <a:t>スマートフォン画面は、</a:t>
            </a:r>
            <a:r>
              <a:rPr lang="en-US" altLang="ja-JP" sz="1400" dirty="0"/>
              <a:t>iOS</a:t>
            </a:r>
            <a:r>
              <a:rPr lang="ja-JP" altLang="en-US" sz="1400" dirty="0"/>
              <a:t>、</a:t>
            </a:r>
            <a:r>
              <a:rPr lang="en-US" altLang="ja-JP" sz="1400" dirty="0"/>
              <a:t>Android</a:t>
            </a:r>
            <a:r>
              <a:rPr lang="ja-JP" altLang="en-US" sz="1400" dirty="0"/>
              <a:t>が動作環境です。</a:t>
            </a:r>
          </a:p>
          <a:p>
            <a:pPr marL="285750" indent="-285750">
              <a:buFont typeface="Arial" panose="020B0604020202020204" pitchFamily="34" charset="0"/>
              <a:buChar char="•"/>
            </a:pPr>
            <a:r>
              <a:rPr lang="ja-JP" altLang="en-US" sz="1400" dirty="0"/>
              <a:t>各</a:t>
            </a:r>
            <a:r>
              <a:rPr lang="en-US" altLang="ja-JP" sz="1400" dirty="0"/>
              <a:t>Web</a:t>
            </a:r>
            <a:r>
              <a:rPr lang="ja-JP" altLang="en-US" sz="1400" dirty="0"/>
              <a:t>ブラウザーの制限事項は次のとおりです。</a:t>
            </a:r>
            <a:endParaRPr lang="en-US" altLang="ja-JP" sz="1400" dirty="0"/>
          </a:p>
          <a:p>
            <a:r>
              <a:rPr lang="ja-JP" altLang="en-US" sz="1400" dirty="0"/>
              <a:t>　　</a:t>
            </a:r>
            <a:r>
              <a:rPr lang="en-US" altLang="ja-JP" sz="1400" b="1" dirty="0">
                <a:solidFill>
                  <a:srgbClr val="003399"/>
                </a:solidFill>
                <a:latin typeface="YakuHanJP"/>
                <a:hlinkClick r:id="rId2"/>
              </a:rPr>
              <a:t>Microsoft Edge</a:t>
            </a:r>
            <a:r>
              <a:rPr lang="ja-JP" altLang="en-US" sz="1400" b="1" i="0" strike="noStrike" dirty="0">
                <a:solidFill>
                  <a:srgbClr val="003399"/>
                </a:solidFill>
                <a:effectLst/>
                <a:latin typeface="YakuHanJP"/>
              </a:rPr>
              <a:t>　</a:t>
            </a:r>
            <a:r>
              <a:rPr lang="en-US" altLang="ja-JP" sz="1400" b="1" i="0" strike="noStrike" dirty="0">
                <a:solidFill>
                  <a:srgbClr val="003399"/>
                </a:solidFill>
                <a:effectLst/>
                <a:latin typeface="YakuHanJP"/>
                <a:hlinkClick r:id="rId3"/>
              </a:rPr>
              <a:t>iPhone/iPad</a:t>
            </a:r>
            <a:r>
              <a:rPr lang="ja-JP" altLang="en-US" sz="1400" b="1" i="0" strike="noStrike" dirty="0">
                <a:solidFill>
                  <a:srgbClr val="003399"/>
                </a:solidFill>
                <a:effectLst/>
                <a:latin typeface="YakuHanJP"/>
              </a:rPr>
              <a:t>　</a:t>
            </a:r>
            <a:r>
              <a:rPr lang="en-US" altLang="ja-JP" sz="1400" b="1" i="0" strike="noStrike" dirty="0">
                <a:solidFill>
                  <a:srgbClr val="003399"/>
                </a:solidFill>
                <a:effectLst/>
                <a:latin typeface="YakuHanJP"/>
                <a:hlinkClick r:id="rId4"/>
              </a:rPr>
              <a:t>Android</a:t>
            </a:r>
            <a:endParaRPr lang="en-US" altLang="ja-JP" sz="1400" b="1" i="0" strike="noStrike" dirty="0">
              <a:solidFill>
                <a:srgbClr val="003399"/>
              </a:solidFill>
              <a:effectLst/>
              <a:latin typeface="YakuHanJP"/>
            </a:endParaRPr>
          </a:p>
          <a:p>
            <a:pPr marL="285750" indent="-285750">
              <a:buFont typeface="Arial" panose="020B0604020202020204" pitchFamily="34" charset="0"/>
              <a:buChar char="•"/>
            </a:pPr>
            <a:r>
              <a:rPr lang="ja-JP" altLang="en-US" sz="1400" dirty="0"/>
              <a:t>旧バージョンの動作環境は、</a:t>
            </a:r>
            <a:r>
              <a:rPr lang="en-US" altLang="ja-JP" sz="1400" dirty="0"/>
              <a:t>FAQ</a:t>
            </a:r>
            <a:r>
              <a:rPr lang="ja-JP" altLang="en-US" sz="1400" dirty="0"/>
              <a:t>よりご確認ください。</a:t>
            </a:r>
            <a:endParaRPr lang="en-US" altLang="ja-JP" sz="1400" dirty="0"/>
          </a:p>
          <a:p>
            <a:r>
              <a:rPr lang="ja-JP" altLang="en-US" sz="1400" b="1" i="0" dirty="0">
                <a:solidFill>
                  <a:srgbClr val="003399"/>
                </a:solidFill>
                <a:effectLst/>
                <a:latin typeface="YakuHanJP"/>
                <a:ea typeface="游ゴシック"/>
              </a:rPr>
              <a:t>　　</a:t>
            </a:r>
            <a:r>
              <a:rPr lang="en-US" altLang="ja-JP" sz="1400" b="1" i="0" u="none" strike="noStrike" dirty="0">
                <a:solidFill>
                  <a:srgbClr val="003399"/>
                </a:solidFill>
                <a:effectLst/>
                <a:latin typeface="YakuHanJP"/>
                <a:ea typeface="游ゴシック"/>
                <a:hlinkClick r:id="rId5"/>
              </a:rPr>
              <a:t>Garoon 5.0.x</a:t>
            </a:r>
            <a:r>
              <a:rPr lang="ja-JP" altLang="en-US" sz="1400" b="1" i="0" u="none" strike="noStrike" dirty="0">
                <a:solidFill>
                  <a:srgbClr val="003399"/>
                </a:solidFill>
                <a:effectLst/>
                <a:latin typeface="YakuHanJP"/>
                <a:ea typeface="游ゴシック"/>
              </a:rPr>
              <a:t>　</a:t>
            </a:r>
            <a:r>
              <a:rPr lang="en-US" altLang="ja-JP" sz="1400" b="1" i="0" u="none" strike="noStrike" dirty="0">
                <a:solidFill>
                  <a:srgbClr val="003399"/>
                </a:solidFill>
                <a:effectLst/>
                <a:latin typeface="YakuHanJP"/>
                <a:ea typeface="游ゴシック"/>
                <a:hlinkClick r:id="rId6"/>
              </a:rPr>
              <a:t>Garoon 5.5.x</a:t>
            </a:r>
            <a:r>
              <a:rPr lang="ja-JP" altLang="en-US" sz="1400" b="1" i="0" u="none" strike="noStrike" dirty="0">
                <a:solidFill>
                  <a:srgbClr val="003399"/>
                </a:solidFill>
                <a:effectLst/>
                <a:latin typeface="YakuHanJP"/>
                <a:ea typeface="游ゴシック"/>
              </a:rPr>
              <a:t>　</a:t>
            </a:r>
            <a:r>
              <a:rPr lang="en-US" altLang="ja-JP" sz="1400" b="1" i="0" u="none" strike="noStrike" dirty="0">
                <a:solidFill>
                  <a:srgbClr val="003399"/>
                </a:solidFill>
                <a:effectLst/>
                <a:latin typeface="YakuHanJP"/>
                <a:ea typeface="游ゴシック"/>
                <a:hlinkClick r:id="rId7"/>
              </a:rPr>
              <a:t>Garoon 5.9.x</a:t>
            </a:r>
            <a:r>
              <a:rPr lang="ja-JP" altLang="en-US" sz="1400" b="1" i="0" u="none" strike="noStrike" dirty="0">
                <a:solidFill>
                  <a:srgbClr val="003399"/>
                </a:solidFill>
                <a:effectLst/>
                <a:latin typeface="YakuHanJP"/>
                <a:ea typeface="游ゴシック"/>
              </a:rPr>
              <a:t>　</a:t>
            </a:r>
            <a:r>
              <a:rPr lang="en-US" altLang="ja-JP" sz="1400" b="1" i="0" u="none" strike="noStrike" dirty="0">
                <a:solidFill>
                  <a:srgbClr val="003399"/>
                </a:solidFill>
                <a:effectLst/>
                <a:latin typeface="YakuHanJP"/>
                <a:ea typeface="游ゴシック"/>
                <a:hlinkClick r:id="rId8"/>
              </a:rPr>
              <a:t>Garoon 5.15.x</a:t>
            </a:r>
            <a:endParaRPr lang="ja-JP" altLang="en-US" sz="1400" dirty="0">
              <a:ea typeface="游ゴシック"/>
            </a:endParaRPr>
          </a:p>
        </p:txBody>
      </p:sp>
    </p:spTree>
    <p:extLst>
      <p:ext uri="{BB962C8B-B14F-4D97-AF65-F5344CB8AC3E}">
        <p14:creationId xmlns:p14="http://schemas.microsoft.com/office/powerpoint/2010/main" val="4157120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77F7E-E245-1921-AC94-E2106BF7D7AB}"/>
              </a:ext>
            </a:extLst>
          </p:cNvPr>
          <p:cNvSpPr>
            <a:spLocks noGrp="1"/>
          </p:cNvSpPr>
          <p:nvPr>
            <p:ph type="title"/>
          </p:nvPr>
        </p:nvSpPr>
        <p:spPr>
          <a:xfrm>
            <a:off x="636487" y="2658062"/>
            <a:ext cx="8080131" cy="1543263"/>
          </a:xfrm>
        </p:spPr>
        <p:txBody>
          <a:bodyPr/>
          <a:lstStyle/>
          <a:p>
            <a:r>
              <a:rPr lang="en-US" altLang="ja-JP" dirty="0">
                <a:latin typeface="Yu Gothic"/>
                <a:ea typeface="Yu Gothic"/>
              </a:rPr>
              <a:t>4</a:t>
            </a:r>
            <a:r>
              <a:rPr kumimoji="1" lang="en-US" altLang="ja-JP" dirty="0">
                <a:latin typeface="Yu Gothic"/>
                <a:ea typeface="Yu Gothic"/>
              </a:rPr>
              <a:t>.</a:t>
            </a:r>
            <a:r>
              <a:rPr lang="ja-JP" altLang="en-US" dirty="0">
                <a:latin typeface="Yu Gothic"/>
                <a:ea typeface="Yu Gothic"/>
              </a:rPr>
              <a:t> </a:t>
            </a:r>
            <a:r>
              <a:rPr kumimoji="1" lang="en-US" altLang="ja-JP" dirty="0" err="1">
                <a:latin typeface="Yu Gothic"/>
                <a:ea typeface="Yu Gothic"/>
              </a:rPr>
              <a:t>Garoon</a:t>
            </a:r>
            <a:r>
              <a:rPr kumimoji="1" lang="ja-JP" altLang="en-US" dirty="0">
                <a:latin typeface="Yu Gothic"/>
                <a:ea typeface="Yu Gothic"/>
              </a:rPr>
              <a:t> </a:t>
            </a:r>
            <a:r>
              <a:rPr kumimoji="1" lang="en-US" altLang="ja-JP" dirty="0">
                <a:latin typeface="Yu Gothic"/>
                <a:ea typeface="Yu Gothic"/>
              </a:rPr>
              <a:t>5</a:t>
            </a:r>
            <a:r>
              <a:rPr lang="en-US" altLang="ja-JP" dirty="0">
                <a:latin typeface="Yu Gothic"/>
                <a:ea typeface="Yu Gothic"/>
              </a:rPr>
              <a:t> </a:t>
            </a:r>
            <a:r>
              <a:rPr kumimoji="1" lang="ja-JP" altLang="en-US">
                <a:latin typeface="Yu Gothic"/>
                <a:ea typeface="Yu Gothic"/>
              </a:rPr>
              <a:t>販売・サポート終了スケジュール</a:t>
            </a:r>
          </a:p>
        </p:txBody>
      </p:sp>
    </p:spTree>
    <p:extLst>
      <p:ext uri="{BB962C8B-B14F-4D97-AF65-F5344CB8AC3E}">
        <p14:creationId xmlns:p14="http://schemas.microsoft.com/office/powerpoint/2010/main" val="115426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978A937-74C4-3382-5A8E-A16A2D214C16}"/>
              </a:ext>
            </a:extLst>
          </p:cNvPr>
          <p:cNvSpPr>
            <a:spLocks noGrp="1"/>
          </p:cNvSpPr>
          <p:nvPr>
            <p:ph type="body" sz="quarter" idx="10"/>
          </p:nvPr>
        </p:nvSpPr>
        <p:spPr/>
        <p:txBody>
          <a:bodyPr vert="horz" lIns="91440" tIns="45720" rIns="91440" bIns="45720" rtlCol="0" anchor="t">
            <a:normAutofit/>
          </a:bodyPr>
          <a:lstStyle/>
          <a:p>
            <a:pPr marL="0" indent="0">
              <a:buNone/>
            </a:pPr>
            <a:r>
              <a:rPr kumimoji="1" lang="ja-JP" altLang="en-US" sz="1850" dirty="0">
                <a:latin typeface="游ゴシック"/>
                <a:ea typeface="游ゴシック"/>
              </a:rPr>
              <a:t>「</a:t>
            </a:r>
            <a:r>
              <a:rPr kumimoji="1" lang="en-US" altLang="ja-JP" sz="1850" dirty="0" err="1">
                <a:latin typeface="游ゴシック"/>
                <a:ea typeface="游ゴシック"/>
              </a:rPr>
              <a:t>Garoon</a:t>
            </a:r>
            <a:r>
              <a:rPr kumimoji="1" lang="en-US" altLang="ja-JP" sz="1850" dirty="0">
                <a:latin typeface="游ゴシック"/>
                <a:ea typeface="游ゴシック"/>
              </a:rPr>
              <a:t> 5</a:t>
            </a:r>
            <a:r>
              <a:rPr kumimoji="1" lang="ja-JP" altLang="en-US" sz="1850" dirty="0">
                <a:latin typeface="游ゴシック"/>
                <a:ea typeface="游ゴシック"/>
              </a:rPr>
              <a:t>」は、下記の日時をもちまして販売・サポートを終了いたします。</a:t>
            </a:r>
          </a:p>
          <a:p>
            <a:pPr marL="0" indent="0">
              <a:buNone/>
            </a:pPr>
            <a:r>
              <a:rPr kumimoji="1" lang="ja-JP" altLang="en-US" dirty="0"/>
              <a:t>長年にわたり、ご愛顧を賜り誠にありがとうございました。</a:t>
            </a:r>
          </a:p>
          <a:p>
            <a:pPr marL="269240" indent="-269240"/>
            <a:endParaRPr lang="ja-JP" altLang="en-US" dirty="0"/>
          </a:p>
          <a:p>
            <a:pPr marL="269240" indent="-269240"/>
            <a:r>
              <a:rPr kumimoji="1" lang="ja-JP" altLang="en-US" sz="1850" dirty="0">
                <a:latin typeface="游ゴシック"/>
                <a:ea typeface="游ゴシック"/>
              </a:rPr>
              <a:t>新規</a:t>
            </a:r>
            <a:r>
              <a:rPr lang="ja-JP" altLang="en-US" sz="1850" dirty="0">
                <a:latin typeface="游ゴシック"/>
                <a:ea typeface="游ゴシック"/>
              </a:rPr>
              <a:t>・バージョンアップライセンス</a:t>
            </a:r>
            <a:r>
              <a:rPr kumimoji="1" lang="ja-JP" altLang="en-US" sz="1850" dirty="0">
                <a:latin typeface="游ゴシック"/>
                <a:ea typeface="游ゴシック"/>
              </a:rPr>
              <a:t>販売終了　</a:t>
            </a:r>
            <a:r>
              <a:rPr kumimoji="1" lang="en-US" altLang="ja-JP" sz="1850" dirty="0">
                <a:latin typeface="游ゴシック"/>
                <a:ea typeface="游ゴシック"/>
              </a:rPr>
              <a:t>2023 </a:t>
            </a:r>
            <a:r>
              <a:rPr kumimoji="1" lang="ja-JP" altLang="en-US" sz="1850" dirty="0">
                <a:latin typeface="游ゴシック"/>
                <a:ea typeface="游ゴシック"/>
              </a:rPr>
              <a:t>年 </a:t>
            </a:r>
            <a:r>
              <a:rPr kumimoji="1" lang="en-US" altLang="ja-JP" sz="1850" dirty="0">
                <a:latin typeface="游ゴシック"/>
                <a:ea typeface="游ゴシック"/>
              </a:rPr>
              <a:t>10 </a:t>
            </a:r>
            <a:r>
              <a:rPr kumimoji="1" lang="ja-JP" altLang="en-US" sz="1850" dirty="0">
                <a:latin typeface="游ゴシック"/>
                <a:ea typeface="游ゴシック"/>
              </a:rPr>
              <a:t>月 </a:t>
            </a:r>
            <a:r>
              <a:rPr kumimoji="1" lang="en-US" altLang="ja-JP" sz="1850" dirty="0">
                <a:latin typeface="游ゴシック"/>
                <a:ea typeface="游ゴシック"/>
              </a:rPr>
              <a:t>27 </a:t>
            </a:r>
            <a:r>
              <a:rPr kumimoji="1" lang="ja-JP" altLang="en-US" sz="1850" dirty="0">
                <a:latin typeface="游ゴシック"/>
                <a:ea typeface="游ゴシック"/>
              </a:rPr>
              <a:t>日（金）</a:t>
            </a:r>
            <a:endParaRPr lang="ja-JP" altLang="en-US" sz="1850" dirty="0">
              <a:latin typeface="游ゴシック"/>
              <a:ea typeface="游ゴシック"/>
            </a:endParaRPr>
          </a:p>
          <a:p>
            <a:pPr marL="269240" indent="-269240"/>
            <a:r>
              <a:rPr kumimoji="1" lang="ja-JP" altLang="en-US" sz="1850" dirty="0">
                <a:latin typeface="游ゴシック"/>
                <a:ea typeface="游ゴシック"/>
              </a:rPr>
              <a:t>追加・継続サービスライセンス販売終了 　</a:t>
            </a:r>
            <a:r>
              <a:rPr lang="ja-JP" altLang="en-US" sz="1850" dirty="0">
                <a:latin typeface="游ゴシック"/>
                <a:ea typeface="游ゴシック"/>
              </a:rPr>
              <a:t>      </a:t>
            </a:r>
            <a:r>
              <a:rPr kumimoji="1" lang="en-US" altLang="ja-JP" sz="1850" dirty="0">
                <a:latin typeface="游ゴシック"/>
                <a:ea typeface="游ゴシック"/>
              </a:rPr>
              <a:t>2026 </a:t>
            </a:r>
            <a:r>
              <a:rPr kumimoji="1" lang="ja-JP" altLang="en-US" sz="1850" dirty="0">
                <a:latin typeface="游ゴシック"/>
                <a:ea typeface="游ゴシック"/>
              </a:rPr>
              <a:t>年 </a:t>
            </a:r>
            <a:r>
              <a:rPr kumimoji="1" lang="en-US" altLang="ja-JP" sz="1850" dirty="0">
                <a:latin typeface="游ゴシック"/>
                <a:ea typeface="游ゴシック"/>
              </a:rPr>
              <a:t>10 </a:t>
            </a:r>
            <a:r>
              <a:rPr kumimoji="1" lang="ja-JP" altLang="en-US" sz="1850" dirty="0">
                <a:latin typeface="游ゴシック"/>
                <a:ea typeface="游ゴシック"/>
              </a:rPr>
              <a:t>月 </a:t>
            </a:r>
            <a:r>
              <a:rPr kumimoji="1" lang="en-US" altLang="ja-JP" sz="1850" dirty="0">
                <a:latin typeface="游ゴシック"/>
                <a:ea typeface="游ゴシック"/>
              </a:rPr>
              <a:t>30 </a:t>
            </a:r>
            <a:r>
              <a:rPr kumimoji="1" lang="ja-JP" altLang="en-US" sz="1850" dirty="0">
                <a:latin typeface="游ゴシック"/>
                <a:ea typeface="游ゴシック"/>
              </a:rPr>
              <a:t>日（金）</a:t>
            </a:r>
            <a:endParaRPr lang="ja-JP" altLang="en-US" sz="1850" dirty="0">
              <a:latin typeface="游ゴシック"/>
              <a:ea typeface="游ゴシック"/>
            </a:endParaRPr>
          </a:p>
          <a:p>
            <a:pPr marL="269240" indent="-269240"/>
            <a:r>
              <a:rPr kumimoji="1" lang="ja-JP" altLang="en-US" sz="1850" dirty="0">
                <a:latin typeface="游ゴシック"/>
                <a:ea typeface="游ゴシック"/>
              </a:rPr>
              <a:t>サポート終了　 　　　　　　　　　　 　　</a:t>
            </a:r>
            <a:r>
              <a:rPr lang="ja-JP" altLang="en-US" sz="1850" dirty="0">
                <a:latin typeface="游ゴシック"/>
                <a:ea typeface="游ゴシック"/>
              </a:rPr>
              <a:t>     </a:t>
            </a:r>
            <a:r>
              <a:rPr kumimoji="1" lang="en-US" altLang="ja-JP" sz="1850" dirty="0">
                <a:latin typeface="游ゴシック"/>
                <a:ea typeface="游ゴシック"/>
              </a:rPr>
              <a:t>2027 </a:t>
            </a:r>
            <a:r>
              <a:rPr kumimoji="1" lang="ja-JP" altLang="en-US" sz="1850" dirty="0">
                <a:latin typeface="游ゴシック"/>
                <a:ea typeface="游ゴシック"/>
              </a:rPr>
              <a:t>年 </a:t>
            </a:r>
            <a:r>
              <a:rPr kumimoji="1" lang="en-US" altLang="ja-JP" sz="1850" dirty="0">
                <a:latin typeface="游ゴシック"/>
                <a:ea typeface="游ゴシック"/>
              </a:rPr>
              <a:t>10 </a:t>
            </a:r>
            <a:r>
              <a:rPr kumimoji="1" lang="ja-JP" altLang="en-US" sz="1850" dirty="0">
                <a:latin typeface="游ゴシック"/>
                <a:ea typeface="游ゴシック"/>
              </a:rPr>
              <a:t>月 </a:t>
            </a:r>
            <a:r>
              <a:rPr kumimoji="1" lang="en-US" altLang="ja-JP" sz="1850" dirty="0">
                <a:latin typeface="游ゴシック"/>
                <a:ea typeface="游ゴシック"/>
              </a:rPr>
              <a:t>29 </a:t>
            </a:r>
            <a:r>
              <a:rPr kumimoji="1" lang="ja-JP" altLang="en-US" sz="1850" dirty="0">
                <a:latin typeface="游ゴシック"/>
                <a:ea typeface="游ゴシック"/>
              </a:rPr>
              <a:t>日（金）</a:t>
            </a:r>
            <a:endParaRPr lang="ja-JP" altLang="en-US" sz="1850" dirty="0">
              <a:latin typeface="游ゴシック"/>
              <a:ea typeface="游ゴシック"/>
            </a:endParaRPr>
          </a:p>
          <a:p>
            <a:pPr marL="269240" indent="-269240"/>
            <a:endParaRPr lang="en-US" altLang="ja-JP" dirty="0"/>
          </a:p>
          <a:p>
            <a:pPr marL="0" indent="0">
              <a:buNone/>
            </a:pPr>
            <a:r>
              <a:rPr lang="ja-JP" altLang="en-US" dirty="0"/>
              <a:t>販売・サポート終了スケジュールの詳細について下記サイトもご参照ください。</a:t>
            </a:r>
            <a:endParaRPr lang="en-US" altLang="ja-JP" dirty="0"/>
          </a:p>
          <a:p>
            <a:pPr marL="0" indent="0">
              <a:buNone/>
            </a:pPr>
            <a:r>
              <a:rPr lang="ja-JP" altLang="en-US" dirty="0"/>
              <a:t>▼サイボウズからのお知らせ</a:t>
            </a:r>
            <a:br>
              <a:rPr lang="en-US" altLang="ja-JP"/>
            </a:br>
            <a:r>
              <a:rPr lang="en-US" altLang="ja-JP" b="0" i="0" u="none" strike="noStrike">
                <a:solidFill>
                  <a:srgbClr val="217DBB"/>
                </a:solidFill>
                <a:effectLst/>
                <a:latin typeface="メイリオ" panose="020B0604030504040204" pitchFamily="50" charset="-128"/>
                <a:ea typeface="メイリオ" panose="020B0604030504040204" pitchFamily="50" charset="-128"/>
                <a:hlinkClick r:id="rId2"/>
              </a:rPr>
              <a:t>https</a:t>
            </a:r>
            <a:r>
              <a:rPr lang="en-US" altLang="ja-JP" b="0" i="0" u="none" strike="noStrike" dirty="0">
                <a:solidFill>
                  <a:srgbClr val="217DBB"/>
                </a:solidFill>
                <a:effectLst/>
                <a:latin typeface="メイリオ" panose="020B0604030504040204" pitchFamily="50" charset="-128"/>
                <a:ea typeface="メイリオ" panose="020B0604030504040204" pitchFamily="50" charset="-128"/>
                <a:hlinkClick r:id="rId2"/>
              </a:rPr>
              <a:t>://cs.cybozu.co.jp/2023/010646.html</a:t>
            </a:r>
            <a:endParaRPr lang="ja-JP" altLang="en-US" dirty="0"/>
          </a:p>
        </p:txBody>
      </p:sp>
      <p:sp>
        <p:nvSpPr>
          <p:cNvPr id="3" name="タイトル 2">
            <a:extLst>
              <a:ext uri="{FF2B5EF4-FFF2-40B4-BE49-F238E27FC236}">
                <a16:creationId xmlns:a16="http://schemas.microsoft.com/office/drawing/2014/main" id="{E40F36B7-4E21-4B82-6342-DF9908DD3501}"/>
              </a:ext>
            </a:extLst>
          </p:cNvPr>
          <p:cNvSpPr>
            <a:spLocks noGrp="1"/>
          </p:cNvSpPr>
          <p:nvPr>
            <p:ph type="title"/>
          </p:nvPr>
        </p:nvSpPr>
        <p:spPr/>
        <p:txBody>
          <a:bodyPr/>
          <a:lstStyle/>
          <a:p>
            <a:r>
              <a:rPr kumimoji="1" lang="ja-JP" altLang="en-US" dirty="0"/>
              <a:t>「</a:t>
            </a:r>
            <a:r>
              <a:rPr kumimoji="1" lang="en-US" altLang="ja-JP" dirty="0" err="1"/>
              <a:t>Garoon</a:t>
            </a:r>
            <a:r>
              <a:rPr kumimoji="1" lang="en-US" altLang="ja-JP" dirty="0"/>
              <a:t> 5</a:t>
            </a:r>
            <a:r>
              <a:rPr kumimoji="1" lang="ja-JP" altLang="en-US" dirty="0"/>
              <a:t>」販売・サポート終了スケジュール</a:t>
            </a:r>
          </a:p>
        </p:txBody>
      </p:sp>
    </p:spTree>
    <p:extLst>
      <p:ext uri="{BB962C8B-B14F-4D97-AF65-F5344CB8AC3E}">
        <p14:creationId xmlns:p14="http://schemas.microsoft.com/office/powerpoint/2010/main" val="2845002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normAutofit/>
          </a:bodyPr>
          <a:lstStyle/>
          <a:p>
            <a:r>
              <a:rPr lang="en-US" altLang="ja-JP" dirty="0"/>
              <a:t>END</a:t>
            </a:r>
            <a:endParaRPr lang="ja-JP" altLang="en-US" dirty="0"/>
          </a:p>
        </p:txBody>
      </p:sp>
    </p:spTree>
    <p:extLst>
      <p:ext uri="{BB962C8B-B14F-4D97-AF65-F5344CB8AC3E}">
        <p14:creationId xmlns:p14="http://schemas.microsoft.com/office/powerpoint/2010/main" val="411350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06B8B338-87EC-4642-BEEA-4277A6160EAB}"/>
              </a:ext>
            </a:extLst>
          </p:cNvPr>
          <p:cNvSpPr>
            <a:spLocks noGrp="1"/>
          </p:cNvSpPr>
          <p:nvPr>
            <p:ph type="title"/>
          </p:nvPr>
        </p:nvSpPr>
        <p:spPr/>
        <p:txBody>
          <a:bodyPr>
            <a:normAutofit/>
          </a:bodyPr>
          <a:lstStyle/>
          <a:p>
            <a:r>
              <a:rPr lang="ja-JP" altLang="en-US" dirty="0"/>
              <a:t>　　　  メール</a:t>
            </a:r>
            <a:r>
              <a:rPr lang="en-US" altLang="ja-JP" dirty="0"/>
              <a:t>/</a:t>
            </a:r>
            <a:r>
              <a:rPr lang="ja-JP" altLang="en-US" dirty="0"/>
              <a:t>メッセージ  </a:t>
            </a:r>
            <a:r>
              <a:rPr lang="en-US" altLang="ja-JP" dirty="0"/>
              <a:t>- </a:t>
            </a:r>
            <a:r>
              <a:rPr lang="ja-JP" altLang="en-US" sz="2000" dirty="0"/>
              <a:t>添付ファイル一括ダウンロード </a:t>
            </a:r>
          </a:p>
        </p:txBody>
      </p:sp>
      <p:sp>
        <p:nvSpPr>
          <p:cNvPr id="2" name="テキスト プレースホルダー 1">
            <a:extLst>
              <a:ext uri="{FF2B5EF4-FFF2-40B4-BE49-F238E27FC236}">
                <a16:creationId xmlns:a16="http://schemas.microsoft.com/office/drawing/2014/main" id="{23B23E3D-4593-47A8-8E64-27C51AF15C3F}"/>
              </a:ext>
            </a:extLst>
          </p:cNvPr>
          <p:cNvSpPr>
            <a:spLocks noGrp="1"/>
          </p:cNvSpPr>
          <p:nvPr>
            <p:ph type="body" sz="quarter" idx="10"/>
          </p:nvPr>
        </p:nvSpPr>
        <p:spPr/>
        <p:txBody>
          <a:bodyPr>
            <a:normAutofit/>
          </a:bodyPr>
          <a:lstStyle/>
          <a:p>
            <a:pPr marL="0" indent="0">
              <a:buNone/>
            </a:pPr>
            <a:r>
              <a:rPr lang="ja-JP" altLang="en-US" sz="1600" kern="0" dirty="0"/>
              <a:t>メール、メッセージに添付された複数のファイルを、</a:t>
            </a:r>
            <a:r>
              <a:rPr lang="en-US" altLang="ja-JP" sz="1600" kern="0" dirty="0"/>
              <a:t>zip</a:t>
            </a:r>
            <a:r>
              <a:rPr lang="ja-JP" altLang="en-US" sz="1600" kern="0" dirty="0"/>
              <a:t>形式で一括ダウンロードできます。</a:t>
            </a:r>
          </a:p>
        </p:txBody>
      </p:sp>
      <p:pic>
        <p:nvPicPr>
          <p:cNvPr id="5" name="図 4">
            <a:extLst>
              <a:ext uri="{FF2B5EF4-FFF2-40B4-BE49-F238E27FC236}">
                <a16:creationId xmlns:a16="http://schemas.microsoft.com/office/drawing/2014/main" id="{BA2AB8C5-05E3-ED4E-AC22-513C60B0267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0372" y="2222437"/>
            <a:ext cx="4380993" cy="3528000"/>
          </a:xfrm>
          <a:prstGeom prst="rect">
            <a:avLst/>
          </a:prstGeom>
          <a:ln>
            <a:noFill/>
          </a:ln>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618096CD-8E9A-A94F-889A-093187E07DC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1206" y="3415172"/>
            <a:ext cx="5004701" cy="2089202"/>
          </a:xfrm>
          <a:prstGeom prst="rect">
            <a:avLst/>
          </a:prstGeom>
          <a:ln>
            <a:noFill/>
          </a:ln>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9A0F209B-894D-45BF-B58B-9E8F26DE9A81}"/>
              </a:ext>
              <a:ext uri="{C183D7F6-B498-43B3-948B-1728B52AA6E4}">
                <adec:decorative xmlns:adec="http://schemas.microsoft.com/office/drawing/2017/decorative" val="1"/>
              </a:ext>
            </a:extLst>
          </p:cNvPr>
          <p:cNvSpPr/>
          <p:nvPr/>
        </p:nvSpPr>
        <p:spPr bwMode="auto">
          <a:xfrm>
            <a:off x="3914157" y="5119719"/>
            <a:ext cx="1493866" cy="145101"/>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8" name="正方形/長方形 7">
            <a:extLst>
              <a:ext uri="{FF2B5EF4-FFF2-40B4-BE49-F238E27FC236}">
                <a16:creationId xmlns:a16="http://schemas.microsoft.com/office/drawing/2014/main" id="{AE0F45F6-22E5-4EA0-B884-2C25C689C59A}"/>
              </a:ext>
              <a:ext uri="{C183D7F6-B498-43B3-948B-1728B52AA6E4}">
                <adec:decorative xmlns:adec="http://schemas.microsoft.com/office/drawing/2017/decorative" val="1"/>
              </a:ext>
            </a:extLst>
          </p:cNvPr>
          <p:cNvSpPr/>
          <p:nvPr/>
        </p:nvSpPr>
        <p:spPr bwMode="auto">
          <a:xfrm>
            <a:off x="1950370" y="5536613"/>
            <a:ext cx="1493866" cy="145101"/>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pic>
        <p:nvPicPr>
          <p:cNvPr id="9" name="図 8">
            <a:extLst>
              <a:ext uri="{FF2B5EF4-FFF2-40B4-BE49-F238E27FC236}">
                <a16:creationId xmlns:a16="http://schemas.microsoft.com/office/drawing/2014/main" id="{A7F3DCAA-387F-B74E-9674-3D0B9204436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5465" y="2661806"/>
            <a:ext cx="1930620" cy="2196000"/>
          </a:xfrm>
          <a:prstGeom prst="rect">
            <a:avLst/>
          </a:prstGeom>
          <a:ln w="19050">
            <a:solidFill>
              <a:srgbClr val="003399"/>
            </a:solidFill>
          </a:ln>
          <a:effectLst>
            <a:outerShdw blurRad="50800" dist="38100" dir="2700000" algn="tl" rotWithShape="0">
              <a:prstClr val="black">
                <a:alpha val="40000"/>
              </a:prstClr>
            </a:outerShdw>
          </a:effectLst>
        </p:spPr>
      </p:pic>
      <p:cxnSp>
        <p:nvCxnSpPr>
          <p:cNvPr id="10" name="直線矢印コネクタ 9">
            <a:extLst>
              <a:ext uri="{FF2B5EF4-FFF2-40B4-BE49-F238E27FC236}">
                <a16:creationId xmlns:a16="http://schemas.microsoft.com/office/drawing/2014/main" id="{487A5761-682B-4BD2-978E-7CE7F5E2296D}"/>
              </a:ext>
              <a:ext uri="{C183D7F6-B498-43B3-948B-1728B52AA6E4}">
                <adec:decorative xmlns:adec="http://schemas.microsoft.com/office/drawing/2017/decorative" val="1"/>
              </a:ext>
            </a:extLst>
          </p:cNvPr>
          <p:cNvCxnSpPr>
            <a:cxnSpLocks/>
          </p:cNvCxnSpPr>
          <p:nvPr/>
        </p:nvCxnSpPr>
        <p:spPr bwMode="auto">
          <a:xfrm flipV="1">
            <a:off x="5398961" y="3774621"/>
            <a:ext cx="2354501" cy="1446530"/>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直線矢印コネクタ 11">
            <a:extLst>
              <a:ext uri="{FF2B5EF4-FFF2-40B4-BE49-F238E27FC236}">
                <a16:creationId xmlns:a16="http://schemas.microsoft.com/office/drawing/2014/main" id="{031E0F10-BBB0-425F-BED0-2A4D33D515D6}"/>
              </a:ext>
              <a:ext uri="{C183D7F6-B498-43B3-948B-1728B52AA6E4}">
                <adec:decorative xmlns:adec="http://schemas.microsoft.com/office/drawing/2017/decorative" val="1"/>
              </a:ext>
            </a:extLst>
          </p:cNvPr>
          <p:cNvCxnSpPr>
            <a:cxnSpLocks/>
          </p:cNvCxnSpPr>
          <p:nvPr/>
        </p:nvCxnSpPr>
        <p:spPr bwMode="auto">
          <a:xfrm flipV="1">
            <a:off x="2495917" y="3774622"/>
            <a:ext cx="5257545" cy="1729752"/>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927E89E4-8F9A-47E2-88F3-349E125FCEC2}"/>
              </a:ext>
              <a:ext uri="{C183D7F6-B498-43B3-948B-1728B52AA6E4}">
                <adec:decorative xmlns:adec="http://schemas.microsoft.com/office/drawing/2017/decorative" val="1"/>
              </a:ext>
            </a:extLst>
          </p:cNvPr>
          <p:cNvSpPr txBox="1"/>
          <p:nvPr/>
        </p:nvSpPr>
        <p:spPr>
          <a:xfrm>
            <a:off x="5144732" y="2214639"/>
            <a:ext cx="1198822" cy="276999"/>
          </a:xfrm>
          <a:prstGeom prst="rect">
            <a:avLst/>
          </a:prstGeom>
          <a:solidFill>
            <a:schemeClr val="accent2"/>
          </a:solidFill>
          <a:ln>
            <a:noFill/>
          </a:ln>
        </p:spPr>
        <p:txBody>
          <a:bodyPr wrap="square" rtlCol="0" anchor="ctr">
            <a:spAutoFit/>
          </a:bodyPr>
          <a:lstStyle/>
          <a:p>
            <a:pPr algn="ctr"/>
            <a:r>
              <a:rPr lang="ja-JP" altLang="en-US" sz="1200" b="1" dirty="0">
                <a:solidFill>
                  <a:schemeClr val="bg1"/>
                </a:solidFill>
                <a:latin typeface="+mn-ea"/>
              </a:rPr>
              <a:t>メール画面</a:t>
            </a:r>
            <a:endParaRPr lang="en-US" altLang="ja-JP" sz="1200" b="1" dirty="0">
              <a:solidFill>
                <a:schemeClr val="bg1"/>
              </a:solidFill>
              <a:latin typeface="+mn-ea"/>
            </a:endParaRPr>
          </a:p>
        </p:txBody>
      </p:sp>
      <p:sp>
        <p:nvSpPr>
          <p:cNvPr id="18" name="テキスト ボックス 17">
            <a:extLst>
              <a:ext uri="{FF2B5EF4-FFF2-40B4-BE49-F238E27FC236}">
                <a16:creationId xmlns:a16="http://schemas.microsoft.com/office/drawing/2014/main" id="{34B2A4A5-2DAB-4BF1-B6BB-9D59F9B4CE3C}"/>
              </a:ext>
              <a:ext uri="{C183D7F6-B498-43B3-948B-1728B52AA6E4}">
                <adec:decorative xmlns:adec="http://schemas.microsoft.com/office/drawing/2017/decorative" val="1"/>
              </a:ext>
            </a:extLst>
          </p:cNvPr>
          <p:cNvSpPr txBox="1"/>
          <p:nvPr/>
        </p:nvSpPr>
        <p:spPr>
          <a:xfrm>
            <a:off x="6343368" y="3407373"/>
            <a:ext cx="1348864" cy="276999"/>
          </a:xfrm>
          <a:prstGeom prst="rect">
            <a:avLst/>
          </a:prstGeom>
          <a:solidFill>
            <a:schemeClr val="accent2"/>
          </a:solidFill>
          <a:ln>
            <a:noFill/>
          </a:ln>
        </p:spPr>
        <p:txBody>
          <a:bodyPr wrap="square" rtlCol="0" anchor="ctr">
            <a:spAutoFit/>
          </a:bodyPr>
          <a:lstStyle/>
          <a:p>
            <a:pPr algn="ctr"/>
            <a:r>
              <a:rPr lang="ja-JP" altLang="en-US" sz="1200" b="1" dirty="0">
                <a:solidFill>
                  <a:schemeClr val="bg1"/>
                </a:solidFill>
                <a:latin typeface="+mn-ea"/>
              </a:rPr>
              <a:t>メッセージ画面</a:t>
            </a:r>
          </a:p>
        </p:txBody>
      </p:sp>
      <p:sp>
        <p:nvSpPr>
          <p:cNvPr id="19" name="吹き出し: 角を丸めた四角形 10">
            <a:extLst>
              <a:ext uri="{FF2B5EF4-FFF2-40B4-BE49-F238E27FC236}">
                <a16:creationId xmlns:a16="http://schemas.microsoft.com/office/drawing/2014/main" id="{07E69127-6FA2-4D94-ABC0-80AA9E2255BA}"/>
              </a:ext>
              <a:ext uri="{C183D7F6-B498-43B3-948B-1728B52AA6E4}">
                <adec:decorative xmlns:adec="http://schemas.microsoft.com/office/drawing/2017/decorative" val="1"/>
              </a:ext>
            </a:extLst>
          </p:cNvPr>
          <p:cNvSpPr/>
          <p:nvPr/>
        </p:nvSpPr>
        <p:spPr bwMode="auto">
          <a:xfrm>
            <a:off x="7132106" y="5098449"/>
            <a:ext cx="2530055" cy="405926"/>
          </a:xfrm>
          <a:prstGeom prst="roundRect">
            <a:avLst>
              <a:gd name="adj" fmla="val 6690"/>
            </a:avLst>
          </a:prstGeom>
          <a:solidFill>
            <a:schemeClr val="bg1"/>
          </a:solidFill>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solidFill>
                  <a:schemeClr val="tx1"/>
                </a:solidFill>
                <a:latin typeface="+mn-ea"/>
              </a:rPr>
              <a:t>必要に応じて、文字コードを選択、変換してダウンロードできます。</a:t>
            </a:r>
          </a:p>
        </p:txBody>
      </p:sp>
      <p:cxnSp>
        <p:nvCxnSpPr>
          <p:cNvPr id="20" name="直線矢印コネクタ 19">
            <a:extLst>
              <a:ext uri="{FF2B5EF4-FFF2-40B4-BE49-F238E27FC236}">
                <a16:creationId xmlns:a16="http://schemas.microsoft.com/office/drawing/2014/main" id="{7C0FC88E-9EF8-4903-BDA4-29E260EB1C4E}"/>
              </a:ext>
              <a:ext uri="{C183D7F6-B498-43B3-948B-1728B52AA6E4}">
                <adec:decorative xmlns:adec="http://schemas.microsoft.com/office/drawing/2017/decorative" val="1"/>
              </a:ext>
            </a:extLst>
          </p:cNvPr>
          <p:cNvCxnSpPr>
            <a:cxnSpLocks/>
          </p:cNvCxnSpPr>
          <p:nvPr/>
        </p:nvCxnSpPr>
        <p:spPr bwMode="auto">
          <a:xfrm flipH="1">
            <a:off x="8056657" y="4711796"/>
            <a:ext cx="157422" cy="343377"/>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6" name="図 8">
            <a:extLst>
              <a:ext uri="{FF2B5EF4-FFF2-40B4-BE49-F238E27FC236}">
                <a16:creationId xmlns:a16="http://schemas.microsoft.com/office/drawing/2014/main" id="{EB2953FA-79B3-46CA-9EB8-3B6827D9BA7E}"/>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0000" y="288000"/>
            <a:ext cx="542261"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5">
            <a:extLst>
              <a:ext uri="{FF2B5EF4-FFF2-40B4-BE49-F238E27FC236}">
                <a16:creationId xmlns:a16="http://schemas.microsoft.com/office/drawing/2014/main" id="{563DF969-1922-4BA3-9C3B-19D4F211C33D}"/>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4000" y="288000"/>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4">
            <a:extLst>
              <a:ext uri="{FF2B5EF4-FFF2-40B4-BE49-F238E27FC236}">
                <a16:creationId xmlns:a16="http://schemas.microsoft.com/office/drawing/2014/main" id="{23BB5385-E2AA-495A-F352-59729D249DCE}"/>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80580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a:extLst>
              <a:ext uri="{FF2B5EF4-FFF2-40B4-BE49-F238E27FC236}">
                <a16:creationId xmlns:a16="http://schemas.microsoft.com/office/drawing/2014/main" id="{CEDD5E51-4D8B-42AD-96AE-C6DD424BF045}"/>
              </a:ext>
            </a:extLst>
          </p:cNvPr>
          <p:cNvSpPr>
            <a:spLocks noGrp="1"/>
          </p:cNvSpPr>
          <p:nvPr>
            <p:ph type="title"/>
          </p:nvPr>
        </p:nvSpPr>
        <p:spPr/>
        <p:txBody>
          <a:bodyPr>
            <a:normAutofit/>
          </a:bodyPr>
          <a:lstStyle/>
          <a:p>
            <a:r>
              <a:rPr lang="ja-JP" altLang="en-US" dirty="0">
                <a:latin typeface="+mn-ea"/>
                <a:ea typeface="+mn-ea"/>
              </a:rPr>
              <a:t>      メール　</a:t>
            </a:r>
            <a:r>
              <a:rPr lang="en-US" altLang="ja-JP" sz="2000" dirty="0">
                <a:latin typeface="+mn-ea"/>
                <a:ea typeface="+mn-ea"/>
              </a:rPr>
              <a:t>-</a:t>
            </a:r>
            <a:r>
              <a:rPr lang="ja-JP" altLang="en-US" sz="2000" dirty="0">
                <a:latin typeface="+mn-ea"/>
                <a:ea typeface="+mn-ea"/>
              </a:rPr>
              <a:t> 宛先に部署名を表示</a:t>
            </a:r>
          </a:p>
        </p:txBody>
      </p:sp>
      <p:sp>
        <p:nvSpPr>
          <p:cNvPr id="2" name="テキスト プレースホルダー 1">
            <a:extLst>
              <a:ext uri="{FF2B5EF4-FFF2-40B4-BE49-F238E27FC236}">
                <a16:creationId xmlns:a16="http://schemas.microsoft.com/office/drawing/2014/main" id="{0536BF5B-2CE4-44F9-861E-BBAD097486FB}"/>
              </a:ext>
            </a:extLst>
          </p:cNvPr>
          <p:cNvSpPr>
            <a:spLocks noGrp="1"/>
          </p:cNvSpPr>
          <p:nvPr>
            <p:ph type="body" sz="quarter" idx="10"/>
          </p:nvPr>
        </p:nvSpPr>
        <p:spPr/>
        <p:txBody>
          <a:bodyPr>
            <a:normAutofit/>
          </a:bodyPr>
          <a:lstStyle/>
          <a:p>
            <a:pPr marL="0" indent="0">
              <a:buNone/>
            </a:pPr>
            <a:r>
              <a:rPr lang="ja-JP" altLang="en-US" sz="1600" kern="0" dirty="0"/>
              <a:t>メールの宛先に </a:t>
            </a:r>
            <a:r>
              <a:rPr lang="en-US" altLang="ja-JP" sz="1600" kern="0" dirty="0" err="1"/>
              <a:t>Garoon</a:t>
            </a:r>
            <a:r>
              <a:rPr lang="en-US" altLang="ja-JP" sz="1600" kern="0" dirty="0"/>
              <a:t> </a:t>
            </a:r>
            <a:r>
              <a:rPr lang="ja-JP" altLang="en-US" sz="1600" kern="0" dirty="0"/>
              <a:t>のユーザーを選択する際、ユーザー名の後に部署名を表示できます。</a:t>
            </a:r>
            <a:endParaRPr lang="en-US" altLang="ja-JP" sz="1600" kern="0" dirty="0"/>
          </a:p>
          <a:p>
            <a:pPr marL="0" indent="0">
              <a:buNone/>
            </a:pPr>
            <a:r>
              <a:rPr lang="ja-JP" altLang="en-US" sz="1600" kern="0" dirty="0"/>
              <a:t>部署と名前をセットで確認できることで、宛先選びをスムーズにできます。</a:t>
            </a:r>
          </a:p>
          <a:p>
            <a:pPr marL="0" indent="0">
              <a:buNone/>
            </a:pPr>
            <a:endParaRPr lang="ja-JP" altLang="en-US" sz="1600" dirty="0"/>
          </a:p>
        </p:txBody>
      </p:sp>
      <p:pic>
        <p:nvPicPr>
          <p:cNvPr id="6" name="図 5">
            <a:extLst>
              <a:ext uri="{FF2B5EF4-FFF2-40B4-BE49-F238E27FC236}">
                <a16:creationId xmlns:a16="http://schemas.microsoft.com/office/drawing/2014/main" id="{7274AA58-571F-A748-98D8-D05AA4E8DBB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84681" y="2438400"/>
            <a:ext cx="3660177" cy="2892539"/>
          </a:xfrm>
          <a:prstGeom prst="rect">
            <a:avLst/>
          </a:prstGeom>
          <a:ln>
            <a:noFill/>
          </a:ln>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37C8A7F1-AD51-9D4E-894A-DC75B5CCCB2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4051" y="2760253"/>
            <a:ext cx="3543479" cy="2736000"/>
          </a:xfrm>
          <a:prstGeom prst="rect">
            <a:avLst/>
          </a:prstGeom>
          <a:ln>
            <a:noFill/>
          </a:ln>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06CA4B69-78BA-4898-87EC-A90C9916975D}"/>
              </a:ext>
              <a:ext uri="{C183D7F6-B498-43B3-948B-1728B52AA6E4}">
                <adec:decorative xmlns:adec="http://schemas.microsoft.com/office/drawing/2017/decorative" val="1"/>
              </a:ext>
            </a:extLst>
          </p:cNvPr>
          <p:cNvSpPr/>
          <p:nvPr/>
        </p:nvSpPr>
        <p:spPr bwMode="auto">
          <a:xfrm>
            <a:off x="3360176" y="3858547"/>
            <a:ext cx="648929" cy="482130"/>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0" name="正方形/長方形 9">
            <a:extLst>
              <a:ext uri="{FF2B5EF4-FFF2-40B4-BE49-F238E27FC236}">
                <a16:creationId xmlns:a16="http://schemas.microsoft.com/office/drawing/2014/main" id="{1335C7CA-41EF-4F2E-A9FB-17C7C053DE3B}"/>
              </a:ext>
              <a:ext uri="{C183D7F6-B498-43B3-948B-1728B52AA6E4}">
                <adec:decorative xmlns:adec="http://schemas.microsoft.com/office/drawing/2017/decorative" val="1"/>
              </a:ext>
            </a:extLst>
          </p:cNvPr>
          <p:cNvSpPr/>
          <p:nvPr/>
        </p:nvSpPr>
        <p:spPr bwMode="auto">
          <a:xfrm>
            <a:off x="6025694" y="5245579"/>
            <a:ext cx="2098204" cy="245672"/>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11" name="吹き出し: 角を丸めた四角形 10">
            <a:extLst>
              <a:ext uri="{FF2B5EF4-FFF2-40B4-BE49-F238E27FC236}">
                <a16:creationId xmlns:a16="http://schemas.microsoft.com/office/drawing/2014/main" id="{9267A52A-D4B1-4D21-B086-C9F6D6682ABC}"/>
              </a:ext>
              <a:ext uri="{C183D7F6-B498-43B3-948B-1728B52AA6E4}">
                <adec:decorative xmlns:adec="http://schemas.microsoft.com/office/drawing/2017/decorative" val="1"/>
              </a:ext>
            </a:extLst>
          </p:cNvPr>
          <p:cNvSpPr/>
          <p:nvPr/>
        </p:nvSpPr>
        <p:spPr bwMode="auto">
          <a:xfrm>
            <a:off x="3456041" y="4660332"/>
            <a:ext cx="2198879" cy="585248"/>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各ユーザーが「優先する組織」として設定している部署および役職が表示されます。</a:t>
            </a:r>
          </a:p>
        </p:txBody>
      </p:sp>
      <p:cxnSp>
        <p:nvCxnSpPr>
          <p:cNvPr id="12" name="直線矢印コネクタ 11">
            <a:extLst>
              <a:ext uri="{FF2B5EF4-FFF2-40B4-BE49-F238E27FC236}">
                <a16:creationId xmlns:a16="http://schemas.microsoft.com/office/drawing/2014/main" id="{210F131A-1FF3-40F0-A7BB-0DA66D0442C8}"/>
              </a:ext>
              <a:ext uri="{C183D7F6-B498-43B3-948B-1728B52AA6E4}">
                <adec:decorative xmlns:adec="http://schemas.microsoft.com/office/drawing/2017/decorative" val="1"/>
              </a:ext>
            </a:extLst>
          </p:cNvPr>
          <p:cNvCxnSpPr>
            <a:cxnSpLocks/>
            <a:stCxn id="9" idx="2"/>
          </p:cNvCxnSpPr>
          <p:nvPr/>
        </p:nvCxnSpPr>
        <p:spPr bwMode="auto">
          <a:xfrm>
            <a:off x="3684641" y="4340679"/>
            <a:ext cx="796413" cy="343779"/>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吹き出し: 角を丸めた四角形 10">
            <a:extLst>
              <a:ext uri="{FF2B5EF4-FFF2-40B4-BE49-F238E27FC236}">
                <a16:creationId xmlns:a16="http://schemas.microsoft.com/office/drawing/2014/main" id="{4C79B1BD-EE2F-4189-B363-B45FE8F65872}"/>
              </a:ext>
              <a:ext uri="{C183D7F6-B498-43B3-948B-1728B52AA6E4}">
                <adec:decorative xmlns:adec="http://schemas.microsoft.com/office/drawing/2017/decorative" val="1"/>
              </a:ext>
            </a:extLst>
          </p:cNvPr>
          <p:cNvSpPr/>
          <p:nvPr/>
        </p:nvSpPr>
        <p:spPr bwMode="auto">
          <a:xfrm>
            <a:off x="8382001" y="5139048"/>
            <a:ext cx="2190135" cy="438670"/>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latin typeface="+mn-ea"/>
              </a:rPr>
              <a:t>表示の有無は、「個人の設定」から選択可能です。</a:t>
            </a:r>
          </a:p>
        </p:txBody>
      </p:sp>
      <p:cxnSp>
        <p:nvCxnSpPr>
          <p:cNvPr id="16" name="直線矢印コネクタ 15">
            <a:extLst>
              <a:ext uri="{FF2B5EF4-FFF2-40B4-BE49-F238E27FC236}">
                <a16:creationId xmlns:a16="http://schemas.microsoft.com/office/drawing/2014/main" id="{2DC38AC7-9F74-490A-B18E-F7477B57263D}"/>
              </a:ext>
              <a:ext uri="{C183D7F6-B498-43B3-948B-1728B52AA6E4}">
                <adec:decorative xmlns:adec="http://schemas.microsoft.com/office/drawing/2017/decorative" val="1"/>
              </a:ext>
            </a:extLst>
          </p:cNvPr>
          <p:cNvCxnSpPr>
            <a:cxnSpLocks/>
          </p:cNvCxnSpPr>
          <p:nvPr/>
        </p:nvCxnSpPr>
        <p:spPr bwMode="auto">
          <a:xfrm>
            <a:off x="8123898" y="5358383"/>
            <a:ext cx="258102" cy="0"/>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4" name="図 15">
            <a:extLst>
              <a:ext uri="{FF2B5EF4-FFF2-40B4-BE49-F238E27FC236}">
                <a16:creationId xmlns:a16="http://schemas.microsoft.com/office/drawing/2014/main" id="{EC8EDCC4-AEA4-48FD-92B0-10CFC7BC1A62}"/>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000" y="288000"/>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34">
            <a:extLst>
              <a:ext uri="{FF2B5EF4-FFF2-40B4-BE49-F238E27FC236}">
                <a16:creationId xmlns:a16="http://schemas.microsoft.com/office/drawing/2014/main" id="{04C0A17C-0391-4769-7958-9F948AAF7D71}"/>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385910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F400B4EE-6B8F-45C0-B630-99E67EFD9F18}"/>
              </a:ext>
            </a:extLst>
          </p:cNvPr>
          <p:cNvSpPr>
            <a:spLocks noGrp="1"/>
          </p:cNvSpPr>
          <p:nvPr>
            <p:ph type="title"/>
          </p:nvPr>
        </p:nvSpPr>
        <p:spPr/>
        <p:txBody>
          <a:bodyPr>
            <a:normAutofit/>
          </a:bodyPr>
          <a:lstStyle/>
          <a:p>
            <a:r>
              <a:rPr lang="ja-JP" altLang="en-US" dirty="0">
                <a:latin typeface="+mn-ea"/>
                <a:ea typeface="+mn-ea"/>
              </a:rPr>
              <a:t>      掲示板</a:t>
            </a:r>
            <a:r>
              <a:rPr lang="ja-JP" altLang="en-US" sz="2000" dirty="0">
                <a:latin typeface="+mn-ea"/>
                <a:ea typeface="+mn-ea"/>
              </a:rPr>
              <a:t>　</a:t>
            </a:r>
            <a:r>
              <a:rPr lang="en-US" altLang="ja-JP" sz="2000" dirty="0">
                <a:latin typeface="+mn-ea"/>
                <a:ea typeface="+mn-ea"/>
              </a:rPr>
              <a:t>- </a:t>
            </a:r>
            <a:r>
              <a:rPr lang="ja-JP" altLang="en-US" sz="2000" dirty="0">
                <a:latin typeface="+mn-ea"/>
                <a:ea typeface="+mn-ea"/>
              </a:rPr>
              <a:t>カテゴリー 一覧の表示改善 </a:t>
            </a:r>
            <a:r>
              <a:rPr lang="en-US" altLang="ja-JP" sz="2000" dirty="0">
                <a:latin typeface="+mn-ea"/>
                <a:ea typeface="+mn-ea"/>
              </a:rPr>
              <a:t>1</a:t>
            </a:r>
            <a:endParaRPr lang="ja-JP" altLang="en-US" sz="2000" dirty="0">
              <a:latin typeface="+mn-ea"/>
              <a:ea typeface="+mn-ea"/>
            </a:endParaRPr>
          </a:p>
        </p:txBody>
      </p:sp>
      <p:sp>
        <p:nvSpPr>
          <p:cNvPr id="2" name="テキスト プレースホルダー 1">
            <a:extLst>
              <a:ext uri="{FF2B5EF4-FFF2-40B4-BE49-F238E27FC236}">
                <a16:creationId xmlns:a16="http://schemas.microsoft.com/office/drawing/2014/main" id="{A2B2DD02-D2B0-4309-BB15-9C8C6ED1C68B}"/>
              </a:ext>
            </a:extLst>
          </p:cNvPr>
          <p:cNvSpPr>
            <a:spLocks noGrp="1"/>
          </p:cNvSpPr>
          <p:nvPr>
            <p:ph type="body" sz="quarter" idx="10"/>
          </p:nvPr>
        </p:nvSpPr>
        <p:spPr/>
        <p:txBody>
          <a:bodyPr>
            <a:normAutofit/>
          </a:bodyPr>
          <a:lstStyle/>
          <a:p>
            <a:pPr marL="0" indent="0">
              <a:buNone/>
            </a:pPr>
            <a:r>
              <a:rPr lang="ja-JP" altLang="en-US" sz="1600" kern="0" dirty="0"/>
              <a:t>掲示板一覧が別ペインとなり、横幅の調整と、独立したスクロール操作が可能になります。</a:t>
            </a:r>
          </a:p>
        </p:txBody>
      </p:sp>
      <p:pic>
        <p:nvPicPr>
          <p:cNvPr id="25" name="図 24">
            <a:extLst>
              <a:ext uri="{FF2B5EF4-FFF2-40B4-BE49-F238E27FC236}">
                <a16:creationId xmlns:a16="http://schemas.microsoft.com/office/drawing/2014/main" id="{E737E71A-A994-4302-9765-FC5A183D2DA2}"/>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66429" y="2586104"/>
            <a:ext cx="3342480" cy="2069946"/>
          </a:xfrm>
          <a:prstGeom prst="rect">
            <a:avLst/>
          </a:prstGeom>
          <a:ln>
            <a:noFill/>
          </a:ln>
          <a:effectLst>
            <a:outerShdw blurRad="50800" dist="38100" dir="2700000" algn="tl" rotWithShape="0">
              <a:prstClr val="black">
                <a:alpha val="40000"/>
              </a:prstClr>
            </a:outerShdw>
          </a:effectLst>
        </p:spPr>
      </p:pic>
      <p:sp>
        <p:nvSpPr>
          <p:cNvPr id="26" name="テキスト ボックス 25">
            <a:extLst>
              <a:ext uri="{FF2B5EF4-FFF2-40B4-BE49-F238E27FC236}">
                <a16:creationId xmlns:a16="http://schemas.microsoft.com/office/drawing/2014/main" id="{77BA14AC-B19F-4FD1-A0D1-473EACFDEF25}"/>
              </a:ext>
              <a:ext uri="{C183D7F6-B498-43B3-948B-1728B52AA6E4}">
                <adec:decorative xmlns:adec="http://schemas.microsoft.com/office/drawing/2017/decorative" val="1"/>
              </a:ext>
            </a:extLst>
          </p:cNvPr>
          <p:cNvSpPr txBox="1"/>
          <p:nvPr/>
        </p:nvSpPr>
        <p:spPr>
          <a:xfrm>
            <a:off x="4310087" y="2293125"/>
            <a:ext cx="1198822" cy="261610"/>
          </a:xfrm>
          <a:prstGeom prst="rect">
            <a:avLst/>
          </a:prstGeom>
          <a:solidFill>
            <a:schemeClr val="accent2"/>
          </a:solidFill>
          <a:ln>
            <a:solidFill>
              <a:schemeClr val="accent2"/>
            </a:solidFill>
          </a:ln>
        </p:spPr>
        <p:txBody>
          <a:bodyPr wrap="square" rtlCol="0">
            <a:spAutoFit/>
          </a:bodyPr>
          <a:lstStyle/>
          <a:p>
            <a:pPr algn="ctr"/>
            <a:r>
              <a:rPr lang="en-US" altLang="ja-JP" sz="1100" b="1" dirty="0">
                <a:solidFill>
                  <a:schemeClr val="bg1"/>
                </a:solidFill>
                <a:latin typeface="+mn-ea"/>
              </a:rPr>
              <a:t>Garoon 4.10</a:t>
            </a:r>
            <a:endParaRPr lang="ja-JP" altLang="en-US" sz="1100" b="1" dirty="0">
              <a:solidFill>
                <a:schemeClr val="bg1"/>
              </a:solidFill>
              <a:latin typeface="+mn-ea"/>
            </a:endParaRPr>
          </a:p>
        </p:txBody>
      </p:sp>
      <p:sp>
        <p:nvSpPr>
          <p:cNvPr id="27" name="テキスト ボックス 26">
            <a:extLst>
              <a:ext uri="{FF2B5EF4-FFF2-40B4-BE49-F238E27FC236}">
                <a16:creationId xmlns:a16="http://schemas.microsoft.com/office/drawing/2014/main" id="{FAB79D8B-07F9-4EA2-B5D3-1A2EA5B94FB4}"/>
              </a:ext>
              <a:ext uri="{C183D7F6-B498-43B3-948B-1728B52AA6E4}">
                <adec:decorative xmlns:adec="http://schemas.microsoft.com/office/drawing/2017/decorative" val="1"/>
              </a:ext>
            </a:extLst>
          </p:cNvPr>
          <p:cNvSpPr txBox="1"/>
          <p:nvPr/>
        </p:nvSpPr>
        <p:spPr>
          <a:xfrm>
            <a:off x="8291979" y="2301007"/>
            <a:ext cx="1198822" cy="261610"/>
          </a:xfrm>
          <a:prstGeom prst="rect">
            <a:avLst/>
          </a:prstGeom>
          <a:solidFill>
            <a:schemeClr val="accent2"/>
          </a:solidFill>
          <a:ln>
            <a:solidFill>
              <a:schemeClr val="accent2"/>
            </a:solidFill>
          </a:ln>
        </p:spPr>
        <p:txBody>
          <a:bodyPr wrap="square" rtlCol="0">
            <a:spAutoFit/>
          </a:bodyPr>
          <a:lstStyle/>
          <a:p>
            <a:pPr algn="ctr"/>
            <a:r>
              <a:rPr lang="en-US" altLang="ja-JP" sz="1100" b="1" dirty="0">
                <a:solidFill>
                  <a:schemeClr val="bg1"/>
                </a:solidFill>
                <a:latin typeface="+mn-ea"/>
              </a:rPr>
              <a:t>Garoon 5</a:t>
            </a:r>
            <a:endParaRPr lang="ja-JP" altLang="en-US" sz="1100" b="1" dirty="0">
              <a:solidFill>
                <a:schemeClr val="bg1"/>
              </a:solidFill>
              <a:latin typeface="+mn-ea"/>
            </a:endParaRPr>
          </a:p>
        </p:txBody>
      </p:sp>
      <p:sp>
        <p:nvSpPr>
          <p:cNvPr id="29" name="吹き出し: 角を丸めた四角形 10">
            <a:extLst>
              <a:ext uri="{FF2B5EF4-FFF2-40B4-BE49-F238E27FC236}">
                <a16:creationId xmlns:a16="http://schemas.microsoft.com/office/drawing/2014/main" id="{B1123E11-7AEE-42B9-B663-DF7B8E2BB2EB}"/>
              </a:ext>
              <a:ext uri="{C183D7F6-B498-43B3-948B-1728B52AA6E4}">
                <adec:decorative xmlns:adec="http://schemas.microsoft.com/office/drawing/2017/decorative" val="1"/>
              </a:ext>
            </a:extLst>
          </p:cNvPr>
          <p:cNvSpPr/>
          <p:nvPr/>
        </p:nvSpPr>
        <p:spPr bwMode="auto">
          <a:xfrm>
            <a:off x="4965788" y="5098450"/>
            <a:ext cx="4696372" cy="633059"/>
          </a:xfrm>
          <a:prstGeom prst="roundRect">
            <a:avLst>
              <a:gd name="adj" fmla="val 6690"/>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100" dirty="0">
                <a:solidFill>
                  <a:schemeClr val="tx1"/>
                </a:solidFill>
                <a:latin typeface="+mn-ea"/>
              </a:rPr>
              <a:t>長いカテゴリー名がある場合や、何階層ものカテゴリーがある場合、</a:t>
            </a:r>
            <a:br>
              <a:rPr lang="en-US" altLang="ja-JP" sz="1100" dirty="0">
                <a:solidFill>
                  <a:schemeClr val="tx1"/>
                </a:solidFill>
                <a:latin typeface="+mn-ea"/>
              </a:rPr>
            </a:br>
            <a:r>
              <a:rPr lang="ja-JP" altLang="en-US" sz="1100" dirty="0">
                <a:solidFill>
                  <a:schemeClr val="tx1"/>
                </a:solidFill>
                <a:latin typeface="+mn-ea"/>
              </a:rPr>
              <a:t>掲示の数が多い場合でも、より見やすく操作しやすい画面となります。</a:t>
            </a:r>
          </a:p>
        </p:txBody>
      </p:sp>
      <p:pic>
        <p:nvPicPr>
          <p:cNvPr id="33" name="図 32">
            <a:extLst>
              <a:ext uri="{FF2B5EF4-FFF2-40B4-BE49-F238E27FC236}">
                <a16:creationId xmlns:a16="http://schemas.microsoft.com/office/drawing/2014/main" id="{1715A2FC-ED21-42DA-9673-8B3EFA79D6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26805" y="2591060"/>
            <a:ext cx="2863997" cy="2171812"/>
          </a:xfrm>
          <a:prstGeom prst="rect">
            <a:avLst/>
          </a:prstGeom>
          <a:ln>
            <a:noFill/>
          </a:ln>
          <a:effectLst>
            <a:outerShdw blurRad="50800" dist="38100" dir="2700000" algn="tl" rotWithShape="0">
              <a:prstClr val="black">
                <a:alpha val="40000"/>
              </a:prstClr>
            </a:outerShdw>
          </a:effectLst>
        </p:spPr>
      </p:pic>
      <p:sp>
        <p:nvSpPr>
          <p:cNvPr id="35" name="正方形/長方形 34">
            <a:extLst>
              <a:ext uri="{FF2B5EF4-FFF2-40B4-BE49-F238E27FC236}">
                <a16:creationId xmlns:a16="http://schemas.microsoft.com/office/drawing/2014/main" id="{EFB1337A-8FFE-456B-B22A-7A85BF78150B}"/>
              </a:ext>
              <a:ext uri="{C183D7F6-B498-43B3-948B-1728B52AA6E4}">
                <adec:decorative xmlns:adec="http://schemas.microsoft.com/office/drawing/2017/decorative" val="1"/>
              </a:ext>
            </a:extLst>
          </p:cNvPr>
          <p:cNvSpPr/>
          <p:nvPr/>
        </p:nvSpPr>
        <p:spPr bwMode="auto">
          <a:xfrm>
            <a:off x="9156219" y="3227485"/>
            <a:ext cx="350362" cy="1535389"/>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36" name="右矢印 28">
            <a:extLst>
              <a:ext uri="{FF2B5EF4-FFF2-40B4-BE49-F238E27FC236}">
                <a16:creationId xmlns:a16="http://schemas.microsoft.com/office/drawing/2014/main" id="{16A7909B-467C-4EA7-8D14-0333B7D09DAB}"/>
              </a:ext>
              <a:ext uri="{C183D7F6-B498-43B3-948B-1728B52AA6E4}">
                <adec:decorative xmlns:adec="http://schemas.microsoft.com/office/drawing/2017/decorative" val="1"/>
              </a:ext>
            </a:extLst>
          </p:cNvPr>
          <p:cNvSpPr/>
          <p:nvPr/>
        </p:nvSpPr>
        <p:spPr bwMode="auto">
          <a:xfrm>
            <a:off x="5696995" y="3429000"/>
            <a:ext cx="622169" cy="587476"/>
          </a:xfrm>
          <a:prstGeom prst="right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37" name="直線矢印コネクタ 36">
            <a:extLst>
              <a:ext uri="{FF2B5EF4-FFF2-40B4-BE49-F238E27FC236}">
                <a16:creationId xmlns:a16="http://schemas.microsoft.com/office/drawing/2014/main" id="{B00EFC18-24DD-4204-BC70-589B6C777294}"/>
              </a:ext>
              <a:ext uri="{C183D7F6-B498-43B3-948B-1728B52AA6E4}">
                <adec:decorative xmlns:adec="http://schemas.microsoft.com/office/drawing/2017/decorative" val="1"/>
              </a:ext>
            </a:extLst>
          </p:cNvPr>
          <p:cNvCxnSpPr>
            <a:cxnSpLocks/>
          </p:cNvCxnSpPr>
          <p:nvPr/>
        </p:nvCxnSpPr>
        <p:spPr bwMode="auto">
          <a:xfrm flipH="1">
            <a:off x="6626804" y="4762872"/>
            <a:ext cx="209860" cy="335576"/>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0" name="矢印: 上下 39">
            <a:extLst>
              <a:ext uri="{FF2B5EF4-FFF2-40B4-BE49-F238E27FC236}">
                <a16:creationId xmlns:a16="http://schemas.microsoft.com/office/drawing/2014/main" id="{69DF7DB7-8FF5-4446-A7D0-7D3BC4E36188}"/>
              </a:ext>
              <a:ext uri="{C183D7F6-B498-43B3-948B-1728B52AA6E4}">
                <adec:decorative xmlns:adec="http://schemas.microsoft.com/office/drawing/2017/decorative" val="1"/>
              </a:ext>
            </a:extLst>
          </p:cNvPr>
          <p:cNvSpPr/>
          <p:nvPr/>
        </p:nvSpPr>
        <p:spPr bwMode="auto">
          <a:xfrm>
            <a:off x="8848578" y="3319083"/>
            <a:ext cx="157075" cy="1216152"/>
          </a:xfrm>
          <a:prstGeom prst="upDown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41" name="矢印: 上下 40">
            <a:extLst>
              <a:ext uri="{FF2B5EF4-FFF2-40B4-BE49-F238E27FC236}">
                <a16:creationId xmlns:a16="http://schemas.microsoft.com/office/drawing/2014/main" id="{DACF2211-A431-42D1-AE5C-2BB53B2E21BD}"/>
              </a:ext>
              <a:ext uri="{C183D7F6-B498-43B3-948B-1728B52AA6E4}">
                <adec:decorative xmlns:adec="http://schemas.microsoft.com/office/drawing/2017/decorative" val="1"/>
              </a:ext>
            </a:extLst>
          </p:cNvPr>
          <p:cNvSpPr/>
          <p:nvPr/>
        </p:nvSpPr>
        <p:spPr bwMode="auto">
          <a:xfrm rot="5400000">
            <a:off x="8150684" y="4006755"/>
            <a:ext cx="163855" cy="1231933"/>
          </a:xfrm>
          <a:prstGeom prst="upDownArrow">
            <a:avLst/>
          </a:prstGeom>
          <a:solidFill>
            <a:srgbClr val="003399"/>
          </a:solidFill>
          <a:ln>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sp>
        <p:nvSpPr>
          <p:cNvPr id="42" name="テキスト ボックス 41">
            <a:extLst>
              <a:ext uri="{FF2B5EF4-FFF2-40B4-BE49-F238E27FC236}">
                <a16:creationId xmlns:a16="http://schemas.microsoft.com/office/drawing/2014/main" id="{6655FB83-F357-4D39-84DC-9CB6D0B5CCEC}"/>
              </a:ext>
              <a:ext uri="{C183D7F6-B498-43B3-948B-1728B52AA6E4}">
                <adec:decorative xmlns:adec="http://schemas.microsoft.com/office/drawing/2017/decorative" val="1"/>
              </a:ext>
            </a:extLst>
          </p:cNvPr>
          <p:cNvSpPr txBox="1"/>
          <p:nvPr/>
        </p:nvSpPr>
        <p:spPr>
          <a:xfrm>
            <a:off x="8540937" y="3472709"/>
            <a:ext cx="353943" cy="797654"/>
          </a:xfrm>
          <a:prstGeom prst="rect">
            <a:avLst/>
          </a:prstGeom>
          <a:noFill/>
        </p:spPr>
        <p:txBody>
          <a:bodyPr vert="eaVert" wrap="none" rtlCol="0">
            <a:spAutoFit/>
          </a:bodyPr>
          <a:lstStyle/>
          <a:p>
            <a:r>
              <a:rPr lang="ja-JP" altLang="en-US" sz="1100" dirty="0">
                <a:latin typeface="+mn-ea"/>
              </a:rPr>
              <a:t>スクロール</a:t>
            </a:r>
          </a:p>
        </p:txBody>
      </p:sp>
      <p:sp>
        <p:nvSpPr>
          <p:cNvPr id="44" name="テキスト ボックス 43">
            <a:extLst>
              <a:ext uri="{FF2B5EF4-FFF2-40B4-BE49-F238E27FC236}">
                <a16:creationId xmlns:a16="http://schemas.microsoft.com/office/drawing/2014/main" id="{B40AF68C-93FF-414C-8D69-B44C0036FD06}"/>
              </a:ext>
              <a:ext uri="{C183D7F6-B498-43B3-948B-1728B52AA6E4}">
                <adec:decorative xmlns:adec="http://schemas.microsoft.com/office/drawing/2017/decorative" val="1"/>
              </a:ext>
            </a:extLst>
          </p:cNvPr>
          <p:cNvSpPr txBox="1"/>
          <p:nvPr/>
        </p:nvSpPr>
        <p:spPr>
          <a:xfrm>
            <a:off x="7787618" y="4371756"/>
            <a:ext cx="889987" cy="261610"/>
          </a:xfrm>
          <a:prstGeom prst="rect">
            <a:avLst/>
          </a:prstGeom>
          <a:noFill/>
        </p:spPr>
        <p:txBody>
          <a:bodyPr wrap="none" rtlCol="0">
            <a:spAutoFit/>
          </a:bodyPr>
          <a:lstStyle/>
          <a:p>
            <a:r>
              <a:rPr lang="ja-JP" altLang="en-US" sz="1100" dirty="0">
                <a:latin typeface="+mn-ea"/>
              </a:rPr>
              <a:t>横幅の調整</a:t>
            </a:r>
          </a:p>
        </p:txBody>
      </p:sp>
      <p:sp>
        <p:nvSpPr>
          <p:cNvPr id="45" name="テキスト ボックス 44">
            <a:extLst>
              <a:ext uri="{FF2B5EF4-FFF2-40B4-BE49-F238E27FC236}">
                <a16:creationId xmlns:a16="http://schemas.microsoft.com/office/drawing/2014/main" id="{0F81CC72-6C80-4605-B2E6-96C1D058D79C}"/>
              </a:ext>
              <a:ext uri="{C183D7F6-B498-43B3-948B-1728B52AA6E4}">
                <adec:decorative xmlns:adec="http://schemas.microsoft.com/office/drawing/2017/decorative" val="1"/>
              </a:ext>
            </a:extLst>
          </p:cNvPr>
          <p:cNvSpPr txBox="1"/>
          <p:nvPr/>
        </p:nvSpPr>
        <p:spPr>
          <a:xfrm>
            <a:off x="6576121" y="2314060"/>
            <a:ext cx="1198822" cy="276999"/>
          </a:xfrm>
          <a:prstGeom prst="rect">
            <a:avLst/>
          </a:prstGeom>
          <a:solidFill>
            <a:schemeClr val="accent1"/>
          </a:solidFill>
        </p:spPr>
        <p:txBody>
          <a:bodyPr wrap="square" rtlCol="0" anchor="ctr">
            <a:spAutoFit/>
          </a:bodyPr>
          <a:lstStyle/>
          <a:p>
            <a:pPr algn="ctr"/>
            <a:r>
              <a:rPr lang="en-US" altLang="ja-JP" sz="1200" b="1" dirty="0">
                <a:solidFill>
                  <a:schemeClr val="bg1"/>
                </a:solidFill>
                <a:latin typeface="+mn-ea"/>
              </a:rPr>
              <a:t>After</a:t>
            </a:r>
            <a:endParaRPr lang="ja-JP" altLang="en-US" sz="1200" b="1" dirty="0">
              <a:solidFill>
                <a:schemeClr val="bg1"/>
              </a:solidFill>
              <a:latin typeface="+mn-ea"/>
            </a:endParaRPr>
          </a:p>
        </p:txBody>
      </p:sp>
      <p:sp>
        <p:nvSpPr>
          <p:cNvPr id="46" name="テキスト ボックス 45">
            <a:extLst>
              <a:ext uri="{FF2B5EF4-FFF2-40B4-BE49-F238E27FC236}">
                <a16:creationId xmlns:a16="http://schemas.microsoft.com/office/drawing/2014/main" id="{10B03592-6034-4F0B-BC00-02292149CF8E}"/>
              </a:ext>
              <a:ext uri="{C183D7F6-B498-43B3-948B-1728B52AA6E4}">
                <adec:decorative xmlns:adec="http://schemas.microsoft.com/office/drawing/2017/decorative" val="1"/>
              </a:ext>
            </a:extLst>
          </p:cNvPr>
          <p:cNvSpPr txBox="1"/>
          <p:nvPr/>
        </p:nvSpPr>
        <p:spPr>
          <a:xfrm>
            <a:off x="2166429" y="2285431"/>
            <a:ext cx="1198822" cy="276999"/>
          </a:xfrm>
          <a:prstGeom prst="rect">
            <a:avLst/>
          </a:prstGeom>
          <a:solidFill>
            <a:schemeClr val="bg2"/>
          </a:solidFill>
        </p:spPr>
        <p:txBody>
          <a:bodyPr wrap="square" rtlCol="0" anchor="ctr">
            <a:spAutoFit/>
          </a:bodyPr>
          <a:lstStyle/>
          <a:p>
            <a:pPr algn="ctr"/>
            <a:r>
              <a:rPr lang="en-US" altLang="ja-JP" sz="1200" b="1" dirty="0">
                <a:latin typeface="+mn-ea"/>
              </a:rPr>
              <a:t>Before</a:t>
            </a:r>
            <a:endParaRPr lang="ja-JP" altLang="en-US" sz="1200" b="1" dirty="0">
              <a:latin typeface="+mn-ea"/>
            </a:endParaRPr>
          </a:p>
        </p:txBody>
      </p:sp>
      <p:pic>
        <p:nvPicPr>
          <p:cNvPr id="19" name="図 18">
            <a:extLst>
              <a:ext uri="{FF2B5EF4-FFF2-40B4-BE49-F238E27FC236}">
                <a16:creationId xmlns:a16="http://schemas.microsoft.com/office/drawing/2014/main" id="{AED1054F-0E6D-4C16-9F50-31A3C0D4C37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000" y="288000"/>
            <a:ext cx="522316" cy="522316"/>
          </a:xfrm>
          <a:prstGeom prst="rect">
            <a:avLst/>
          </a:prstGeom>
        </p:spPr>
      </p:pic>
      <p:sp>
        <p:nvSpPr>
          <p:cNvPr id="5" name="角丸四角形 34">
            <a:extLst>
              <a:ext uri="{FF2B5EF4-FFF2-40B4-BE49-F238E27FC236}">
                <a16:creationId xmlns:a16="http://schemas.microsoft.com/office/drawing/2014/main" id="{0309FA9A-56C8-DC05-89E8-0ECB22DD1230}"/>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232321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a:extLst>
              <a:ext uri="{FF2B5EF4-FFF2-40B4-BE49-F238E27FC236}">
                <a16:creationId xmlns:a16="http://schemas.microsoft.com/office/drawing/2014/main" id="{B8E92309-C07A-42CC-8C85-5BB3A9215F88}"/>
              </a:ext>
            </a:extLst>
          </p:cNvPr>
          <p:cNvSpPr>
            <a:spLocks noGrp="1"/>
          </p:cNvSpPr>
          <p:nvPr>
            <p:ph type="title"/>
          </p:nvPr>
        </p:nvSpPr>
        <p:spPr/>
        <p:txBody>
          <a:bodyPr>
            <a:normAutofit/>
          </a:bodyPr>
          <a:lstStyle/>
          <a:p>
            <a:r>
              <a:rPr lang="ja-JP" altLang="en-US" dirty="0"/>
              <a:t>      掲示板</a:t>
            </a:r>
            <a:r>
              <a:rPr lang="ja-JP" altLang="en-US" sz="2000" dirty="0"/>
              <a:t>　</a:t>
            </a:r>
            <a:r>
              <a:rPr lang="en-US" altLang="ja-JP" sz="2000" dirty="0"/>
              <a:t>- </a:t>
            </a:r>
            <a:r>
              <a:rPr lang="ja-JP" altLang="en-US" sz="2000" dirty="0"/>
              <a:t>カテゴリー 一覧の表示改善 </a:t>
            </a:r>
            <a:r>
              <a:rPr lang="en-US" altLang="ja-JP" sz="2000" dirty="0"/>
              <a:t>2</a:t>
            </a:r>
            <a:endParaRPr lang="ja-JP" altLang="en-US" sz="2000" dirty="0"/>
          </a:p>
        </p:txBody>
      </p:sp>
      <p:sp>
        <p:nvSpPr>
          <p:cNvPr id="2" name="コンテンツ プレースホルダー 1">
            <a:extLst>
              <a:ext uri="{FF2B5EF4-FFF2-40B4-BE49-F238E27FC236}">
                <a16:creationId xmlns:a16="http://schemas.microsoft.com/office/drawing/2014/main" id="{25D70BBC-E663-4BFD-AE9D-3CFA14BBAC88}"/>
              </a:ext>
            </a:extLst>
          </p:cNvPr>
          <p:cNvSpPr>
            <a:spLocks noGrp="1"/>
          </p:cNvSpPr>
          <p:nvPr>
            <p:ph type="body" sz="quarter" idx="10"/>
          </p:nvPr>
        </p:nvSpPr>
        <p:spPr>
          <a:xfrm>
            <a:off x="499806" y="1139037"/>
            <a:ext cx="10673961" cy="4956761"/>
          </a:xfrm>
        </p:spPr>
        <p:txBody>
          <a:bodyPr>
            <a:normAutofit/>
          </a:bodyPr>
          <a:lstStyle/>
          <a:p>
            <a:pPr marL="0" indent="0">
              <a:buNone/>
            </a:pPr>
            <a:r>
              <a:rPr lang="ja-JP" altLang="en-US" sz="1600" dirty="0">
                <a:solidFill>
                  <a:srgbClr val="333333"/>
                </a:solidFill>
              </a:rPr>
              <a:t>カテゴリー一覧が別ペインとなったことで、</a:t>
            </a:r>
            <a:r>
              <a:rPr lang="en-US" altLang="ja-JP" sz="1600" dirty="0">
                <a:solidFill>
                  <a:srgbClr val="333333"/>
                </a:solidFill>
              </a:rPr>
              <a:t> </a:t>
            </a:r>
            <a:r>
              <a:rPr lang="ja-JP" altLang="en-US" sz="1600" dirty="0">
                <a:solidFill>
                  <a:srgbClr val="333333"/>
                </a:solidFill>
              </a:rPr>
              <a:t>カテゴリーをクリックした時は、右ペインのタイトル一覧のみが更新されます。カテゴリーの表示位置が変わらないため、余計なスクロールを減らすことができます。</a:t>
            </a:r>
          </a:p>
          <a:p>
            <a:pPr marL="0" indent="0">
              <a:buNone/>
            </a:pPr>
            <a:endParaRPr kumimoji="1" lang="ja-JP" altLang="en-US" sz="1600" dirty="0"/>
          </a:p>
        </p:txBody>
      </p:sp>
      <p:pic>
        <p:nvPicPr>
          <p:cNvPr id="6" name="図 5">
            <a:extLst>
              <a:ext uri="{FF2B5EF4-FFF2-40B4-BE49-F238E27FC236}">
                <a16:creationId xmlns:a16="http://schemas.microsoft.com/office/drawing/2014/main" id="{EB6ECBCC-6FCB-4033-AC66-75401712C06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9221" y="2583126"/>
            <a:ext cx="7733561" cy="3060000"/>
          </a:xfrm>
          <a:prstGeom prst="rect">
            <a:avLst/>
          </a:prstGeom>
          <a:effectLst>
            <a:outerShdw blurRad="50800" dist="38100" dir="2700000" algn="tl" rotWithShape="0">
              <a:prstClr val="black">
                <a:alpha val="40000"/>
              </a:prstClr>
            </a:outerShdw>
          </a:effectLst>
        </p:spPr>
      </p:pic>
      <p:sp>
        <p:nvSpPr>
          <p:cNvPr id="9" name="角丸四角形 14">
            <a:extLst>
              <a:ext uri="{FF2B5EF4-FFF2-40B4-BE49-F238E27FC236}">
                <a16:creationId xmlns:a16="http://schemas.microsoft.com/office/drawing/2014/main" id="{1F87B32C-71E6-481C-86BA-0341FAA1C7FB}"/>
              </a:ext>
              <a:ext uri="{C183D7F6-B498-43B3-948B-1728B52AA6E4}">
                <adec:decorative xmlns:adec="http://schemas.microsoft.com/office/drawing/2017/decorative" val="1"/>
              </a:ext>
            </a:extLst>
          </p:cNvPr>
          <p:cNvSpPr/>
          <p:nvPr/>
        </p:nvSpPr>
        <p:spPr bwMode="auto">
          <a:xfrm>
            <a:off x="4119445" y="4080574"/>
            <a:ext cx="5753427" cy="1582653"/>
          </a:xfrm>
          <a:prstGeom prst="roundRect">
            <a:avLst>
              <a:gd name="adj" fmla="val 6733"/>
            </a:avLst>
          </a:prstGeom>
          <a:noFill/>
          <a:ln w="19050">
            <a:solidFill>
              <a:schemeClr val="accent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endParaRPr>
          </a:p>
        </p:txBody>
      </p:sp>
      <p:sp>
        <p:nvSpPr>
          <p:cNvPr id="10" name="正方形/長方形 9">
            <a:extLst>
              <a:ext uri="{FF2B5EF4-FFF2-40B4-BE49-F238E27FC236}">
                <a16:creationId xmlns:a16="http://schemas.microsoft.com/office/drawing/2014/main" id="{9ACB9E6A-E0B4-4069-B6CA-9B6B43861F2A}"/>
              </a:ext>
              <a:ext uri="{C183D7F6-B498-43B3-948B-1728B52AA6E4}">
                <adec:decorative xmlns:adec="http://schemas.microsoft.com/office/drawing/2017/decorative" val="1"/>
              </a:ext>
            </a:extLst>
          </p:cNvPr>
          <p:cNvSpPr/>
          <p:nvPr/>
        </p:nvSpPr>
        <p:spPr bwMode="auto">
          <a:xfrm>
            <a:off x="2611934" y="5174380"/>
            <a:ext cx="424632" cy="149461"/>
          </a:xfrm>
          <a:prstGeom prst="rect">
            <a:avLst/>
          </a:prstGeom>
          <a:noFill/>
          <a:ln w="19050">
            <a:solidFill>
              <a:schemeClr val="accent2"/>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dirty="0">
              <a:solidFill>
                <a:schemeClr val="tx1"/>
              </a:solidFill>
              <a:latin typeface="+mn-ea"/>
            </a:endParaRPr>
          </a:p>
        </p:txBody>
      </p:sp>
      <p:cxnSp>
        <p:nvCxnSpPr>
          <p:cNvPr id="11" name="直線矢印コネクタ 10">
            <a:extLst>
              <a:ext uri="{FF2B5EF4-FFF2-40B4-BE49-F238E27FC236}">
                <a16:creationId xmlns:a16="http://schemas.microsoft.com/office/drawing/2014/main" id="{D2D183C5-7BF7-4670-9A7C-FAF53CF041BE}"/>
              </a:ext>
              <a:ext uri="{C183D7F6-B498-43B3-948B-1728B52AA6E4}">
                <adec:decorative xmlns:adec="http://schemas.microsoft.com/office/drawing/2017/decorative" val="1"/>
              </a:ext>
            </a:extLst>
          </p:cNvPr>
          <p:cNvCxnSpPr>
            <a:cxnSpLocks/>
          </p:cNvCxnSpPr>
          <p:nvPr/>
        </p:nvCxnSpPr>
        <p:spPr bwMode="auto">
          <a:xfrm flipV="1">
            <a:off x="3036567" y="4865071"/>
            <a:ext cx="1082876" cy="338697"/>
          </a:xfrm>
          <a:prstGeom prst="straightConnector1">
            <a:avLst/>
          </a:prstGeom>
          <a:gradFill rotWithShape="1">
            <a:gsLst>
              <a:gs pos="0">
                <a:schemeClr val="bg1">
                  <a:alpha val="70000"/>
                </a:schemeClr>
              </a:gs>
              <a:gs pos="100000">
                <a:schemeClr val="bg2">
                  <a:alpha val="13000"/>
                </a:schemeClr>
              </a:gs>
            </a:gsLst>
            <a:lin ang="5400000" scaled="1"/>
          </a:gradFill>
          <a:ln w="19050">
            <a:solidFill>
              <a:schemeClr val="accent1"/>
            </a:solidFill>
            <a:headEnd type="oval" w="med" len="med"/>
            <a:tailEnd type="oval"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8" name="図 7">
            <a:extLst>
              <a:ext uri="{FF2B5EF4-FFF2-40B4-BE49-F238E27FC236}">
                <a16:creationId xmlns:a16="http://schemas.microsoft.com/office/drawing/2014/main" id="{69B51EF8-7EAB-45DA-BA30-1181C697C1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288348"/>
            <a:ext cx="522316" cy="522316"/>
          </a:xfrm>
          <a:prstGeom prst="rect">
            <a:avLst/>
          </a:prstGeom>
        </p:spPr>
      </p:pic>
      <p:sp>
        <p:nvSpPr>
          <p:cNvPr id="5" name="角丸四角形 34">
            <a:extLst>
              <a:ext uri="{FF2B5EF4-FFF2-40B4-BE49-F238E27FC236}">
                <a16:creationId xmlns:a16="http://schemas.microsoft.com/office/drawing/2014/main" id="{C93AE930-2CD3-4D66-40A6-4F096A29C170}"/>
              </a:ext>
            </a:extLst>
          </p:cNvPr>
          <p:cNvSpPr/>
          <p:nvPr/>
        </p:nvSpPr>
        <p:spPr bwMode="auto">
          <a:xfrm>
            <a:off x="10260000" y="720000"/>
            <a:ext cx="1620000" cy="216000"/>
          </a:xfrm>
          <a:prstGeom prst="roundRect">
            <a:avLst>
              <a:gd name="adj" fmla="val 50000"/>
            </a:avLst>
          </a:prstGeom>
          <a:solidFill>
            <a:schemeClr val="accent2"/>
          </a:solidFill>
          <a:ln w="6350">
            <a:solidFill>
              <a:schemeClr val="bg1"/>
            </a:solidFill>
          </a:ln>
        </p:spPr>
        <p:style>
          <a:lnRef idx="2">
            <a:schemeClr val="accent2"/>
          </a:lnRef>
          <a:fillRef idx="1">
            <a:schemeClr val="lt1"/>
          </a:fillRef>
          <a:effectRef idx="0">
            <a:schemeClr val="accent2"/>
          </a:effectRef>
          <a:fontRef idx="minor">
            <a:schemeClr val="dk1"/>
          </a:fontRef>
        </p:style>
        <p:txBody>
          <a:bodyPr vert="horz" wrap="square" lIns="91440" tIns="91440" rIns="91440" bIns="45720" numCol="1" rtlCol="0" anchor="ctr" anchorCtr="0" compatLnSpc="1">
            <a:prstTxWarp prst="textNoShape">
              <a:avLst/>
            </a:prstTxWarp>
          </a:bodyPr>
          <a:lstStyle/>
          <a:p>
            <a:pPr algn="ctr"/>
            <a:r>
              <a:rPr kumimoji="1" lang="en-US" altLang="ja-JP" sz="1100" b="1" dirty="0" err="1">
                <a:solidFill>
                  <a:schemeClr val="bg1"/>
                </a:solidFill>
                <a:latin typeface="+mn-ea"/>
              </a:rPr>
              <a:t>Garoon</a:t>
            </a:r>
            <a:r>
              <a:rPr kumimoji="1" lang="en-US" altLang="ja-JP" sz="1100" b="1" dirty="0">
                <a:solidFill>
                  <a:schemeClr val="bg1"/>
                </a:solidFill>
                <a:latin typeface="+mn-ea"/>
              </a:rPr>
              <a:t> 5.0</a:t>
            </a:r>
            <a:r>
              <a:rPr kumimoji="1" lang="ja-JP" altLang="en-US" sz="1100" b="1" dirty="0">
                <a:solidFill>
                  <a:schemeClr val="bg1"/>
                </a:solidFill>
                <a:latin typeface="+mn-ea"/>
              </a:rPr>
              <a:t>から搭載</a:t>
            </a:r>
            <a:endParaRPr kumimoji="1" lang="en-US" altLang="ja-JP" sz="1100" b="1" dirty="0">
              <a:solidFill>
                <a:schemeClr val="bg1"/>
              </a:solidFill>
              <a:latin typeface="+mn-ea"/>
            </a:endParaRPr>
          </a:p>
        </p:txBody>
      </p:sp>
    </p:spTree>
    <p:extLst>
      <p:ext uri="{BB962C8B-B14F-4D97-AF65-F5344CB8AC3E}">
        <p14:creationId xmlns:p14="http://schemas.microsoft.com/office/powerpoint/2010/main" val="763370484"/>
      </p:ext>
    </p:extLst>
  </p:cSld>
  <p:clrMapOvr>
    <a:masterClrMapping/>
  </p:clrMapOvr>
</p:sld>
</file>

<file path=ppt/theme/theme1.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30e1__x30e2_ xmlns="9a749bd9-4249-4213-9bd2-103ed03e98a6" xsi:nil="true"/>
    <TaxCatchAll xmlns="5339ad34-89ec-4261-99c6-c8d999a05686" xsi:nil="true"/>
    <lcf76f155ced4ddcb4097134ff3c332f xmlns="9a749bd9-4249-4213-9bd2-103ed03e98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06AE9C040CCD3499E0880E8C4CD0694" ma:contentTypeVersion="14" ma:contentTypeDescription="新しいドキュメントを作成します。" ma:contentTypeScope="" ma:versionID="a4d380e3faa229412324d117a417415d">
  <xsd:schema xmlns:xsd="http://www.w3.org/2001/XMLSchema" xmlns:xs="http://www.w3.org/2001/XMLSchema" xmlns:p="http://schemas.microsoft.com/office/2006/metadata/properties" xmlns:ns2="9a749bd9-4249-4213-9bd2-103ed03e98a6" xmlns:ns3="5339ad34-89ec-4261-99c6-c8d999a05686" targetNamespace="http://schemas.microsoft.com/office/2006/metadata/properties" ma:root="true" ma:fieldsID="ff4cccddb1c990b63b7f9856ebd00bb7" ns2:_="" ns3:_="">
    <xsd:import namespace="9a749bd9-4249-4213-9bd2-103ed03e98a6"/>
    <xsd:import namespace="5339ad34-89ec-4261-99c6-c8d999a05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_x30e1__x30e2_"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49bd9-4249-4213-9bd2-103ed03e9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x30e1__x30e2_" ma:index="18" nillable="true" ma:displayName="メモ" ma:format="Dropdown" ma:internalName="_x30e1__x30e2_">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9ad34-89ec-4261-99c6-c8d999a0568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967208d-70e4-46b6-a0cf-9067f1e3fdf6}" ma:internalName="TaxCatchAll" ma:showField="CatchAllData" ma:web="5339ad34-89ec-4261-99c6-c8d999a056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A01D2-48AC-42C2-8C33-E167C916CC5A}">
  <ds:schemaRefs>
    <ds:schemaRef ds:uri="http://schemas.openxmlformats.org/package/2006/metadata/core-properties"/>
    <ds:schemaRef ds:uri="http://schemas.microsoft.com/office/2006/documentManagement/types"/>
    <ds:schemaRef ds:uri="http://www.w3.org/XML/1998/namespace"/>
    <ds:schemaRef ds:uri="http://purl.org/dc/dcmitype/"/>
    <ds:schemaRef ds:uri="9a749bd9-4249-4213-9bd2-103ed03e98a6"/>
    <ds:schemaRef ds:uri="http://purl.org/dc/elements/1.1/"/>
    <ds:schemaRef ds:uri="http://schemas.microsoft.com/office/2006/metadata/properties"/>
    <ds:schemaRef ds:uri="http://schemas.microsoft.com/office/infopath/2007/PartnerControls"/>
    <ds:schemaRef ds:uri="5339ad34-89ec-4261-99c6-c8d999a05686"/>
    <ds:schemaRef ds:uri="http://purl.org/dc/terms/"/>
  </ds:schemaRefs>
</ds:datastoreItem>
</file>

<file path=customXml/itemProps2.xml><?xml version="1.0" encoding="utf-8"?>
<ds:datastoreItem xmlns:ds="http://schemas.openxmlformats.org/officeDocument/2006/customXml" ds:itemID="{8CB68246-C0BE-45CF-A4C8-7D58A6B28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49bd9-4249-4213-9bd2-103ed03e98a6"/>
    <ds:schemaRef ds:uri="5339ad34-89ec-4261-99c6-c8d999a05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539EE6-8BD2-4A4E-AC3A-0445057F08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Garoonテンプレート_16_9_20200923</Template>
  <TotalTime>0</TotalTime>
  <Words>4977</Words>
  <PresentationFormat>ワイド画面</PresentationFormat>
  <Paragraphs>364</Paragraphs>
  <Slides>53</Slides>
  <Notes>5</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53</vt:i4>
      </vt:variant>
    </vt:vector>
  </HeadingPairs>
  <TitlesOfParts>
    <vt:vector size="66" baseType="lpstr">
      <vt:lpstr>YakuHanJP</vt:lpstr>
      <vt:lpstr>メイリオ</vt:lpstr>
      <vt:lpstr>メイリオ</vt:lpstr>
      <vt:lpstr>游ゴシック</vt:lpstr>
      <vt:lpstr>游ゴシック</vt:lpstr>
      <vt:lpstr>游ゴシック Light</vt:lpstr>
      <vt:lpstr>Yu Gothic Medium</vt:lpstr>
      <vt:lpstr>Arial</vt:lpstr>
      <vt:lpstr>Calibri</vt:lpstr>
      <vt:lpstr>Calibri Light</vt:lpstr>
      <vt:lpstr>Wingdings</vt:lpstr>
      <vt:lpstr>Garoonテンプレート_16_9_20200923</vt:lpstr>
      <vt:lpstr>Garoonテンプレート_16_9_20200923</vt:lpstr>
      <vt:lpstr>パッケージ版 Garoon 5 新機能紹介資料</vt:lpstr>
      <vt:lpstr>本資料について</vt:lpstr>
      <vt:lpstr>本文書の取り扱いと商標について</vt:lpstr>
      <vt:lpstr>目次　</vt:lpstr>
      <vt:lpstr>1.Garoon 5.0～5.15 で搭載の機能</vt:lpstr>
      <vt:lpstr>　　　  メール/メッセージ  - 添付ファイル一括ダウンロード </vt:lpstr>
      <vt:lpstr>      メール　- 宛先に部署名を表示</vt:lpstr>
      <vt:lpstr>      掲示板　- カテゴリー 一覧の表示改善 1</vt:lpstr>
      <vt:lpstr>      掲示板　- カテゴリー 一覧の表示改善 2</vt:lpstr>
      <vt:lpstr>      掲示板　– 画像挿入に対応</vt:lpstr>
      <vt:lpstr>      スペース　– ディスカッションとファイルの一括削除</vt:lpstr>
      <vt:lpstr>      通知　- タイトルの全文表示対応</vt:lpstr>
      <vt:lpstr>      通知　- 「ベルの通知」と「通知ポートレット」の改善 1</vt:lpstr>
      <vt:lpstr>      通知　- 「ベルの通知」と「通知ポートレット」の改善 2 </vt:lpstr>
      <vt:lpstr>      通知　 - 「ベルの通知」と「通知ポートレット」の改善 3</vt:lpstr>
      <vt:lpstr>      ファイル管理 - フォルダーツリーの改善 </vt:lpstr>
      <vt:lpstr>      ファイル管理 - 更新通知設定の改善 </vt:lpstr>
      <vt:lpstr>      ポータル - 「最初に表示するポータル」の設定</vt:lpstr>
      <vt:lpstr>      ポートレット「通知一覧ポートレット」で表示できる文字数が増加</vt:lpstr>
      <vt:lpstr>      スケジュール　</vt:lpstr>
      <vt:lpstr>      スケジュール   「予定の参加/抜ける」際の通知ON/OFF</vt:lpstr>
      <vt:lpstr>      スケジュール　予定の共有先を指定できる機能</vt:lpstr>
      <vt:lpstr>      スケジュール　スケジュール機能の充実</vt:lpstr>
      <vt:lpstr>      スケジュール　予定の参加者全員に宛先指定</vt:lpstr>
      <vt:lpstr>      スケジュール　「予定の確認」画面で予約する施設を選択</vt:lpstr>
      <vt:lpstr>1-1 仕様変更</vt:lpstr>
      <vt:lpstr>書式編集 - 編集時のスクロール改善</vt:lpstr>
      <vt:lpstr>スケジュール 予定の出欠を回答するボタンのデザインに変更</vt:lpstr>
      <vt:lpstr>スケジュール「予定の詳細」画面からのレポートの作成・閲覧</vt:lpstr>
      <vt:lpstr>スケジュール　予定メニューの背景色を20色に追加</vt:lpstr>
      <vt:lpstr>スケジュール　ユーザーや施設の検索でインクリメンタルサーチが可能</vt:lpstr>
      <vt:lpstr>      スケジュール　スケジュールからMyグループの追加</vt:lpstr>
      <vt:lpstr>      スケジュール　予約されている施設には警告アイコンが表示</vt:lpstr>
      <vt:lpstr>ポータル ポートレットの入力エリアを広くするように変更</vt:lpstr>
      <vt:lpstr>      マルチレポート　リアクション機能</vt:lpstr>
      <vt:lpstr>      スペース　共有ToDoが再利用可能</vt:lpstr>
      <vt:lpstr>      メッセージ　変更、削除できるユーザーに「宛先のユーザー」を追加</vt:lpstr>
      <vt:lpstr>その他の仕様変更</vt:lpstr>
      <vt:lpstr>　　API</vt:lpstr>
      <vt:lpstr>2.Garoon 5.0 で終了する機能</vt:lpstr>
      <vt:lpstr>終了する機能一覧</vt:lpstr>
      <vt:lpstr>パワーアップキット　「ペーパーレイアウト」「外部DB連携」「マルチカンパニー」</vt:lpstr>
      <vt:lpstr>RSSリーダー</vt:lpstr>
      <vt:lpstr>「サイボウズからのお知らせ」表示</vt:lpstr>
      <vt:lpstr>ケータイ</vt:lpstr>
      <vt:lpstr>SSL接続</vt:lpstr>
      <vt:lpstr>組み込みヘルプ</vt:lpstr>
      <vt:lpstr>3．動作環境</vt:lpstr>
      <vt:lpstr>動作環境 ①サーバー環境</vt:lpstr>
      <vt:lpstr>動作環境 ②クライアント環境</vt:lpstr>
      <vt:lpstr>4. Garoon 5 販売・サポート終了スケジュール</vt:lpstr>
      <vt:lpstr>「Garoon 5」販売・サポート終了スケジュール</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2014-11-21T10:31:04Z</dcterms:created>
  <dcterms:modified xsi:type="dcterms:W3CDTF">2023-10-18T06:21:10Z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0x010100F06AE9C040CCD3499E0880E8C4CD0694</vt:lpwstr>
  </property>
  <property fmtid="{D5CDD505-2E9C-101B-9397-08002B2CF9AE}" pid="3" name="MediaServiceImageTags">
    <vt:lpwstr/>
  </property>
</Properties>
</file>